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5"/>
  </p:notesMasterIdLst>
  <p:sldIdLst>
    <p:sldId id="267" r:id="rId2"/>
    <p:sldId id="256" r:id="rId3"/>
    <p:sldId id="257" r:id="rId4"/>
    <p:sldId id="268" r:id="rId5"/>
    <p:sldId id="258" r:id="rId6"/>
    <p:sldId id="259" r:id="rId7"/>
    <p:sldId id="260" r:id="rId8"/>
    <p:sldId id="261" r:id="rId9"/>
    <p:sldId id="269" r:id="rId10"/>
    <p:sldId id="264" r:id="rId11"/>
    <p:sldId id="270" r:id="rId12"/>
    <p:sldId id="271"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D2174-738E-4434-A582-9299685A545E}" type="datetimeFigureOut">
              <a:rPr lang="en-US" smtClean="0"/>
              <a:t>1/30/2023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B050DA-309F-4B01-B2D4-77E617817F1A}" type="slidenum">
              <a:rPr lang="en-US" smtClean="0"/>
              <a:t>‹#›</a:t>
            </a:fld>
            <a:endParaRPr lang="en-US" dirty="0"/>
          </a:p>
        </p:txBody>
      </p:sp>
    </p:spTree>
    <p:extLst>
      <p:ext uri="{BB962C8B-B14F-4D97-AF65-F5344CB8AC3E}">
        <p14:creationId xmlns:p14="http://schemas.microsoft.com/office/powerpoint/2010/main" val="353665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B050DA-309F-4B01-B2D4-77E617817F1A}" type="slidenum">
              <a:rPr lang="en-US" smtClean="0"/>
              <a:t>8</a:t>
            </a:fld>
            <a:endParaRPr lang="en-US" dirty="0"/>
          </a:p>
        </p:txBody>
      </p:sp>
    </p:spTree>
    <p:extLst>
      <p:ext uri="{BB962C8B-B14F-4D97-AF65-F5344CB8AC3E}">
        <p14:creationId xmlns:p14="http://schemas.microsoft.com/office/powerpoint/2010/main" val="4113438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1667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7293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268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04753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206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174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97963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8975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7073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78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440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6008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4534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636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0003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8463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1/30/2023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2413316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752600" y="-13855"/>
            <a:ext cx="5943600" cy="815340"/>
          </a:xfrm>
          <a:prstGeom prst="rect">
            <a:avLst/>
          </a:prstGeom>
        </p:spPr>
      </p:pic>
      <p:sp>
        <p:nvSpPr>
          <p:cNvPr id="3" name="Rectangle 2"/>
          <p:cNvSpPr/>
          <p:nvPr/>
        </p:nvSpPr>
        <p:spPr>
          <a:xfrm>
            <a:off x="228600" y="914400"/>
            <a:ext cx="8686800" cy="4855175"/>
          </a:xfrm>
          <a:prstGeom prst="rect">
            <a:avLst/>
          </a:prstGeom>
        </p:spPr>
        <p:txBody>
          <a:bodyPr wrap="square">
            <a:spAutoFit/>
          </a:bodyPr>
          <a:lstStyle/>
          <a:p>
            <a:pPr algn="just">
              <a:lnSpc>
                <a:spcPct val="115000"/>
              </a:lnSpc>
              <a:spcAft>
                <a:spcPts val="1000"/>
              </a:spcAft>
            </a:pPr>
            <a:r>
              <a:rPr lang="en-US" sz="1000" b="1" dirty="0">
                <a:latin typeface="Calibri" panose="020F0502020204030204" pitchFamily="34" charset="0"/>
                <a:ea typeface="SimSun" panose="02010600030101010101" pitchFamily="2" charset="-122"/>
                <a:cs typeface="Calibri" panose="020F0502020204030204" pitchFamily="34" charset="0"/>
              </a:rPr>
              <a:t>                                                  </a:t>
            </a:r>
            <a:r>
              <a:rPr lang="en-US" sz="2000" b="1" dirty="0">
                <a:latin typeface="Calibri" panose="020F0502020204030204" pitchFamily="34" charset="0"/>
                <a:ea typeface="SimSun" panose="02010600030101010101" pitchFamily="2" charset="-122"/>
                <a:cs typeface="Calibri" panose="020F0502020204030204" pitchFamily="34" charset="0"/>
              </a:rPr>
              <a:t>AGRICULTURAL PRODUCE SHOP MANAGEMENT SYSTEM (APSMS)</a:t>
            </a:r>
            <a:endParaRPr lang="en-US" sz="2000" b="1" dirty="0">
              <a:latin typeface="Calibri" panose="020F0502020204030204" pitchFamily="34" charset="0"/>
              <a:ea typeface="SimSun" panose="02010600030101010101" pitchFamily="2" charset="-122"/>
              <a:cs typeface="SimSun" panose="02010600030101010101" pitchFamily="2" charset="-122"/>
            </a:endParaRPr>
          </a:p>
          <a:p>
            <a:pPr>
              <a:lnSpc>
                <a:spcPct val="115000"/>
              </a:lnSpc>
              <a:spcAft>
                <a:spcPts val="1000"/>
              </a:spcAft>
            </a:pPr>
            <a:r>
              <a:rPr lang="en-US" b="1" dirty="0">
                <a:latin typeface="Times New Roman" panose="02020603050405020304" pitchFamily="18" charset="0"/>
                <a:ea typeface="SimSun" panose="02010600030101010101" pitchFamily="2" charset="-122"/>
                <a:cs typeface="SimSun" panose="02010600030101010101" pitchFamily="2" charset="-122"/>
              </a:rPr>
              <a:t>                                           (Case Study: Jibidayo Agricultural Produce Shop)</a:t>
            </a:r>
            <a:endParaRPr lang="en-US" b="1" dirty="0">
              <a:latin typeface="Calibri" panose="020F0502020204030204" pitchFamily="34" charset="0"/>
              <a:ea typeface="SimSun" panose="02010600030101010101" pitchFamily="2" charset="-122"/>
              <a:cs typeface="SimSun" panose="02010600030101010101" pitchFamily="2" charset="-122"/>
            </a:endParaRPr>
          </a:p>
          <a:p>
            <a:pPr>
              <a:lnSpc>
                <a:spcPct val="115000"/>
              </a:lnSpc>
              <a:spcAft>
                <a:spcPts val="1000"/>
              </a:spcAft>
            </a:pPr>
            <a:r>
              <a:rPr lang="en-US" b="1" dirty="0">
                <a:latin typeface="Times New Roman" panose="02020603050405020304" pitchFamily="18" charset="0"/>
                <a:ea typeface="SimSun" panose="02010600030101010101" pitchFamily="2" charset="-122"/>
                <a:cs typeface="SimSun" panose="02010600030101010101" pitchFamily="2" charset="-122"/>
              </a:rPr>
              <a:t>                                                                  BY</a:t>
            </a:r>
            <a:endParaRPr lang="en-US" b="1" dirty="0">
              <a:latin typeface="Calibri" panose="020F0502020204030204" pitchFamily="34" charset="0"/>
              <a:ea typeface="SimSun" panose="02010600030101010101" pitchFamily="2" charset="-122"/>
              <a:cs typeface="SimSun" panose="02010600030101010101" pitchFamily="2" charset="-122"/>
            </a:endParaRPr>
          </a:p>
          <a:p>
            <a:pPr>
              <a:lnSpc>
                <a:spcPct val="115000"/>
              </a:lnSpc>
              <a:spcAft>
                <a:spcPts val="1000"/>
              </a:spcAft>
            </a:pPr>
            <a:r>
              <a:rPr lang="en-US" b="1" dirty="0">
                <a:latin typeface="Times New Roman" panose="02020603050405020304" pitchFamily="18" charset="0"/>
                <a:ea typeface="SimSun" panose="02010600030101010101" pitchFamily="2" charset="-122"/>
                <a:cs typeface="SimSun" panose="02010600030101010101" pitchFamily="2" charset="-122"/>
              </a:rPr>
              <a:t>                                                       ATIM ABEL ATIM</a:t>
            </a:r>
            <a:endParaRPr lang="en-US" b="1" dirty="0">
              <a:latin typeface="Calibri" panose="020F0502020204030204" pitchFamily="34" charset="0"/>
              <a:ea typeface="SimSun" panose="02010600030101010101" pitchFamily="2" charset="-122"/>
              <a:cs typeface="SimSun" panose="02010600030101010101" pitchFamily="2" charset="-122"/>
            </a:endParaRPr>
          </a:p>
          <a:p>
            <a:pPr algn="ctr">
              <a:lnSpc>
                <a:spcPct val="115000"/>
              </a:lnSpc>
              <a:spcAft>
                <a:spcPts val="1000"/>
              </a:spcAft>
            </a:pPr>
            <a:r>
              <a:rPr lang="en-US" b="1" dirty="0">
                <a:latin typeface="Times New Roman" panose="02020603050405020304" pitchFamily="18" charset="0"/>
                <a:ea typeface="SimSun" panose="02010600030101010101" pitchFamily="2" charset="-122"/>
                <a:cs typeface="SimSun" panose="02010600030101010101" pitchFamily="2" charset="-122"/>
              </a:rPr>
              <a:t>BU/UP/2019/1501</a:t>
            </a:r>
            <a:endParaRPr lang="en-US" b="1" dirty="0">
              <a:latin typeface="Calibri" panose="020F0502020204030204" pitchFamily="34" charset="0"/>
              <a:ea typeface="SimSun" panose="02010600030101010101" pitchFamily="2" charset="-122"/>
              <a:cs typeface="SimSun" panose="02010600030101010101" pitchFamily="2" charset="-122"/>
            </a:endParaRPr>
          </a:p>
          <a:p>
            <a:pPr algn="ctr">
              <a:lnSpc>
                <a:spcPct val="115000"/>
              </a:lnSpc>
              <a:spcAft>
                <a:spcPts val="1000"/>
              </a:spcAft>
            </a:pPr>
            <a:r>
              <a:rPr lang="en-US" b="1" u="sng" dirty="0">
                <a:solidFill>
                  <a:srgbClr val="0000FF"/>
                </a:solidFill>
                <a:latin typeface="Times New Roman" panose="02020603050405020304" pitchFamily="18" charset="0"/>
                <a:ea typeface="SimSun" panose="02010600030101010101" pitchFamily="2" charset="-122"/>
                <a:cs typeface="SimSun" panose="02010600030101010101" pitchFamily="2" charset="-122"/>
              </a:rPr>
              <a:t>atimabelatim@gmail.com</a:t>
            </a:r>
            <a:endParaRPr lang="en-US" b="1" dirty="0">
              <a:latin typeface="Calibri" panose="020F0502020204030204" pitchFamily="34" charset="0"/>
              <a:ea typeface="SimSun" panose="02010600030101010101" pitchFamily="2" charset="-122"/>
              <a:cs typeface="SimSun" panose="02010600030101010101" pitchFamily="2" charset="-122"/>
            </a:endParaRPr>
          </a:p>
          <a:p>
            <a:pPr algn="ctr">
              <a:lnSpc>
                <a:spcPct val="150000"/>
              </a:lnSpc>
              <a:spcAft>
                <a:spcPts val="1000"/>
              </a:spcAft>
            </a:pPr>
            <a:r>
              <a:rPr lang="en-US" b="1" dirty="0">
                <a:latin typeface="Garamond" panose="02020404030301010803" pitchFamily="18" charset="0"/>
                <a:ea typeface="SimSun" panose="02010600030101010101" pitchFamily="2" charset="-122"/>
                <a:cs typeface="SimSun" panose="02010600030101010101" pitchFamily="2" charset="-122"/>
              </a:rPr>
              <a:t>DR LUKYAMUZI ANDREW</a:t>
            </a:r>
          </a:p>
          <a:p>
            <a:pPr algn="ctr">
              <a:lnSpc>
                <a:spcPct val="150000"/>
              </a:lnSpc>
              <a:spcAft>
                <a:spcPts val="1000"/>
              </a:spcAft>
            </a:pPr>
            <a:endParaRPr lang="en-US" b="1" dirty="0">
              <a:latin typeface="Calibri" panose="020F0502020204030204" pitchFamily="34" charset="0"/>
              <a:ea typeface="SimSun" panose="02010600030101010101" pitchFamily="2" charset="-122"/>
              <a:cs typeface="SimSun" panose="02010600030101010101" pitchFamily="2" charset="-122"/>
            </a:endParaRPr>
          </a:p>
          <a:p>
            <a:pPr algn="ctr">
              <a:lnSpc>
                <a:spcPct val="150000"/>
              </a:lnSpc>
              <a:spcAft>
                <a:spcPts val="1000"/>
              </a:spcAft>
            </a:pPr>
            <a:r>
              <a:rPr lang="en-US" b="1" dirty="0">
                <a:latin typeface="Garamond" panose="02020404030301010803" pitchFamily="18" charset="0"/>
                <a:ea typeface="SimSun" panose="02010600030101010101" pitchFamily="2" charset="-122"/>
                <a:cs typeface="SimSun" panose="02010600030101010101" pitchFamily="2" charset="-122"/>
              </a:rPr>
              <a:t>Department of Computer Science</a:t>
            </a:r>
            <a:r>
              <a:rPr lang="en-US" b="1" dirty="0">
                <a:latin typeface="Calibri" panose="020F0502020204030204" pitchFamily="34" charset="0"/>
                <a:ea typeface="SimSun" panose="02010600030101010101" pitchFamily="2" charset="-122"/>
                <a:cs typeface="SimSun" panose="02010600030101010101" pitchFamily="2" charset="-122"/>
              </a:rPr>
              <a:t>                                   </a:t>
            </a:r>
          </a:p>
          <a:p>
            <a:pPr algn="ctr">
              <a:lnSpc>
                <a:spcPct val="150000"/>
              </a:lnSpc>
              <a:spcAft>
                <a:spcPts val="1000"/>
              </a:spcAft>
            </a:pPr>
            <a:r>
              <a:rPr lang="en-US" b="1" dirty="0">
                <a:latin typeface="Calibri" panose="020F0502020204030204" pitchFamily="34" charset="0"/>
                <a:ea typeface="SimSun" panose="02010600030101010101" pitchFamily="2" charset="-122"/>
                <a:cs typeface="SimSun" panose="02010600030101010101" pitchFamily="2" charset="-122"/>
              </a:rPr>
              <a:t>  </a:t>
            </a:r>
            <a:r>
              <a:rPr lang="en-US" b="1" dirty="0">
                <a:latin typeface="Garamond" panose="02020404030301010803" pitchFamily="18" charset="0"/>
                <a:ea typeface="SimSun" panose="02010600030101010101" pitchFamily="2" charset="-122"/>
                <a:cs typeface="SimSun" panose="02010600030101010101" pitchFamily="2" charset="-122"/>
              </a:rPr>
              <a:t>Faculty of Science and Education, Busitema University</a:t>
            </a:r>
            <a:endParaRPr lang="en-US" b="1" dirty="0">
              <a:effectLst/>
              <a:latin typeface="Calibri" panose="020F0502020204030204" pitchFamily="34" charset="0"/>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247364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1"/>
            <a:ext cx="8839200" cy="923330"/>
          </a:xfrm>
          <a:prstGeom prst="rect">
            <a:avLst/>
          </a:prstGeom>
        </p:spPr>
        <p:txBody>
          <a:bodyPr wrap="square">
            <a:spAutoFit/>
          </a:bodyPr>
          <a:lstStyle/>
          <a:p>
            <a:pPr algn="ctr"/>
            <a:endParaRPr lang="en-US" b="1" dirty="0">
              <a:solidFill>
                <a:schemeClr val="accent4"/>
              </a:solidFill>
              <a:latin typeface="Times New Roman" panose="02020603050405020304" pitchFamily="18" charset="0"/>
              <a:ea typeface="SimSun" panose="02010600030101010101" pitchFamily="2" charset="-122"/>
              <a:cs typeface="Times New Roman" pitchFamily="18" charset="0"/>
            </a:endParaRPr>
          </a:p>
          <a:p>
            <a:endParaRPr lang="en-GB" dirty="0">
              <a:latin typeface="Times New Roman" pitchFamily="18" charset="0"/>
              <a:cs typeface="Times New Roman" pitchFamily="18" charset="0"/>
            </a:endParaRPr>
          </a:p>
          <a:p>
            <a:pPr algn="ctr"/>
            <a:r>
              <a:rPr lang="en-GB" dirty="0">
                <a:latin typeface="Times New Roman" pitchFamily="18" charset="0"/>
                <a:cs typeface="Times New Roman" pitchFamily="18" charset="0"/>
              </a:rPr>
              <a:t>Data was collected using the following methods;</a:t>
            </a:r>
            <a:endParaRPr lang="en-US" dirty="0">
              <a:latin typeface="Times New Roman" pitchFamily="18" charset="0"/>
              <a:cs typeface="Times New Roman" pitchFamily="18" charset="0"/>
            </a:endParaRPr>
          </a:p>
        </p:txBody>
      </p:sp>
      <p:sp>
        <p:nvSpPr>
          <p:cNvPr id="3" name="Rectangle 2"/>
          <p:cNvSpPr/>
          <p:nvPr/>
        </p:nvSpPr>
        <p:spPr>
          <a:xfrm>
            <a:off x="2101483" y="2590800"/>
            <a:ext cx="3256020" cy="1725729"/>
          </a:xfrm>
          <a:prstGeom prst="rect">
            <a:avLst/>
          </a:prstGeom>
        </p:spPr>
        <p:txBody>
          <a:bodyPr wrap="none">
            <a:spAutoFit/>
          </a:bodyPr>
          <a:lstStyle/>
          <a:p>
            <a:pPr marL="857250" lvl="1" indent="-400050" algn="ctr">
              <a:lnSpc>
                <a:spcPct val="115000"/>
              </a:lnSpc>
              <a:spcBef>
                <a:spcPts val="1000"/>
              </a:spcBef>
              <a:buFont typeface="+mj-lt"/>
              <a:buAutoNum type="romanLcPeriod"/>
            </a:pPr>
            <a:r>
              <a:rPr lang="en-US" b="1" i="1" dirty="0">
                <a:solidFill>
                  <a:schemeClr val="accent1"/>
                </a:solidFill>
                <a:latin typeface="Times New Roman" pitchFamily="18" charset="0"/>
                <a:ea typeface="Times New Roman" pitchFamily="18" charset="0"/>
                <a:cs typeface="Times New Roman" pitchFamily="18" charset="0"/>
              </a:rPr>
              <a:t> Interview method</a:t>
            </a:r>
          </a:p>
          <a:p>
            <a:pPr marL="857250" lvl="1" indent="-400050" algn="ctr">
              <a:lnSpc>
                <a:spcPct val="115000"/>
              </a:lnSpc>
              <a:spcBef>
                <a:spcPts val="1000"/>
              </a:spcBef>
              <a:buFont typeface="+mj-lt"/>
              <a:buAutoNum type="romanLcPeriod"/>
            </a:pPr>
            <a:r>
              <a:rPr lang="en-US" b="1" i="1" dirty="0">
                <a:solidFill>
                  <a:schemeClr val="accent1"/>
                </a:solidFill>
                <a:latin typeface="Times New Roman" pitchFamily="18" charset="0"/>
                <a:cs typeface="Times New Roman" pitchFamily="18" charset="0"/>
              </a:rPr>
              <a:t>     Observation method</a:t>
            </a:r>
          </a:p>
          <a:p>
            <a:pPr marL="400050" indent="-400050" algn="ctr">
              <a:lnSpc>
                <a:spcPct val="115000"/>
              </a:lnSpc>
              <a:spcBef>
                <a:spcPts val="1000"/>
              </a:spcBef>
              <a:buFont typeface="+mj-lt"/>
              <a:buAutoNum type="romanLcPeriod"/>
            </a:pPr>
            <a:r>
              <a:rPr lang="en-US" b="1" i="1" dirty="0">
                <a:solidFill>
                  <a:schemeClr val="accent1"/>
                </a:solidFill>
                <a:latin typeface="Times New Roman" pitchFamily="18" charset="0"/>
                <a:cs typeface="Times New Roman" pitchFamily="18" charset="0"/>
              </a:rPr>
              <a:t>        Document review</a:t>
            </a:r>
          </a:p>
          <a:p>
            <a:pPr marL="400050" indent="-400050" algn="ctr">
              <a:lnSpc>
                <a:spcPct val="115000"/>
              </a:lnSpc>
              <a:spcBef>
                <a:spcPts val="1000"/>
              </a:spcBef>
              <a:buFont typeface="+mj-lt"/>
              <a:buAutoNum type="romanLcPeriod"/>
            </a:pPr>
            <a:endParaRPr lang="en-US" b="1" i="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49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itchFamily="18" charset="0"/>
                <a:cs typeface="Times New Roman" pitchFamily="18" charset="0"/>
              </a:rPr>
              <a:t>Tools Used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599" y="1676400"/>
            <a:ext cx="6347714" cy="4364963"/>
          </a:xfrm>
        </p:spPr>
        <p:txBody>
          <a:bodyPr/>
          <a:lstStyle/>
          <a:p>
            <a:r>
              <a:rPr lang="en-GB" dirty="0">
                <a:latin typeface="Times New Roman" pitchFamily="18" charset="0"/>
                <a:cs typeface="Times New Roman" pitchFamily="18" charset="0"/>
              </a:rPr>
              <a:t>The main programing tools employed in the implementation includes;</a:t>
            </a:r>
          </a:p>
          <a:p>
            <a:endParaRPr lang="en-GB" dirty="0">
              <a:latin typeface="Times New Roman" pitchFamily="18" charset="0"/>
              <a:cs typeface="Times New Roman" pitchFamily="18" charset="0"/>
            </a:endParaRPr>
          </a:p>
          <a:p>
            <a:pPr marL="400050" indent="-400050">
              <a:buFont typeface="+mj-lt"/>
              <a:buAutoNum type="romanLcPeriod"/>
            </a:pPr>
            <a:r>
              <a:rPr lang="en-GB" dirty="0">
                <a:latin typeface="Times New Roman" pitchFamily="18" charset="0"/>
                <a:cs typeface="Times New Roman" pitchFamily="18" charset="0"/>
              </a:rPr>
              <a:t>My SQL database sever for implementing the back end</a:t>
            </a:r>
          </a:p>
          <a:p>
            <a:pPr marL="400050" indent="-400050">
              <a:buFont typeface="+mj-lt"/>
              <a:buAutoNum type="romanLcPeriod"/>
            </a:pPr>
            <a:r>
              <a:rPr lang="en-GB" dirty="0">
                <a:latin typeface="Times New Roman" pitchFamily="18" charset="0"/>
                <a:cs typeface="Times New Roman" pitchFamily="18" charset="0"/>
              </a:rPr>
              <a:t>PHP(Hypertext Pre-processor) for functional requirements</a:t>
            </a:r>
          </a:p>
          <a:p>
            <a:pPr marL="400050" indent="-400050">
              <a:buFont typeface="+mj-lt"/>
              <a:buAutoNum type="romanLcPeriod"/>
            </a:pPr>
            <a:r>
              <a:rPr lang="en-GB" dirty="0">
                <a:latin typeface="Times New Roman" pitchFamily="18" charset="0"/>
                <a:cs typeface="Times New Roman" pitchFamily="18" charset="0"/>
              </a:rPr>
              <a:t>Notepad as a text editor</a:t>
            </a:r>
          </a:p>
          <a:p>
            <a:pPr marL="400050" indent="-400050">
              <a:buFont typeface="+mj-lt"/>
              <a:buAutoNum type="romanLcPeriod"/>
            </a:pPr>
            <a:r>
              <a:rPr lang="en-GB" dirty="0">
                <a:latin typeface="Times New Roman" pitchFamily="18" charset="0"/>
                <a:cs typeface="Times New Roman" pitchFamily="18" charset="0"/>
              </a:rPr>
              <a:t>CSS and JavaScript for creating user interfaces using HTML</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2640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itchFamily="18" charset="0"/>
                <a:cs typeface="Times New Roman" pitchFamily="18" charset="0"/>
              </a:rPr>
              <a:t>Testing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599" y="1600200"/>
            <a:ext cx="6347714" cy="4441163"/>
          </a:xfrm>
        </p:spPr>
        <p:txBody>
          <a:bodyPr/>
          <a:lstStyle/>
          <a:p>
            <a:r>
              <a:rPr lang="en-GB" dirty="0">
                <a:latin typeface="Times New Roman" pitchFamily="18" charset="0"/>
                <a:cs typeface="Times New Roman" pitchFamily="18" charset="0"/>
              </a:rPr>
              <a:t>Before the actual implementation, the system was tested .</a:t>
            </a:r>
          </a:p>
          <a:p>
            <a:r>
              <a:rPr lang="en-GB" dirty="0">
                <a:latin typeface="Times New Roman" pitchFamily="18" charset="0"/>
                <a:cs typeface="Times New Roman" pitchFamily="18" charset="0"/>
              </a:rPr>
              <a:t>Testing was done in two forms and these includes;</a:t>
            </a: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pPr marL="400050" indent="-400050">
              <a:buFont typeface="+mj-lt"/>
              <a:buAutoNum type="romanLcPeriod"/>
            </a:pPr>
            <a:r>
              <a:rPr lang="en-GB" b="1" dirty="0">
                <a:latin typeface="Times New Roman" pitchFamily="18" charset="0"/>
                <a:cs typeface="Times New Roman" pitchFamily="18" charset="0"/>
              </a:rPr>
              <a:t>Unit testing.</a:t>
            </a:r>
            <a:r>
              <a:rPr lang="en-GB" dirty="0">
                <a:latin typeface="Times New Roman" pitchFamily="18" charset="0"/>
                <a:cs typeface="Times New Roman" pitchFamily="18" charset="0"/>
              </a:rPr>
              <a:t>(Confirm wethere the system individual codes were working).</a:t>
            </a:r>
          </a:p>
          <a:p>
            <a:pPr marL="400050" indent="-400050">
              <a:buFont typeface="+mj-lt"/>
              <a:buAutoNum type="romanLcPeriod"/>
            </a:pPr>
            <a:r>
              <a:rPr lang="en-GB" b="1" dirty="0">
                <a:latin typeface="Times New Roman" pitchFamily="18" charset="0"/>
                <a:cs typeface="Times New Roman" pitchFamily="18" charset="0"/>
              </a:rPr>
              <a:t>Integration testing. </a:t>
            </a:r>
            <a:r>
              <a:rPr lang="en-GB" dirty="0">
                <a:latin typeface="Times New Roman" pitchFamily="18" charset="0"/>
                <a:cs typeface="Times New Roman" pitchFamily="18" charset="0"/>
              </a:rPr>
              <a:t>(To make sure that modules  could be merged to create a fully functional system)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4862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487362"/>
          </a:xfrm>
        </p:spPr>
        <p:txBody>
          <a:bodyPr>
            <a:normAutofit fontScale="90000"/>
          </a:bodyPr>
          <a:lstStyle/>
          <a:p>
            <a:r>
              <a:rPr lang="en-US"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914399" y="990600"/>
            <a:ext cx="6781801" cy="2895601"/>
          </a:xfrm>
        </p:spPr>
        <p:txBody>
          <a:bodyPr>
            <a:normAutofit/>
          </a:bodyPr>
          <a:lstStyle/>
          <a:p>
            <a:r>
              <a:rPr lang="en-US" dirty="0">
                <a:latin typeface="Times New Roman" pitchFamily="18" charset="0"/>
                <a:cs typeface="Times New Roman" pitchFamily="18" charset="0"/>
              </a:rPr>
              <a:t>The system has been developed and some functionalities are working however some are not yet working due to limited resources like time, finances. However, in future, I intend to  develop an application and make the system accessible to everyone across the country, the customers shall begin making orders and payments through the system, and goods shall be delivered to them physically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4190999"/>
            <a:ext cx="2590801" cy="17526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190999"/>
            <a:ext cx="2667000" cy="1752601"/>
          </a:xfrm>
          <a:prstGeom prst="rect">
            <a:avLst/>
          </a:prstGeom>
        </p:spPr>
      </p:pic>
    </p:spTree>
    <p:extLst>
      <p:ext uri="{BB962C8B-B14F-4D97-AF65-F5344CB8AC3E}">
        <p14:creationId xmlns:p14="http://schemas.microsoft.com/office/powerpoint/2010/main" val="70996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6347713" cy="948693"/>
          </a:xfrm>
        </p:spPr>
        <p:txBody>
          <a:bodyPr>
            <a:noAutofit/>
          </a:bodyPr>
          <a:lstStyle/>
          <a:p>
            <a:r>
              <a:rPr lang="en-GB" sz="2800" b="1" dirty="0">
                <a:latin typeface="Times New Roman" panose="02020603050405020304" pitchFamily="18" charset="0"/>
                <a:cs typeface="Times New Roman" panose="02020603050405020304" pitchFamily="18" charset="0"/>
              </a:rPr>
              <a:t>AGRICULTURAL PRODUCE SHOP MANAGEMENT SYSTEM(APSMS)</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190" y="1253494"/>
            <a:ext cx="8197410" cy="2480306"/>
          </a:xfrm>
        </p:spPr>
        <p:txBody>
          <a:bodyPr>
            <a:normAutofit/>
          </a:bodyPr>
          <a:lstStyle/>
          <a:p>
            <a:r>
              <a:rPr lang="en-GB" b="1" dirty="0">
                <a:solidFill>
                  <a:schemeClr val="accent5"/>
                </a:solidFill>
                <a:latin typeface="Times New Roman" pitchFamily="18" charset="0"/>
                <a:cs typeface="Times New Roman" pitchFamily="18" charset="0"/>
              </a:rPr>
              <a:t>Background of the study</a:t>
            </a:r>
          </a:p>
          <a:p>
            <a:r>
              <a:rPr lang="en-US" dirty="0">
                <a:latin typeface="Times New Roman" pitchFamily="18" charset="0"/>
                <a:cs typeface="Times New Roman" pitchFamily="18" charset="0"/>
              </a:rPr>
              <a:t>(APSMS) is a system that  enables the manager of Jibidayo Agricultural Produce Shop(JAPS) to display the details of available agricultural produce to the customers. </a:t>
            </a:r>
            <a:endParaRPr lang="en-GB" b="1" dirty="0">
              <a:latin typeface="Times New Roman" pitchFamily="18" charset="0"/>
              <a:cs typeface="Times New Roman" pitchFamily="18" charset="0"/>
            </a:endParaRPr>
          </a:p>
          <a:p>
            <a:r>
              <a:rPr lang="en-US" dirty="0">
                <a:latin typeface="Times New Roman" pitchFamily="18" charset="0"/>
                <a:cs typeface="Times New Roman" pitchFamily="18" charset="0"/>
              </a:rPr>
              <a:t>Agricultural product means any agricultural commodity or product, whether raw or processed. Examples of agricultural products are, simsim, cotton, fruit, groundnuts, rice, soybean, beans, pulses, wheat.</a:t>
            </a:r>
          </a:p>
          <a:p>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1" y="3848101"/>
            <a:ext cx="1752600" cy="13736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4724400"/>
            <a:ext cx="2311401" cy="198120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4357" y="3886200"/>
            <a:ext cx="1776241" cy="1447800"/>
          </a:xfrm>
          <a:prstGeom prst="rect">
            <a:avLst/>
          </a:prstGeom>
        </p:spPr>
      </p:pic>
    </p:spTree>
    <p:extLst>
      <p:ext uri="{BB962C8B-B14F-4D97-AF65-F5344CB8AC3E}">
        <p14:creationId xmlns:p14="http://schemas.microsoft.com/office/powerpoint/2010/main" val="177748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
            <a:ext cx="7315200" cy="6186309"/>
          </a:xfrm>
          <a:prstGeom prst="rect">
            <a:avLst/>
          </a:prstGeom>
        </p:spPr>
        <p:txBody>
          <a:bodyPr wrap="square">
            <a:spAutoFit/>
          </a:bodyPr>
          <a:lstStyle/>
          <a:p>
            <a:r>
              <a:rPr lang="en-US" b="1" dirty="0">
                <a:solidFill>
                  <a:schemeClr val="accent5"/>
                </a:solidFill>
                <a:latin typeface="Times New Roman" pitchFamily="18" charset="0"/>
                <a:cs typeface="Times New Roman" pitchFamily="18" charset="0"/>
              </a:rPr>
              <a:t> </a:t>
            </a:r>
          </a:p>
          <a:p>
            <a:endParaRPr lang="en-US" b="1" dirty="0">
              <a:solidFill>
                <a:schemeClr val="accent5"/>
              </a:solidFill>
              <a:latin typeface="Times New Roman" pitchFamily="18" charset="0"/>
              <a:cs typeface="Times New Roman" pitchFamily="18" charset="0"/>
            </a:endParaRPr>
          </a:p>
          <a:p>
            <a:endParaRPr lang="en-US" b="1" dirty="0">
              <a:solidFill>
                <a:schemeClr val="accent5"/>
              </a:solidFill>
              <a:latin typeface="Times New Roman" pitchFamily="18" charset="0"/>
              <a:cs typeface="Times New Roman" pitchFamily="18" charset="0"/>
            </a:endParaRPr>
          </a:p>
          <a:p>
            <a:endParaRPr lang="en-US" b="1" dirty="0">
              <a:solidFill>
                <a:schemeClr val="accent5"/>
              </a:solidFill>
              <a:latin typeface="Times New Roman" pitchFamily="18" charset="0"/>
              <a:cs typeface="Times New Roman" pitchFamily="18" charset="0"/>
            </a:endParaRPr>
          </a:p>
          <a:p>
            <a:endParaRPr lang="en-US" b="1" dirty="0">
              <a:solidFill>
                <a:schemeClr val="accent5"/>
              </a:solidFill>
              <a:latin typeface="Times New Roman" pitchFamily="18" charset="0"/>
              <a:cs typeface="Times New Roman" pitchFamily="18" charset="0"/>
            </a:endParaRPr>
          </a:p>
          <a:p>
            <a:endParaRPr lang="en-US" b="1" dirty="0">
              <a:solidFill>
                <a:schemeClr val="accent5"/>
              </a:solidFill>
              <a:latin typeface="Times New Roman" pitchFamily="18" charset="0"/>
              <a:cs typeface="Times New Roman" pitchFamily="18" charset="0"/>
            </a:endParaRPr>
          </a:p>
          <a:p>
            <a:endParaRPr lang="en-US" b="1" dirty="0">
              <a:solidFill>
                <a:schemeClr val="accent5"/>
              </a:solidFill>
              <a:latin typeface="Times New Roman" pitchFamily="18" charset="0"/>
              <a:cs typeface="Times New Roman" pitchFamily="18" charset="0"/>
            </a:endParaRPr>
          </a:p>
          <a:p>
            <a:r>
              <a:rPr lang="en-US" dirty="0">
                <a:latin typeface="Times New Roman" pitchFamily="18" charset="0"/>
                <a:cs typeface="Times New Roman" pitchFamily="18" charset="0"/>
              </a:rPr>
              <a:t>The agricultural products in various parts of the world have been advertised in a traditional ways, due to technological advancement, many people have adopted the use of ICT solutions to market their products through ways like finding new customers by advertising their products. Ict solutions can empower agricultural producers through improving their marketing capabilities, in many categories of shop.(Julius Agbor,O.Taiwo and J Smith, (2012)</a:t>
            </a: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5899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4"/>
                </a:solidFill>
                <a:latin typeface="Times New Roman" pitchFamily="18" charset="0"/>
                <a:cs typeface="Times New Roman" pitchFamily="18" charset="0"/>
              </a:rPr>
              <a:t>Problem statement</a:t>
            </a:r>
            <a:endParaRPr lang="en-US" dirty="0">
              <a:solidFill>
                <a:schemeClr val="accent4"/>
              </a:solidFill>
              <a:latin typeface="Times New Roman" pitchFamily="18" charset="0"/>
              <a:cs typeface="Times New Roman" pitchFamily="18" charset="0"/>
            </a:endParaRPr>
          </a:p>
        </p:txBody>
      </p:sp>
      <p:sp>
        <p:nvSpPr>
          <p:cNvPr id="3" name="Content Placeholder 2"/>
          <p:cNvSpPr>
            <a:spLocks noGrp="1"/>
          </p:cNvSpPr>
          <p:nvPr>
            <p:ph idx="1"/>
          </p:nvPr>
        </p:nvSpPr>
        <p:spPr>
          <a:xfrm>
            <a:off x="598043" y="1752600"/>
            <a:ext cx="6347714" cy="3880773"/>
          </a:xfrm>
        </p:spPr>
        <p:txBody>
          <a:bodyPr>
            <a:normAutofit fontScale="85000" lnSpcReduction="10000"/>
          </a:bodyPr>
          <a:lstStyle/>
          <a:p>
            <a:pPr marL="0" indent="0">
              <a:buNone/>
            </a:pPr>
            <a:r>
              <a:rPr lang="en-US" dirty="0">
                <a:latin typeface="Times New Roman" pitchFamily="18" charset="0"/>
                <a:cs typeface="Times New Roman" pitchFamily="18" charset="0"/>
              </a:rPr>
              <a:t>The system that(JAPS) is using to create awareness of the available agricultural products in the store is still manual which requires customers to travel from their places of residence to the shop to view the available agricultural produce in the shop and  phone calls are also used to a smaller extent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Problems of traditional system include; </a:t>
            </a:r>
          </a:p>
          <a:p>
            <a:endParaRPr lang="en-US" dirty="0">
              <a:latin typeface="Times New Roman" pitchFamily="18" charset="0"/>
              <a:cs typeface="Times New Roman" pitchFamily="18" charset="0"/>
            </a:endParaRPr>
          </a:p>
          <a:p>
            <a:pPr marL="400050" indent="-400050">
              <a:buFont typeface="+mj-lt"/>
              <a:buAutoNum type="romanLcPeriod"/>
            </a:pPr>
            <a:r>
              <a:rPr lang="en-US" dirty="0">
                <a:latin typeface="Times New Roman" pitchFamily="18" charset="0"/>
                <a:cs typeface="Times New Roman" pitchFamily="18" charset="0"/>
              </a:rPr>
              <a:t>Time Consuming.      </a:t>
            </a:r>
          </a:p>
          <a:p>
            <a:pPr marL="400050" lvl="0" indent="-400050">
              <a:buFont typeface="+mj-lt"/>
              <a:buAutoNum type="romanLcPeriod"/>
            </a:pPr>
            <a:r>
              <a:rPr lang="en-US" dirty="0">
                <a:latin typeface="Times New Roman" pitchFamily="18" charset="0"/>
                <a:cs typeface="Times New Roman" pitchFamily="18" charset="0"/>
              </a:rPr>
              <a:t>Insecurity</a:t>
            </a:r>
          </a:p>
          <a:p>
            <a:pPr marL="400050" lvl="0" indent="-400050">
              <a:buFont typeface="+mj-lt"/>
              <a:buAutoNum type="romanLcPeriod"/>
            </a:pPr>
            <a:r>
              <a:rPr lang="en-US" dirty="0">
                <a:latin typeface="Times New Roman" pitchFamily="18" charset="0"/>
                <a:cs typeface="Times New Roman" pitchFamily="18" charset="0"/>
              </a:rPr>
              <a:t>Inconsistency</a:t>
            </a:r>
            <a:r>
              <a:rPr lang="en-US" dirty="0" smtClean="0">
                <a:solidFill>
                  <a:schemeClr val="accent1"/>
                </a:solidFill>
                <a:latin typeface="Times New Roman" pitchFamily="18" charset="0"/>
                <a:cs typeface="Times New Roman" pitchFamily="18" charset="0"/>
              </a:rPr>
              <a:t>.</a:t>
            </a:r>
          </a:p>
          <a:p>
            <a:pPr marL="0" lvl="0" indent="0">
              <a:buNone/>
            </a:pPr>
            <a:r>
              <a:rPr lang="en-US" dirty="0" smtClean="0">
                <a:solidFill>
                  <a:schemeClr val="tx1"/>
                </a:solidFill>
                <a:latin typeface="Times New Roman" pitchFamily="18" charset="0"/>
                <a:cs typeface="Times New Roman" pitchFamily="18" charset="0"/>
              </a:rPr>
              <a:t>Due to the above challenges, the researcher has decided to develop APSMS that will enable the details of the available products in the store to be displayed online by the manager so that customers can view from whenever they are.</a:t>
            </a:r>
            <a:endParaRPr lang="en-US" dirty="0">
              <a:solidFill>
                <a:schemeClr val="tx1"/>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Rectangle 3"/>
          <p:cNvSpPr/>
          <p:nvPr/>
        </p:nvSpPr>
        <p:spPr>
          <a:xfrm>
            <a:off x="762000" y="2209800"/>
            <a:ext cx="6019800" cy="646331"/>
          </a:xfrm>
          <a:prstGeom prst="rect">
            <a:avLst/>
          </a:prstGeom>
        </p:spPr>
        <p:txBody>
          <a:bodyPr wrap="square">
            <a:spAutoFit/>
          </a:bodyPr>
          <a:lstStyle/>
          <a:p>
            <a:endParaRPr lang="en-US" dirty="0"/>
          </a:p>
          <a:p>
            <a:endParaRPr lang="en-GB" dirty="0"/>
          </a:p>
        </p:txBody>
      </p:sp>
    </p:spTree>
    <p:extLst>
      <p:ext uri="{BB962C8B-B14F-4D97-AF65-F5344CB8AC3E}">
        <p14:creationId xmlns:p14="http://schemas.microsoft.com/office/powerpoint/2010/main" val="323156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291" y="990600"/>
            <a:ext cx="647700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i="1" dirty="0">
                <a:solidFill>
                  <a:schemeClr val="accent5"/>
                </a:solidFill>
                <a:latin typeface="Times New Roman" pitchFamily="18" charset="0"/>
                <a:cs typeface="Times New Roman" pitchFamily="18" charset="0"/>
              </a:rPr>
              <a:t>Objectives</a:t>
            </a:r>
          </a:p>
          <a:p>
            <a:r>
              <a:rPr lang="en-US" b="1" i="1" dirty="0">
                <a:solidFill>
                  <a:schemeClr val="accent1"/>
                </a:solidFill>
                <a:latin typeface="Times New Roman" pitchFamily="18" charset="0"/>
                <a:cs typeface="Times New Roman" pitchFamily="18" charset="0"/>
              </a:rPr>
              <a:t>General objective of the study</a:t>
            </a:r>
            <a:endParaRPr lang="en-US" b="1" dirty="0">
              <a:solidFill>
                <a:schemeClr val="accent1"/>
              </a:solidFill>
              <a:latin typeface="Times New Roman" pitchFamily="18" charset="0"/>
              <a:cs typeface="Times New Roman" pitchFamily="18" charset="0"/>
            </a:endParaRPr>
          </a:p>
          <a:p>
            <a:r>
              <a:rPr lang="en-US" dirty="0">
                <a:latin typeface="Times New Roman" pitchFamily="18" charset="0"/>
                <a:cs typeface="Times New Roman" pitchFamily="18" charset="0"/>
              </a:rPr>
              <a:t>The purpose of the study is to design and implement(APSMS) which the manager of JAPS will use to create awareness about the available agricultural products in the store.</a:t>
            </a:r>
          </a:p>
          <a:p>
            <a:r>
              <a:rPr lang="en-US" b="1" i="1" dirty="0">
                <a:solidFill>
                  <a:schemeClr val="accent1"/>
                </a:solidFill>
                <a:latin typeface="Times New Roman" pitchFamily="18" charset="0"/>
                <a:cs typeface="Times New Roman" pitchFamily="18" charset="0"/>
              </a:rPr>
              <a:t>Specific objectives</a:t>
            </a:r>
            <a:endParaRPr lang="en-US" b="1" dirty="0">
              <a:solidFill>
                <a:schemeClr val="accent1"/>
              </a:solidFill>
              <a:latin typeface="Times New Roman" pitchFamily="18" charset="0"/>
              <a:cs typeface="Times New Roman" pitchFamily="18" charset="0"/>
            </a:endParaRPr>
          </a:p>
          <a:p>
            <a:pPr marL="400050" indent="-400050">
              <a:buFont typeface="+mj-lt"/>
              <a:buAutoNum type="romanLcPeriod"/>
            </a:pPr>
            <a:r>
              <a:rPr lang="en-US" dirty="0">
                <a:latin typeface="Times New Roman" pitchFamily="18" charset="0"/>
                <a:cs typeface="Times New Roman" pitchFamily="18" charset="0"/>
              </a:rPr>
              <a:t>Reviewing literature and determining the requirements for  developing APSMS</a:t>
            </a:r>
          </a:p>
          <a:p>
            <a:pPr marL="400050" indent="-400050">
              <a:buFont typeface="+mj-lt"/>
              <a:buAutoNum type="romanLcPeriod"/>
            </a:pPr>
            <a:r>
              <a:rPr lang="en-US" dirty="0">
                <a:latin typeface="Times New Roman" pitchFamily="18" charset="0"/>
                <a:cs typeface="Times New Roman" pitchFamily="18" charset="0"/>
              </a:rPr>
              <a:t>Designing  APSMS</a:t>
            </a:r>
          </a:p>
          <a:p>
            <a:pPr marL="400050" indent="-400050">
              <a:buFont typeface="+mj-lt"/>
              <a:buAutoNum type="romanLcPeriod"/>
            </a:pPr>
            <a:r>
              <a:rPr lang="en-US" dirty="0">
                <a:latin typeface="Times New Roman" pitchFamily="18" charset="0"/>
                <a:cs typeface="Times New Roman" pitchFamily="18" charset="0"/>
              </a:rPr>
              <a:t>Implementing the design of APSMS</a:t>
            </a:r>
          </a:p>
          <a:p>
            <a:pPr marL="400050" indent="-400050">
              <a:buFont typeface="+mj-lt"/>
              <a:buAutoNum type="romanLcPeriod"/>
            </a:pPr>
            <a:r>
              <a:rPr lang="en-US" dirty="0">
                <a:latin typeface="Times New Roman" pitchFamily="18" charset="0"/>
                <a:cs typeface="Times New Roman" pitchFamily="18" charset="0"/>
              </a:rPr>
              <a:t>Test </a:t>
            </a:r>
          </a:p>
        </p:txBody>
      </p:sp>
    </p:spTree>
    <p:extLst>
      <p:ext uri="{BB962C8B-B14F-4D97-AF65-F5344CB8AC3E}">
        <p14:creationId xmlns:p14="http://schemas.microsoft.com/office/powerpoint/2010/main" val="258220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1055" y="1219200"/>
            <a:ext cx="8305800" cy="3970318"/>
          </a:xfrm>
          <a:prstGeom prst="rect">
            <a:avLst/>
          </a:prstGeom>
        </p:spPr>
        <p:txBody>
          <a:bodyPr wrap="square">
            <a:spAutoFit/>
          </a:bodyPr>
          <a:lstStyle/>
          <a:p>
            <a:r>
              <a:rPr lang="en-US" b="1" i="1" dirty="0">
                <a:solidFill>
                  <a:schemeClr val="accent5"/>
                </a:solidFill>
                <a:latin typeface="Times New Roman" pitchFamily="18" charset="0"/>
                <a:cs typeface="Times New Roman" pitchFamily="18" charset="0"/>
              </a:rPr>
              <a:t>Significance of the study</a:t>
            </a:r>
            <a:endParaRPr lang="en-US" b="1" dirty="0">
              <a:solidFill>
                <a:schemeClr val="accent5"/>
              </a:solidFill>
              <a:latin typeface="Times New Roman" pitchFamily="18" charset="0"/>
              <a:cs typeface="Times New Roman" pitchFamily="18" charset="0"/>
            </a:endParaRPr>
          </a:p>
          <a:p>
            <a:r>
              <a:rPr lang="en-US" dirty="0">
                <a:latin typeface="Times New Roman" pitchFamily="18" charset="0"/>
                <a:cs typeface="Times New Roman" pitchFamily="18" charset="0"/>
              </a:rPr>
              <a:t>After the system is put in place, Jibidayo Agricultural Produce Shop(JAPS) will get the following benefits.</a:t>
            </a:r>
          </a:p>
          <a:p>
            <a:endParaRPr lang="en-GB"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400050" indent="-400050">
              <a:buFont typeface="+mj-lt"/>
              <a:buAutoNum type="romanLcPeriod"/>
            </a:pPr>
            <a:r>
              <a:rPr lang="en-US" dirty="0">
                <a:latin typeface="Times New Roman" pitchFamily="18" charset="0"/>
                <a:cs typeface="Times New Roman" pitchFamily="18" charset="0"/>
              </a:rPr>
              <a:t>Electronic backup </a:t>
            </a:r>
          </a:p>
          <a:p>
            <a:pPr marL="400050" indent="-400050">
              <a:buFont typeface="+mj-lt"/>
              <a:buAutoNum type="romanLcPeriod"/>
            </a:pPr>
            <a:r>
              <a:rPr lang="en-US" dirty="0">
                <a:latin typeface="Times New Roman" pitchFamily="18" charset="0"/>
                <a:cs typeface="Times New Roman" pitchFamily="18" charset="0"/>
              </a:rPr>
              <a:t>Cost saving and cost avoidance. </a:t>
            </a:r>
          </a:p>
          <a:p>
            <a:pPr marL="400050" indent="-400050">
              <a:buFont typeface="+mj-lt"/>
              <a:buAutoNum type="romanLcPeriod"/>
            </a:pPr>
            <a:r>
              <a:rPr lang="en-US" dirty="0">
                <a:latin typeface="Times New Roman" pitchFamily="18" charset="0"/>
                <a:cs typeface="Times New Roman" pitchFamily="18" charset="0"/>
              </a:rPr>
              <a:t>Data integrity.</a:t>
            </a:r>
          </a:p>
          <a:p>
            <a:pPr marL="400050" indent="-400050">
              <a:buFont typeface="+mj-lt"/>
              <a:buAutoNum type="romanLcPeriod"/>
            </a:pPr>
            <a:r>
              <a:rPr lang="en-US" dirty="0">
                <a:latin typeface="Times New Roman" pitchFamily="18" charset="0"/>
                <a:cs typeface="Times New Roman" pitchFamily="18" charset="0"/>
              </a:rPr>
              <a:t>Reducing workload.</a:t>
            </a:r>
          </a:p>
          <a:p>
            <a:pPr marL="400050" indent="-400050">
              <a:buFont typeface="+mj-lt"/>
              <a:buAutoNum type="romanLcPeriod"/>
            </a:pPr>
            <a:r>
              <a:rPr lang="en-US" dirty="0">
                <a:latin typeface="Times New Roman" pitchFamily="18" charset="0"/>
                <a:cs typeface="Times New Roman" pitchFamily="18" charset="0"/>
              </a:rPr>
              <a:t>Acting as reference.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068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828800"/>
            <a:ext cx="6629400" cy="3277820"/>
          </a:xfrm>
          <a:prstGeom prst="rect">
            <a:avLst/>
          </a:prstGeom>
        </p:spPr>
        <p:txBody>
          <a:bodyPr wrap="square">
            <a:spAutoFit/>
          </a:bodyPr>
          <a:lstStyle/>
          <a:p>
            <a:pPr marR="0" lvl="1">
              <a:lnSpc>
                <a:spcPct val="115000"/>
              </a:lnSpc>
              <a:spcBef>
                <a:spcPts val="1000"/>
              </a:spcBef>
              <a:spcAft>
                <a:spcPts val="0"/>
              </a:spcAft>
            </a:pPr>
            <a:r>
              <a:rPr lang="en-US" b="1" i="1" dirty="0">
                <a:solidFill>
                  <a:schemeClr val="accent4"/>
                </a:solidFill>
                <a:latin typeface="Times New Roman" panose="02020603050405020304" pitchFamily="18" charset="0"/>
                <a:cs typeface="Times New Roman" pitchFamily="18" charset="0"/>
              </a:rPr>
              <a:t>Scope of the Study</a:t>
            </a:r>
            <a:endParaRPr lang="en-US" b="1" dirty="0">
              <a:solidFill>
                <a:schemeClr val="accent4"/>
              </a:solidFill>
              <a:latin typeface="Times New Roman" pitchFamily="18" charset="0"/>
              <a:cs typeface="Times New Roman" pitchFamily="18" charset="0"/>
            </a:endParaRPr>
          </a:p>
          <a:p>
            <a:pPr marR="0" lvl="0" algn="just">
              <a:lnSpc>
                <a:spcPct val="115000"/>
              </a:lnSpc>
              <a:spcBef>
                <a:spcPts val="0"/>
              </a:spcBef>
              <a:spcAft>
                <a:spcPts val="0"/>
              </a:spcAft>
            </a:pPr>
            <a:r>
              <a:rPr lang="en-US" dirty="0">
                <a:latin typeface="Times New Roman" pitchFamily="18" charset="0"/>
                <a:ea typeface="SimSun" panose="02010600030101010101" pitchFamily="2" charset="-122"/>
                <a:cs typeface="Times New Roman" pitchFamily="18" charset="0"/>
              </a:rPr>
              <a:t>The study is centered to Jibidayo Agricultural Produce Shop(JAPS) which is located within Lira city along Lira-Kitgum road and 0.5 km west of the main market in Northern Uganda. The shop is set in Odyek Ejangs's building and it became operational in 2006.The research came up an APSMS which enables the shop to create awareness of the available agricultural products in  the store with ease.</a:t>
            </a:r>
          </a:p>
          <a:p>
            <a:pPr marR="0" lvl="0" algn="just">
              <a:lnSpc>
                <a:spcPct val="115000"/>
              </a:lnSpc>
              <a:spcBef>
                <a:spcPts val="0"/>
              </a:spcBef>
              <a:spcAft>
                <a:spcPts val="0"/>
              </a:spcAft>
            </a:pPr>
            <a:r>
              <a:rPr lang="en-GB" dirty="0">
                <a:latin typeface="Times New Roman" pitchFamily="18" charset="0"/>
                <a:ea typeface="SimSun" panose="02010600030101010101" pitchFamily="2" charset="-122"/>
                <a:cs typeface="Times New Roman" pitchFamily="18" charset="0"/>
              </a:rPr>
              <a:t>The Research took me 6 months</a:t>
            </a:r>
            <a:endParaRPr lang="en-US" dirty="0">
              <a:latin typeface="Times New Roman" pitchFamily="18" charset="0"/>
              <a:ea typeface="SimSun" panose="02010600030101010101" pitchFamily="2" charset="-122"/>
              <a:cs typeface="Times New Roman" pitchFamily="18" charset="0"/>
            </a:endParaRPr>
          </a:p>
          <a:p>
            <a:pPr marL="400050" marR="0" lvl="0" indent="-400050" algn="just">
              <a:lnSpc>
                <a:spcPct val="115000"/>
              </a:lnSpc>
              <a:spcBef>
                <a:spcPts val="0"/>
              </a:spcBef>
              <a:spcAft>
                <a:spcPts val="0"/>
              </a:spcAft>
              <a:buFont typeface="+mj-lt"/>
              <a:buAutoNum type="romanLcPeriod"/>
            </a:pPr>
            <a:endParaRPr lang="en-US" dirty="0">
              <a:latin typeface="Times New Roman" pitchFamily="18" charset="0"/>
              <a:ea typeface="SimSun" panose="02010600030101010101" pitchFamily="2" charset="-122"/>
              <a:cs typeface="Times New Roman" pitchFamily="18" charset="0"/>
            </a:endParaRPr>
          </a:p>
        </p:txBody>
      </p:sp>
    </p:spTree>
    <p:extLst>
      <p:ext uri="{BB962C8B-B14F-4D97-AF65-F5344CB8AC3E}">
        <p14:creationId xmlns:p14="http://schemas.microsoft.com/office/powerpoint/2010/main" val="182527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160" y="879206"/>
            <a:ext cx="5167745" cy="729430"/>
          </a:xfrm>
          <a:prstGeom prst="rect">
            <a:avLst/>
          </a:prstGeom>
        </p:spPr>
        <p:txBody>
          <a:bodyPr wrap="square">
            <a:spAutoFit/>
          </a:bodyPr>
          <a:lstStyle/>
          <a:p>
            <a:pPr algn="just">
              <a:lnSpc>
                <a:spcPct val="115000"/>
              </a:lnSpc>
            </a:pPr>
            <a:endParaRPr lang="en-US" dirty="0">
              <a:latin typeface="Times New Roman" pitchFamily="18" charset="0"/>
              <a:ea typeface="SimSun" panose="02010600030101010101" pitchFamily="2" charset="-122"/>
              <a:cs typeface="Times New Roman" pitchFamily="18" charset="0"/>
            </a:endParaRPr>
          </a:p>
          <a:p>
            <a:pPr algn="just">
              <a:lnSpc>
                <a:spcPct val="115000"/>
              </a:lnSpc>
            </a:pPr>
            <a:r>
              <a:rPr lang="en-US" dirty="0">
                <a:latin typeface="Times New Roman" pitchFamily="18" charset="0"/>
                <a:ea typeface="SimSun" panose="02010600030101010101" pitchFamily="2" charset="-122"/>
                <a:cs typeface="Times New Roman" pitchFamily="18" charset="0"/>
              </a:rPr>
              <a:t> </a:t>
            </a:r>
            <a:endParaRPr lang="en-US" dirty="0">
              <a:effectLst/>
              <a:latin typeface="Times New Roman" pitchFamily="18" charset="0"/>
              <a:ea typeface="SimSun" panose="02010600030101010101" pitchFamily="2" charset="-122"/>
              <a:cs typeface="Times New Roman" pitchFamily="18" charset="0"/>
            </a:endParaRPr>
          </a:p>
        </p:txBody>
      </p:sp>
      <p:sp>
        <p:nvSpPr>
          <p:cNvPr id="3" name="Rectangle 2"/>
          <p:cNvSpPr/>
          <p:nvPr/>
        </p:nvSpPr>
        <p:spPr>
          <a:xfrm>
            <a:off x="1143000" y="2115564"/>
            <a:ext cx="6248400" cy="369332"/>
          </a:xfrm>
          <a:prstGeom prst="rect">
            <a:avLst/>
          </a:prstGeom>
        </p:spPr>
        <p:txBody>
          <a:bodyPr wrap="square">
            <a:spAutoFit/>
          </a:bodyPr>
          <a:lstStyle/>
          <a:p>
            <a:r>
              <a:rPr lang="en-US" dirty="0">
                <a:latin typeface="Times New Roman" pitchFamily="18" charset="0"/>
                <a:cs typeface="Times New Roman" pitchFamily="18" charset="0"/>
              </a:rPr>
              <a:t> </a:t>
            </a:r>
          </a:p>
        </p:txBody>
      </p:sp>
      <p:sp>
        <p:nvSpPr>
          <p:cNvPr id="4" name="Rectangle 3"/>
          <p:cNvSpPr/>
          <p:nvPr/>
        </p:nvSpPr>
        <p:spPr>
          <a:xfrm>
            <a:off x="1850680" y="1752600"/>
            <a:ext cx="4833040" cy="2349874"/>
          </a:xfrm>
          <a:prstGeom prst="rect">
            <a:avLst/>
          </a:prstGeom>
        </p:spPr>
        <p:txBody>
          <a:bodyPr wrap="square">
            <a:spAutoFit/>
          </a:bodyPr>
          <a:lstStyle/>
          <a:p>
            <a:r>
              <a:rPr lang="en-US" b="1" dirty="0">
                <a:solidFill>
                  <a:schemeClr val="accent1"/>
                </a:solidFill>
                <a:latin typeface="Times New Roman" pitchFamily="18" charset="0"/>
                <a:cs typeface="Times New Roman" pitchFamily="18" charset="0"/>
              </a:rPr>
              <a:t>The proposed system was intended to allow;</a:t>
            </a:r>
          </a:p>
          <a:p>
            <a:pPr marL="400050" indent="-400050">
              <a:buFont typeface="+mj-lt"/>
              <a:buAutoNum type="romanLcPeriod"/>
            </a:pPr>
            <a:r>
              <a:rPr lang="en-US" dirty="0">
                <a:latin typeface="Times New Roman" pitchFamily="18" charset="0"/>
                <a:cs typeface="Times New Roman" pitchFamily="18" charset="0"/>
              </a:rPr>
              <a:t>Customers view the products. </a:t>
            </a:r>
          </a:p>
          <a:p>
            <a:pPr marL="400050" indent="-400050">
              <a:buFont typeface="+mj-lt"/>
              <a:buAutoNum type="romanLcPeriod"/>
            </a:pPr>
            <a:r>
              <a:rPr lang="en-US" dirty="0">
                <a:latin typeface="Times New Roman" pitchFamily="18" charset="0"/>
                <a:cs typeface="Times New Roman" pitchFamily="18" charset="0"/>
              </a:rPr>
              <a:t>Capture the details of the customers. </a:t>
            </a:r>
          </a:p>
          <a:p>
            <a:pPr marL="400050" indent="-400050">
              <a:buFont typeface="+mj-lt"/>
              <a:buAutoNum type="romanLcPeriod"/>
            </a:pPr>
            <a:r>
              <a:rPr lang="en-US" dirty="0">
                <a:latin typeface="Times New Roman" pitchFamily="18" charset="0"/>
                <a:cs typeface="Times New Roman" pitchFamily="18" charset="0"/>
              </a:rPr>
              <a:t>Store details of each customer.</a:t>
            </a:r>
          </a:p>
          <a:p>
            <a:pPr marL="400050" indent="-400050">
              <a:buFont typeface="+mj-lt"/>
              <a:buAutoNum type="romanLcPeriod"/>
            </a:pPr>
            <a:r>
              <a:rPr lang="en-US" dirty="0">
                <a:latin typeface="Times New Roman" pitchFamily="18" charset="0"/>
                <a:cs typeface="Times New Roman" pitchFamily="18" charset="0"/>
              </a:rPr>
              <a:t>Capture the details of the products.</a:t>
            </a:r>
          </a:p>
          <a:p>
            <a:pPr marL="400050" indent="-400050">
              <a:buFont typeface="+mj-lt"/>
              <a:buAutoNum type="romanLcPeriod"/>
            </a:pPr>
            <a:r>
              <a:rPr lang="en-US" dirty="0">
                <a:latin typeface="Times New Roman" pitchFamily="18" charset="0"/>
                <a:cs typeface="Times New Roman" pitchFamily="18" charset="0"/>
              </a:rPr>
              <a:t>Store the records of the products. </a:t>
            </a:r>
          </a:p>
          <a:p>
            <a:pPr marL="400050" indent="-400050">
              <a:buFont typeface="+mj-lt"/>
              <a:buAutoNum type="romanLcPeriod"/>
            </a:pPr>
            <a:r>
              <a:rPr lang="en-US" dirty="0">
                <a:latin typeface="Times New Roman" pitchFamily="18" charset="0"/>
                <a:cs typeface="Times New Roman" pitchFamily="18" charset="0"/>
              </a:rPr>
              <a:t>Update and delete products.</a:t>
            </a:r>
          </a:p>
          <a:p>
            <a:pPr marL="400050" indent="-400050" algn="just">
              <a:lnSpc>
                <a:spcPct val="115000"/>
              </a:lnSpc>
              <a:buFont typeface="+mj-lt"/>
              <a:buAutoNum type="romanLcPeriod"/>
            </a:pPr>
            <a:r>
              <a:rPr lang="en-US" dirty="0">
                <a:latin typeface="Times New Roman" pitchFamily="18" charset="0"/>
                <a:cs typeface="Times New Roman" pitchFamily="18" charset="0"/>
              </a:rPr>
              <a:t>Update and delete users. </a:t>
            </a:r>
          </a:p>
        </p:txBody>
      </p:sp>
    </p:spTree>
    <p:extLst>
      <p:ext uri="{BB962C8B-B14F-4D97-AF65-F5344CB8AC3E}">
        <p14:creationId xmlns:p14="http://schemas.microsoft.com/office/powerpoint/2010/main" val="213652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latin typeface="Times New Roman" pitchFamily="18" charset="0"/>
                <a:cs typeface="Times New Roman" pitchFamily="18" charset="0"/>
              </a:rPr>
              <a:t>METHODOLOGY</a:t>
            </a:r>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Development </a:t>
            </a:r>
            <a:r>
              <a:rPr lang="en-GB" b="1" dirty="0">
                <a:latin typeface="Times New Roman" pitchFamily="18" charset="0"/>
                <a:cs typeface="Times New Roman" pitchFamily="18" charset="0"/>
              </a:rPr>
              <a:t>methodology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dirty="0">
                <a:latin typeface="Times New Roman" pitchFamily="18" charset="0"/>
                <a:cs typeface="Times New Roman" pitchFamily="18" charset="0"/>
              </a:rPr>
              <a:t>The general system development  methodology  was  Structured System Analysis Design Method (SSADM).</a:t>
            </a:r>
          </a:p>
          <a:p>
            <a:r>
              <a:rPr lang="en-GB" dirty="0">
                <a:latin typeface="Times New Roman" pitchFamily="18" charset="0"/>
                <a:cs typeface="Times New Roman" pitchFamily="18" charset="0"/>
              </a:rPr>
              <a:t>Rapid Application Development (RAD) was selected and prototype developed.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74445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573</TotalTime>
  <Words>732</Words>
  <Application>Microsoft Office PowerPoint</Application>
  <PresentationFormat>On-screen Show (4:3)</PresentationFormat>
  <Paragraphs>96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SimSun</vt:lpstr>
      <vt:lpstr>Arial</vt:lpstr>
      <vt:lpstr>Calibri</vt:lpstr>
      <vt:lpstr>Garamond</vt:lpstr>
      <vt:lpstr>Times New Roman</vt:lpstr>
      <vt:lpstr>Trebuchet MS</vt:lpstr>
      <vt:lpstr>Wingdings 3</vt:lpstr>
      <vt:lpstr>Facet</vt:lpstr>
      <vt:lpstr>PowerPoint Presentation</vt:lpstr>
      <vt:lpstr>AGRICULTURAL PRODUCE SHOP MANAGEMENT SYSTEM(APSMS) </vt:lpstr>
      <vt:lpstr>PowerPoint Presentation</vt:lpstr>
      <vt:lpstr>Problem statement</vt:lpstr>
      <vt:lpstr>PowerPoint Presentation</vt:lpstr>
      <vt:lpstr>PowerPoint Presentation</vt:lpstr>
      <vt:lpstr>PowerPoint Presentation</vt:lpstr>
      <vt:lpstr>PowerPoint Presentation</vt:lpstr>
      <vt:lpstr>METHODOLOGY Development methodology</vt:lpstr>
      <vt:lpstr>PowerPoint Presentation</vt:lpstr>
      <vt:lpstr>Tools Used</vt:lpstr>
      <vt:lpstr>Testing</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ATIM ABEL ATIM</dc:creator>
  <cp:lastModifiedBy>DIANE</cp:lastModifiedBy>
  <cp:revision>240</cp:revision>
  <dcterms:created xsi:type="dcterms:W3CDTF">2006-08-16T00:00:00Z</dcterms:created>
  <dcterms:modified xsi:type="dcterms:W3CDTF">2023-01-30T08:56:03Z</dcterms:modified>
</cp:coreProperties>
</file>