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5" r:id="rId10"/>
    <p:sldId id="324" r:id="rId11"/>
    <p:sldId id="325" r:id="rId12"/>
    <p:sldId id="326" r:id="rId13"/>
    <p:sldId id="327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22" r:id="rId22"/>
    <p:sldId id="323" r:id="rId23"/>
    <p:sldId id="314" r:id="rId24"/>
    <p:sldId id="315" r:id="rId25"/>
    <p:sldId id="316" r:id="rId26"/>
    <p:sldId id="317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0C8EFC8-BA21-4FCD-9FCC-C4BB77C93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B1FD6-D454-4FC5-979C-B2BCAC23B6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758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C5DD-D5E2-4D53-A01D-45413738D9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7538"/>
            <a:ext cx="4781550" cy="3586162"/>
          </a:xfrm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334" y="4560570"/>
            <a:ext cx="6304279" cy="4318874"/>
          </a:xfrm>
          <a:ln/>
        </p:spPr>
        <p:txBody>
          <a:bodyPr lIns="98268" tIns="49135" rIns="98268" bIns="49135"/>
          <a:lstStyle/>
          <a:p>
            <a:r>
              <a:rPr lang="en-US" dirty="0"/>
              <a:t>similarity of the binary representation of related instructions simplifies the hardware design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7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9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cap="flat">
            <a:solidFill>
              <a:schemeClr val="tx1"/>
            </a:solidFill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587" y="5092304"/>
            <a:ext cx="4958080" cy="508396"/>
          </a:xfrm>
          <a:ln>
            <a:noFill/>
          </a:ln>
        </p:spPr>
        <p:txBody>
          <a:bodyPr wrap="none" lIns="20130" tIns="28520" rIns="20130" bIns="28520"/>
          <a:lstStyle/>
          <a:p>
            <a:pPr>
              <a:lnSpc>
                <a:spcPts val="1903"/>
              </a:lnSpc>
              <a:spcBef>
                <a:spcPct val="0"/>
              </a:spcBef>
              <a:buClr>
                <a:srgbClr val="000000"/>
              </a:buClr>
              <a:tabLst>
                <a:tab pos="483306" algn="l"/>
                <a:tab pos="966612" algn="l"/>
                <a:tab pos="1449918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1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0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AB2E8-AD13-4B7B-BFC7-45F37C99F5D7}" type="slidenum">
              <a:rPr lang="en-US"/>
              <a:pPr/>
              <a:t>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5950"/>
            <a:ext cx="4783138" cy="358775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/>
          <a:lstStyle/>
          <a:p>
            <a:r>
              <a:rPr lang="en-US"/>
              <a:t>As opposed to CISC – Complicated Instruction Set Architecture (ala the x86)</a:t>
            </a:r>
          </a:p>
        </p:txBody>
      </p:sp>
    </p:spTree>
    <p:extLst>
      <p:ext uri="{BB962C8B-B14F-4D97-AF65-F5344CB8AC3E}">
        <p14:creationId xmlns:p14="http://schemas.microsoft.com/office/powerpoint/2010/main" val="227123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F03-84AC-4B6C-8A76-B4A74A881C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8A077C-3F3A-4F40-BE59-5A3042891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FBB0-E578-415A-A6F8-E755A867C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F1C1-17D7-48FD-875E-90C34BFF7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50FA05-CC1E-4C44-A68F-BBFA90EEF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2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89E2F-5656-48B1-A1DE-9B4310FFD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F79B-297F-4F51-9B2C-A21D1678B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E4C58-0021-43DF-B112-25EED9C6E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6AF2C-9968-456A-9E75-9D31292D3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FCD04-D8CD-4291-A182-106228525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BC6F-032F-4D04-A0A0-4DA6BA284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EF1E-D1B3-4786-AC05-BE157C864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BF10-DA10-4E8E-BF57-C8F53AA12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EEE-440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2E1A960-4811-4656-86C7-BE294A0CD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4" r:id="rId2"/>
    <p:sldLayoutId id="2147483793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5" r:id="rId9"/>
    <p:sldLayoutId id="2147483789" r:id="rId10"/>
    <p:sldLayoutId id="2147483790" r:id="rId11"/>
    <p:sldLayoutId id="2147483797" r:id="rId12"/>
    <p:sldLayoutId id="2147483798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Lecture 02- Instruction Set Architecture</a:t>
            </a:r>
          </a:p>
          <a:p>
            <a:pPr eaLnBrk="1" hangingPunct="1"/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EEE-440</a:t>
            </a:r>
            <a:endParaRPr lang="en-US" alt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69D16-278A-4188-8987-961ADAA2E572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b="1" dirty="0" smtClean="0"/>
              <a:t>EEE 440</a:t>
            </a:r>
            <a:br>
              <a:rPr b="1" dirty="0" smtClean="0"/>
            </a:br>
            <a:r>
              <a:rPr b="1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EEE-440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4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EEE-440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262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28912"/>
            <a:ext cx="51816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MIPS </a:t>
            </a:r>
            <a:r>
              <a:rPr lang="en-GB" dirty="0"/>
              <a:t>Registers</a:t>
            </a:r>
          </a:p>
        </p:txBody>
      </p:sp>
      <p:graphicFrame>
        <p:nvGraphicFramePr>
          <p:cNvPr id="27853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295400"/>
          <a:ext cx="8001000" cy="4663440"/>
        </p:xfrm>
        <a:graphic>
          <a:graphicData uri="http://schemas.openxmlformats.org/drawingml/2006/table">
            <a:tbl>
              <a:tblPr/>
              <a:tblGrid>
                <a:gridCol w="1778000"/>
                <a:gridCol w="1630363"/>
                <a:gridCol w="2592387"/>
                <a:gridCol w="200025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Reg.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Preserved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const.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$v0 - 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$a0 - 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$t0 - 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$s0 - 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$t8 - 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69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9725"/>
            <a:ext cx="7848600" cy="42227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79267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838200"/>
          <a:ext cx="8153400" cy="5712016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990600"/>
                <a:gridCol w="1905000"/>
                <a:gridCol w="2438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&amp; 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v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 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Memory($s2+24)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 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Memory($s2+25)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upper imm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    $s1,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6 * 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    (I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($s2&lt;6)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Uncond. Jump      (J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and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10000; $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56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61F8-7FD4-4707-8033-875B199506FA}" type="slidenum">
              <a:rPr lang="en-US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2138"/>
            <a:ext cx="7924800" cy="474662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Variables: Registers 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marL="203200" indent="-203200"/>
            <a:r>
              <a:rPr lang="en-US"/>
              <a:t>Registers are numbered from 0 to 31</a:t>
            </a:r>
          </a:p>
          <a:p>
            <a:pPr marL="203200" indent="-203200"/>
            <a:r>
              <a:rPr lang="en-US"/>
              <a:t>Each register can be referred to by number or name</a:t>
            </a:r>
          </a:p>
          <a:p>
            <a:pPr marL="203200" indent="-203200"/>
            <a:r>
              <a:rPr lang="en-US"/>
              <a:t>Number references: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$0, $1, $2, … $30, $31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D53-EC2A-49CF-8620-90F1ED09FBA5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5937"/>
            <a:ext cx="7924800" cy="474663"/>
          </a:xfrm>
        </p:spPr>
        <p:txBody>
          <a:bodyPr/>
          <a:lstStyle/>
          <a:p>
            <a:r>
              <a:rPr lang="en-US" dirty="0"/>
              <a:t>Assembly Variables: Registers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7848600" cy="5186362"/>
          </a:xfrm>
        </p:spPr>
        <p:txBody>
          <a:bodyPr/>
          <a:lstStyle/>
          <a:p>
            <a:pPr marL="203200" indent="-203200"/>
            <a:r>
              <a:rPr lang="en-US" dirty="0"/>
              <a:t>By convention, each register also has a name to make it easier to code</a:t>
            </a:r>
          </a:p>
          <a:p>
            <a:pPr marL="203200" indent="-203200"/>
            <a:r>
              <a:rPr lang="en-US" dirty="0"/>
              <a:t>For now:</a:t>
            </a:r>
          </a:p>
          <a:p>
            <a:pPr marL="685800" lvl="1" indent="-190500">
              <a:buFontTx/>
              <a:buNone/>
            </a:pPr>
            <a:r>
              <a:rPr lang="en-US" dirty="0">
                <a:latin typeface="Courier New" pitchFamily="49" charset="0"/>
              </a:rPr>
              <a:t>$16 - $23</a:t>
            </a: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	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$s0 - $s7</a:t>
            </a:r>
            <a:endParaRPr lang="en-US" dirty="0">
              <a:sym typeface="Wingdings" pitchFamily="2" charset="2"/>
            </a:endParaRPr>
          </a:p>
          <a:p>
            <a:pPr marL="685800" lvl="1" indent="-190500">
              <a:buFontTx/>
              <a:buNone/>
            </a:pPr>
            <a:r>
              <a:rPr lang="en-US" dirty="0">
                <a:sym typeface="Wingdings" pitchFamily="2" charset="2"/>
              </a:rPr>
              <a:t>		(correspond to C variables)</a:t>
            </a:r>
          </a:p>
          <a:p>
            <a:pPr marL="685800" lvl="1" indent="-190500">
              <a:buFontTx/>
              <a:buNone/>
            </a:pPr>
            <a:r>
              <a:rPr lang="en-US" dirty="0">
                <a:latin typeface="Courier New" pitchFamily="49" charset="0"/>
              </a:rPr>
              <a:t>$8 - $15</a:t>
            </a: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	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$t0 - $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t7</a:t>
            </a:r>
            <a:endParaRPr lang="en-US" dirty="0">
              <a:sym typeface="Wingdings" pitchFamily="2" charset="2"/>
            </a:endParaRPr>
          </a:p>
          <a:p>
            <a:pPr marL="685800" lvl="1" indent="-190500">
              <a:buFontTx/>
              <a:buNone/>
            </a:pPr>
            <a:r>
              <a:rPr lang="en-US" dirty="0">
                <a:sym typeface="Wingdings" pitchFamily="2" charset="2"/>
              </a:rPr>
              <a:t>		(correspond to temporary variables)</a:t>
            </a:r>
          </a:p>
          <a:p>
            <a:pPr marL="685800" lvl="1" indent="-190500">
              <a:buFontTx/>
              <a:buNone/>
            </a:pPr>
            <a:r>
              <a:rPr lang="en-US" dirty="0">
                <a:sym typeface="Wingdings" pitchFamily="2" charset="2"/>
              </a:rPr>
              <a:t>Later will explain other 16 register names</a:t>
            </a:r>
          </a:p>
          <a:p>
            <a:pPr marL="203200" indent="-203200"/>
            <a:r>
              <a:rPr lang="en-US" dirty="0">
                <a:sym typeface="Wingdings" pitchFamily="2" charset="2"/>
              </a:rPr>
              <a:t>In general, use names to make your code more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3B88-B231-47F5-9B2C-CF38C3304509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620000" cy="474663"/>
          </a:xfrm>
        </p:spPr>
        <p:txBody>
          <a:bodyPr/>
          <a:lstStyle/>
          <a:p>
            <a:r>
              <a:rPr lang="en-US"/>
              <a:t>C, Java variables vs. registers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335588"/>
          </a:xfrm>
        </p:spPr>
        <p:txBody>
          <a:bodyPr/>
          <a:lstStyle/>
          <a:p>
            <a:pPr marL="203200" indent="-203200"/>
            <a:r>
              <a:rPr lang="en-US"/>
              <a:t>In C (and most High Level Languages) variables declared first and given a type</a:t>
            </a:r>
          </a:p>
          <a:p>
            <a:pPr marL="685800" lvl="1" indent="-190500"/>
            <a:r>
              <a:rPr lang="en-US"/>
              <a:t>Example:  </a:t>
            </a:r>
            <a:br>
              <a:rPr lang="en-US"/>
            </a:br>
            <a:r>
              <a:rPr lang="en-US" sz="3000">
                <a:latin typeface="Courier New" pitchFamily="49" charset="0"/>
              </a:rPr>
              <a:t>int fahr, celsius; </a:t>
            </a:r>
            <a:br>
              <a:rPr lang="en-US" sz="3000">
                <a:latin typeface="Courier New" pitchFamily="49" charset="0"/>
              </a:rPr>
            </a:br>
            <a:r>
              <a:rPr lang="en-US" sz="3000">
                <a:latin typeface="Courier New" pitchFamily="49" charset="0"/>
              </a:rPr>
              <a:t>char a, b, c, d, e;</a:t>
            </a:r>
          </a:p>
          <a:p>
            <a:pPr marL="203200" indent="-203200"/>
            <a:r>
              <a:rPr lang="en-US"/>
              <a:t>Each variable can ONLY represent a value of the type it was declared as (cannot mix and match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char</a:t>
            </a:r>
            <a:r>
              <a:rPr lang="en-US"/>
              <a:t> variables).</a:t>
            </a:r>
          </a:p>
          <a:p>
            <a:pPr marL="203200" indent="-203200"/>
            <a:r>
              <a:rPr lang="en-US"/>
              <a:t>In Assembly Language, the registers have no type; operation determines how register contents are treated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CF4C-0764-4397-886F-2A3A235D3666}" type="slidenum">
              <a:rPr lang="en-US"/>
              <a:pPr/>
              <a:t>17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2137"/>
            <a:ext cx="7086600" cy="474663"/>
          </a:xfrm>
        </p:spPr>
        <p:txBody>
          <a:bodyPr/>
          <a:lstStyle/>
          <a:p>
            <a:r>
              <a:rPr lang="en-US"/>
              <a:t>Comments in Assembly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41875"/>
          </a:xfrm>
        </p:spPr>
        <p:txBody>
          <a:bodyPr/>
          <a:lstStyle/>
          <a:p>
            <a:pPr marL="203200" indent="-203200"/>
            <a:r>
              <a:rPr lang="en-US"/>
              <a:t>Another way to make your code more readable: comments!</a:t>
            </a:r>
          </a:p>
          <a:p>
            <a:pPr marL="203200" indent="-203200"/>
            <a:r>
              <a:rPr lang="en-US"/>
              <a:t>Hash (</a:t>
            </a:r>
            <a:r>
              <a:rPr lang="en-US">
                <a:latin typeface="Courier New" pitchFamily="49" charset="0"/>
              </a:rPr>
              <a:t>#</a:t>
            </a:r>
            <a:r>
              <a:rPr lang="en-US"/>
              <a:t>) is used for MIPS comments</a:t>
            </a:r>
          </a:p>
          <a:p>
            <a:pPr marL="685800" lvl="1" indent="-190500"/>
            <a:r>
              <a:rPr lang="en-US"/>
              <a:t>anything from hash mark to end of line is a comment and will be ignored</a:t>
            </a:r>
          </a:p>
          <a:p>
            <a:pPr marL="685800" lvl="1" indent="-190500"/>
            <a:r>
              <a:rPr lang="en-US"/>
              <a:t>This is just like the C </a:t>
            </a:r>
            <a:r>
              <a:rPr lang="en-US">
                <a:latin typeface="Courier New" pitchFamily="49" charset="0"/>
              </a:rPr>
              <a:t>//</a:t>
            </a:r>
            <a:endParaRPr lang="en-US"/>
          </a:p>
          <a:p>
            <a:pPr marL="203200" indent="-203200"/>
            <a:r>
              <a:rPr lang="en-US"/>
              <a:t>Note: Different from C.</a:t>
            </a:r>
          </a:p>
          <a:p>
            <a:pPr marL="685800" lvl="1" indent="-190500"/>
            <a:r>
              <a:rPr lang="en-US"/>
              <a:t>C comments have format </a:t>
            </a:r>
            <a:br>
              <a:rPr lang="en-US"/>
            </a:br>
            <a:r>
              <a:rPr lang="en-US">
                <a:solidFill>
                  <a:schemeClr val="bg2"/>
                </a:solidFill>
                <a:latin typeface="Courier New" pitchFamily="49" charset="0"/>
              </a:rPr>
              <a:t>/* comment */</a:t>
            </a:r>
            <a:r>
              <a:rPr lang="en-US">
                <a:solidFill>
                  <a:schemeClr val="bg2"/>
                </a:solidFill>
              </a:rPr>
              <a:t> </a:t>
            </a:r>
            <a:br>
              <a:rPr lang="en-US">
                <a:solidFill>
                  <a:schemeClr val="bg2"/>
                </a:solidFill>
              </a:rPr>
            </a:br>
            <a:r>
              <a:rPr lang="en-US"/>
              <a:t>so they can span many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858-4BF0-4DF5-821A-DD8EB1D3F038}" type="slidenum">
              <a:rPr lang="en-US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2137"/>
            <a:ext cx="7086600" cy="474663"/>
          </a:xfrm>
        </p:spPr>
        <p:txBody>
          <a:bodyPr/>
          <a:lstStyle/>
          <a:p>
            <a:r>
              <a:rPr lang="en-US" dirty="0"/>
              <a:t>Assembly Instructions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650"/>
            <a:ext cx="7848600" cy="4654550"/>
          </a:xfrm>
        </p:spPr>
        <p:txBody>
          <a:bodyPr/>
          <a:lstStyle/>
          <a:p>
            <a:pPr marL="203200" indent="-203200"/>
            <a:r>
              <a:rPr lang="en-US"/>
              <a:t>In assembly language, each statement (called an </a:t>
            </a:r>
            <a:r>
              <a:rPr lang="en-US" u="sng">
                <a:solidFill>
                  <a:schemeClr val="accent2"/>
                </a:solidFill>
              </a:rPr>
              <a:t>Instruction</a:t>
            </a:r>
            <a:r>
              <a:rPr lang="en-US"/>
              <a:t>), executes exactly one of a short list of simple commands</a:t>
            </a:r>
          </a:p>
          <a:p>
            <a:pPr marL="203200" indent="-203200"/>
            <a:r>
              <a:rPr lang="en-US"/>
              <a:t>Unlike in C (and most other High Level Languages), each line of assembly code contains at most 1 instruction</a:t>
            </a:r>
          </a:p>
          <a:p>
            <a:pPr marL="203200" indent="-203200"/>
            <a:r>
              <a:rPr lang="en-US"/>
              <a:t>Instructions are related to operations (=, +, -, *, /) in C or Java</a:t>
            </a:r>
          </a:p>
          <a:p>
            <a:pPr marL="203200" indent="-203200"/>
            <a:endParaRPr 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7D0D-E6F9-44AE-88CD-F98588DF01AF}" type="slidenum">
              <a:rPr lang="en-US"/>
              <a:pPr/>
              <a:t>19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24800" cy="474662"/>
          </a:xfrm>
        </p:spPr>
        <p:txBody>
          <a:bodyPr/>
          <a:lstStyle/>
          <a:p>
            <a:r>
              <a:rPr lang="en-US" dirty="0"/>
              <a:t>MIPS Addition and Subtraction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3350"/>
            <a:ext cx="8077200" cy="5378450"/>
          </a:xfrm>
        </p:spPr>
        <p:txBody>
          <a:bodyPr/>
          <a:lstStyle/>
          <a:p>
            <a:pPr marL="203200" indent="-203200"/>
            <a:r>
              <a:rPr lang="en-US"/>
              <a:t>Syntax of Instructions:</a:t>
            </a:r>
          </a:p>
          <a:p>
            <a:pPr marL="685800" lvl="1" indent="-190500">
              <a:buFontTx/>
              <a:buNone/>
            </a:pPr>
            <a:r>
              <a:rPr lang="en-US"/>
              <a:t>1	 2,3,4</a:t>
            </a:r>
          </a:p>
          <a:p>
            <a:pPr marL="685800" lvl="1" indent="-190500">
              <a:buFontTx/>
              <a:buNone/>
            </a:pPr>
            <a:r>
              <a:rPr lang="en-US"/>
              <a:t>where:</a:t>
            </a:r>
          </a:p>
          <a:p>
            <a:pPr marL="685800" lvl="1" indent="-190500">
              <a:buFontTx/>
              <a:buNone/>
            </a:pPr>
            <a:r>
              <a:rPr lang="en-US"/>
              <a:t>1) operation by name </a:t>
            </a:r>
          </a:p>
          <a:p>
            <a:pPr marL="685800" lvl="1" indent="-190500">
              <a:buFontTx/>
              <a:buNone/>
            </a:pPr>
            <a:r>
              <a:rPr lang="en-US"/>
              <a:t>2) operand getting result (“destination”)</a:t>
            </a:r>
          </a:p>
          <a:p>
            <a:pPr marL="685800" lvl="1" indent="-190500">
              <a:buFontTx/>
              <a:buNone/>
            </a:pPr>
            <a:r>
              <a:rPr lang="en-US"/>
              <a:t>3) 1st operand for operation (“source1”)</a:t>
            </a:r>
          </a:p>
          <a:p>
            <a:pPr marL="685800" lvl="1" indent="-190500">
              <a:buFontTx/>
              <a:buNone/>
            </a:pPr>
            <a:r>
              <a:rPr lang="en-US"/>
              <a:t>4) 2nd operand for operation (“source2”)</a:t>
            </a:r>
          </a:p>
          <a:p>
            <a:pPr marL="203200" indent="-203200"/>
            <a:r>
              <a:rPr lang="en-US"/>
              <a:t>Syntax is rigid:</a:t>
            </a:r>
          </a:p>
          <a:p>
            <a:pPr marL="685800" lvl="1" indent="-190500"/>
            <a:r>
              <a:rPr lang="en-US"/>
              <a:t>1 operator, 3 operands</a:t>
            </a:r>
          </a:p>
          <a:p>
            <a:pPr marL="685800" lvl="1" indent="-190500"/>
            <a:r>
              <a:rPr lang="en-US"/>
              <a:t>Why? </a:t>
            </a:r>
            <a:r>
              <a:rPr lang="en-US">
                <a:solidFill>
                  <a:srgbClr val="FF0000"/>
                </a:solidFill>
              </a:rPr>
              <a:t>Keep Hardware simple via regularity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313-40C5-41DA-B5FF-4EA17D742512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Computer Program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Instructions &amp;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Binary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 Level close to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line instruction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Assembler</a:t>
            </a:r>
          </a:p>
          <a:p>
            <a:pPr>
              <a:lnSpc>
                <a:spcPct val="90000"/>
              </a:lnSpc>
            </a:pPr>
            <a:r>
              <a:rPr lang="en-US" dirty="0"/>
              <a:t>High Level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6051-44FE-4C77-B4DC-48BF82C12C1F}" type="slidenum">
              <a:rPr lang="en-US"/>
              <a:pPr/>
              <a:t>20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077200" cy="457200"/>
          </a:xfrm>
        </p:spPr>
        <p:txBody>
          <a:bodyPr/>
          <a:lstStyle/>
          <a:p>
            <a:r>
              <a:rPr lang="en-US" dirty="0"/>
              <a:t>Addition and Subtraction of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1450"/>
            <a:ext cx="7848600" cy="5035550"/>
          </a:xfrm>
        </p:spPr>
        <p:txBody>
          <a:bodyPr/>
          <a:lstStyle/>
          <a:p>
            <a:pPr marL="203200" indent="-203200"/>
            <a:r>
              <a:rPr lang="en-US"/>
              <a:t>Addition in Assembly</a:t>
            </a:r>
          </a:p>
          <a:p>
            <a:pPr marL="685800" lvl="1" indent="-190500"/>
            <a:r>
              <a:rPr lang="en-US"/>
              <a:t>Example:	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add	$s0,$s1,$s2</a:t>
            </a:r>
            <a:r>
              <a:rPr lang="en-US"/>
              <a:t> (in MIPS)</a:t>
            </a:r>
          </a:p>
          <a:p>
            <a:pPr marL="685800" lvl="1" indent="-190500">
              <a:buFontTx/>
              <a:buNone/>
            </a:pPr>
            <a:r>
              <a:rPr lang="en-US"/>
              <a:t>	Equivalent to:	</a:t>
            </a:r>
            <a:r>
              <a:rPr lang="en-US">
                <a:latin typeface="Courier New" pitchFamily="49" charset="0"/>
              </a:rPr>
              <a:t>a = b + c</a:t>
            </a:r>
            <a:r>
              <a:rPr lang="en-US"/>
              <a:t> (in C)</a:t>
            </a:r>
          </a:p>
          <a:p>
            <a:pPr marL="685800" lvl="1" indent="-190500">
              <a:buFontTx/>
              <a:buNone/>
            </a:pPr>
            <a:r>
              <a:rPr lang="en-US"/>
              <a:t>where MIPS registers </a:t>
            </a:r>
            <a:r>
              <a:rPr lang="en-US">
                <a:latin typeface="Courier New" pitchFamily="49" charset="0"/>
              </a:rPr>
              <a:t>$s0,$s1,$s2</a:t>
            </a:r>
            <a:r>
              <a:rPr lang="en-US"/>
              <a:t> are associated with C variables </a:t>
            </a:r>
            <a:r>
              <a:rPr lang="en-US">
                <a:latin typeface="Courier New" pitchFamily="49" charset="0"/>
              </a:rPr>
              <a:t>a, b, c</a:t>
            </a:r>
            <a:r>
              <a:rPr lang="en-US"/>
              <a:t> </a:t>
            </a:r>
          </a:p>
          <a:p>
            <a:pPr marL="203200" indent="-203200"/>
            <a:r>
              <a:rPr lang="en-US"/>
              <a:t>Subtraction in Assembly</a:t>
            </a:r>
          </a:p>
          <a:p>
            <a:pPr marL="685800" lvl="1" indent="-190500"/>
            <a:r>
              <a:rPr lang="en-US"/>
              <a:t>Example:	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sub	$s3,$s4,$s5</a:t>
            </a:r>
            <a:r>
              <a:rPr lang="en-US"/>
              <a:t> (in MIPS)</a:t>
            </a:r>
          </a:p>
          <a:p>
            <a:pPr marL="685800" lvl="1" indent="-190500">
              <a:buFontTx/>
              <a:buNone/>
            </a:pPr>
            <a:r>
              <a:rPr lang="en-US"/>
              <a:t>	Equivalent to:	</a:t>
            </a:r>
            <a:r>
              <a:rPr lang="en-US">
                <a:latin typeface="Courier New" pitchFamily="49" charset="0"/>
              </a:rPr>
              <a:t>d = e - f</a:t>
            </a:r>
            <a:r>
              <a:rPr lang="en-US"/>
              <a:t> (in C)</a:t>
            </a:r>
          </a:p>
          <a:p>
            <a:pPr marL="685800" lvl="1" indent="-190500">
              <a:buFontTx/>
              <a:buNone/>
            </a:pPr>
            <a:r>
              <a:rPr lang="en-US"/>
              <a:t>where MIPS registers </a:t>
            </a:r>
            <a:r>
              <a:rPr lang="en-US">
                <a:latin typeface="Courier New" pitchFamily="49" charset="0"/>
              </a:rPr>
              <a:t>$s3,$s4,$s5</a:t>
            </a:r>
            <a:r>
              <a:rPr lang="en-US"/>
              <a:t> are associated with C variables </a:t>
            </a:r>
            <a:r>
              <a:rPr lang="en-US">
                <a:latin typeface="Courier New" pitchFamily="49" charset="0"/>
              </a:rPr>
              <a:t>d, e, f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77200" cy="2057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Instructions, like registers and words of data, are 32 bits long</a:t>
            </a:r>
            <a:endParaRPr lang="en-US" sz="2000" dirty="0">
              <a:latin typeface="Courier New" pitchFamily="49" charset="0"/>
            </a:endParaRPr>
          </a:p>
          <a:p>
            <a:pPr marL="342900" indent="-342900"/>
            <a:r>
              <a:rPr lang="en-US" dirty="0"/>
              <a:t>Arithmetic Instruction Format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format):</a:t>
            </a:r>
            <a:endParaRPr lang="en-US" sz="20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	add $t0, $s1, $s2</a:t>
            </a:r>
            <a:endParaRPr lang="en-US" sz="20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 </a:t>
            </a:r>
            <a:r>
              <a:rPr lang="en-US" dirty="0"/>
              <a:t>Add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352800"/>
            <a:ext cx="5791200" cy="366713"/>
            <a:chOff x="1056" y="2640"/>
            <a:chExt cx="3648" cy="231"/>
          </a:xfrm>
        </p:grpSpPr>
        <p:sp>
          <p:nvSpPr>
            <p:cNvPr id="624646" name="Rectangle 6"/>
            <p:cNvSpPr>
              <a:spLocks noChangeArrowheads="1"/>
            </p:cNvSpPr>
            <p:nvPr/>
          </p:nvSpPr>
          <p:spPr bwMode="auto">
            <a:xfrm>
              <a:off x="1056" y="264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47" name="Line 7"/>
            <p:cNvSpPr>
              <a:spLocks noChangeShapeType="1"/>
            </p:cNvSpPr>
            <p:nvPr/>
          </p:nvSpPr>
          <p:spPr bwMode="auto">
            <a:xfrm>
              <a:off x="1728" y="264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8" name="Line 8"/>
            <p:cNvSpPr>
              <a:spLocks noChangeShapeType="1"/>
            </p:cNvSpPr>
            <p:nvPr/>
          </p:nvSpPr>
          <p:spPr bwMode="auto">
            <a:xfrm>
              <a:off x="2300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2876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0" name="Line 10"/>
            <p:cNvSpPr>
              <a:spLocks noChangeShapeType="1"/>
            </p:cNvSpPr>
            <p:nvPr/>
          </p:nvSpPr>
          <p:spPr bwMode="auto">
            <a:xfrm>
              <a:off x="3452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1" name="Line 11"/>
            <p:cNvSpPr>
              <a:spLocks noChangeShapeType="1"/>
            </p:cNvSpPr>
            <p:nvPr/>
          </p:nvSpPr>
          <p:spPr bwMode="auto">
            <a:xfrm>
              <a:off x="4028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2" name="Text Box 12"/>
            <p:cNvSpPr txBox="1">
              <a:spLocks noChangeArrowheads="1"/>
            </p:cNvSpPr>
            <p:nvPr/>
          </p:nvSpPr>
          <p:spPr bwMode="auto">
            <a:xfrm>
              <a:off x="1248" y="2640"/>
              <a:ext cx="3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rs            rt            rd</a:t>
              </a:r>
              <a:r>
                <a:rPr lang="en-US">
                  <a:solidFill>
                    <a:schemeClr val="tx1"/>
                  </a:solidFill>
                </a:rPr>
                <a:t>        shamt       </a:t>
              </a:r>
              <a:r>
                <a:rPr lang="en-US"/>
                <a:t>funct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362200" y="2438400"/>
            <a:ext cx="4521200" cy="990600"/>
            <a:chOff x="1488" y="1536"/>
            <a:chExt cx="2848" cy="624"/>
          </a:xfrm>
        </p:grpSpPr>
        <p:sp>
          <p:nvSpPr>
            <p:cNvPr id="624663" name="Oval 23"/>
            <p:cNvSpPr>
              <a:spLocks noChangeArrowheads="1"/>
            </p:cNvSpPr>
            <p:nvPr/>
          </p:nvSpPr>
          <p:spPr bwMode="auto">
            <a:xfrm>
              <a:off x="2208" y="1536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4" name="Line 24"/>
            <p:cNvSpPr>
              <a:spLocks noChangeShapeType="1"/>
            </p:cNvSpPr>
            <p:nvPr/>
          </p:nvSpPr>
          <p:spPr bwMode="auto">
            <a:xfrm flipH="1">
              <a:off x="1488" y="1728"/>
              <a:ext cx="848" cy="43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5" name="Line 25"/>
            <p:cNvSpPr>
              <a:spLocks noChangeShapeType="1"/>
            </p:cNvSpPr>
            <p:nvPr/>
          </p:nvSpPr>
          <p:spPr bwMode="auto">
            <a:xfrm>
              <a:off x="2544" y="1728"/>
              <a:ext cx="1792" cy="42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276600" y="2438400"/>
            <a:ext cx="2514600" cy="914400"/>
            <a:chOff x="2064" y="1536"/>
            <a:chExt cx="1584" cy="576"/>
          </a:xfrm>
        </p:grpSpPr>
        <p:sp>
          <p:nvSpPr>
            <p:cNvPr id="624667" name="Oval 27"/>
            <p:cNvSpPr>
              <a:spLocks noChangeArrowheads="1"/>
            </p:cNvSpPr>
            <p:nvPr/>
          </p:nvSpPr>
          <p:spPr bwMode="auto">
            <a:xfrm>
              <a:off x="3216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8" name="Line 28"/>
            <p:cNvSpPr>
              <a:spLocks noChangeShapeType="1"/>
            </p:cNvSpPr>
            <p:nvPr/>
          </p:nvSpPr>
          <p:spPr bwMode="auto">
            <a:xfrm flipH="1">
              <a:off x="2064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191000" y="2438400"/>
            <a:ext cx="2514600" cy="914400"/>
            <a:chOff x="2640" y="1536"/>
            <a:chExt cx="1584" cy="576"/>
          </a:xfrm>
        </p:grpSpPr>
        <p:sp>
          <p:nvSpPr>
            <p:cNvPr id="624670" name="Oval 30"/>
            <p:cNvSpPr>
              <a:spLocks noChangeArrowheads="1"/>
            </p:cNvSpPr>
            <p:nvPr/>
          </p:nvSpPr>
          <p:spPr bwMode="auto">
            <a:xfrm>
              <a:off x="3792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1" name="Line 31"/>
            <p:cNvSpPr>
              <a:spLocks noChangeShapeType="1"/>
            </p:cNvSpPr>
            <p:nvPr/>
          </p:nvSpPr>
          <p:spPr bwMode="auto">
            <a:xfrm flipH="1">
              <a:off x="2640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191000" y="2438400"/>
            <a:ext cx="685800" cy="914400"/>
            <a:chOff x="2688" y="1536"/>
            <a:chExt cx="432" cy="576"/>
          </a:xfrm>
        </p:grpSpPr>
        <p:sp>
          <p:nvSpPr>
            <p:cNvPr id="624673" name="Oval 33"/>
            <p:cNvSpPr>
              <a:spLocks noChangeArrowheads="1"/>
            </p:cNvSpPr>
            <p:nvPr/>
          </p:nvSpPr>
          <p:spPr bwMode="auto">
            <a:xfrm>
              <a:off x="2688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4" name="Line 34"/>
            <p:cNvSpPr>
              <a:spLocks noChangeShapeType="1"/>
            </p:cNvSpPr>
            <p:nvPr/>
          </p:nvSpPr>
          <p:spPr bwMode="auto">
            <a:xfrm>
              <a:off x="2928" y="1728"/>
              <a:ext cx="192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838200" y="3962400"/>
            <a:ext cx="7620000" cy="230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op		6-bits	</a:t>
            </a:r>
            <a:r>
              <a:rPr lang="en-US" sz="2000" dirty="0" err="1"/>
              <a:t>op</a:t>
            </a:r>
            <a:r>
              <a:rPr lang="en-US" sz="2000" dirty="0" err="1">
                <a:solidFill>
                  <a:schemeClr val="tx1"/>
                </a:solidFill>
              </a:rPr>
              <a:t>code</a:t>
            </a:r>
            <a:r>
              <a:rPr lang="en-US" sz="2000" dirty="0">
                <a:solidFill>
                  <a:schemeClr val="tx1"/>
                </a:solidFill>
              </a:rPr>
              <a:t> that specifies the operation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first </a:t>
            </a:r>
            <a:r>
              <a:rPr lang="en-US" sz="2000" dirty="0"/>
              <a:t>s</a:t>
            </a:r>
            <a:r>
              <a:rPr lang="en-US" sz="2000" dirty="0">
                <a:solidFill>
                  <a:schemeClr val="tx1"/>
                </a:solidFill>
              </a:rPr>
              <a:t>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rt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second source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result’s </a:t>
            </a:r>
            <a:r>
              <a:rPr lang="en-US" sz="2000" dirty="0"/>
              <a:t>d</a:t>
            </a:r>
            <a:r>
              <a:rPr lang="en-US" sz="2000" dirty="0">
                <a:solidFill>
                  <a:schemeClr val="tx1"/>
                </a:solidFill>
              </a:rPr>
              <a:t>estination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shamt</a:t>
            </a:r>
            <a:r>
              <a:rPr lang="en-US" sz="2000" dirty="0">
                <a:solidFill>
                  <a:schemeClr val="tx1"/>
                </a:solidFill>
              </a:rPr>
              <a:t>	5-bits	</a:t>
            </a:r>
            <a:r>
              <a:rPr lang="en-US" sz="2000" dirty="0"/>
              <a:t>sh</a:t>
            </a:r>
            <a:r>
              <a:rPr lang="en-US" sz="2000" dirty="0">
                <a:solidFill>
                  <a:schemeClr val="tx1"/>
                </a:solidFill>
              </a:rPr>
              <a:t>ift </a:t>
            </a:r>
            <a:r>
              <a:rPr lang="en-US" sz="2000" dirty="0"/>
              <a:t>am</a:t>
            </a:r>
            <a:r>
              <a:rPr lang="en-US" sz="2000" dirty="0">
                <a:solidFill>
                  <a:schemeClr val="tx1"/>
                </a:solidFill>
              </a:rPr>
              <a:t>oun</a:t>
            </a:r>
            <a:r>
              <a:rPr lang="en-US" sz="2000" dirty="0"/>
              <a:t>t</a:t>
            </a:r>
            <a:r>
              <a:rPr lang="en-US" sz="2000" dirty="0">
                <a:solidFill>
                  <a:schemeClr val="tx1"/>
                </a:solidFill>
              </a:rPr>
              <a:t> (for shift instructions)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funct</a:t>
            </a:r>
            <a:r>
              <a:rPr lang="en-US" sz="2000" dirty="0">
                <a:solidFill>
                  <a:schemeClr val="tx1"/>
                </a:solidFill>
              </a:rPr>
              <a:t>	6-bits	</a:t>
            </a:r>
            <a:r>
              <a:rPr lang="en-US" sz="2000" dirty="0"/>
              <a:t>funct</a:t>
            </a:r>
            <a:r>
              <a:rPr lang="en-US" sz="2000" dirty="0">
                <a:solidFill>
                  <a:schemeClr val="tx1"/>
                </a:solidFill>
              </a:rPr>
              <a:t>ion code augmenting the </a:t>
            </a:r>
            <a:r>
              <a:rPr lang="en-US" sz="2000" dirty="0" err="1">
                <a:solidFill>
                  <a:schemeClr val="tx1"/>
                </a:solidFill>
              </a:rPr>
              <a:t>opcode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2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EEE-440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2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006-BD2E-4AB9-AEBD-366A48879A5A}" type="slidenum">
              <a:rPr lang="en-US"/>
              <a:pPr/>
              <a:t>23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077200" cy="457200"/>
          </a:xfrm>
        </p:spPr>
        <p:txBody>
          <a:bodyPr/>
          <a:lstStyle/>
          <a:p>
            <a:r>
              <a:rPr lang="en-US" dirty="0"/>
              <a:t>Addition and Subtraction of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0163"/>
            <a:ext cx="8153400" cy="5481637"/>
          </a:xfrm>
        </p:spPr>
        <p:txBody>
          <a:bodyPr/>
          <a:lstStyle/>
          <a:p>
            <a:pPr marL="203200" indent="-203200"/>
            <a:r>
              <a:rPr lang="en-US"/>
              <a:t>How do the following C statement?</a:t>
            </a:r>
          </a:p>
          <a:p>
            <a:pPr marL="203200" indent="-203200" algn="ctr">
              <a:buFontTx/>
              <a:buNone/>
            </a:pP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a = b + c + d - e;</a:t>
            </a:r>
            <a:endParaRPr lang="en-US">
              <a:latin typeface="Courier New" pitchFamily="49" charset="0"/>
            </a:endParaRPr>
          </a:p>
          <a:p>
            <a:pPr marL="203200" indent="-203200"/>
            <a:r>
              <a:rPr lang="en-US"/>
              <a:t>Break into multiple instructions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add $t0, $s1, $s2 </a:t>
            </a:r>
            <a:r>
              <a:rPr lang="en-US" i="1">
                <a:solidFill>
                  <a:schemeClr val="bg2"/>
                </a:solidFill>
                <a:latin typeface="Courier New" pitchFamily="49" charset="0"/>
              </a:rPr>
              <a:t># temp = b + c</a:t>
            </a:r>
            <a:endParaRPr lang="en-US" i="1">
              <a:latin typeface="Courier New" pitchFamily="49" charset="0"/>
            </a:endParaRP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add $t0, $t0, $s3 </a:t>
            </a:r>
            <a:r>
              <a:rPr lang="en-US" i="1">
                <a:solidFill>
                  <a:schemeClr val="bg2"/>
                </a:solidFill>
                <a:latin typeface="Courier New" pitchFamily="49" charset="0"/>
              </a:rPr>
              <a:t># temp = temp + d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sub $s0, $t0, $s4 </a:t>
            </a:r>
            <a:r>
              <a:rPr lang="en-US" i="1">
                <a:solidFill>
                  <a:schemeClr val="bg2"/>
                </a:solidFill>
                <a:latin typeface="Courier New" pitchFamily="49" charset="0"/>
              </a:rPr>
              <a:t># a = temp - e</a:t>
            </a:r>
            <a:endParaRPr lang="en-US">
              <a:solidFill>
                <a:schemeClr val="bg2"/>
              </a:solidFill>
              <a:latin typeface="Courier New" pitchFamily="49" charset="0"/>
            </a:endParaRPr>
          </a:p>
          <a:p>
            <a:pPr marL="203200" indent="-203200"/>
            <a:r>
              <a:rPr lang="en-US"/>
              <a:t>Notice: A single line of C may break up into several lines of MIPS.</a:t>
            </a:r>
          </a:p>
          <a:p>
            <a:pPr marL="203200" indent="-203200"/>
            <a:r>
              <a:rPr lang="en-US"/>
              <a:t>Notice: Everything after the hash mark on each line is ignored (comments)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5D0F-CD28-414C-947A-A37372646C51}" type="slidenum">
              <a:rPr lang="en-US"/>
              <a:pPr/>
              <a:t>24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8077200" cy="457200"/>
          </a:xfrm>
        </p:spPr>
        <p:txBody>
          <a:bodyPr/>
          <a:lstStyle/>
          <a:p>
            <a:r>
              <a:rPr lang="en-US" dirty="0"/>
              <a:t>Addition and Subtraction of Integers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3063"/>
            <a:ext cx="8153400" cy="3386137"/>
          </a:xfrm>
        </p:spPr>
        <p:txBody>
          <a:bodyPr/>
          <a:lstStyle/>
          <a:p>
            <a:pPr marL="203200" indent="-203200"/>
            <a:r>
              <a:rPr lang="en-US" dirty="0"/>
              <a:t>How do we do this?</a:t>
            </a:r>
          </a:p>
          <a:p>
            <a:pPr marL="203200" indent="-203200" algn="ctr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f = (g + h) - (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+ j);</a:t>
            </a:r>
            <a:endParaRPr lang="en-US" dirty="0">
              <a:latin typeface="Courier New" pitchFamily="49" charset="0"/>
            </a:endParaRPr>
          </a:p>
          <a:p>
            <a:pPr marL="203200" indent="-203200"/>
            <a:r>
              <a:rPr lang="en-US" dirty="0"/>
              <a:t>Use intermediate temporary register</a:t>
            </a:r>
          </a:p>
          <a:p>
            <a:pPr marL="685800" lvl="1" indent="-190500">
              <a:buFontTx/>
              <a:buNone/>
            </a:pPr>
            <a:r>
              <a:rPr lang="en-US" dirty="0">
                <a:latin typeface="Courier New" pitchFamily="49" charset="0"/>
              </a:rPr>
              <a:t>add $t0,$s1,$s2	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# temp = g + h</a:t>
            </a:r>
          </a:p>
          <a:p>
            <a:pPr marL="685800" lvl="1" indent="-190500">
              <a:buFontTx/>
              <a:buNone/>
            </a:pPr>
            <a:r>
              <a:rPr lang="en-US" dirty="0">
                <a:latin typeface="Courier New" pitchFamily="49" charset="0"/>
              </a:rPr>
              <a:t>add $t1,$s3,$s4	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# temp = 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 + j</a:t>
            </a:r>
            <a:endParaRPr lang="en-US" dirty="0">
              <a:latin typeface="Courier New" pitchFamily="49" charset="0"/>
            </a:endParaRPr>
          </a:p>
          <a:p>
            <a:pPr marL="685800" lvl="1" indent="-190500">
              <a:buFontTx/>
              <a:buNone/>
            </a:pPr>
            <a:r>
              <a:rPr lang="en-US" dirty="0">
                <a:latin typeface="Courier New" pitchFamily="49" charset="0"/>
              </a:rPr>
              <a:t>sub $s0,$t0,$t1	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# f=(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g+h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)-(</a:t>
            </a:r>
            <a:r>
              <a:rPr lang="en-US" i="1" dirty="0" err="1">
                <a:solidFill>
                  <a:schemeClr val="bg2"/>
                </a:solidFill>
                <a:latin typeface="Courier New" pitchFamily="49" charset="0"/>
              </a:rPr>
              <a:t>i+j</a:t>
            </a:r>
            <a:r>
              <a:rPr lang="en-US" i="1" dirty="0">
                <a:solidFill>
                  <a:schemeClr val="bg2"/>
                </a:solidFill>
                <a:latin typeface="Courier New" pitchFamily="49" charset="0"/>
              </a:rPr>
              <a:t>)</a:t>
            </a:r>
            <a:endParaRPr lang="en-US" i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5109-A90D-4D0B-8C8A-55DFF229D268}" type="slidenum">
              <a:rPr lang="en-US"/>
              <a:pPr/>
              <a:t>25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5257800" cy="474663"/>
          </a:xfrm>
        </p:spPr>
        <p:txBody>
          <a:bodyPr/>
          <a:lstStyle/>
          <a:p>
            <a:r>
              <a:rPr lang="en-US"/>
              <a:t>Register Zero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697538"/>
          </a:xfrm>
        </p:spPr>
        <p:txBody>
          <a:bodyPr/>
          <a:lstStyle/>
          <a:p>
            <a:pPr marL="203200" indent="-203200"/>
            <a:r>
              <a:rPr lang="en-US"/>
              <a:t>One particular immediate, the number zero (0), appears very often in code.</a:t>
            </a:r>
          </a:p>
          <a:p>
            <a:pPr marL="203200" indent="-203200"/>
            <a:r>
              <a:rPr lang="en-US"/>
              <a:t>So we define register zero </a:t>
            </a:r>
            <a:r>
              <a:rPr lang="en-US">
                <a:latin typeface="Courier New" pitchFamily="49" charset="0"/>
              </a:rPr>
              <a:t>($0</a:t>
            </a:r>
            <a:r>
              <a:rPr lang="en-US"/>
              <a:t> or 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$zero</a:t>
            </a:r>
            <a:r>
              <a:rPr lang="en-US"/>
              <a:t>) to always have the value 0; eg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add $s0,$s1,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$zero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(in MIPS)</a:t>
            </a:r>
            <a:endParaRPr lang="en-US">
              <a:latin typeface="Courier New" pitchFamily="49" charset="0"/>
            </a:endParaRP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	f = g </a:t>
            </a:r>
            <a:r>
              <a:rPr lang="en-US"/>
              <a:t>(in C)</a:t>
            </a:r>
          </a:p>
          <a:p>
            <a:pPr marL="685800" lvl="1" indent="-190500">
              <a:buFontTx/>
              <a:buNone/>
            </a:pPr>
            <a:r>
              <a:rPr lang="en-US"/>
              <a:t>where MIPS registers </a:t>
            </a:r>
            <a:r>
              <a:rPr lang="en-US">
                <a:latin typeface="Courier New" pitchFamily="49" charset="0"/>
              </a:rPr>
              <a:t>$s0,$s1 </a:t>
            </a:r>
            <a:r>
              <a:rPr lang="en-US"/>
              <a:t>are associated with C variables </a:t>
            </a:r>
            <a:r>
              <a:rPr lang="en-US">
                <a:latin typeface="Courier New" pitchFamily="49" charset="0"/>
              </a:rPr>
              <a:t>f, g</a:t>
            </a:r>
            <a:endParaRPr lang="en-US"/>
          </a:p>
          <a:p>
            <a:pPr marL="203200" indent="-203200"/>
            <a:r>
              <a:rPr lang="en-US"/>
              <a:t>defined in hardware, so an instruction </a:t>
            </a:r>
          </a:p>
          <a:p>
            <a:pPr marL="685800" lvl="1" indent="-190500">
              <a:buFontTx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add $zero,$zero,$s0</a:t>
            </a:r>
            <a:endParaRPr lang="en-US"/>
          </a:p>
          <a:p>
            <a:pPr marL="203200" indent="-203200">
              <a:buFontTx/>
              <a:buNone/>
            </a:pPr>
            <a:r>
              <a:rPr lang="en-US"/>
              <a:t>	will not do anything!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F999-BD08-470C-8D43-0AB92D109FD8}" type="slidenum">
              <a:rPr lang="en-US"/>
              <a:pPr/>
              <a:t>26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9737"/>
            <a:ext cx="5105400" cy="474663"/>
          </a:xfrm>
        </p:spPr>
        <p:txBody>
          <a:bodyPr/>
          <a:lstStyle/>
          <a:p>
            <a:r>
              <a:rPr lang="en-US"/>
              <a:t>Immediates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527675"/>
          </a:xfrm>
        </p:spPr>
        <p:txBody>
          <a:bodyPr/>
          <a:lstStyle/>
          <a:p>
            <a:pPr marL="203200" indent="-203200"/>
            <a:r>
              <a:rPr lang="en-US"/>
              <a:t>Immediates are numerical constants.</a:t>
            </a:r>
          </a:p>
          <a:p>
            <a:pPr marL="203200" indent="-203200"/>
            <a:r>
              <a:rPr lang="en-US"/>
              <a:t>They appear often in code, so there are special instructions for them.</a:t>
            </a:r>
          </a:p>
          <a:p>
            <a:pPr marL="203200" indent="-203200"/>
            <a:r>
              <a:rPr lang="en-US"/>
              <a:t>Add Immediate:</a:t>
            </a: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addi $s0,$s1,10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(in MIPS)</a:t>
            </a:r>
            <a:endParaRPr lang="en-US">
              <a:latin typeface="Courier New" pitchFamily="49" charset="0"/>
            </a:endParaRPr>
          </a:p>
          <a:p>
            <a:pPr marL="685800" lvl="1" indent="-190500">
              <a:buFontTx/>
              <a:buNone/>
            </a:pPr>
            <a:r>
              <a:rPr lang="en-US">
                <a:latin typeface="Courier New" pitchFamily="49" charset="0"/>
              </a:rPr>
              <a:t>	f = g + 10 </a:t>
            </a:r>
            <a:r>
              <a:rPr lang="en-US"/>
              <a:t>(in C)</a:t>
            </a:r>
          </a:p>
          <a:p>
            <a:pPr marL="685800" lvl="1" indent="-190500">
              <a:buFontTx/>
              <a:buNone/>
            </a:pPr>
            <a:r>
              <a:rPr lang="en-US"/>
              <a:t>where MIPS registers </a:t>
            </a:r>
            <a:r>
              <a:rPr lang="en-US">
                <a:latin typeface="Courier New" pitchFamily="49" charset="0"/>
              </a:rPr>
              <a:t>$s0,$s1 </a:t>
            </a:r>
            <a:r>
              <a:rPr lang="en-US"/>
              <a:t>are associated with C variables </a:t>
            </a:r>
            <a:r>
              <a:rPr lang="en-US">
                <a:latin typeface="Courier New" pitchFamily="49" charset="0"/>
              </a:rPr>
              <a:t>f, g </a:t>
            </a:r>
          </a:p>
          <a:p>
            <a:pPr marL="203200" indent="-203200"/>
            <a:r>
              <a:rPr lang="en-US"/>
              <a:t>Syntax similar to </a:t>
            </a:r>
            <a:r>
              <a:rPr lang="en-US">
                <a:latin typeface="Courier New" pitchFamily="49" charset="0"/>
              </a:rPr>
              <a:t>add</a:t>
            </a:r>
            <a:r>
              <a:rPr lang="en-US"/>
              <a:t> instruction, except that last argument is a number instead of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5FC6-3B74-48A9-9724-877503489D8D}" type="slidenum">
              <a:rPr lang="en-US"/>
              <a:pPr/>
              <a:t>3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Benefits of HLL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343400"/>
          </a:xfrm>
        </p:spPr>
        <p:txBody>
          <a:bodyPr/>
          <a:lstStyle/>
          <a:p>
            <a:r>
              <a:rPr lang="en-US" sz="2600" dirty="0"/>
              <a:t>Closer to Natural Languages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FORTRAN	scientific computation</a:t>
            </a:r>
          </a:p>
          <a:p>
            <a:pPr lvl="1"/>
            <a:r>
              <a:rPr lang="en-US" dirty="0"/>
              <a:t>COBOL	business data processing</a:t>
            </a:r>
          </a:p>
          <a:p>
            <a:r>
              <a:rPr lang="en-US" sz="2600" dirty="0"/>
              <a:t>Increased Programmer productivity</a:t>
            </a:r>
          </a:p>
          <a:p>
            <a:pPr lvl="1"/>
            <a:r>
              <a:rPr lang="en-US" dirty="0"/>
              <a:t>Small and concise code</a:t>
            </a:r>
          </a:p>
          <a:p>
            <a:pPr lvl="1"/>
            <a:r>
              <a:rPr lang="en-US" dirty="0"/>
              <a:t>Easy and Quick Programming</a:t>
            </a:r>
          </a:p>
          <a:p>
            <a:r>
              <a:rPr lang="en-US" sz="2600" dirty="0"/>
              <a:t>Independent of Hardware Platform</a:t>
            </a:r>
          </a:p>
          <a:p>
            <a:pPr lvl="1"/>
            <a:r>
              <a:rPr lang="en-US" dirty="0"/>
              <a:t>Compiler converts HLL code to target </a:t>
            </a:r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263A-4AC7-4ABA-867A-60CBCDFC966A}" type="slidenum">
              <a:rPr lang="en-US"/>
              <a:pPr/>
              <a:t>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5862638" cy="1143000"/>
          </a:xfrm>
        </p:spPr>
        <p:txBody>
          <a:bodyPr/>
          <a:lstStyle/>
          <a:p>
            <a:r>
              <a:rPr lang="en-US"/>
              <a:t>Assembly Language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4012"/>
            <a:ext cx="7848600" cy="5233988"/>
          </a:xfrm>
        </p:spPr>
        <p:txBody>
          <a:bodyPr/>
          <a:lstStyle/>
          <a:p>
            <a:pPr marL="203200" indent="-203200"/>
            <a:r>
              <a:rPr lang="en-US" dirty="0"/>
              <a:t>Basic job of a CPU: execute lots of </a:t>
            </a:r>
            <a:r>
              <a:rPr lang="en-US" i="1" dirty="0">
                <a:solidFill>
                  <a:srgbClr val="FF0000"/>
                </a:solidFill>
              </a:rPr>
              <a:t>instructions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203200" indent="-203200"/>
            <a:r>
              <a:rPr lang="en-US" dirty="0"/>
              <a:t>Instructions are the primitive operations that the CPU may execute.</a:t>
            </a:r>
          </a:p>
          <a:p>
            <a:pPr marL="203200" indent="-203200"/>
            <a:r>
              <a:rPr lang="en-US" dirty="0"/>
              <a:t>Different CPUs implement different sets of instructions.  The set of instructions a particular CPU implements is an </a:t>
            </a:r>
            <a:r>
              <a:rPr lang="en-US" i="1" dirty="0">
                <a:solidFill>
                  <a:srgbClr val="FF0000"/>
                </a:solidFill>
              </a:rPr>
              <a:t>Instruction Set Architecture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ISA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 marL="685800" lvl="1" indent="-190500"/>
            <a:r>
              <a:rPr lang="en-US" dirty="0"/>
              <a:t>Examples: Intel 80x86 (Pentium 4), IBM/Motorola PowerPC (Macintosh), MIPS, Intel IA64,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3EB-8DA1-4DF0-8273-B12703166B2A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197850" cy="1143000"/>
          </a:xfrm>
        </p:spPr>
        <p:txBody>
          <a:bodyPr/>
          <a:lstStyle/>
          <a:p>
            <a:r>
              <a:rPr lang="en-US"/>
              <a:t>Instruction Set Architectures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8575"/>
            <a:ext cx="8077200" cy="5254625"/>
          </a:xfrm>
        </p:spPr>
        <p:txBody>
          <a:bodyPr/>
          <a:lstStyle/>
          <a:p>
            <a:pPr marL="203200" indent="-203200"/>
            <a:r>
              <a:rPr lang="en-US" dirty="0"/>
              <a:t>Early trend was to add more and more instructions to new CPUs to do elaborate operations</a:t>
            </a:r>
          </a:p>
          <a:p>
            <a:pPr marL="685800" lvl="1" indent="-190500"/>
            <a:r>
              <a:rPr lang="en-US" dirty="0"/>
              <a:t>VAX architecture had an instruction to multiply polynomials!</a:t>
            </a:r>
          </a:p>
          <a:p>
            <a:pPr marL="203200" indent="-203200"/>
            <a:r>
              <a:rPr lang="en-US" dirty="0"/>
              <a:t>RISC philosophy (</a:t>
            </a:r>
            <a:r>
              <a:rPr lang="en-US" dirty="0" err="1"/>
              <a:t>Cocke</a:t>
            </a:r>
            <a:r>
              <a:rPr lang="en-US" dirty="0"/>
              <a:t> IBM, Patterson, Hennessy, 1980s) –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Reduced Instruction Set Computing</a:t>
            </a:r>
          </a:p>
          <a:p>
            <a:pPr marL="685800" lvl="1" indent="-190500"/>
            <a:r>
              <a:rPr lang="en-US" dirty="0"/>
              <a:t>Keep the instruction set small and simple, makes it easier to build fast hardware.</a:t>
            </a:r>
          </a:p>
          <a:p>
            <a:pPr marL="685800" lvl="1" indent="-190500"/>
            <a:r>
              <a:rPr lang="en-US" dirty="0"/>
              <a:t>Let software do complicated operations by composing simpler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9DB-53B3-4AD5-A7E7-688EF8978B2F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5211763" cy="1143000"/>
          </a:xfrm>
        </p:spPr>
        <p:txBody>
          <a:bodyPr/>
          <a:lstStyle/>
          <a:p>
            <a:r>
              <a:rPr lang="en-US"/>
              <a:t>MIPS Architecture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858000" cy="5718175"/>
          </a:xfrm>
        </p:spPr>
        <p:txBody>
          <a:bodyPr/>
          <a:lstStyle/>
          <a:p>
            <a:pPr marL="203200" indent="-203200"/>
            <a:r>
              <a:rPr lang="en-US"/>
              <a:t>MIPS – semiconductor company that built one of the first commercial RISC architectures</a:t>
            </a:r>
          </a:p>
          <a:p>
            <a:pPr marL="203200" indent="-203200"/>
            <a:r>
              <a:rPr lang="en-US"/>
              <a:t>We will study the MIPS architecture in detail in this class</a:t>
            </a:r>
          </a:p>
          <a:p>
            <a:pPr marL="203200" indent="-203200"/>
            <a:r>
              <a:rPr lang="en-US">
                <a:solidFill>
                  <a:srgbClr val="FF0000"/>
                </a:solidFill>
              </a:rPr>
              <a:t>Why MIPS</a:t>
            </a:r>
            <a:r>
              <a:rPr lang="en-US"/>
              <a:t> instead of Intel 80x86?</a:t>
            </a:r>
          </a:p>
          <a:p>
            <a:pPr marL="685800" lvl="1" indent="-190500"/>
            <a:r>
              <a:rPr lang="en-US"/>
              <a:t>MIPS is simple, elegant.  Don’t want to get bogged down in gritty details.</a:t>
            </a:r>
          </a:p>
          <a:p>
            <a:pPr marL="685800" lvl="1" indent="-190500"/>
            <a:r>
              <a:rPr lang="en-US" sz="2400"/>
              <a:t>MIPS widely used in embedded apps, x86 little used in embedded, and more embedded computers than PCs</a:t>
            </a:r>
          </a:p>
          <a:p>
            <a:pPr marL="685800" lvl="1" indent="-190500"/>
            <a:r>
              <a:rPr lang="en-US"/>
              <a:t>NEC, Silicon Graphics, Nintendo, Sony etc.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038600"/>
            <a:ext cx="1676400" cy="273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895600"/>
            <a:ext cx="1574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3725" y="762000"/>
            <a:ext cx="220027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F03B-1D9D-4B42-BDAD-BFB2281BC504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839200" cy="1143000"/>
          </a:xfrm>
        </p:spPr>
        <p:txBody>
          <a:bodyPr/>
          <a:lstStyle/>
          <a:p>
            <a:r>
              <a:rPr lang="en-US" sz="3400"/>
              <a:t>RISC - </a:t>
            </a:r>
            <a:r>
              <a:rPr lang="en-US" sz="3400">
                <a:solidFill>
                  <a:schemeClr val="accent1"/>
                </a:solidFill>
              </a:rPr>
              <a:t>R</a:t>
            </a:r>
            <a:r>
              <a:rPr lang="en-US" sz="3400"/>
              <a:t>educed </a:t>
            </a:r>
            <a:r>
              <a:rPr lang="en-US" sz="3400">
                <a:solidFill>
                  <a:schemeClr val="accent1"/>
                </a:solidFill>
              </a:rPr>
              <a:t>I</a:t>
            </a:r>
            <a:r>
              <a:rPr lang="en-US" sz="3400"/>
              <a:t>nstruction </a:t>
            </a:r>
            <a:r>
              <a:rPr lang="en-US" sz="3400">
                <a:solidFill>
                  <a:schemeClr val="accent1"/>
                </a:solidFill>
              </a:rPr>
              <a:t>S</a:t>
            </a:r>
            <a:r>
              <a:rPr lang="en-US" sz="3400"/>
              <a:t>et </a:t>
            </a:r>
            <a:r>
              <a:rPr lang="en-US" sz="3400">
                <a:solidFill>
                  <a:schemeClr val="accent1"/>
                </a:solidFill>
              </a:rPr>
              <a:t>C</a:t>
            </a:r>
            <a:r>
              <a:rPr lang="en-US" sz="3400"/>
              <a:t>omputer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3675"/>
            <a:ext cx="7848600" cy="4022725"/>
          </a:xfrm>
        </p:spPr>
        <p:txBody>
          <a:bodyPr/>
          <a:lstStyle/>
          <a:p>
            <a:r>
              <a:rPr lang="en-US" dirty="0"/>
              <a:t>RISC philosophy</a:t>
            </a:r>
          </a:p>
          <a:p>
            <a:pPr lvl="1"/>
            <a:r>
              <a:rPr lang="en-US" dirty="0"/>
              <a:t>fixed instruction lengths</a:t>
            </a:r>
          </a:p>
          <a:p>
            <a:pPr lvl="1"/>
            <a:r>
              <a:rPr lang="en-US" dirty="0"/>
              <a:t>load-store instruction sets</a:t>
            </a:r>
          </a:p>
          <a:p>
            <a:pPr lvl="1"/>
            <a:r>
              <a:rPr lang="en-US" dirty="0"/>
              <a:t>limited addressing modes</a:t>
            </a:r>
          </a:p>
          <a:p>
            <a:pPr lvl="1"/>
            <a:r>
              <a:rPr lang="en-US" dirty="0"/>
              <a:t>limited operations</a:t>
            </a:r>
          </a:p>
          <a:p>
            <a:r>
              <a:rPr lang="en-US" dirty="0"/>
              <a:t>MIPS, Sun SPARC, HP PA-RISC, IBM PowerPC, Intel (Compaq) Alpha, …</a:t>
            </a:r>
          </a:p>
          <a:p>
            <a:r>
              <a:rPr lang="en-US" dirty="0"/>
              <a:t>Instruction sets are measured by how well compilers use them as opposed to how well assembly language programmers use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DBB1-FD86-4AC6-949C-9EE5211D4811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8991600" cy="474662"/>
          </a:xfrm>
        </p:spPr>
        <p:txBody>
          <a:bodyPr/>
          <a:lstStyle/>
          <a:p>
            <a:r>
              <a:rPr lang="en-US" dirty="0"/>
              <a:t>Assembly Variables: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208588"/>
          </a:xfrm>
        </p:spPr>
        <p:txBody>
          <a:bodyPr/>
          <a:lstStyle/>
          <a:p>
            <a:pPr marL="203200" indent="-203200"/>
            <a:r>
              <a:rPr lang="en-US"/>
              <a:t>Unlike HLL like C or Java, assembly cannot use variables</a:t>
            </a:r>
          </a:p>
          <a:p>
            <a:pPr marL="685800" lvl="1" indent="-190500"/>
            <a:r>
              <a:rPr lang="en-US"/>
              <a:t>Why not? Keep Hardware Simple</a:t>
            </a:r>
          </a:p>
          <a:p>
            <a:pPr marL="203200" indent="-203200"/>
            <a:r>
              <a:rPr lang="en-US"/>
              <a:t>Assembly Operands are </a:t>
            </a:r>
            <a:r>
              <a:rPr lang="en-US" u="sng">
                <a:solidFill>
                  <a:srgbClr val="FF0000"/>
                </a:solidFill>
              </a:rPr>
              <a:t>registers</a:t>
            </a:r>
            <a:endParaRPr lang="en-US">
              <a:solidFill>
                <a:srgbClr val="FF0000"/>
              </a:solidFill>
            </a:endParaRPr>
          </a:p>
          <a:p>
            <a:pPr marL="685800" lvl="1" indent="-190500"/>
            <a:r>
              <a:rPr lang="en-US"/>
              <a:t>limited number of special locations built directly into the hardware</a:t>
            </a:r>
          </a:p>
          <a:p>
            <a:pPr marL="685800" lvl="1" indent="-190500"/>
            <a:r>
              <a:rPr lang="en-US"/>
              <a:t>operations can only be performed on these!</a:t>
            </a:r>
          </a:p>
          <a:p>
            <a:pPr marL="203200" indent="-203200"/>
            <a:r>
              <a:rPr lang="en-US"/>
              <a:t>Benefit: Since registers are directly in hardware, they are very fast </a:t>
            </a:r>
            <a:br>
              <a:rPr lang="en-US"/>
            </a:br>
            <a:r>
              <a:rPr lang="en-US"/>
              <a:t>(faster than 1 billionth of a second)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EEE-440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79F1-700E-4078-9861-613BA3981505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6938"/>
            <a:ext cx="8915400" cy="474662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Variables: Registers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2138"/>
            <a:ext cx="7848600" cy="4843462"/>
          </a:xfrm>
        </p:spPr>
        <p:txBody>
          <a:bodyPr/>
          <a:lstStyle/>
          <a:p>
            <a:pPr marL="203200" indent="-203200"/>
            <a:r>
              <a:rPr lang="en-US" dirty="0"/>
              <a:t>Drawback: Since registers are in hardware, there are a predetermined number of them</a:t>
            </a:r>
          </a:p>
          <a:p>
            <a:pPr marL="685800" lvl="1" indent="-190500"/>
            <a:r>
              <a:rPr lang="en-US" dirty="0"/>
              <a:t>Solution: MIPS code must be very carefully put together to efficiently use registers</a:t>
            </a:r>
          </a:p>
          <a:p>
            <a:pPr marL="203200" indent="-203200"/>
            <a:r>
              <a:rPr lang="en-US" dirty="0"/>
              <a:t>32 registers in MIPS</a:t>
            </a:r>
          </a:p>
          <a:p>
            <a:pPr marL="685800" lvl="1" indent="-190500"/>
            <a:r>
              <a:rPr lang="en-US" dirty="0"/>
              <a:t>Why 32? </a:t>
            </a:r>
            <a:r>
              <a:rPr lang="en-US" dirty="0">
                <a:solidFill>
                  <a:srgbClr val="FF0000"/>
                </a:solidFill>
              </a:rPr>
              <a:t>Smaller is faster</a:t>
            </a:r>
          </a:p>
          <a:p>
            <a:pPr marL="203200" indent="-203200"/>
            <a:r>
              <a:rPr lang="en-US" dirty="0"/>
              <a:t>Each MIPS register is 32 bits wide</a:t>
            </a:r>
          </a:p>
          <a:p>
            <a:pPr marL="685800" lvl="1" indent="-190500"/>
            <a:r>
              <a:rPr lang="en-US" dirty="0"/>
              <a:t>Groups of 32 bits called a </a:t>
            </a:r>
            <a:r>
              <a:rPr lang="en-US" u="sng" dirty="0">
                <a:solidFill>
                  <a:srgbClr val="FF0000"/>
                </a:solidFill>
              </a:rPr>
              <a:t>word</a:t>
            </a:r>
            <a:r>
              <a:rPr lang="en-US" dirty="0"/>
              <a:t> in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1749</TotalTime>
  <Words>1364</Words>
  <Application>Microsoft Office PowerPoint</Application>
  <PresentationFormat>On-screen Show (4:3)</PresentationFormat>
  <Paragraphs>350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EEE 440 Computer Architecture</vt:lpstr>
      <vt:lpstr>Computer Program</vt:lpstr>
      <vt:lpstr>Benefits of HLL</vt:lpstr>
      <vt:lpstr>Assembly Language</vt:lpstr>
      <vt:lpstr>Instruction Set Architectures</vt:lpstr>
      <vt:lpstr>MIPS Architecture</vt:lpstr>
      <vt:lpstr>RISC - Reduced Instruction Set Computer</vt:lpstr>
      <vt:lpstr>Assembly Variables: Registers</vt:lpstr>
      <vt:lpstr>Assembly Variables: Registers</vt:lpstr>
      <vt:lpstr>PowerPoint Presentation</vt:lpstr>
      <vt:lpstr>PowerPoint Presentation</vt:lpstr>
      <vt:lpstr>MIPS Registers</vt:lpstr>
      <vt:lpstr>PowerPoint Presentation</vt:lpstr>
      <vt:lpstr>Assembly Variables: Registers </vt:lpstr>
      <vt:lpstr>Assembly Variables: Registers </vt:lpstr>
      <vt:lpstr>C, Java variables vs. registers</vt:lpstr>
      <vt:lpstr>Comments in Assembly</vt:lpstr>
      <vt:lpstr>Assembly Instructions</vt:lpstr>
      <vt:lpstr>MIPS Addition and Subtraction </vt:lpstr>
      <vt:lpstr>Addition and Subtraction of Integers</vt:lpstr>
      <vt:lpstr> Add Instruction</vt:lpstr>
      <vt:lpstr>PowerPoint Presentation</vt:lpstr>
      <vt:lpstr>Addition and Subtraction of Integers</vt:lpstr>
      <vt:lpstr>Addition and Subtraction of Integers </vt:lpstr>
      <vt:lpstr>Register Zero</vt:lpstr>
      <vt:lpstr>Immediates</vt:lpstr>
    </vt:vector>
  </TitlesOfParts>
  <Company>&lt;arabianhorse&gt;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DELL</cp:lastModifiedBy>
  <cp:revision>45</cp:revision>
  <dcterms:created xsi:type="dcterms:W3CDTF">2009-01-08T21:36:51Z</dcterms:created>
  <dcterms:modified xsi:type="dcterms:W3CDTF">2017-09-18T05:34:35Z</dcterms:modified>
</cp:coreProperties>
</file>