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6" r:id="rId4"/>
    <p:sldId id="264" r:id="rId5"/>
    <p:sldId id="258" r:id="rId6"/>
    <p:sldId id="259" r:id="rId7"/>
    <p:sldId id="260" r:id="rId8"/>
    <p:sldId id="265" r:id="rId9"/>
    <p:sldId id="261" r:id="rId10"/>
    <p:sldId id="263"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21F506-8406-482E-9AD5-356546A0E885}"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1504464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21F506-8406-482E-9AD5-356546A0E885}"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259857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21F506-8406-482E-9AD5-356546A0E885}"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9FA535-1447-4349-A9D4-B2D413CB81B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9990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21F506-8406-482E-9AD5-356546A0E885}"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4070873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21F506-8406-482E-9AD5-356546A0E885}"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9FA535-1447-4349-A9D4-B2D413CB81B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554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021F506-8406-482E-9AD5-356546A0E885}"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3983256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1F506-8406-482E-9AD5-356546A0E885}"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1961159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1F506-8406-482E-9AD5-356546A0E885}"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36000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1F506-8406-482E-9AD5-356546A0E885}"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139356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21F506-8406-482E-9AD5-356546A0E885}"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407318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1F506-8406-482E-9AD5-356546A0E885}"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360237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1F506-8406-482E-9AD5-356546A0E885}" type="datetimeFigureOut">
              <a:rPr lang="en-US" smtClean="0"/>
              <a:t>7/23/19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147257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21F506-8406-482E-9AD5-356546A0E885}" type="datetimeFigureOut">
              <a:rPr lang="en-US" smtClean="0"/>
              <a:t>7/23/19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33535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1F506-8406-482E-9AD5-356546A0E885}" type="datetimeFigureOut">
              <a:rPr lang="en-US" smtClean="0"/>
              <a:t>7/23/19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198005295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21F506-8406-482E-9AD5-356546A0E885}"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12940190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21F506-8406-482E-9AD5-356546A0E885}"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9FA535-1447-4349-A9D4-B2D413CB81B9}" type="slidenum">
              <a:rPr lang="en-US" smtClean="0"/>
              <a:t>‹#›</a:t>
            </a:fld>
            <a:endParaRPr lang="en-US"/>
          </a:p>
        </p:txBody>
      </p:sp>
    </p:spTree>
    <p:extLst>
      <p:ext uri="{BB962C8B-B14F-4D97-AF65-F5344CB8AC3E}">
        <p14:creationId xmlns:p14="http://schemas.microsoft.com/office/powerpoint/2010/main" val="233406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21F506-8406-482E-9AD5-356546A0E885}" type="datetimeFigureOut">
              <a:rPr lang="en-US" smtClean="0"/>
              <a:t>7/23/19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9FA535-1447-4349-A9D4-B2D413CB81B9}" type="slidenum">
              <a:rPr lang="en-US" smtClean="0"/>
              <a:t>‹#›</a:t>
            </a:fld>
            <a:endParaRPr lang="en-US"/>
          </a:p>
        </p:txBody>
      </p:sp>
    </p:spTree>
    <p:extLst>
      <p:ext uri="{BB962C8B-B14F-4D97-AF65-F5344CB8AC3E}">
        <p14:creationId xmlns:p14="http://schemas.microsoft.com/office/powerpoint/2010/main" val="132286718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8DDF-D52E-42BC-BCA2-D3B470D4B20C}"/>
              </a:ext>
            </a:extLst>
          </p:cNvPr>
          <p:cNvSpPr>
            <a:spLocks noGrp="1"/>
          </p:cNvSpPr>
          <p:nvPr>
            <p:ph type="ctrTitle"/>
          </p:nvPr>
        </p:nvSpPr>
        <p:spPr>
          <a:xfrm>
            <a:off x="2589213" y="1957552"/>
            <a:ext cx="8915399" cy="2262781"/>
          </a:xfrm>
        </p:spPr>
        <p:txBody>
          <a:bodyPr>
            <a:normAutofit fontScale="90000"/>
          </a:bodyPr>
          <a:lstStyle/>
          <a:p>
            <a:r>
              <a:rPr lang="en-US" dirty="0"/>
              <a:t>Zillow’s Home Value Prediction</a:t>
            </a:r>
            <a:br>
              <a:rPr lang="en-US" dirty="0"/>
            </a:br>
            <a:r>
              <a:rPr lang="en-US" dirty="0"/>
              <a:t> – Kaggle Competition</a:t>
            </a:r>
          </a:p>
        </p:txBody>
      </p:sp>
      <p:sp>
        <p:nvSpPr>
          <p:cNvPr id="3" name="Subtitle 2">
            <a:extLst>
              <a:ext uri="{FF2B5EF4-FFF2-40B4-BE49-F238E27FC236}">
                <a16:creationId xmlns:a16="http://schemas.microsoft.com/office/drawing/2014/main" id="{6411E427-DE0D-4971-9F2B-47345837E8F1}"/>
              </a:ext>
            </a:extLst>
          </p:cNvPr>
          <p:cNvSpPr>
            <a:spLocks noGrp="1"/>
          </p:cNvSpPr>
          <p:nvPr>
            <p:ph type="subTitle" idx="1"/>
          </p:nvPr>
        </p:nvSpPr>
        <p:spPr/>
        <p:txBody>
          <a:bodyPr>
            <a:normAutofit/>
          </a:bodyPr>
          <a:lstStyle/>
          <a:p>
            <a:r>
              <a:rPr lang="en-US" sz="2800" dirty="0"/>
              <a:t>711/219</a:t>
            </a:r>
          </a:p>
          <a:p>
            <a:r>
              <a:rPr lang="en-US" sz="2800" dirty="0"/>
              <a:t>Bill Yu</a:t>
            </a:r>
          </a:p>
        </p:txBody>
      </p:sp>
    </p:spTree>
    <p:extLst>
      <p:ext uri="{BB962C8B-B14F-4D97-AF65-F5344CB8AC3E}">
        <p14:creationId xmlns:p14="http://schemas.microsoft.com/office/powerpoint/2010/main" val="1358132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6FC6-E254-461B-87C0-5148E27204FA}"/>
              </a:ext>
            </a:extLst>
          </p:cNvPr>
          <p:cNvSpPr>
            <a:spLocks noGrp="1"/>
          </p:cNvSpPr>
          <p:nvPr>
            <p:ph type="title"/>
          </p:nvPr>
        </p:nvSpPr>
        <p:spPr/>
        <p:txBody>
          <a:bodyPr/>
          <a:lstStyle/>
          <a:p>
            <a:r>
              <a:rPr lang="en-US" dirty="0"/>
              <a:t>Feature importance in Random Forest </a:t>
            </a:r>
          </a:p>
        </p:txBody>
      </p:sp>
      <p:pic>
        <p:nvPicPr>
          <p:cNvPr id="5" name="Content Placeholder 4" descr="A screenshot of a cell phone&#10;&#10;Description automatically generated">
            <a:extLst>
              <a:ext uri="{FF2B5EF4-FFF2-40B4-BE49-F238E27FC236}">
                <a16:creationId xmlns:a16="http://schemas.microsoft.com/office/drawing/2014/main" id="{9C2CF016-AD25-EC4A-B640-CC5648A6AD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2787" y="1484500"/>
            <a:ext cx="3013052" cy="4313960"/>
          </a:xfrm>
          <a:ln>
            <a:solidFill>
              <a:schemeClr val="accent1"/>
            </a:solidFill>
          </a:ln>
        </p:spPr>
      </p:pic>
      <p:pic>
        <p:nvPicPr>
          <p:cNvPr id="9" name="Picture 8" descr="A screenshot of a cell phone&#10;&#10;Description automatically generated">
            <a:extLst>
              <a:ext uri="{FF2B5EF4-FFF2-40B4-BE49-F238E27FC236}">
                <a16:creationId xmlns:a16="http://schemas.microsoft.com/office/drawing/2014/main" id="{40276881-D13B-1D4C-AC5D-8DD5D847D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953" y="1559637"/>
            <a:ext cx="3181491" cy="4142666"/>
          </a:xfrm>
          <a:prstGeom prst="rect">
            <a:avLst/>
          </a:prstGeom>
          <a:ln>
            <a:solidFill>
              <a:schemeClr val="accent1"/>
            </a:solidFill>
          </a:ln>
        </p:spPr>
      </p:pic>
      <p:sp>
        <p:nvSpPr>
          <p:cNvPr id="10" name="TextBox 9">
            <a:extLst>
              <a:ext uri="{FF2B5EF4-FFF2-40B4-BE49-F238E27FC236}">
                <a16:creationId xmlns:a16="http://schemas.microsoft.com/office/drawing/2014/main" id="{3A78A9C0-A6A2-AB4B-A5E7-AFB8B4EB9939}"/>
              </a:ext>
            </a:extLst>
          </p:cNvPr>
          <p:cNvSpPr txBox="1"/>
          <p:nvPr/>
        </p:nvSpPr>
        <p:spPr>
          <a:xfrm>
            <a:off x="2196360" y="5936959"/>
            <a:ext cx="4636445" cy="646331"/>
          </a:xfrm>
          <a:prstGeom prst="rect">
            <a:avLst/>
          </a:prstGeom>
          <a:noFill/>
        </p:spPr>
        <p:txBody>
          <a:bodyPr wrap="square" rtlCol="0">
            <a:spAutoFit/>
          </a:bodyPr>
          <a:lstStyle/>
          <a:p>
            <a:r>
              <a:rPr lang="en-US" dirty="0"/>
              <a:t>High predictive features centered in tax, square feet, and location </a:t>
            </a:r>
          </a:p>
        </p:txBody>
      </p:sp>
      <p:sp>
        <p:nvSpPr>
          <p:cNvPr id="11" name="TextBox 10">
            <a:extLst>
              <a:ext uri="{FF2B5EF4-FFF2-40B4-BE49-F238E27FC236}">
                <a16:creationId xmlns:a16="http://schemas.microsoft.com/office/drawing/2014/main" id="{8DCDDF2C-2959-EA4A-BBC3-FB1A5D86FC35}"/>
              </a:ext>
            </a:extLst>
          </p:cNvPr>
          <p:cNvSpPr txBox="1"/>
          <p:nvPr/>
        </p:nvSpPr>
        <p:spPr>
          <a:xfrm>
            <a:off x="6737131" y="5798460"/>
            <a:ext cx="5454869" cy="923330"/>
          </a:xfrm>
          <a:prstGeom prst="rect">
            <a:avLst/>
          </a:prstGeom>
          <a:noFill/>
        </p:spPr>
        <p:txBody>
          <a:bodyPr wrap="square" rtlCol="0">
            <a:spAutoFit/>
          </a:bodyPr>
          <a:lstStyle/>
          <a:p>
            <a:r>
              <a:rPr lang="en-US" dirty="0"/>
              <a:t>Low predictive features are relevant to amenities that reveal the degree of Gini impurity will descend during the leaf split </a:t>
            </a:r>
          </a:p>
        </p:txBody>
      </p:sp>
    </p:spTree>
    <p:extLst>
      <p:ext uri="{BB962C8B-B14F-4D97-AF65-F5344CB8AC3E}">
        <p14:creationId xmlns:p14="http://schemas.microsoft.com/office/powerpoint/2010/main" val="389684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E6C1-CF01-5A4A-9981-43409B573EAE}"/>
              </a:ext>
            </a:extLst>
          </p:cNvPr>
          <p:cNvSpPr>
            <a:spLocks noGrp="1"/>
          </p:cNvSpPr>
          <p:nvPr>
            <p:ph type="title"/>
          </p:nvPr>
        </p:nvSpPr>
        <p:spPr/>
        <p:txBody>
          <a:bodyPr/>
          <a:lstStyle/>
          <a:p>
            <a:r>
              <a:rPr lang="en-US" dirty="0"/>
              <a:t>Observations after modeling </a:t>
            </a:r>
          </a:p>
        </p:txBody>
      </p:sp>
      <p:sp>
        <p:nvSpPr>
          <p:cNvPr id="3" name="Content Placeholder 2">
            <a:extLst>
              <a:ext uri="{FF2B5EF4-FFF2-40B4-BE49-F238E27FC236}">
                <a16:creationId xmlns:a16="http://schemas.microsoft.com/office/drawing/2014/main" id="{6A8A2C6D-FC9E-1F41-8114-6B910BF6BE26}"/>
              </a:ext>
            </a:extLst>
          </p:cNvPr>
          <p:cNvSpPr>
            <a:spLocks noGrp="1"/>
          </p:cNvSpPr>
          <p:nvPr>
            <p:ph idx="1"/>
          </p:nvPr>
        </p:nvSpPr>
        <p:spPr>
          <a:xfrm>
            <a:off x="2589212" y="1408386"/>
            <a:ext cx="8915400" cy="5297214"/>
          </a:xfrm>
        </p:spPr>
        <p:txBody>
          <a:bodyPr>
            <a:normAutofit fontScale="85000" lnSpcReduction="20000"/>
          </a:bodyPr>
          <a:lstStyle/>
          <a:p>
            <a:pPr marL="0" indent="0">
              <a:buNone/>
            </a:pPr>
            <a:endParaRPr lang="en-US" dirty="0"/>
          </a:p>
          <a:p>
            <a:r>
              <a:rPr lang="en-US" dirty="0"/>
              <a:t>The test set is significantly larger than the train set. Linear regression is trained in a certain level of interval to predict in a train data set. Therefore, data extrapolation is a issues while using a test set to predict. For example,  linear regression will not predict well anything beyond the train set because data extrapolation is varies in the test data and features are not in a linear relationship. Therefore, the forecast will be a linear line. However, polynomial features may alleviate this issues during the process of feature engineering.   </a:t>
            </a:r>
          </a:p>
          <a:p>
            <a:r>
              <a:rPr lang="en-US" dirty="0"/>
              <a:t>Since the goal is to predict the log error, new features are not aim to predict the sale price. For example, pool count and size could be the outliners that could be attributed to overfitting. </a:t>
            </a:r>
          </a:p>
          <a:p>
            <a:r>
              <a:rPr lang="en-US" dirty="0"/>
              <a:t>Filling the missing values with KNN is time-consuming and categorical data need to be compressed before modeling. Some of the fields could just a a noise for the model. </a:t>
            </a:r>
          </a:p>
          <a:p>
            <a:r>
              <a:rPr lang="en-US" dirty="0"/>
              <a:t>Feature importance indicates the Gini impurity on the split. The performance measure may be the purity (Gini index) used to select the split points or another more specific error function. Having irrelevant features in data can decrease the accuracy of the models and make the model learn based on irrelevant features. </a:t>
            </a:r>
          </a:p>
          <a:p>
            <a:r>
              <a:rPr lang="en-US" dirty="0"/>
              <a:t>Training time will be a issues as the data set is large. Therefore, using fewer features and deploy the time-efficient models such as cat boost and light GBM are ideal to achieve this project</a:t>
            </a:r>
          </a:p>
          <a:p>
            <a:r>
              <a:rPr lang="en-US" dirty="0"/>
              <a:t>Ensemble model with iterations of different parameters in ensemble model could improve the scores from 0.065 to 0.064. However, finding a right tune could be challenging and time consuming. </a:t>
            </a:r>
          </a:p>
          <a:p>
            <a:endParaRPr lang="en-US" dirty="0"/>
          </a:p>
        </p:txBody>
      </p:sp>
    </p:spTree>
    <p:extLst>
      <p:ext uri="{BB962C8B-B14F-4D97-AF65-F5344CB8AC3E}">
        <p14:creationId xmlns:p14="http://schemas.microsoft.com/office/powerpoint/2010/main" val="147043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E08D-DF4E-49EF-8C2C-993F536F576C}"/>
              </a:ext>
            </a:extLst>
          </p:cNvPr>
          <p:cNvSpPr>
            <a:spLocks noGrp="1"/>
          </p:cNvSpPr>
          <p:nvPr>
            <p:ph type="title"/>
          </p:nvPr>
        </p:nvSpPr>
        <p:spPr/>
        <p:txBody>
          <a:bodyPr/>
          <a:lstStyle/>
          <a:p>
            <a:r>
              <a:rPr lang="en-US" b="1" dirty="0"/>
              <a:t>Future improvement </a:t>
            </a:r>
            <a:br>
              <a:rPr lang="en-US" b="1" dirty="0"/>
            </a:br>
            <a:endParaRPr lang="en-US" dirty="0"/>
          </a:p>
        </p:txBody>
      </p:sp>
      <p:sp>
        <p:nvSpPr>
          <p:cNvPr id="3" name="Content Placeholder 2">
            <a:extLst>
              <a:ext uri="{FF2B5EF4-FFF2-40B4-BE49-F238E27FC236}">
                <a16:creationId xmlns:a16="http://schemas.microsoft.com/office/drawing/2014/main" id="{5021917D-E7F5-42FC-BD80-458FFFD36CD8}"/>
              </a:ext>
            </a:extLst>
          </p:cNvPr>
          <p:cNvSpPr>
            <a:spLocks noGrp="1"/>
          </p:cNvSpPr>
          <p:nvPr>
            <p:ph idx="1"/>
          </p:nvPr>
        </p:nvSpPr>
        <p:spPr>
          <a:xfrm>
            <a:off x="2589212" y="1445342"/>
            <a:ext cx="8915400" cy="4465880"/>
          </a:xfrm>
        </p:spPr>
        <p:txBody>
          <a:bodyPr>
            <a:normAutofit/>
          </a:bodyPr>
          <a:lstStyle/>
          <a:p>
            <a:pPr>
              <a:buAutoNum type="arabicPeriod"/>
            </a:pPr>
            <a:r>
              <a:rPr lang="en-US" dirty="0"/>
              <a:t>Fine tune the ensemble model to improve the score from 0.065 to 0.064</a:t>
            </a:r>
          </a:p>
          <a:p>
            <a:pPr>
              <a:buAutoNum type="arabicPeriod"/>
            </a:pPr>
            <a:r>
              <a:rPr lang="en-US" dirty="0"/>
              <a:t>Remove some location variables to minimize redundancy and noises such as flips and N-country after the modeling process</a:t>
            </a:r>
          </a:p>
          <a:p>
            <a:pPr>
              <a:buAutoNum type="arabicPeriod"/>
            </a:pPr>
            <a:r>
              <a:rPr lang="en-US" dirty="0"/>
              <a:t>Visualize the geographic information to better understand the log error distribution. </a:t>
            </a:r>
          </a:p>
        </p:txBody>
      </p:sp>
    </p:spTree>
    <p:extLst>
      <p:ext uri="{BB962C8B-B14F-4D97-AF65-F5344CB8AC3E}">
        <p14:creationId xmlns:p14="http://schemas.microsoft.com/office/powerpoint/2010/main" val="44914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CF5F-8E37-490E-869B-377EA96BD5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83A619B-F9B5-40AC-9DCF-B95A270EE611}"/>
              </a:ext>
            </a:extLst>
          </p:cNvPr>
          <p:cNvSpPr>
            <a:spLocks noGrp="1"/>
          </p:cNvSpPr>
          <p:nvPr>
            <p:ph idx="1"/>
          </p:nvPr>
        </p:nvSpPr>
        <p:spPr>
          <a:xfrm>
            <a:off x="2589212" y="1445341"/>
            <a:ext cx="8915400" cy="5230761"/>
          </a:xfrm>
        </p:spPr>
        <p:txBody>
          <a:bodyPr>
            <a:normAutofit lnSpcReduction="10000"/>
          </a:bodyPr>
          <a:lstStyle/>
          <a:p>
            <a:pPr marL="0" indent="0">
              <a:buNone/>
            </a:pPr>
            <a:r>
              <a:rPr lang="en-US" b="1" dirty="0"/>
              <a:t>0. Objectives</a:t>
            </a:r>
          </a:p>
          <a:p>
            <a:pPr marL="0" indent="0">
              <a:buNone/>
            </a:pPr>
            <a:endParaRPr lang="en-US" b="1" dirty="0"/>
          </a:p>
          <a:p>
            <a:pPr marL="0" indent="0">
              <a:buNone/>
            </a:pPr>
            <a:r>
              <a:rPr lang="en-US" b="1" dirty="0"/>
              <a:t>1. Data Preparation</a:t>
            </a:r>
          </a:p>
          <a:p>
            <a:pPr marL="0" indent="0">
              <a:buNone/>
            </a:pPr>
            <a:r>
              <a:rPr lang="en-US" dirty="0"/>
              <a:t>1. Exploratory Data Analysis</a:t>
            </a:r>
          </a:p>
          <a:p>
            <a:pPr marL="0" indent="0">
              <a:buNone/>
            </a:pPr>
            <a:r>
              <a:rPr lang="en-US" dirty="0"/>
              <a:t>2. Imputing missing values</a:t>
            </a:r>
          </a:p>
          <a:p>
            <a:pPr marL="0" indent="0">
              <a:buNone/>
            </a:pPr>
            <a:r>
              <a:rPr lang="en-US" dirty="0"/>
              <a:t>3. Feature Selection and Engineering</a:t>
            </a:r>
          </a:p>
          <a:p>
            <a:pPr marL="0" indent="0">
              <a:buNone/>
            </a:pPr>
            <a:endParaRPr lang="en-US" b="1" dirty="0"/>
          </a:p>
          <a:p>
            <a:pPr marL="0" indent="0">
              <a:buNone/>
            </a:pPr>
            <a:r>
              <a:rPr lang="en-US" b="1" dirty="0"/>
              <a:t>2. Model Iteration</a:t>
            </a:r>
          </a:p>
          <a:p>
            <a:pPr marL="0" indent="0">
              <a:buNone/>
            </a:pPr>
            <a:r>
              <a:rPr lang="en-US" dirty="0"/>
              <a:t>1. Data modeling</a:t>
            </a:r>
            <a:endParaRPr lang="en-US" b="1" dirty="0"/>
          </a:p>
          <a:p>
            <a:pPr marL="0" indent="0">
              <a:buNone/>
            </a:pPr>
            <a:r>
              <a:rPr lang="en-US" dirty="0"/>
              <a:t>2. Model Performance</a:t>
            </a:r>
          </a:p>
          <a:p>
            <a:pPr marL="0" indent="0">
              <a:buNone/>
            </a:pPr>
            <a:r>
              <a:rPr lang="en-US" dirty="0"/>
              <a:t>3. Feature importance </a:t>
            </a:r>
          </a:p>
          <a:p>
            <a:pPr marL="0" indent="0">
              <a:buNone/>
            </a:pPr>
            <a:r>
              <a:rPr lang="en-US" dirty="0"/>
              <a:t>4. Observations after modeling </a:t>
            </a:r>
          </a:p>
          <a:p>
            <a:pPr marL="0" indent="0">
              <a:buNone/>
            </a:pPr>
            <a:endParaRPr lang="en-US" b="1" dirty="0"/>
          </a:p>
          <a:p>
            <a:pPr marL="0" indent="0">
              <a:buNone/>
            </a:pPr>
            <a:r>
              <a:rPr lang="en-US" b="1" dirty="0"/>
              <a:t>3. Future improvement </a:t>
            </a:r>
          </a:p>
          <a:p>
            <a:pPr marL="0" indent="0">
              <a:buNone/>
            </a:pPr>
            <a:endParaRPr lang="en-US" b="1" dirty="0"/>
          </a:p>
        </p:txBody>
      </p:sp>
    </p:spTree>
    <p:extLst>
      <p:ext uri="{BB962C8B-B14F-4D97-AF65-F5344CB8AC3E}">
        <p14:creationId xmlns:p14="http://schemas.microsoft.com/office/powerpoint/2010/main" val="345138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317C-9378-434F-958A-825E928F313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80A48A6-F897-3D41-9D89-01007A330A51}"/>
              </a:ext>
            </a:extLst>
          </p:cNvPr>
          <p:cNvSpPr>
            <a:spLocks noGrp="1"/>
          </p:cNvSpPr>
          <p:nvPr>
            <p:ph idx="1"/>
          </p:nvPr>
        </p:nvSpPr>
        <p:spPr>
          <a:xfrm>
            <a:off x="2555631" y="1538068"/>
            <a:ext cx="9338187" cy="5013434"/>
          </a:xfrm>
        </p:spPr>
        <p:txBody>
          <a:bodyPr>
            <a:normAutofit/>
          </a:bodyPr>
          <a:lstStyle/>
          <a:p>
            <a:r>
              <a:rPr lang="en-US" sz="1600" dirty="0"/>
              <a:t>The goal is to predict the log error as a target values. Zillow is asking you to predict the log-error between their Zestimate and the actual sale price, given all the features of a home. The log error is defined as </a:t>
            </a:r>
          </a:p>
          <a:p>
            <a:pPr marL="0" indent="0">
              <a:buNone/>
            </a:pPr>
            <a:r>
              <a:rPr lang="en-US" sz="1600" i="1" dirty="0"/>
              <a:t>                          </a:t>
            </a:r>
            <a:r>
              <a:rPr lang="en-US" sz="1600" i="1" dirty="0" err="1"/>
              <a:t>logerror</a:t>
            </a:r>
            <a:r>
              <a:rPr lang="en-US" sz="1600" dirty="0"/>
              <a:t>=</a:t>
            </a:r>
            <a:r>
              <a:rPr lang="en-US" sz="1600" i="1" dirty="0"/>
              <a:t>log</a:t>
            </a:r>
            <a:r>
              <a:rPr lang="en-US" sz="1600" dirty="0"/>
              <a:t>(</a:t>
            </a:r>
            <a:r>
              <a:rPr lang="en-US" sz="1600" i="1" dirty="0"/>
              <a:t>Zestimate</a:t>
            </a:r>
            <a:r>
              <a:rPr lang="en-US" sz="1600" dirty="0"/>
              <a:t>)−</a:t>
            </a:r>
            <a:r>
              <a:rPr lang="en-US" sz="1600" i="1" dirty="0"/>
              <a:t>log</a:t>
            </a:r>
            <a:r>
              <a:rPr lang="en-US" sz="1600" dirty="0"/>
              <a:t>(</a:t>
            </a:r>
            <a:r>
              <a:rPr lang="en-US" sz="1600" i="1" dirty="0" err="1"/>
              <a:t>SalePrice</a:t>
            </a:r>
            <a:r>
              <a:rPr lang="en-US" sz="1600" dirty="0"/>
              <a:t>)</a:t>
            </a:r>
          </a:p>
          <a:p>
            <a:endParaRPr lang="en-US" sz="1600" dirty="0"/>
          </a:p>
        </p:txBody>
      </p:sp>
    </p:spTree>
    <p:extLst>
      <p:ext uri="{BB962C8B-B14F-4D97-AF65-F5344CB8AC3E}">
        <p14:creationId xmlns:p14="http://schemas.microsoft.com/office/powerpoint/2010/main" val="406657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52FB-73A7-174A-ACDC-18D41B50726C}"/>
              </a:ext>
            </a:extLst>
          </p:cNvPr>
          <p:cNvSpPr>
            <a:spLocks noGrp="1"/>
          </p:cNvSpPr>
          <p:nvPr>
            <p:ph type="title"/>
          </p:nvPr>
        </p:nvSpPr>
        <p:spPr/>
        <p:txBody>
          <a:bodyPr/>
          <a:lstStyle/>
          <a:p>
            <a:r>
              <a:rPr lang="en-US" dirty="0"/>
              <a:t>Exploratory Data Analysis</a:t>
            </a:r>
          </a:p>
        </p:txBody>
      </p:sp>
      <p:pic>
        <p:nvPicPr>
          <p:cNvPr id="5" name="Content Placeholder 4" descr="A picture containing sitting, shoji, clock, window&#10;&#10;Description automatically generated">
            <a:extLst>
              <a:ext uri="{FF2B5EF4-FFF2-40B4-BE49-F238E27FC236}">
                <a16:creationId xmlns:a16="http://schemas.microsoft.com/office/drawing/2014/main" id="{8871BA86-E359-1846-BD7F-13143F5DA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697" y="1372738"/>
            <a:ext cx="5568014" cy="4999964"/>
          </a:xfrm>
          <a:ln>
            <a:solidFill>
              <a:schemeClr val="accent1"/>
            </a:solidFill>
          </a:ln>
        </p:spPr>
      </p:pic>
      <p:pic>
        <p:nvPicPr>
          <p:cNvPr id="7" name="Picture 6" descr="A picture containing screenshot&#10;&#10;Description automatically generated">
            <a:extLst>
              <a:ext uri="{FF2B5EF4-FFF2-40B4-BE49-F238E27FC236}">
                <a16:creationId xmlns:a16="http://schemas.microsoft.com/office/drawing/2014/main" id="{3458CE56-9C6A-BD40-9C77-40C843797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3955" y="1337843"/>
            <a:ext cx="4204135" cy="2801008"/>
          </a:xfrm>
          <a:prstGeom prst="rect">
            <a:avLst/>
          </a:prstGeom>
          <a:ln>
            <a:solidFill>
              <a:schemeClr val="accent1"/>
            </a:solidFill>
          </a:ln>
        </p:spPr>
      </p:pic>
      <p:sp>
        <p:nvSpPr>
          <p:cNvPr id="8" name="TextBox 7">
            <a:extLst>
              <a:ext uri="{FF2B5EF4-FFF2-40B4-BE49-F238E27FC236}">
                <a16:creationId xmlns:a16="http://schemas.microsoft.com/office/drawing/2014/main" id="{1E632E84-F4BE-4044-BFD2-DDD1927E6B55}"/>
              </a:ext>
            </a:extLst>
          </p:cNvPr>
          <p:cNvSpPr txBox="1"/>
          <p:nvPr/>
        </p:nvSpPr>
        <p:spPr>
          <a:xfrm>
            <a:off x="7312876" y="4547260"/>
            <a:ext cx="4585214" cy="1477328"/>
          </a:xfrm>
          <a:prstGeom prst="rect">
            <a:avLst/>
          </a:prstGeom>
          <a:noFill/>
        </p:spPr>
        <p:txBody>
          <a:bodyPr wrap="square" rtlCol="0">
            <a:spAutoFit/>
          </a:bodyPr>
          <a:lstStyle/>
          <a:p>
            <a:r>
              <a:rPr lang="en-US" b="1" dirty="0"/>
              <a:t>1. Run seaborn to preview the distribution of each features</a:t>
            </a:r>
          </a:p>
          <a:p>
            <a:endParaRPr lang="en-US" b="1" dirty="0"/>
          </a:p>
          <a:p>
            <a:r>
              <a:rPr lang="en-US" b="1" dirty="0"/>
              <a:t>2. Extract features that I subjectively think may be important</a:t>
            </a:r>
          </a:p>
        </p:txBody>
      </p:sp>
      <p:sp>
        <p:nvSpPr>
          <p:cNvPr id="9" name="Right Arrow 8">
            <a:extLst>
              <a:ext uri="{FF2B5EF4-FFF2-40B4-BE49-F238E27FC236}">
                <a16:creationId xmlns:a16="http://schemas.microsoft.com/office/drawing/2014/main" id="{D7AA9043-7C07-1840-940F-836713B43336}"/>
              </a:ext>
            </a:extLst>
          </p:cNvPr>
          <p:cNvSpPr/>
          <p:nvPr/>
        </p:nvSpPr>
        <p:spPr>
          <a:xfrm>
            <a:off x="6952119" y="2798096"/>
            <a:ext cx="426276" cy="187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03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72B9-0BBA-48FD-AD1C-A87B58543874}"/>
              </a:ext>
            </a:extLst>
          </p:cNvPr>
          <p:cNvSpPr>
            <a:spLocks noGrp="1"/>
          </p:cNvSpPr>
          <p:nvPr>
            <p:ph type="title"/>
          </p:nvPr>
        </p:nvSpPr>
        <p:spPr>
          <a:xfrm>
            <a:off x="1894835" y="712601"/>
            <a:ext cx="8911687" cy="565593"/>
          </a:xfrm>
        </p:spPr>
        <p:txBody>
          <a:bodyPr>
            <a:normAutofit fontScale="90000"/>
          </a:bodyPr>
          <a:lstStyle/>
          <a:p>
            <a:r>
              <a:rPr lang="en-US" dirty="0"/>
              <a:t>Imputation Strategy  </a:t>
            </a:r>
          </a:p>
        </p:txBody>
      </p:sp>
      <p:graphicFrame>
        <p:nvGraphicFramePr>
          <p:cNvPr id="4" name="Content Placeholder 3">
            <a:extLst>
              <a:ext uri="{FF2B5EF4-FFF2-40B4-BE49-F238E27FC236}">
                <a16:creationId xmlns:a16="http://schemas.microsoft.com/office/drawing/2014/main" id="{4E3F5574-E918-4BE2-8192-2C592B5CE90A}"/>
              </a:ext>
            </a:extLst>
          </p:cNvPr>
          <p:cNvGraphicFramePr>
            <a:graphicFrameLocks noGrp="1"/>
          </p:cNvGraphicFramePr>
          <p:nvPr>
            <p:ph idx="1"/>
            <p:extLst>
              <p:ext uri="{D42A27DB-BD31-4B8C-83A1-F6EECF244321}">
                <p14:modId xmlns:p14="http://schemas.microsoft.com/office/powerpoint/2010/main" val="853646484"/>
              </p:ext>
            </p:extLst>
          </p:nvPr>
        </p:nvGraphicFramePr>
        <p:xfrm>
          <a:off x="304800" y="1366345"/>
          <a:ext cx="11740055" cy="5310001"/>
        </p:xfrm>
        <a:graphic>
          <a:graphicData uri="http://schemas.openxmlformats.org/drawingml/2006/table">
            <a:tbl>
              <a:tblPr firstRow="1" bandRow="1">
                <a:tableStyleId>{5C22544A-7EE6-4342-B048-85BDC9FD1C3A}</a:tableStyleId>
              </a:tblPr>
              <a:tblGrid>
                <a:gridCol w="1677150">
                  <a:extLst>
                    <a:ext uri="{9D8B030D-6E8A-4147-A177-3AD203B41FA5}">
                      <a16:colId xmlns:a16="http://schemas.microsoft.com/office/drawing/2014/main" val="1972222295"/>
                    </a:ext>
                  </a:extLst>
                </a:gridCol>
                <a:gridCol w="1677150">
                  <a:extLst>
                    <a:ext uri="{9D8B030D-6E8A-4147-A177-3AD203B41FA5}">
                      <a16:colId xmlns:a16="http://schemas.microsoft.com/office/drawing/2014/main" val="60641531"/>
                    </a:ext>
                  </a:extLst>
                </a:gridCol>
                <a:gridCol w="1677150">
                  <a:extLst>
                    <a:ext uri="{9D8B030D-6E8A-4147-A177-3AD203B41FA5}">
                      <a16:colId xmlns:a16="http://schemas.microsoft.com/office/drawing/2014/main" val="381389433"/>
                    </a:ext>
                  </a:extLst>
                </a:gridCol>
                <a:gridCol w="1498628">
                  <a:extLst>
                    <a:ext uri="{9D8B030D-6E8A-4147-A177-3AD203B41FA5}">
                      <a16:colId xmlns:a16="http://schemas.microsoft.com/office/drawing/2014/main" val="1109372808"/>
                    </a:ext>
                  </a:extLst>
                </a:gridCol>
                <a:gridCol w="1964568">
                  <a:extLst>
                    <a:ext uri="{9D8B030D-6E8A-4147-A177-3AD203B41FA5}">
                      <a16:colId xmlns:a16="http://schemas.microsoft.com/office/drawing/2014/main" val="410647809"/>
                    </a:ext>
                  </a:extLst>
                </a:gridCol>
                <a:gridCol w="1616306">
                  <a:extLst>
                    <a:ext uri="{9D8B030D-6E8A-4147-A177-3AD203B41FA5}">
                      <a16:colId xmlns:a16="http://schemas.microsoft.com/office/drawing/2014/main" val="3034346076"/>
                    </a:ext>
                  </a:extLst>
                </a:gridCol>
                <a:gridCol w="1629103">
                  <a:extLst>
                    <a:ext uri="{9D8B030D-6E8A-4147-A177-3AD203B41FA5}">
                      <a16:colId xmlns:a16="http://schemas.microsoft.com/office/drawing/2014/main" val="1659364306"/>
                    </a:ext>
                  </a:extLst>
                </a:gridCol>
              </a:tblGrid>
              <a:tr h="859318">
                <a:tc>
                  <a:txBody>
                    <a:bodyPr/>
                    <a:lstStyle/>
                    <a:p>
                      <a:endParaRPr lang="en-US" dirty="0"/>
                    </a:p>
                  </a:txBody>
                  <a:tcPr/>
                </a:tc>
                <a:tc>
                  <a:txBody>
                    <a:bodyPr/>
                    <a:lstStyle/>
                    <a:p>
                      <a:r>
                        <a:rPr lang="en-US" dirty="0"/>
                        <a:t>Binary </a:t>
                      </a:r>
                    </a:p>
                  </a:txBody>
                  <a:tcPr/>
                </a:tc>
                <a:tc>
                  <a:txBody>
                    <a:bodyPr/>
                    <a:lstStyle/>
                    <a:p>
                      <a:r>
                        <a:rPr lang="en-US" dirty="0"/>
                        <a:t>Fill in 0</a:t>
                      </a:r>
                    </a:p>
                  </a:txBody>
                  <a:tcPr/>
                </a:tc>
                <a:tc>
                  <a:txBody>
                    <a:bodyPr/>
                    <a:lstStyle/>
                    <a:p>
                      <a:r>
                        <a:rPr lang="en-US" dirty="0"/>
                        <a:t>Mode</a:t>
                      </a:r>
                    </a:p>
                  </a:txBody>
                  <a:tcPr/>
                </a:tc>
                <a:tc>
                  <a:txBody>
                    <a:bodyPr/>
                    <a:lstStyle/>
                    <a:p>
                      <a:r>
                        <a:rPr lang="en-US" dirty="0"/>
                        <a:t>Median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Random Distribution</a:t>
                      </a:r>
                    </a:p>
                  </a:txBody>
                  <a:tcPr/>
                </a:tc>
                <a:tc>
                  <a:txBody>
                    <a:bodyPr/>
                    <a:lstStyle/>
                    <a:p>
                      <a:r>
                        <a:rPr lang="en-US" dirty="0" err="1"/>
                        <a:t>KNN</a:t>
                      </a:r>
                      <a:endParaRPr lang="en-US" dirty="0"/>
                    </a:p>
                  </a:txBody>
                  <a:tcPr/>
                </a:tc>
                <a:extLst>
                  <a:ext uri="{0D108BD9-81ED-4DB2-BD59-A6C34878D82A}">
                    <a16:rowId xmlns:a16="http://schemas.microsoft.com/office/drawing/2014/main" val="1610458911"/>
                  </a:ext>
                </a:extLst>
              </a:tr>
              <a:tr h="2289874">
                <a:tc>
                  <a:txBody>
                    <a:bodyPr/>
                    <a:lstStyle/>
                    <a:p>
                      <a:r>
                        <a:rPr lang="en-US" dirty="0"/>
                        <a:t>Reasoning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Impute 0 and 1. Assuming most 0 because of rareness of existence</a:t>
                      </a:r>
                    </a:p>
                    <a:p>
                      <a:endParaRPr lang="en-US" dirty="0"/>
                    </a:p>
                  </a:txBody>
                  <a:tcPr/>
                </a:tc>
                <a:tc>
                  <a:txBody>
                    <a:bodyPr/>
                    <a:lstStyle/>
                    <a:p>
                      <a:r>
                        <a:rPr lang="en-US" dirty="0"/>
                        <a:t>Rareness of existence</a:t>
                      </a:r>
                    </a:p>
                    <a:p>
                      <a:endParaRPr lang="en-US" dirty="0"/>
                    </a:p>
                    <a:p>
                      <a:r>
                        <a:rPr lang="en-US" dirty="0"/>
                        <a:t> </a:t>
                      </a:r>
                    </a:p>
                  </a:txBody>
                  <a:tcPr/>
                </a:tc>
                <a:tc>
                  <a:txBody>
                    <a:bodyPr/>
                    <a:lstStyle/>
                    <a:p>
                      <a:r>
                        <a:rPr lang="en-US" dirty="0"/>
                        <a:t>Mode for discrete numeric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Median if data is spread out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Mean for continuous variables </a:t>
                      </a:r>
                    </a:p>
                    <a:p>
                      <a:endParaRPr lang="en-US" dirty="0"/>
                    </a:p>
                  </a:txBody>
                  <a:tcPr/>
                </a:tc>
                <a:tc>
                  <a:txBody>
                    <a:bodyPr/>
                    <a:lstStyle/>
                    <a:p>
                      <a:r>
                        <a:rPr lang="en-US" dirty="0"/>
                        <a:t>Choose the highest two majority as a conservative</a:t>
                      </a:r>
                    </a:p>
                    <a:p>
                      <a:r>
                        <a:rPr lang="en-US" dirty="0"/>
                        <a:t>plan </a:t>
                      </a:r>
                    </a:p>
                  </a:txBody>
                  <a:tcPr/>
                </a:tc>
                <a:tc>
                  <a:txBody>
                    <a:bodyPr/>
                    <a:lstStyle/>
                    <a:p>
                      <a:r>
                        <a:rPr lang="en-US" dirty="0"/>
                        <a:t>Geo info</a:t>
                      </a:r>
                    </a:p>
                  </a:txBody>
                  <a:tcPr/>
                </a:tc>
                <a:extLst>
                  <a:ext uri="{0D108BD9-81ED-4DB2-BD59-A6C34878D82A}">
                    <a16:rowId xmlns:a16="http://schemas.microsoft.com/office/drawing/2014/main" val="33625147"/>
                  </a:ext>
                </a:extLst>
              </a:tr>
              <a:tr h="1244859">
                <a:tc>
                  <a:txBody>
                    <a:bodyPr/>
                    <a:lstStyle/>
                    <a:p>
                      <a:r>
                        <a:rPr lang="en-US" dirty="0"/>
                        <a:t>Usages</a:t>
                      </a:r>
                    </a:p>
                  </a:txBody>
                  <a:tcPr/>
                </a:tc>
                <a:tc>
                  <a:txBody>
                    <a:bodyPr/>
                    <a:lstStyle/>
                    <a:p>
                      <a:r>
                        <a:rPr lang="en-US" dirty="0"/>
                        <a:t>True or false, and 0 and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unimputable null value</a:t>
                      </a:r>
                    </a:p>
                  </a:txBody>
                  <a:tcPr/>
                </a:tc>
                <a:tc>
                  <a:txBody>
                    <a:bodyPr/>
                    <a:lstStyle/>
                    <a:p>
                      <a:r>
                        <a:rPr lang="en-US" dirty="0"/>
                        <a:t>Small % of missing values</a:t>
                      </a:r>
                    </a:p>
                  </a:txBody>
                  <a:tcPr/>
                </a:tc>
                <a:tc>
                  <a:txBody>
                    <a:bodyPr/>
                    <a:lstStyle/>
                    <a:p>
                      <a:r>
                        <a:rPr lang="en-US" dirty="0"/>
                        <a:t>Wide spread of observation </a:t>
                      </a:r>
                    </a:p>
                  </a:txBody>
                  <a:tcPr/>
                </a:tc>
                <a:tc>
                  <a:txBody>
                    <a:bodyPr/>
                    <a:lstStyle/>
                    <a:p>
                      <a:r>
                        <a:rPr lang="en-US" dirty="0"/>
                        <a:t>Choose among dominant values </a:t>
                      </a:r>
                    </a:p>
                  </a:txBody>
                  <a:tcPr/>
                </a:tc>
                <a:tc>
                  <a:txBody>
                    <a:bodyPr/>
                    <a:lstStyle/>
                    <a:p>
                      <a:r>
                        <a:rPr lang="en-US" dirty="0"/>
                        <a:t>Commercial /residential coding </a:t>
                      </a:r>
                    </a:p>
                  </a:txBody>
                  <a:tcPr/>
                </a:tc>
                <a:extLst>
                  <a:ext uri="{0D108BD9-81ED-4DB2-BD59-A6C34878D82A}">
                    <a16:rowId xmlns:a16="http://schemas.microsoft.com/office/drawing/2014/main" val="2623363921"/>
                  </a:ext>
                </a:extLst>
              </a:tr>
              <a:tr h="9159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Examples</a:t>
                      </a:r>
                    </a:p>
                    <a:p>
                      <a:endParaRPr lang="en-US" dirty="0"/>
                    </a:p>
                  </a:txBody>
                  <a:tcPr/>
                </a:tc>
                <a:tc>
                  <a:txBody>
                    <a:bodyPr/>
                    <a:lstStyle/>
                    <a:p>
                      <a:r>
                        <a:rPr lang="en-US" dirty="0"/>
                        <a:t>Fireplace</a:t>
                      </a:r>
                    </a:p>
                    <a:p>
                      <a:r>
                        <a:rPr lang="en-US" dirty="0"/>
                        <a:t>flag</a:t>
                      </a:r>
                    </a:p>
                  </a:txBody>
                  <a:tcPr/>
                </a:tc>
                <a:tc>
                  <a:txBody>
                    <a:bodyPr/>
                    <a:lstStyle/>
                    <a:p>
                      <a:r>
                        <a:rPr lang="en-US" dirty="0"/>
                        <a:t>Fireplace </a:t>
                      </a:r>
                      <a:r>
                        <a:rPr lang="en-US" dirty="0" err="1"/>
                        <a:t>cnt</a:t>
                      </a:r>
                      <a:r>
                        <a:rPr lang="en-US" dirty="0"/>
                        <a:t>, </a:t>
                      </a:r>
                    </a:p>
                    <a:p>
                      <a:r>
                        <a:rPr lang="en-US" dirty="0" err="1"/>
                        <a:t>poolcnt</a:t>
                      </a:r>
                      <a:endParaRPr lang="en-US" dirty="0"/>
                    </a:p>
                  </a:txBody>
                  <a:tcPr/>
                </a:tc>
                <a:tc>
                  <a:txBody>
                    <a:bodyPr/>
                    <a:lstStyle/>
                    <a:p>
                      <a:r>
                        <a:rPr lang="en-US" dirty="0"/>
                        <a:t>Region city, land use id</a:t>
                      </a:r>
                    </a:p>
                  </a:txBody>
                  <a:tcPr/>
                </a:tc>
                <a:tc>
                  <a:txBody>
                    <a:bodyPr/>
                    <a:lstStyle/>
                    <a:p>
                      <a:r>
                        <a:rPr lang="en-US" dirty="0"/>
                        <a:t>Room count/</a:t>
                      </a:r>
                      <a:r>
                        <a:rPr lang="en-US" dirty="0" err="1"/>
                        <a:t>sqft</a:t>
                      </a:r>
                      <a:endParaRPr lang="en-US" dirty="0"/>
                    </a:p>
                  </a:txBody>
                  <a:tcPr/>
                </a:tc>
                <a:tc>
                  <a:txBody>
                    <a:bodyPr/>
                    <a:lstStyle/>
                    <a:p>
                      <a:r>
                        <a:rPr lang="en-US" dirty="0"/>
                        <a:t># of stories </a:t>
                      </a:r>
                    </a:p>
                  </a:txBody>
                  <a:tcPr/>
                </a:tc>
                <a:tc>
                  <a:txBody>
                    <a:bodyPr/>
                    <a:lstStyle/>
                    <a:p>
                      <a:r>
                        <a:rPr lang="en-US" dirty="0"/>
                        <a:t>Land use code</a:t>
                      </a:r>
                    </a:p>
                  </a:txBody>
                  <a:tcPr/>
                </a:tc>
                <a:extLst>
                  <a:ext uri="{0D108BD9-81ED-4DB2-BD59-A6C34878D82A}">
                    <a16:rowId xmlns:a16="http://schemas.microsoft.com/office/drawing/2014/main" val="1616631841"/>
                  </a:ext>
                </a:extLst>
              </a:tr>
            </a:tbl>
          </a:graphicData>
        </a:graphic>
      </p:graphicFrame>
    </p:spTree>
    <p:extLst>
      <p:ext uri="{BB962C8B-B14F-4D97-AF65-F5344CB8AC3E}">
        <p14:creationId xmlns:p14="http://schemas.microsoft.com/office/powerpoint/2010/main" val="280212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6701FC86-3B71-6942-9DA3-776CD4842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46" y="1625686"/>
            <a:ext cx="3762626" cy="2081293"/>
          </a:xfrm>
          <a:prstGeom prst="rect">
            <a:avLst/>
          </a:prstGeom>
          <a:ln>
            <a:solidFill>
              <a:schemeClr val="accent1"/>
            </a:solidFill>
          </a:ln>
        </p:spPr>
      </p:pic>
      <p:pic>
        <p:nvPicPr>
          <p:cNvPr id="7" name="Picture 6" descr="A screenshot of a cell phone&#10;&#10;Description automatically generated">
            <a:extLst>
              <a:ext uri="{FF2B5EF4-FFF2-40B4-BE49-F238E27FC236}">
                <a16:creationId xmlns:a16="http://schemas.microsoft.com/office/drawing/2014/main" id="{F6C85AD5-129C-4846-A4D6-F733CEF81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66" y="2666333"/>
            <a:ext cx="3762626" cy="2151829"/>
          </a:xfrm>
          <a:prstGeom prst="rect">
            <a:avLst/>
          </a:prstGeom>
          <a:ln>
            <a:solidFill>
              <a:schemeClr val="accent1"/>
            </a:solidFill>
          </a:ln>
        </p:spPr>
      </p:pic>
      <p:sp>
        <p:nvSpPr>
          <p:cNvPr id="2" name="Title 1">
            <a:extLst>
              <a:ext uri="{FF2B5EF4-FFF2-40B4-BE49-F238E27FC236}">
                <a16:creationId xmlns:a16="http://schemas.microsoft.com/office/drawing/2014/main" id="{F8BD72B9-0BBA-48FD-AD1C-A87B58543874}"/>
              </a:ext>
            </a:extLst>
          </p:cNvPr>
          <p:cNvSpPr>
            <a:spLocks noGrp="1"/>
          </p:cNvSpPr>
          <p:nvPr>
            <p:ph type="title"/>
          </p:nvPr>
        </p:nvSpPr>
        <p:spPr>
          <a:xfrm>
            <a:off x="1894835" y="712601"/>
            <a:ext cx="8911687" cy="565593"/>
          </a:xfrm>
        </p:spPr>
        <p:txBody>
          <a:bodyPr>
            <a:normAutofit fontScale="90000"/>
          </a:bodyPr>
          <a:lstStyle/>
          <a:p>
            <a:r>
              <a:rPr lang="en-US" dirty="0"/>
              <a:t>Feature Selection and Dropping Strategy  </a:t>
            </a:r>
          </a:p>
        </p:txBody>
      </p:sp>
      <p:sp>
        <p:nvSpPr>
          <p:cNvPr id="5" name="Content Placeholder 4">
            <a:extLst>
              <a:ext uri="{FF2B5EF4-FFF2-40B4-BE49-F238E27FC236}">
                <a16:creationId xmlns:a16="http://schemas.microsoft.com/office/drawing/2014/main" id="{127F2DDC-C68A-4E87-9C63-CE8A8A77B460}"/>
              </a:ext>
            </a:extLst>
          </p:cNvPr>
          <p:cNvSpPr>
            <a:spLocks noGrp="1"/>
          </p:cNvSpPr>
          <p:nvPr>
            <p:ph idx="1"/>
          </p:nvPr>
        </p:nvSpPr>
        <p:spPr>
          <a:xfrm>
            <a:off x="5778445" y="1540189"/>
            <a:ext cx="6148956" cy="4988430"/>
          </a:xfrm>
        </p:spPr>
        <p:txBody>
          <a:bodyPr>
            <a:normAutofit fontScale="92500" lnSpcReduction="20000"/>
          </a:bodyPr>
          <a:lstStyle/>
          <a:p>
            <a:r>
              <a:rPr lang="en-US" b="1" dirty="0"/>
              <a:t>Missing values %: </a:t>
            </a:r>
          </a:p>
          <a:p>
            <a:pPr marL="0" indent="0">
              <a:buNone/>
            </a:pPr>
            <a:r>
              <a:rPr lang="en-US" dirty="0"/>
              <a:t> 1. missing too many values,</a:t>
            </a:r>
          </a:p>
          <a:p>
            <a:pPr marL="0" indent="0">
              <a:buNone/>
            </a:pPr>
            <a:r>
              <a:rPr lang="en-US" dirty="0"/>
              <a:t> 2. no predicting capability in the feature importance </a:t>
            </a:r>
          </a:p>
          <a:p>
            <a:pPr marL="0" indent="0">
              <a:buNone/>
            </a:pPr>
            <a:r>
              <a:rPr lang="en-US" dirty="0"/>
              <a:t> 3. high p-values </a:t>
            </a:r>
          </a:p>
          <a:p>
            <a:pPr marL="0" indent="0">
              <a:buNone/>
            </a:pPr>
            <a:r>
              <a:rPr lang="en-US" dirty="0"/>
              <a:t>     (e.g. story type id, pool </a:t>
            </a:r>
            <a:r>
              <a:rPr lang="en-US" dirty="0" err="1"/>
              <a:t>typd</a:t>
            </a:r>
            <a:r>
              <a:rPr lang="en-US" dirty="0"/>
              <a:t> id)</a:t>
            </a:r>
          </a:p>
          <a:p>
            <a:endParaRPr lang="en-US" dirty="0"/>
          </a:p>
          <a:p>
            <a:r>
              <a:rPr lang="en-US" b="1" dirty="0"/>
              <a:t>Duplication: </a:t>
            </a:r>
            <a:r>
              <a:rPr lang="en-US" dirty="0"/>
              <a:t>avoid multicollinearity and repeated information. </a:t>
            </a:r>
          </a:p>
          <a:p>
            <a:pPr marL="0" indent="0">
              <a:buNone/>
            </a:pPr>
            <a:r>
              <a:rPr lang="en-US" dirty="0"/>
              <a:t>     (e.g. finishedsquarefeet12, finishedsquarefeet12,      </a:t>
            </a:r>
          </a:p>
          <a:p>
            <a:pPr marL="0" indent="0">
              <a:buNone/>
            </a:pPr>
            <a:r>
              <a:rPr lang="en-US" dirty="0"/>
              <a:t>       finishedsquarefeet12,   </a:t>
            </a:r>
            <a:r>
              <a:rPr lang="en-US" dirty="0" err="1"/>
              <a:t>fullbathcnt</a:t>
            </a:r>
            <a:r>
              <a:rPr lang="en-US" dirty="0"/>
              <a:t>..)</a:t>
            </a:r>
          </a:p>
          <a:p>
            <a:pPr marL="0" indent="0">
              <a:buNone/>
            </a:pPr>
            <a:endParaRPr lang="en-US" dirty="0"/>
          </a:p>
          <a:p>
            <a:r>
              <a:rPr lang="en-US" b="1" dirty="0"/>
              <a:t>Results </a:t>
            </a:r>
          </a:p>
          <a:p>
            <a:pPr marL="0" indent="0">
              <a:buNone/>
            </a:pPr>
            <a:r>
              <a:rPr lang="en-US" dirty="0"/>
              <a:t>18 features in columns are removed </a:t>
            </a:r>
          </a:p>
          <a:p>
            <a:pPr marL="0" indent="0">
              <a:buNone/>
            </a:pPr>
            <a:r>
              <a:rPr lang="en-US" dirty="0"/>
              <a:t>0.5% of total rows are dropped due to unimputable null value</a:t>
            </a:r>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67DD1014-6462-6941-939D-D7017B086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748" y="3895212"/>
            <a:ext cx="3865164" cy="2448284"/>
          </a:xfrm>
          <a:prstGeom prst="rect">
            <a:avLst/>
          </a:prstGeom>
          <a:ln>
            <a:solidFill>
              <a:schemeClr val="accent1"/>
            </a:solidFill>
          </a:ln>
        </p:spPr>
      </p:pic>
    </p:spTree>
    <p:extLst>
      <p:ext uri="{BB962C8B-B14F-4D97-AF65-F5344CB8AC3E}">
        <p14:creationId xmlns:p14="http://schemas.microsoft.com/office/powerpoint/2010/main" val="376378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72B9-0BBA-48FD-AD1C-A87B58543874}"/>
              </a:ext>
            </a:extLst>
          </p:cNvPr>
          <p:cNvSpPr>
            <a:spLocks noGrp="1"/>
          </p:cNvSpPr>
          <p:nvPr>
            <p:ph type="title"/>
          </p:nvPr>
        </p:nvSpPr>
        <p:spPr>
          <a:xfrm>
            <a:off x="1894835" y="712601"/>
            <a:ext cx="8911687" cy="565593"/>
          </a:xfrm>
        </p:spPr>
        <p:txBody>
          <a:bodyPr>
            <a:normAutofit fontScale="90000"/>
          </a:bodyPr>
          <a:lstStyle/>
          <a:p>
            <a:r>
              <a:rPr lang="en-US" dirty="0"/>
              <a:t>Feature Engineering</a:t>
            </a:r>
          </a:p>
        </p:txBody>
      </p:sp>
      <p:sp>
        <p:nvSpPr>
          <p:cNvPr id="5" name="Content Placeholder 4">
            <a:extLst>
              <a:ext uri="{FF2B5EF4-FFF2-40B4-BE49-F238E27FC236}">
                <a16:creationId xmlns:a16="http://schemas.microsoft.com/office/drawing/2014/main" id="{127F2DDC-C68A-4E87-9C63-CE8A8A77B460}"/>
              </a:ext>
            </a:extLst>
          </p:cNvPr>
          <p:cNvSpPr>
            <a:spLocks noGrp="1"/>
          </p:cNvSpPr>
          <p:nvPr>
            <p:ph idx="1"/>
          </p:nvPr>
        </p:nvSpPr>
        <p:spPr>
          <a:xfrm>
            <a:off x="1894835" y="1396181"/>
            <a:ext cx="9609778" cy="5289754"/>
          </a:xfrm>
        </p:spPr>
        <p:txBody>
          <a:bodyPr>
            <a:normAutofit/>
          </a:bodyPr>
          <a:lstStyle/>
          <a:p>
            <a:r>
              <a:rPr lang="en-US" sz="2000" dirty="0"/>
              <a:t>1. </a:t>
            </a:r>
            <a:r>
              <a:rPr lang="en-US" sz="2000" b="1" dirty="0"/>
              <a:t>One-hot-encoding</a:t>
            </a:r>
            <a:r>
              <a:rPr lang="en-US" sz="2000" dirty="0"/>
              <a:t>: Convert string to numeric values</a:t>
            </a:r>
          </a:p>
          <a:p>
            <a:pPr marL="0" indent="0">
              <a:buNone/>
            </a:pPr>
            <a:r>
              <a:rPr lang="en-US" sz="2000" dirty="0"/>
              <a:t>          (e.g. Property country land use code)</a:t>
            </a:r>
          </a:p>
          <a:p>
            <a:pPr marL="0" indent="0">
              <a:buNone/>
            </a:pPr>
            <a:endParaRPr lang="en-US" sz="2000" dirty="0"/>
          </a:p>
          <a:p>
            <a:r>
              <a:rPr lang="en-US" sz="2000" dirty="0"/>
              <a:t>2. </a:t>
            </a:r>
            <a:r>
              <a:rPr lang="en-US" sz="2000" b="1" dirty="0"/>
              <a:t>Information compression</a:t>
            </a:r>
            <a:r>
              <a:rPr lang="en-US" sz="2000" dirty="0"/>
              <a:t>:</a:t>
            </a:r>
          </a:p>
          <a:p>
            <a:pPr marL="0" indent="0">
              <a:buNone/>
            </a:pPr>
            <a:r>
              <a:rPr lang="en-US" sz="2000" dirty="0"/>
              <a:t>         reduce numbers in category and avoid getting dummies variables </a:t>
            </a:r>
          </a:p>
          <a:p>
            <a:pPr marL="0" indent="0">
              <a:buNone/>
            </a:pPr>
            <a:r>
              <a:rPr lang="en-US" sz="2000" dirty="0"/>
              <a:t>          (e.g. some code type is combined as mixed, home, Unfinished, New)</a:t>
            </a:r>
          </a:p>
          <a:p>
            <a:pPr marL="0" indent="0">
              <a:buNone/>
            </a:pPr>
            <a:endParaRPr lang="en-US" sz="2000" dirty="0"/>
          </a:p>
          <a:p>
            <a:r>
              <a:rPr lang="en-US" sz="2000" dirty="0"/>
              <a:t>3. </a:t>
            </a:r>
            <a:r>
              <a:rPr lang="en-US" sz="2000" b="1" dirty="0"/>
              <a:t>Value and liability ratio</a:t>
            </a:r>
            <a:r>
              <a:rPr lang="en-US" sz="2000" dirty="0"/>
              <a:t>: ideas on debt-to-profit ratio and average usage of the properties. </a:t>
            </a:r>
            <a:r>
              <a:rPr lang="en-US" sz="2000" b="1" dirty="0"/>
              <a:t>11 new features are created </a:t>
            </a:r>
          </a:p>
          <a:p>
            <a:pPr marL="0" indent="0">
              <a:buNone/>
            </a:pPr>
            <a:r>
              <a:rPr lang="en-US" sz="2000" dirty="0"/>
              <a:t>          (e.g. property tax value ratio = tax value count / tax amount</a:t>
            </a:r>
          </a:p>
          <a:p>
            <a:pPr marL="0" indent="0">
              <a:buNone/>
            </a:pPr>
            <a:r>
              <a:rPr lang="en-US" sz="2000" dirty="0"/>
              <a:t>                    living space ratio = square feet / total square feet</a:t>
            </a:r>
          </a:p>
          <a:p>
            <a:pPr marL="0" indent="0">
              <a:buNone/>
            </a:pPr>
            <a:r>
              <a:rPr lang="en-US" sz="2000" dirty="0"/>
              <a:t>                    …..)</a:t>
            </a:r>
          </a:p>
        </p:txBody>
      </p:sp>
    </p:spTree>
    <p:extLst>
      <p:ext uri="{BB962C8B-B14F-4D97-AF65-F5344CB8AC3E}">
        <p14:creationId xmlns:p14="http://schemas.microsoft.com/office/powerpoint/2010/main" val="345653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790D-0C7D-CB48-A125-607E64D11F57}"/>
              </a:ext>
            </a:extLst>
          </p:cNvPr>
          <p:cNvSpPr>
            <a:spLocks noGrp="1"/>
          </p:cNvSpPr>
          <p:nvPr>
            <p:ph type="title"/>
          </p:nvPr>
        </p:nvSpPr>
        <p:spPr/>
        <p:txBody>
          <a:bodyPr/>
          <a:lstStyle/>
          <a:p>
            <a:r>
              <a:rPr lang="en-US" dirty="0"/>
              <a:t>Data modeling</a:t>
            </a:r>
          </a:p>
        </p:txBody>
      </p:sp>
      <p:sp>
        <p:nvSpPr>
          <p:cNvPr id="3" name="Content Placeholder 2">
            <a:extLst>
              <a:ext uri="{FF2B5EF4-FFF2-40B4-BE49-F238E27FC236}">
                <a16:creationId xmlns:a16="http://schemas.microsoft.com/office/drawing/2014/main" id="{312FB622-E615-2145-BF05-ED9E6CBE7EBD}"/>
              </a:ext>
            </a:extLst>
          </p:cNvPr>
          <p:cNvSpPr>
            <a:spLocks noGrp="1"/>
          </p:cNvSpPr>
          <p:nvPr>
            <p:ph idx="1"/>
          </p:nvPr>
        </p:nvSpPr>
        <p:spPr>
          <a:xfrm>
            <a:off x="2335237" y="1264555"/>
            <a:ext cx="9706707" cy="4471305"/>
          </a:xfrm>
        </p:spPr>
        <p:txBody>
          <a:bodyPr>
            <a:noAutofit/>
          </a:bodyPr>
          <a:lstStyle/>
          <a:p>
            <a:pPr marL="0" indent="0">
              <a:buNone/>
            </a:pPr>
            <a:r>
              <a:rPr lang="en-US" b="1" dirty="0"/>
              <a:t>Preparation</a:t>
            </a:r>
          </a:p>
          <a:p>
            <a:pPr marL="0" indent="0">
              <a:buNone/>
            </a:pPr>
            <a:r>
              <a:rPr lang="en-US" dirty="0"/>
              <a:t>1. Train data set: combined properties 2016 and 2017 with target values in train </a:t>
            </a:r>
          </a:p>
          <a:p>
            <a:pPr marL="0" indent="0">
              <a:buNone/>
            </a:pPr>
            <a:r>
              <a:rPr lang="en-US" dirty="0"/>
              <a:t>2. Test data set:  2016 and sample file </a:t>
            </a:r>
          </a:p>
          <a:p>
            <a:pPr marL="0" indent="0">
              <a:buNone/>
            </a:pPr>
            <a:r>
              <a:rPr lang="en-US" dirty="0"/>
              <a:t>3. he test set is large than the train set, and test set always need to impute the missing values </a:t>
            </a:r>
          </a:p>
          <a:p>
            <a:pPr marL="0" indent="0">
              <a:buNone/>
            </a:pPr>
            <a:endParaRPr lang="en-US" dirty="0"/>
          </a:p>
          <a:p>
            <a:pPr marL="0" indent="0">
              <a:buNone/>
            </a:pPr>
            <a:r>
              <a:rPr lang="en-US" b="1" dirty="0"/>
              <a:t>Normalization </a:t>
            </a:r>
          </a:p>
          <a:p>
            <a:pPr marL="0" indent="0">
              <a:buNone/>
            </a:pPr>
            <a:r>
              <a:rPr lang="en-US" dirty="0"/>
              <a:t>1. Standard scaler in features variables </a:t>
            </a:r>
          </a:p>
          <a:p>
            <a:pPr marL="0" indent="0">
              <a:buNone/>
            </a:pPr>
            <a:r>
              <a:rPr lang="en-US" dirty="0"/>
              <a:t>2. Log transformed the target values </a:t>
            </a:r>
          </a:p>
          <a:p>
            <a:pPr marL="0" indent="0">
              <a:buNone/>
            </a:pPr>
            <a:endParaRPr lang="en-US" dirty="0"/>
          </a:p>
          <a:p>
            <a:pPr marL="0" indent="0">
              <a:buNone/>
            </a:pPr>
            <a:r>
              <a:rPr lang="en-US" b="1" dirty="0"/>
              <a:t>Modeling</a:t>
            </a:r>
          </a:p>
          <a:p>
            <a:pPr marL="0" indent="0">
              <a:buNone/>
            </a:pPr>
            <a:r>
              <a:rPr lang="en-US" dirty="0"/>
              <a:t>1. Linear regression </a:t>
            </a:r>
          </a:p>
          <a:p>
            <a:pPr marL="0" indent="0">
              <a:buNone/>
            </a:pPr>
            <a:r>
              <a:rPr lang="en-US" dirty="0"/>
              <a:t>2. Random Forest</a:t>
            </a:r>
          </a:p>
          <a:p>
            <a:pPr marL="0" indent="0">
              <a:buNone/>
            </a:pPr>
            <a:r>
              <a:rPr lang="en-US" dirty="0"/>
              <a:t>3. Cat boost (does not require one-hot-encoding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6310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54EA-3914-434A-94CE-9D68307C7797}"/>
              </a:ext>
            </a:extLst>
          </p:cNvPr>
          <p:cNvSpPr>
            <a:spLocks noGrp="1"/>
          </p:cNvSpPr>
          <p:nvPr>
            <p:ph type="title"/>
          </p:nvPr>
        </p:nvSpPr>
        <p:spPr/>
        <p:txBody>
          <a:bodyPr/>
          <a:lstStyle/>
          <a:p>
            <a:r>
              <a:rPr lang="en-US" dirty="0"/>
              <a:t>Model performance in </a:t>
            </a:r>
            <a:r>
              <a:rPr lang="en-US" dirty="0" err="1"/>
              <a:t>kaggle</a:t>
            </a:r>
            <a:r>
              <a:rPr lang="en-US" dirty="0"/>
              <a:t> </a:t>
            </a:r>
          </a:p>
        </p:txBody>
      </p:sp>
      <p:graphicFrame>
        <p:nvGraphicFramePr>
          <p:cNvPr id="4" name="Content Placeholder 3">
            <a:extLst>
              <a:ext uri="{FF2B5EF4-FFF2-40B4-BE49-F238E27FC236}">
                <a16:creationId xmlns:a16="http://schemas.microsoft.com/office/drawing/2014/main" id="{E01CA208-C7FC-40BD-876A-BD3DDED99B9C}"/>
              </a:ext>
            </a:extLst>
          </p:cNvPr>
          <p:cNvGraphicFramePr>
            <a:graphicFrameLocks noGrp="1"/>
          </p:cNvGraphicFramePr>
          <p:nvPr>
            <p:ph idx="1"/>
            <p:extLst>
              <p:ext uri="{D42A27DB-BD31-4B8C-83A1-F6EECF244321}">
                <p14:modId xmlns:p14="http://schemas.microsoft.com/office/powerpoint/2010/main" val="2718877337"/>
              </p:ext>
            </p:extLst>
          </p:nvPr>
        </p:nvGraphicFramePr>
        <p:xfrm>
          <a:off x="1744768" y="1367303"/>
          <a:ext cx="10128096" cy="5212080"/>
        </p:xfrm>
        <a:graphic>
          <a:graphicData uri="http://schemas.openxmlformats.org/drawingml/2006/table">
            <a:tbl>
              <a:tblPr firstRow="1" bandRow="1">
                <a:tableStyleId>{5C22544A-7EE6-4342-B048-85BDC9FD1C3A}</a:tableStyleId>
              </a:tblPr>
              <a:tblGrid>
                <a:gridCol w="2532024">
                  <a:extLst>
                    <a:ext uri="{9D8B030D-6E8A-4147-A177-3AD203B41FA5}">
                      <a16:colId xmlns:a16="http://schemas.microsoft.com/office/drawing/2014/main" val="3926694834"/>
                    </a:ext>
                  </a:extLst>
                </a:gridCol>
                <a:gridCol w="2532024">
                  <a:extLst>
                    <a:ext uri="{9D8B030D-6E8A-4147-A177-3AD203B41FA5}">
                      <a16:colId xmlns:a16="http://schemas.microsoft.com/office/drawing/2014/main" val="3634248480"/>
                    </a:ext>
                  </a:extLst>
                </a:gridCol>
                <a:gridCol w="2532024">
                  <a:extLst>
                    <a:ext uri="{9D8B030D-6E8A-4147-A177-3AD203B41FA5}">
                      <a16:colId xmlns:a16="http://schemas.microsoft.com/office/drawing/2014/main" val="2166832703"/>
                    </a:ext>
                  </a:extLst>
                </a:gridCol>
                <a:gridCol w="2532024">
                  <a:extLst>
                    <a:ext uri="{9D8B030D-6E8A-4147-A177-3AD203B41FA5}">
                      <a16:colId xmlns:a16="http://schemas.microsoft.com/office/drawing/2014/main" val="3712362536"/>
                    </a:ext>
                  </a:extLst>
                </a:gridCol>
              </a:tblGrid>
              <a:tr h="173513">
                <a:tc>
                  <a:txBody>
                    <a:bodyPr/>
                    <a:lstStyle/>
                    <a:p>
                      <a:endParaRPr lang="en-US" dirty="0"/>
                    </a:p>
                  </a:txBody>
                  <a:tcPr/>
                </a:tc>
                <a:tc>
                  <a:txBody>
                    <a:bodyPr/>
                    <a:lstStyle/>
                    <a:p>
                      <a:r>
                        <a:rPr lang="en-US" dirty="0"/>
                        <a:t>Parameters</a:t>
                      </a:r>
                    </a:p>
                  </a:txBody>
                  <a:tcPr/>
                </a:tc>
                <a:tc>
                  <a:txBody>
                    <a:bodyPr/>
                    <a:lstStyle/>
                    <a:p>
                      <a:r>
                        <a:rPr lang="en-US" dirty="0"/>
                        <a:t>Private Score</a:t>
                      </a:r>
                    </a:p>
                  </a:txBody>
                  <a:tcPr/>
                </a:tc>
                <a:tc>
                  <a:txBody>
                    <a:bodyPr/>
                    <a:lstStyle/>
                    <a:p>
                      <a:r>
                        <a:rPr lang="en-US" dirty="0"/>
                        <a:t>Public Score</a:t>
                      </a:r>
                    </a:p>
                  </a:txBody>
                  <a:tcPr/>
                </a:tc>
                <a:extLst>
                  <a:ext uri="{0D108BD9-81ED-4DB2-BD59-A6C34878D82A}">
                    <a16:rowId xmlns:a16="http://schemas.microsoft.com/office/drawing/2014/main" val="3146703393"/>
                  </a:ext>
                </a:extLst>
              </a:tr>
              <a:tr h="370840">
                <a:tc>
                  <a:txBody>
                    <a:bodyPr/>
                    <a:lstStyle/>
                    <a:p>
                      <a:r>
                        <a:rPr lang="en-US" dirty="0"/>
                        <a:t>Linear Regression </a:t>
                      </a:r>
                    </a:p>
                  </a:txBody>
                  <a:tcPr/>
                </a:tc>
                <a:tc>
                  <a:txBody>
                    <a:bodyPr/>
                    <a:lstStyle/>
                    <a:p>
                      <a:r>
                        <a:rPr lang="en-US" dirty="0"/>
                        <a:t>Default </a:t>
                      </a:r>
                    </a:p>
                  </a:txBody>
                  <a:tcPr/>
                </a:tc>
                <a:tc>
                  <a:txBody>
                    <a:bodyPr/>
                    <a:lstStyle/>
                    <a:p>
                      <a:r>
                        <a:rPr lang="en-US" dirty="0"/>
                        <a:t>error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error</a:t>
                      </a:r>
                    </a:p>
                    <a:p>
                      <a:endParaRPr lang="en-US" dirty="0"/>
                    </a:p>
                  </a:txBody>
                  <a:tcPr/>
                </a:tc>
                <a:extLst>
                  <a:ext uri="{0D108BD9-81ED-4DB2-BD59-A6C34878D82A}">
                    <a16:rowId xmlns:a16="http://schemas.microsoft.com/office/drawing/2014/main" val="2713290566"/>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Random Forest v2</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n_estimators</a:t>
                      </a:r>
                      <a:r>
                        <a:rPr lang="en-US" dirty="0"/>
                        <a:t> = 1000</a:t>
                      </a:r>
                    </a:p>
                    <a:p>
                      <a:endParaRPr lang="en-US" dirty="0"/>
                    </a:p>
                  </a:txBody>
                  <a:tcPr/>
                </a:tc>
                <a:tc>
                  <a:txBody>
                    <a:bodyPr/>
                    <a:lstStyle/>
                    <a:p>
                      <a:r>
                        <a:rPr lang="en-US" dirty="0"/>
                        <a:t>0.07806</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0.06730</a:t>
                      </a:r>
                    </a:p>
                    <a:p>
                      <a:endParaRPr lang="en-US" dirty="0"/>
                    </a:p>
                  </a:txBody>
                  <a:tcPr/>
                </a:tc>
                <a:extLst>
                  <a:ext uri="{0D108BD9-81ED-4DB2-BD59-A6C34878D82A}">
                    <a16:rowId xmlns:a16="http://schemas.microsoft.com/office/drawing/2014/main" val="197607969"/>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Random Forest v3</a:t>
                      </a:r>
                    </a:p>
                    <a:p>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err="1"/>
                        <a:t>n_estimators</a:t>
                      </a:r>
                      <a:r>
                        <a:rPr lang="en-US" b="0" dirty="0"/>
                        <a:t> = 3000</a:t>
                      </a:r>
                    </a:p>
                  </a:txBody>
                  <a:tcPr/>
                </a:tc>
                <a:tc>
                  <a:txBody>
                    <a:bodyPr/>
                    <a:lstStyle/>
                    <a:p>
                      <a:r>
                        <a:rPr lang="en-US" b="0" dirty="0"/>
                        <a:t>0.07795</a:t>
                      </a:r>
                    </a:p>
                    <a:p>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0.06716</a:t>
                      </a:r>
                    </a:p>
                    <a:p>
                      <a:endParaRPr lang="en-US" b="0" dirty="0"/>
                    </a:p>
                  </a:txBody>
                  <a:tcPr/>
                </a:tc>
                <a:extLst>
                  <a:ext uri="{0D108BD9-81ED-4DB2-BD59-A6C34878D82A}">
                    <a16:rowId xmlns:a16="http://schemas.microsoft.com/office/drawing/2014/main" val="1600331859"/>
                  </a:ext>
                </a:extLst>
              </a:tr>
              <a:tr h="370840">
                <a:tc>
                  <a:txBody>
                    <a:bodyPr/>
                    <a:lstStyle/>
                    <a:p>
                      <a:r>
                        <a:rPr lang="en-US" dirty="0" err="1"/>
                        <a:t>CatBoost</a:t>
                      </a:r>
                      <a:r>
                        <a:rPr lang="en-US" dirty="0"/>
                        <a:t> </a:t>
                      </a:r>
                    </a:p>
                  </a:txBody>
                  <a:tcPr/>
                </a:tc>
                <a:tc>
                  <a:txBody>
                    <a:bodyPr/>
                    <a:lstStyle/>
                    <a:p>
                      <a:r>
                        <a:rPr lang="en-US" dirty="0"/>
                        <a:t>Iteration=1000</a:t>
                      </a:r>
                    </a:p>
                    <a:p>
                      <a:r>
                        <a:rPr lang="en-US" dirty="0"/>
                        <a:t>Depth =9</a:t>
                      </a:r>
                    </a:p>
                  </a:txBody>
                  <a:tcPr/>
                </a:tc>
                <a:tc>
                  <a:txBody>
                    <a:bodyPr/>
                    <a:lstStyle/>
                    <a:p>
                      <a:r>
                        <a:rPr lang="en-US" dirty="0"/>
                        <a:t>0.07584</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0.06507</a:t>
                      </a:r>
                    </a:p>
                    <a:p>
                      <a:endParaRPr lang="en-US" dirty="0"/>
                    </a:p>
                  </a:txBody>
                  <a:tcPr/>
                </a:tc>
                <a:extLst>
                  <a:ext uri="{0D108BD9-81ED-4DB2-BD59-A6C34878D82A}">
                    <a16:rowId xmlns:a16="http://schemas.microsoft.com/office/drawing/2014/main" val="612766840"/>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t>CatBoost</a:t>
                      </a:r>
                      <a:r>
                        <a:rPr lang="en-US" b="1" dirty="0"/>
                        <a:t> v2</a:t>
                      </a:r>
                    </a:p>
                    <a:p>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Iteration=1000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Depth =2</a:t>
                      </a:r>
                    </a:p>
                  </a:txBody>
                  <a:tcPr/>
                </a:tc>
                <a:tc>
                  <a:txBody>
                    <a:bodyPr/>
                    <a:lstStyle/>
                    <a:p>
                      <a:r>
                        <a:rPr lang="en-US" b="1" dirty="0"/>
                        <a:t>0.07603</a:t>
                      </a:r>
                    </a:p>
                    <a:p>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0.06501</a:t>
                      </a:r>
                    </a:p>
                    <a:p>
                      <a:endParaRPr lang="en-US" b="1" dirty="0"/>
                    </a:p>
                  </a:txBody>
                  <a:tcPr/>
                </a:tc>
                <a:extLst>
                  <a:ext uri="{0D108BD9-81ED-4DB2-BD59-A6C34878D82A}">
                    <a16:rowId xmlns:a16="http://schemas.microsoft.com/office/drawing/2014/main" val="2664420652"/>
                  </a:ext>
                </a:extLst>
              </a:tr>
              <a:tr h="0">
                <a:tc>
                  <a:txBody>
                    <a:bodyPr/>
                    <a:lstStyle/>
                    <a:p>
                      <a:r>
                        <a:rPr lang="en-US" b="0" dirty="0"/>
                        <a:t>Light GBM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Default with </a:t>
                      </a:r>
                      <a:r>
                        <a:rPr lang="en-US" b="0" dirty="0" err="1"/>
                        <a:t>mae</a:t>
                      </a:r>
                      <a:endParaRPr lang="en-US" b="0" dirty="0"/>
                    </a:p>
                  </a:txBody>
                  <a:tcPr/>
                </a:tc>
                <a:tc>
                  <a:txBody>
                    <a:bodyPr/>
                    <a:lstStyle/>
                    <a:p>
                      <a:r>
                        <a:rPr lang="en-US" dirty="0"/>
                        <a:t>0.07604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0.06507</a:t>
                      </a:r>
                    </a:p>
                  </a:txBody>
                  <a:tcPr/>
                </a:tc>
                <a:extLst>
                  <a:ext uri="{0D108BD9-81ED-4DB2-BD59-A6C34878D82A}">
                    <a16:rowId xmlns:a16="http://schemas.microsoft.com/office/drawing/2014/main" val="3797435567"/>
                  </a:ext>
                </a:extLst>
              </a:tr>
              <a:tr h="370840">
                <a:tc>
                  <a:txBody>
                    <a:bodyPr/>
                    <a:lstStyle/>
                    <a:p>
                      <a:r>
                        <a:rPr lang="en-US" dirty="0"/>
                        <a:t>Stacked model (average of two)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Random Forest v3</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CatBoost</a:t>
                      </a:r>
                      <a:r>
                        <a:rPr lang="en-US" dirty="0"/>
                        <a:t> v2</a:t>
                      </a:r>
                    </a:p>
                  </a:txBody>
                  <a:tcPr/>
                </a:tc>
                <a:tc>
                  <a:txBody>
                    <a:bodyPr/>
                    <a:lstStyle/>
                    <a:p>
                      <a:r>
                        <a:rPr lang="en-US" dirty="0"/>
                        <a:t>0.07646</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0.06557</a:t>
                      </a:r>
                    </a:p>
                    <a:p>
                      <a:endParaRPr lang="en-US" dirty="0"/>
                    </a:p>
                  </a:txBody>
                  <a:tcPr/>
                </a:tc>
                <a:extLst>
                  <a:ext uri="{0D108BD9-81ED-4DB2-BD59-A6C34878D82A}">
                    <a16:rowId xmlns:a16="http://schemas.microsoft.com/office/drawing/2014/main" val="2966747790"/>
                  </a:ext>
                </a:extLst>
              </a:tr>
              <a:tr h="370840">
                <a:tc>
                  <a:txBody>
                    <a:bodyPr/>
                    <a:lstStyle/>
                    <a:p>
                      <a:r>
                        <a:rPr lang="en-US" dirty="0"/>
                        <a:t>Ensemble model</a:t>
                      </a:r>
                    </a:p>
                  </a:txBody>
                  <a:tcPr/>
                </a:tc>
                <a:tc>
                  <a:txBody>
                    <a:bodyPr/>
                    <a:lstStyle/>
                    <a:p>
                      <a:r>
                        <a:rPr lang="en-US" b="0" dirty="0"/>
                        <a:t>Light GBM, </a:t>
                      </a:r>
                      <a:r>
                        <a:rPr lang="en-US" dirty="0" err="1"/>
                        <a:t>CatBoost</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0.07879</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0.06742</a:t>
                      </a:r>
                    </a:p>
                    <a:p>
                      <a:endParaRPr lang="en-US" dirty="0"/>
                    </a:p>
                  </a:txBody>
                  <a:tcPr/>
                </a:tc>
                <a:extLst>
                  <a:ext uri="{0D108BD9-81ED-4DB2-BD59-A6C34878D82A}">
                    <a16:rowId xmlns:a16="http://schemas.microsoft.com/office/drawing/2014/main" val="3787613344"/>
                  </a:ext>
                </a:extLst>
              </a:tr>
            </a:tbl>
          </a:graphicData>
        </a:graphic>
      </p:graphicFrame>
    </p:spTree>
    <p:extLst>
      <p:ext uri="{BB962C8B-B14F-4D97-AF65-F5344CB8AC3E}">
        <p14:creationId xmlns:p14="http://schemas.microsoft.com/office/powerpoint/2010/main" val="4208431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C8ECCC"/>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1912</TotalTime>
  <Words>898</Words>
  <Application>Microsoft Macintosh PowerPoint</Application>
  <PresentationFormat>Widescreen</PresentationFormat>
  <Paragraphs>154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Zillow’s Home Value Prediction  – Kaggle Competition</vt:lpstr>
      <vt:lpstr>Overview</vt:lpstr>
      <vt:lpstr>Objectives</vt:lpstr>
      <vt:lpstr>Exploratory Data Analysis</vt:lpstr>
      <vt:lpstr>Imputation Strategy  </vt:lpstr>
      <vt:lpstr>Feature Selection and Dropping Strategy  </vt:lpstr>
      <vt:lpstr>Feature Engineering</vt:lpstr>
      <vt:lpstr>Data modeling</vt:lpstr>
      <vt:lpstr>Model performance in kaggle </vt:lpstr>
      <vt:lpstr>Feature importance in Random Forest </vt:lpstr>
      <vt:lpstr>Observations after modeling </vt:lpstr>
      <vt:lpstr>Future improvement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Zillow’s Home Value Prediction </dc:title>
  <dc:creator>Bill YP Yu</dc:creator>
  <cp:lastModifiedBy>Bill YP Yu</cp:lastModifiedBy>
  <cp:revision>239</cp:revision>
  <dcterms:created xsi:type="dcterms:W3CDTF">2019-07-11T23:56:03Z</dcterms:created>
  <dcterms:modified xsi:type="dcterms:W3CDTF">2019-07-23T17:42:58Z</dcterms:modified>
</cp:coreProperties>
</file>