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1FE2E0-45CE-4CD9-89FE-3D1FFD1174B2}"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US"/>
        </a:p>
      </dgm:t>
    </dgm:pt>
    <dgm:pt modelId="{001A3438-347D-4C3A-8036-1DE37BBD3075}">
      <dgm:prSet phldrT="[Text]"/>
      <dgm:spPr/>
      <dgm:t>
        <a:bodyPr/>
        <a:lstStyle/>
        <a:p>
          <a:r>
            <a:rPr lang="en-US" dirty="0" smtClean="0"/>
            <a:t>Operation - Growers</a:t>
          </a:r>
          <a:endParaRPr lang="en-US" dirty="0"/>
        </a:p>
      </dgm:t>
    </dgm:pt>
    <dgm:pt modelId="{5B1FC117-7360-4C56-954D-2F82D3F7549B}" type="parTrans" cxnId="{61A7867C-9616-41CC-BBF2-AC2363A37BE6}">
      <dgm:prSet/>
      <dgm:spPr/>
      <dgm:t>
        <a:bodyPr/>
        <a:lstStyle/>
        <a:p>
          <a:endParaRPr lang="en-US"/>
        </a:p>
      </dgm:t>
    </dgm:pt>
    <dgm:pt modelId="{4A4CDA07-1E05-401A-AD4D-FC3E8BE05106}" type="sibTrans" cxnId="{61A7867C-9616-41CC-BBF2-AC2363A37BE6}">
      <dgm:prSet/>
      <dgm:spPr/>
      <dgm:t>
        <a:bodyPr/>
        <a:lstStyle/>
        <a:p>
          <a:endParaRPr lang="en-US"/>
        </a:p>
      </dgm:t>
    </dgm:pt>
    <dgm:pt modelId="{1E68405D-F050-419D-8D0A-B1ED2BBF53B2}">
      <dgm:prSet phldrT="[Text]"/>
      <dgm:spPr/>
      <dgm:t>
        <a:bodyPr/>
        <a:lstStyle/>
        <a:p>
          <a:r>
            <a:rPr lang="en-US" dirty="0" smtClean="0"/>
            <a:t>Growers needs to be trained to maintain quality standard on Coffee Bean grow that meet </a:t>
          </a:r>
          <a:r>
            <a:rPr lang="en-US" dirty="0" err="1" smtClean="0"/>
            <a:t>Illy’s</a:t>
          </a:r>
          <a:r>
            <a:rPr lang="en-US" dirty="0" smtClean="0"/>
            <a:t> Coffee quality.  </a:t>
          </a:r>
          <a:endParaRPr lang="en-US" dirty="0"/>
        </a:p>
      </dgm:t>
    </dgm:pt>
    <dgm:pt modelId="{322D5B27-3B6A-42DA-B8C5-D8373A9C342C}" type="parTrans" cxnId="{6476DE8E-4762-4440-9985-1DA3BD22C98B}">
      <dgm:prSet/>
      <dgm:spPr/>
      <dgm:t>
        <a:bodyPr/>
        <a:lstStyle/>
        <a:p>
          <a:endParaRPr lang="en-US"/>
        </a:p>
      </dgm:t>
    </dgm:pt>
    <dgm:pt modelId="{CA82EA36-99F6-4BB5-8604-FAB321FF763A}" type="sibTrans" cxnId="{6476DE8E-4762-4440-9985-1DA3BD22C98B}">
      <dgm:prSet/>
      <dgm:spPr/>
      <dgm:t>
        <a:bodyPr/>
        <a:lstStyle/>
        <a:p>
          <a:endParaRPr lang="en-US"/>
        </a:p>
      </dgm:t>
    </dgm:pt>
    <dgm:pt modelId="{84107E51-87F4-484F-BB02-A3E79F444760}">
      <dgm:prSet phldrT="[Text]"/>
      <dgm:spPr/>
      <dgm:t>
        <a:bodyPr/>
        <a:lstStyle/>
        <a:p>
          <a:r>
            <a:rPr lang="en-US" dirty="0" smtClean="0"/>
            <a:t>Supply Chain</a:t>
          </a:r>
          <a:endParaRPr lang="en-US" dirty="0"/>
        </a:p>
      </dgm:t>
    </dgm:pt>
    <dgm:pt modelId="{CD714AE0-D1C4-4A4B-A1E0-E73BB9C47F2E}" type="parTrans" cxnId="{B218CD1C-F3A9-417B-8780-A3BE0B8F688A}">
      <dgm:prSet/>
      <dgm:spPr/>
      <dgm:t>
        <a:bodyPr/>
        <a:lstStyle/>
        <a:p>
          <a:endParaRPr lang="en-US"/>
        </a:p>
      </dgm:t>
    </dgm:pt>
    <dgm:pt modelId="{D9A021E4-0497-4253-A88D-E05844EA9DF0}" type="sibTrans" cxnId="{B218CD1C-F3A9-417B-8780-A3BE0B8F688A}">
      <dgm:prSet/>
      <dgm:spPr/>
      <dgm:t>
        <a:bodyPr/>
        <a:lstStyle/>
        <a:p>
          <a:endParaRPr lang="en-US"/>
        </a:p>
      </dgm:t>
    </dgm:pt>
    <dgm:pt modelId="{B16F512F-1DF3-4F29-928C-E55B2F816C5F}">
      <dgm:prSet phldrT="[Text]"/>
      <dgm:spPr/>
      <dgm:t>
        <a:bodyPr/>
        <a:lstStyle/>
        <a:p>
          <a:r>
            <a:rPr lang="en-US" dirty="0" smtClean="0"/>
            <a:t>Marketing</a:t>
          </a:r>
          <a:endParaRPr lang="en-US" dirty="0"/>
        </a:p>
      </dgm:t>
    </dgm:pt>
    <dgm:pt modelId="{D703784B-51D2-4AE2-AB6E-B500128E5690}" type="parTrans" cxnId="{C6F3B580-B3A2-4021-80D2-F90F9B4E9C20}">
      <dgm:prSet/>
      <dgm:spPr/>
      <dgm:t>
        <a:bodyPr/>
        <a:lstStyle/>
        <a:p>
          <a:endParaRPr lang="en-US"/>
        </a:p>
      </dgm:t>
    </dgm:pt>
    <dgm:pt modelId="{433356AA-851C-4432-BD7C-CC39E19DC84B}" type="sibTrans" cxnId="{C6F3B580-B3A2-4021-80D2-F90F9B4E9C20}">
      <dgm:prSet/>
      <dgm:spPr/>
      <dgm:t>
        <a:bodyPr/>
        <a:lstStyle/>
        <a:p>
          <a:endParaRPr lang="en-US"/>
        </a:p>
      </dgm:t>
    </dgm:pt>
    <dgm:pt modelId="{5F128AFE-946B-45E8-9198-97F6B22A4192}">
      <dgm:prSet phldrT="[Text]"/>
      <dgm:spPr/>
      <dgm:t>
        <a:bodyPr/>
        <a:lstStyle/>
        <a:p>
          <a:r>
            <a:rPr lang="en-US" dirty="0" smtClean="0"/>
            <a:t>Leverage </a:t>
          </a:r>
          <a:r>
            <a:rPr lang="en-US" dirty="0" err="1" smtClean="0"/>
            <a:t>Illy’s</a:t>
          </a:r>
          <a:r>
            <a:rPr lang="en-US" dirty="0" smtClean="0"/>
            <a:t> coffee branding as sustainable and equitable premium coffee.</a:t>
          </a:r>
          <a:endParaRPr lang="en-US" dirty="0"/>
        </a:p>
      </dgm:t>
    </dgm:pt>
    <dgm:pt modelId="{3E378135-41FD-4CC2-8C3C-4C749B4FF696}" type="parTrans" cxnId="{B075AFA6-087E-41C9-966C-F2B72013A556}">
      <dgm:prSet/>
      <dgm:spPr/>
      <dgm:t>
        <a:bodyPr/>
        <a:lstStyle/>
        <a:p>
          <a:endParaRPr lang="en-US"/>
        </a:p>
      </dgm:t>
    </dgm:pt>
    <dgm:pt modelId="{EBF06D94-CC82-45A1-BD47-54288038206E}" type="sibTrans" cxnId="{B075AFA6-087E-41C9-966C-F2B72013A556}">
      <dgm:prSet/>
      <dgm:spPr/>
      <dgm:t>
        <a:bodyPr/>
        <a:lstStyle/>
        <a:p>
          <a:endParaRPr lang="en-US"/>
        </a:p>
      </dgm:t>
    </dgm:pt>
    <dgm:pt modelId="{C751318D-1940-4788-B021-55896218EEA1}">
      <dgm:prSet phldrT="[Text]"/>
      <dgm:spPr/>
      <dgm:t>
        <a:bodyPr/>
        <a:lstStyle/>
        <a:p>
          <a:r>
            <a:rPr lang="en-US" dirty="0" smtClean="0"/>
            <a:t>Researching and find innovation to improve coffee quality, both in grow field, and delivery. </a:t>
          </a:r>
          <a:endParaRPr lang="en-US" dirty="0"/>
        </a:p>
      </dgm:t>
    </dgm:pt>
    <dgm:pt modelId="{69A9401B-CD6F-45E3-939F-1D523442F09C}" type="parTrans" cxnId="{506DE957-E424-4ECF-8981-941047B6DBB8}">
      <dgm:prSet/>
      <dgm:spPr/>
      <dgm:t>
        <a:bodyPr/>
        <a:lstStyle/>
        <a:p>
          <a:endParaRPr lang="en-US"/>
        </a:p>
      </dgm:t>
    </dgm:pt>
    <dgm:pt modelId="{C00475F6-94B8-4A0D-8BDD-CB4680E184DC}" type="sibTrans" cxnId="{506DE957-E424-4ECF-8981-941047B6DBB8}">
      <dgm:prSet/>
      <dgm:spPr/>
      <dgm:t>
        <a:bodyPr/>
        <a:lstStyle/>
        <a:p>
          <a:endParaRPr lang="en-US"/>
        </a:p>
      </dgm:t>
    </dgm:pt>
    <dgm:pt modelId="{80732572-7BE0-431F-8E69-C4BD022BB0A8}">
      <dgm:prSet phldrT="[Text]"/>
      <dgm:spPr/>
      <dgm:t>
        <a:bodyPr/>
        <a:lstStyle/>
        <a:p>
          <a:r>
            <a:rPr lang="en-US" dirty="0" smtClean="0"/>
            <a:t>Research and Development</a:t>
          </a:r>
          <a:endParaRPr lang="en-US" dirty="0"/>
        </a:p>
      </dgm:t>
    </dgm:pt>
    <dgm:pt modelId="{903425D9-E7CB-4928-9491-F910AAEDCDDD}" type="parTrans" cxnId="{8088CF8B-5A02-4B49-867C-C4889CE0FFB3}">
      <dgm:prSet/>
      <dgm:spPr/>
      <dgm:t>
        <a:bodyPr/>
        <a:lstStyle/>
        <a:p>
          <a:endParaRPr lang="en-US"/>
        </a:p>
      </dgm:t>
    </dgm:pt>
    <dgm:pt modelId="{EC99EAF6-10E0-452C-81C3-22E8B54EF8DC}" type="sibTrans" cxnId="{8088CF8B-5A02-4B49-867C-C4889CE0FFB3}">
      <dgm:prSet/>
      <dgm:spPr/>
      <dgm:t>
        <a:bodyPr/>
        <a:lstStyle/>
        <a:p>
          <a:endParaRPr lang="en-US"/>
        </a:p>
      </dgm:t>
    </dgm:pt>
    <dgm:pt modelId="{B3F3FBB1-55D5-4C8A-AFF9-2594699C3405}">
      <dgm:prSet phldrT="[Text]"/>
      <dgm:spPr/>
      <dgm:t>
        <a:bodyPr/>
        <a:lstStyle/>
        <a:p>
          <a:r>
            <a:rPr lang="en-US" dirty="0" smtClean="0"/>
            <a:t>Managing effective supply chain that profitable for company and growers.</a:t>
          </a:r>
          <a:endParaRPr lang="en-US" dirty="0"/>
        </a:p>
      </dgm:t>
    </dgm:pt>
    <dgm:pt modelId="{559B59E8-6713-42E6-875C-18E7317CF7FB}" type="parTrans" cxnId="{35602FD6-CA17-4CEC-8DDD-497A34D52721}">
      <dgm:prSet/>
      <dgm:spPr/>
      <dgm:t>
        <a:bodyPr/>
        <a:lstStyle/>
        <a:p>
          <a:endParaRPr lang="en-US"/>
        </a:p>
      </dgm:t>
    </dgm:pt>
    <dgm:pt modelId="{C8646120-86B2-4C9F-AC3A-67CF27C284AC}" type="sibTrans" cxnId="{35602FD6-CA17-4CEC-8DDD-497A34D52721}">
      <dgm:prSet/>
      <dgm:spPr/>
      <dgm:t>
        <a:bodyPr/>
        <a:lstStyle/>
        <a:p>
          <a:endParaRPr lang="en-US"/>
        </a:p>
      </dgm:t>
    </dgm:pt>
    <dgm:pt modelId="{E12F1604-5FCE-44EC-BD24-DE6348560A37}" type="pres">
      <dgm:prSet presAssocID="{7B1FE2E0-45CE-4CD9-89FE-3D1FFD1174B2}" presName="Name0" presStyleCnt="0">
        <dgm:presLayoutVars>
          <dgm:chMax/>
          <dgm:chPref val="3"/>
          <dgm:dir/>
          <dgm:animOne val="branch"/>
          <dgm:animLvl val="lvl"/>
        </dgm:presLayoutVars>
      </dgm:prSet>
      <dgm:spPr/>
    </dgm:pt>
    <dgm:pt modelId="{0D8973A5-8B6F-4216-8057-BF26D71A71EE}" type="pres">
      <dgm:prSet presAssocID="{001A3438-347D-4C3A-8036-1DE37BBD3075}" presName="composite" presStyleCnt="0"/>
      <dgm:spPr/>
    </dgm:pt>
    <dgm:pt modelId="{14229061-4CC8-432C-926A-BB8B88DE8B65}" type="pres">
      <dgm:prSet presAssocID="{001A3438-347D-4C3A-8036-1DE37BBD3075}" presName="FirstChild" presStyleLbl="revTx" presStyleIdx="0" presStyleCnt="4">
        <dgm:presLayoutVars>
          <dgm:chMax val="0"/>
          <dgm:chPref val="0"/>
          <dgm:bulletEnabled val="1"/>
        </dgm:presLayoutVars>
      </dgm:prSet>
      <dgm:spPr/>
      <dgm:t>
        <a:bodyPr/>
        <a:lstStyle/>
        <a:p>
          <a:endParaRPr lang="en-US"/>
        </a:p>
      </dgm:t>
    </dgm:pt>
    <dgm:pt modelId="{A33AF017-96F4-4764-AAE6-79E8E592F08A}" type="pres">
      <dgm:prSet presAssocID="{001A3438-347D-4C3A-8036-1DE37BBD3075}" presName="Parent" presStyleLbl="alignNode1" presStyleIdx="0" presStyleCnt="4">
        <dgm:presLayoutVars>
          <dgm:chMax val="3"/>
          <dgm:chPref val="3"/>
          <dgm:bulletEnabled val="1"/>
        </dgm:presLayoutVars>
      </dgm:prSet>
      <dgm:spPr/>
    </dgm:pt>
    <dgm:pt modelId="{E2FE335B-C64E-4AB9-B25C-878A73100F24}" type="pres">
      <dgm:prSet presAssocID="{001A3438-347D-4C3A-8036-1DE37BBD3075}" presName="Accent" presStyleLbl="parChTrans1D1" presStyleIdx="0" presStyleCnt="4"/>
      <dgm:spPr/>
    </dgm:pt>
    <dgm:pt modelId="{C502D479-B892-489B-BDD7-9AA5C2B8634A}" type="pres">
      <dgm:prSet presAssocID="{4A4CDA07-1E05-401A-AD4D-FC3E8BE05106}" presName="sibTrans" presStyleCnt="0"/>
      <dgm:spPr/>
    </dgm:pt>
    <dgm:pt modelId="{7AF65BBF-CA56-4987-BF60-EA3BE83BCDD3}" type="pres">
      <dgm:prSet presAssocID="{80732572-7BE0-431F-8E69-C4BD022BB0A8}" presName="composite" presStyleCnt="0"/>
      <dgm:spPr/>
    </dgm:pt>
    <dgm:pt modelId="{CB8B83EB-ED76-4DD5-9192-999CC11FA15E}" type="pres">
      <dgm:prSet presAssocID="{80732572-7BE0-431F-8E69-C4BD022BB0A8}" presName="FirstChild" presStyleLbl="revTx" presStyleIdx="1" presStyleCnt="4">
        <dgm:presLayoutVars>
          <dgm:chMax val="0"/>
          <dgm:chPref val="0"/>
          <dgm:bulletEnabled val="1"/>
        </dgm:presLayoutVars>
      </dgm:prSet>
      <dgm:spPr/>
      <dgm:t>
        <a:bodyPr/>
        <a:lstStyle/>
        <a:p>
          <a:endParaRPr lang="en-US"/>
        </a:p>
      </dgm:t>
    </dgm:pt>
    <dgm:pt modelId="{C91E4FF7-8715-4AB2-8E40-B5098BAFA4DF}" type="pres">
      <dgm:prSet presAssocID="{80732572-7BE0-431F-8E69-C4BD022BB0A8}" presName="Parent" presStyleLbl="alignNode1" presStyleIdx="1" presStyleCnt="4">
        <dgm:presLayoutVars>
          <dgm:chMax val="3"/>
          <dgm:chPref val="3"/>
          <dgm:bulletEnabled val="1"/>
        </dgm:presLayoutVars>
      </dgm:prSet>
      <dgm:spPr/>
    </dgm:pt>
    <dgm:pt modelId="{A29DE421-3B03-4ED5-A0A9-84641D2F67F2}" type="pres">
      <dgm:prSet presAssocID="{80732572-7BE0-431F-8E69-C4BD022BB0A8}" presName="Accent" presStyleLbl="parChTrans1D1" presStyleIdx="1" presStyleCnt="4"/>
      <dgm:spPr/>
    </dgm:pt>
    <dgm:pt modelId="{FDB323DF-A2AE-420E-9299-BCDF7FFFE161}" type="pres">
      <dgm:prSet presAssocID="{EC99EAF6-10E0-452C-81C3-22E8B54EF8DC}" presName="sibTrans" presStyleCnt="0"/>
      <dgm:spPr/>
    </dgm:pt>
    <dgm:pt modelId="{22D6D172-0005-45F6-8C2A-5316B1C570C9}" type="pres">
      <dgm:prSet presAssocID="{84107E51-87F4-484F-BB02-A3E79F444760}" presName="composite" presStyleCnt="0"/>
      <dgm:spPr/>
    </dgm:pt>
    <dgm:pt modelId="{F3A3AF7C-76AB-4DBA-B12B-9119ADA6CBB4}" type="pres">
      <dgm:prSet presAssocID="{84107E51-87F4-484F-BB02-A3E79F444760}" presName="FirstChild" presStyleLbl="revTx" presStyleIdx="2" presStyleCnt="4">
        <dgm:presLayoutVars>
          <dgm:chMax val="0"/>
          <dgm:chPref val="0"/>
          <dgm:bulletEnabled val="1"/>
        </dgm:presLayoutVars>
      </dgm:prSet>
      <dgm:spPr/>
      <dgm:t>
        <a:bodyPr/>
        <a:lstStyle/>
        <a:p>
          <a:endParaRPr lang="en-US"/>
        </a:p>
      </dgm:t>
    </dgm:pt>
    <dgm:pt modelId="{AA6B30CA-199F-4692-BD81-DC5D341390D7}" type="pres">
      <dgm:prSet presAssocID="{84107E51-87F4-484F-BB02-A3E79F444760}" presName="Parent" presStyleLbl="alignNode1" presStyleIdx="2" presStyleCnt="4">
        <dgm:presLayoutVars>
          <dgm:chMax val="3"/>
          <dgm:chPref val="3"/>
          <dgm:bulletEnabled val="1"/>
        </dgm:presLayoutVars>
      </dgm:prSet>
      <dgm:spPr/>
    </dgm:pt>
    <dgm:pt modelId="{9B28B8BD-1F5C-4162-B92B-B82933685810}" type="pres">
      <dgm:prSet presAssocID="{84107E51-87F4-484F-BB02-A3E79F444760}" presName="Accent" presStyleLbl="parChTrans1D1" presStyleIdx="2" presStyleCnt="4"/>
      <dgm:spPr/>
    </dgm:pt>
    <dgm:pt modelId="{308B696E-1C94-4A2E-BFC5-B79032E771EF}" type="pres">
      <dgm:prSet presAssocID="{D9A021E4-0497-4253-A88D-E05844EA9DF0}" presName="sibTrans" presStyleCnt="0"/>
      <dgm:spPr/>
    </dgm:pt>
    <dgm:pt modelId="{C2D8A9AB-3CE2-45ED-8737-D79F07D3905E}" type="pres">
      <dgm:prSet presAssocID="{B16F512F-1DF3-4F29-928C-E55B2F816C5F}" presName="composite" presStyleCnt="0"/>
      <dgm:spPr/>
    </dgm:pt>
    <dgm:pt modelId="{C64573A0-F5FB-448F-859B-532B587E0BA8}" type="pres">
      <dgm:prSet presAssocID="{B16F512F-1DF3-4F29-928C-E55B2F816C5F}" presName="FirstChild" presStyleLbl="revTx" presStyleIdx="3" presStyleCnt="4">
        <dgm:presLayoutVars>
          <dgm:chMax val="0"/>
          <dgm:chPref val="0"/>
          <dgm:bulletEnabled val="1"/>
        </dgm:presLayoutVars>
      </dgm:prSet>
      <dgm:spPr/>
      <dgm:t>
        <a:bodyPr/>
        <a:lstStyle/>
        <a:p>
          <a:endParaRPr lang="en-US"/>
        </a:p>
      </dgm:t>
    </dgm:pt>
    <dgm:pt modelId="{85FA4F18-8775-4BE1-8BDD-1CFD82F9299E}" type="pres">
      <dgm:prSet presAssocID="{B16F512F-1DF3-4F29-928C-E55B2F816C5F}" presName="Parent" presStyleLbl="alignNode1" presStyleIdx="3" presStyleCnt="4">
        <dgm:presLayoutVars>
          <dgm:chMax val="3"/>
          <dgm:chPref val="3"/>
          <dgm:bulletEnabled val="1"/>
        </dgm:presLayoutVars>
      </dgm:prSet>
      <dgm:spPr/>
      <dgm:t>
        <a:bodyPr/>
        <a:lstStyle/>
        <a:p>
          <a:endParaRPr lang="en-US"/>
        </a:p>
      </dgm:t>
    </dgm:pt>
    <dgm:pt modelId="{5F07C36C-0AD3-4169-B671-7DC2083A8230}" type="pres">
      <dgm:prSet presAssocID="{B16F512F-1DF3-4F29-928C-E55B2F816C5F}" presName="Accent" presStyleLbl="parChTrans1D1" presStyleIdx="3" presStyleCnt="4"/>
      <dgm:spPr/>
    </dgm:pt>
  </dgm:ptLst>
  <dgm:cxnLst>
    <dgm:cxn modelId="{61A7867C-9616-41CC-BBF2-AC2363A37BE6}" srcId="{7B1FE2E0-45CE-4CD9-89FE-3D1FFD1174B2}" destId="{001A3438-347D-4C3A-8036-1DE37BBD3075}" srcOrd="0" destOrd="0" parTransId="{5B1FC117-7360-4C56-954D-2F82D3F7549B}" sibTransId="{4A4CDA07-1E05-401A-AD4D-FC3E8BE05106}"/>
    <dgm:cxn modelId="{8088CF8B-5A02-4B49-867C-C4889CE0FFB3}" srcId="{7B1FE2E0-45CE-4CD9-89FE-3D1FFD1174B2}" destId="{80732572-7BE0-431F-8E69-C4BD022BB0A8}" srcOrd="1" destOrd="0" parTransId="{903425D9-E7CB-4928-9491-F910AAEDCDDD}" sibTransId="{EC99EAF6-10E0-452C-81C3-22E8B54EF8DC}"/>
    <dgm:cxn modelId="{C6F3B580-B3A2-4021-80D2-F90F9B4E9C20}" srcId="{7B1FE2E0-45CE-4CD9-89FE-3D1FFD1174B2}" destId="{B16F512F-1DF3-4F29-928C-E55B2F816C5F}" srcOrd="3" destOrd="0" parTransId="{D703784B-51D2-4AE2-AB6E-B500128E5690}" sibTransId="{433356AA-851C-4432-BD7C-CC39E19DC84B}"/>
    <dgm:cxn modelId="{35602FD6-CA17-4CEC-8DDD-497A34D52721}" srcId="{84107E51-87F4-484F-BB02-A3E79F444760}" destId="{B3F3FBB1-55D5-4C8A-AFF9-2594699C3405}" srcOrd="0" destOrd="0" parTransId="{559B59E8-6713-42E6-875C-18E7317CF7FB}" sibTransId="{C8646120-86B2-4C9F-AC3A-67CF27C284AC}"/>
    <dgm:cxn modelId="{B075AFA6-087E-41C9-966C-F2B72013A556}" srcId="{B16F512F-1DF3-4F29-928C-E55B2F816C5F}" destId="{5F128AFE-946B-45E8-9198-97F6B22A4192}" srcOrd="0" destOrd="0" parTransId="{3E378135-41FD-4CC2-8C3C-4C749B4FF696}" sibTransId="{EBF06D94-CC82-45A1-BD47-54288038206E}"/>
    <dgm:cxn modelId="{68207258-2932-41BD-898B-4978ABB85B4B}" type="presOf" srcId="{84107E51-87F4-484F-BB02-A3E79F444760}" destId="{AA6B30CA-199F-4692-BD81-DC5D341390D7}" srcOrd="0" destOrd="0" presId="urn:microsoft.com/office/officeart/2011/layout/TabList"/>
    <dgm:cxn modelId="{418BFEF0-6E72-40CE-8A68-16A09972C11B}" type="presOf" srcId="{C751318D-1940-4788-B021-55896218EEA1}" destId="{CB8B83EB-ED76-4DD5-9192-999CC11FA15E}" srcOrd="0" destOrd="0" presId="urn:microsoft.com/office/officeart/2011/layout/TabList"/>
    <dgm:cxn modelId="{B218CD1C-F3A9-417B-8780-A3BE0B8F688A}" srcId="{7B1FE2E0-45CE-4CD9-89FE-3D1FFD1174B2}" destId="{84107E51-87F4-484F-BB02-A3E79F444760}" srcOrd="2" destOrd="0" parTransId="{CD714AE0-D1C4-4A4B-A1E0-E73BB9C47F2E}" sibTransId="{D9A021E4-0497-4253-A88D-E05844EA9DF0}"/>
    <dgm:cxn modelId="{506DE957-E424-4ECF-8981-941047B6DBB8}" srcId="{80732572-7BE0-431F-8E69-C4BD022BB0A8}" destId="{C751318D-1940-4788-B021-55896218EEA1}" srcOrd="0" destOrd="0" parTransId="{69A9401B-CD6F-45E3-939F-1D523442F09C}" sibTransId="{C00475F6-94B8-4A0D-8BDD-CB4680E184DC}"/>
    <dgm:cxn modelId="{D68BE2F3-1465-42DF-A18D-04D94E872A33}" type="presOf" srcId="{5F128AFE-946B-45E8-9198-97F6B22A4192}" destId="{C64573A0-F5FB-448F-859B-532B587E0BA8}" srcOrd="0" destOrd="0" presId="urn:microsoft.com/office/officeart/2011/layout/TabList"/>
    <dgm:cxn modelId="{532D4A7A-C2AB-404B-819F-09B31E308524}" type="presOf" srcId="{80732572-7BE0-431F-8E69-C4BD022BB0A8}" destId="{C91E4FF7-8715-4AB2-8E40-B5098BAFA4DF}" srcOrd="0" destOrd="0" presId="urn:microsoft.com/office/officeart/2011/layout/TabList"/>
    <dgm:cxn modelId="{31D6898B-D5A5-4EE8-8B7E-71EBF2B34D9E}" type="presOf" srcId="{B3F3FBB1-55D5-4C8A-AFF9-2594699C3405}" destId="{F3A3AF7C-76AB-4DBA-B12B-9119ADA6CBB4}" srcOrd="0" destOrd="0" presId="urn:microsoft.com/office/officeart/2011/layout/TabList"/>
    <dgm:cxn modelId="{AF7B1C7F-1BC0-445C-94AF-807FA77422BE}" type="presOf" srcId="{001A3438-347D-4C3A-8036-1DE37BBD3075}" destId="{A33AF017-96F4-4764-AAE6-79E8E592F08A}" srcOrd="0" destOrd="0" presId="urn:microsoft.com/office/officeart/2011/layout/TabList"/>
    <dgm:cxn modelId="{350C22CC-D668-46C0-AB2B-4F8A7D09D479}" type="presOf" srcId="{1E68405D-F050-419D-8D0A-B1ED2BBF53B2}" destId="{14229061-4CC8-432C-926A-BB8B88DE8B65}" srcOrd="0" destOrd="0" presId="urn:microsoft.com/office/officeart/2011/layout/TabList"/>
    <dgm:cxn modelId="{4AC5EDA1-1722-4E2C-A128-28F3C59A9EFB}" type="presOf" srcId="{B16F512F-1DF3-4F29-928C-E55B2F816C5F}" destId="{85FA4F18-8775-4BE1-8BDD-1CFD82F9299E}" srcOrd="0" destOrd="0" presId="urn:microsoft.com/office/officeart/2011/layout/TabList"/>
    <dgm:cxn modelId="{6476DE8E-4762-4440-9985-1DA3BD22C98B}" srcId="{001A3438-347D-4C3A-8036-1DE37BBD3075}" destId="{1E68405D-F050-419D-8D0A-B1ED2BBF53B2}" srcOrd="0" destOrd="0" parTransId="{322D5B27-3B6A-42DA-B8C5-D8373A9C342C}" sibTransId="{CA82EA36-99F6-4BB5-8604-FAB321FF763A}"/>
    <dgm:cxn modelId="{C03F6995-BB27-4015-9A6B-61DB247C9578}" type="presOf" srcId="{7B1FE2E0-45CE-4CD9-89FE-3D1FFD1174B2}" destId="{E12F1604-5FCE-44EC-BD24-DE6348560A37}" srcOrd="0" destOrd="0" presId="urn:microsoft.com/office/officeart/2011/layout/TabList"/>
    <dgm:cxn modelId="{C83DD6BA-861D-487B-B6BC-D817C36DF27F}" type="presParOf" srcId="{E12F1604-5FCE-44EC-BD24-DE6348560A37}" destId="{0D8973A5-8B6F-4216-8057-BF26D71A71EE}" srcOrd="0" destOrd="0" presId="urn:microsoft.com/office/officeart/2011/layout/TabList"/>
    <dgm:cxn modelId="{A8F5A0CE-7AE4-48AA-BAC3-1A92975CBD3D}" type="presParOf" srcId="{0D8973A5-8B6F-4216-8057-BF26D71A71EE}" destId="{14229061-4CC8-432C-926A-BB8B88DE8B65}" srcOrd="0" destOrd="0" presId="urn:microsoft.com/office/officeart/2011/layout/TabList"/>
    <dgm:cxn modelId="{823383C6-188F-4659-884F-11BB51ACFD3F}" type="presParOf" srcId="{0D8973A5-8B6F-4216-8057-BF26D71A71EE}" destId="{A33AF017-96F4-4764-AAE6-79E8E592F08A}" srcOrd="1" destOrd="0" presId="urn:microsoft.com/office/officeart/2011/layout/TabList"/>
    <dgm:cxn modelId="{AA0329C6-9144-4025-86F3-DBD578AEB0CA}" type="presParOf" srcId="{0D8973A5-8B6F-4216-8057-BF26D71A71EE}" destId="{E2FE335B-C64E-4AB9-B25C-878A73100F24}" srcOrd="2" destOrd="0" presId="urn:microsoft.com/office/officeart/2011/layout/TabList"/>
    <dgm:cxn modelId="{68D645B9-5D09-444D-8032-374969D6EEC9}" type="presParOf" srcId="{E12F1604-5FCE-44EC-BD24-DE6348560A37}" destId="{C502D479-B892-489B-BDD7-9AA5C2B8634A}" srcOrd="1" destOrd="0" presId="urn:microsoft.com/office/officeart/2011/layout/TabList"/>
    <dgm:cxn modelId="{E49D72C7-4856-4EAE-B8B2-784AE053970A}" type="presParOf" srcId="{E12F1604-5FCE-44EC-BD24-DE6348560A37}" destId="{7AF65BBF-CA56-4987-BF60-EA3BE83BCDD3}" srcOrd="2" destOrd="0" presId="urn:microsoft.com/office/officeart/2011/layout/TabList"/>
    <dgm:cxn modelId="{DA996A45-7647-479C-A691-8E4791C2FBAA}" type="presParOf" srcId="{7AF65BBF-CA56-4987-BF60-EA3BE83BCDD3}" destId="{CB8B83EB-ED76-4DD5-9192-999CC11FA15E}" srcOrd="0" destOrd="0" presId="urn:microsoft.com/office/officeart/2011/layout/TabList"/>
    <dgm:cxn modelId="{3F72A2C7-7470-4C25-A642-303455D40A73}" type="presParOf" srcId="{7AF65BBF-CA56-4987-BF60-EA3BE83BCDD3}" destId="{C91E4FF7-8715-4AB2-8E40-B5098BAFA4DF}" srcOrd="1" destOrd="0" presId="urn:microsoft.com/office/officeart/2011/layout/TabList"/>
    <dgm:cxn modelId="{5958D60C-4483-457D-BCF9-7770878B98C4}" type="presParOf" srcId="{7AF65BBF-CA56-4987-BF60-EA3BE83BCDD3}" destId="{A29DE421-3B03-4ED5-A0A9-84641D2F67F2}" srcOrd="2" destOrd="0" presId="urn:microsoft.com/office/officeart/2011/layout/TabList"/>
    <dgm:cxn modelId="{E8D91DBA-EA00-4980-98E4-58A92A3FFA6F}" type="presParOf" srcId="{E12F1604-5FCE-44EC-BD24-DE6348560A37}" destId="{FDB323DF-A2AE-420E-9299-BCDF7FFFE161}" srcOrd="3" destOrd="0" presId="urn:microsoft.com/office/officeart/2011/layout/TabList"/>
    <dgm:cxn modelId="{F44A1552-B783-4873-8B63-8C93D474367A}" type="presParOf" srcId="{E12F1604-5FCE-44EC-BD24-DE6348560A37}" destId="{22D6D172-0005-45F6-8C2A-5316B1C570C9}" srcOrd="4" destOrd="0" presId="urn:microsoft.com/office/officeart/2011/layout/TabList"/>
    <dgm:cxn modelId="{45E196C9-57EF-4BAA-AD79-14E7598A0CEA}" type="presParOf" srcId="{22D6D172-0005-45F6-8C2A-5316B1C570C9}" destId="{F3A3AF7C-76AB-4DBA-B12B-9119ADA6CBB4}" srcOrd="0" destOrd="0" presId="urn:microsoft.com/office/officeart/2011/layout/TabList"/>
    <dgm:cxn modelId="{22DCD59F-98A6-4D6C-812D-9761320E7772}" type="presParOf" srcId="{22D6D172-0005-45F6-8C2A-5316B1C570C9}" destId="{AA6B30CA-199F-4692-BD81-DC5D341390D7}" srcOrd="1" destOrd="0" presId="urn:microsoft.com/office/officeart/2011/layout/TabList"/>
    <dgm:cxn modelId="{6877A1CE-7D49-44E8-91CD-231664E381EB}" type="presParOf" srcId="{22D6D172-0005-45F6-8C2A-5316B1C570C9}" destId="{9B28B8BD-1F5C-4162-B92B-B82933685810}" srcOrd="2" destOrd="0" presId="urn:microsoft.com/office/officeart/2011/layout/TabList"/>
    <dgm:cxn modelId="{181BA35B-8D92-4100-B29A-AAA3F8D3468C}" type="presParOf" srcId="{E12F1604-5FCE-44EC-BD24-DE6348560A37}" destId="{308B696E-1C94-4A2E-BFC5-B79032E771EF}" srcOrd="5" destOrd="0" presId="urn:microsoft.com/office/officeart/2011/layout/TabList"/>
    <dgm:cxn modelId="{E9D5F264-B4D9-4527-B9EB-E0B623665B45}" type="presParOf" srcId="{E12F1604-5FCE-44EC-BD24-DE6348560A37}" destId="{C2D8A9AB-3CE2-45ED-8737-D79F07D3905E}" srcOrd="6" destOrd="0" presId="urn:microsoft.com/office/officeart/2011/layout/TabList"/>
    <dgm:cxn modelId="{D572FF6F-4514-405F-B290-AC7B3829EA73}" type="presParOf" srcId="{C2D8A9AB-3CE2-45ED-8737-D79F07D3905E}" destId="{C64573A0-F5FB-448F-859B-532B587E0BA8}" srcOrd="0" destOrd="0" presId="urn:microsoft.com/office/officeart/2011/layout/TabList"/>
    <dgm:cxn modelId="{4FD14BA6-6A87-4D06-B1C6-C253FD7691A8}" type="presParOf" srcId="{C2D8A9AB-3CE2-45ED-8737-D79F07D3905E}" destId="{85FA4F18-8775-4BE1-8BDD-1CFD82F9299E}" srcOrd="1" destOrd="0" presId="urn:microsoft.com/office/officeart/2011/layout/TabList"/>
    <dgm:cxn modelId="{AE171D8B-AF4B-42FD-98D2-2CB2AABAE57E}" type="presParOf" srcId="{C2D8A9AB-3CE2-45ED-8737-D79F07D3905E}" destId="{5F07C36C-0AD3-4169-B671-7DC2083A8230}"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0F6EF7-6DAB-4C00-ADC3-42B8C30A5D95}"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8576D80D-8B91-4523-95A3-E8CC4EC9B07E}">
      <dgm:prSet phldrT="[Text]"/>
      <dgm:spPr/>
      <dgm:t>
        <a:bodyPr/>
        <a:lstStyle/>
        <a:p>
          <a:r>
            <a:rPr lang="en-US" dirty="0" smtClean="0"/>
            <a:t>Segmenting</a:t>
          </a:r>
          <a:endParaRPr lang="en-US" dirty="0"/>
        </a:p>
      </dgm:t>
    </dgm:pt>
    <dgm:pt modelId="{C2C1B507-950A-436C-AAA3-71FFDAA34603}" type="parTrans" cxnId="{D7EC5E85-B762-4C1E-8D1A-F2F0A04BC4CC}">
      <dgm:prSet/>
      <dgm:spPr/>
      <dgm:t>
        <a:bodyPr/>
        <a:lstStyle/>
        <a:p>
          <a:endParaRPr lang="en-US"/>
        </a:p>
      </dgm:t>
    </dgm:pt>
    <dgm:pt modelId="{A91523B4-CC9B-4A0C-9E3A-C91F413C19BC}" type="sibTrans" cxnId="{D7EC5E85-B762-4C1E-8D1A-F2F0A04BC4CC}">
      <dgm:prSet/>
      <dgm:spPr/>
      <dgm:t>
        <a:bodyPr/>
        <a:lstStyle/>
        <a:p>
          <a:endParaRPr lang="en-US"/>
        </a:p>
      </dgm:t>
    </dgm:pt>
    <dgm:pt modelId="{4E52EDAE-7A55-4C8B-A4A7-C401040FFB23}">
      <dgm:prSet phldrT="[Text]"/>
      <dgm:spPr/>
      <dgm:t>
        <a:bodyPr/>
        <a:lstStyle/>
        <a:p>
          <a:r>
            <a:rPr lang="en-US" dirty="0" smtClean="0"/>
            <a:t>Targeting</a:t>
          </a:r>
          <a:endParaRPr lang="en-US" dirty="0"/>
        </a:p>
      </dgm:t>
    </dgm:pt>
    <dgm:pt modelId="{FD25371A-361B-414E-8D83-9317F3C67493}" type="parTrans" cxnId="{8C0752B5-8182-4D11-B322-EE775FFEBB2E}">
      <dgm:prSet/>
      <dgm:spPr/>
      <dgm:t>
        <a:bodyPr/>
        <a:lstStyle/>
        <a:p>
          <a:endParaRPr lang="en-US"/>
        </a:p>
      </dgm:t>
    </dgm:pt>
    <dgm:pt modelId="{CBED8B28-2D34-4B28-BB08-4E3B31293D0B}" type="sibTrans" cxnId="{8C0752B5-8182-4D11-B322-EE775FFEBB2E}">
      <dgm:prSet/>
      <dgm:spPr/>
      <dgm:t>
        <a:bodyPr/>
        <a:lstStyle/>
        <a:p>
          <a:endParaRPr lang="en-US"/>
        </a:p>
      </dgm:t>
    </dgm:pt>
    <dgm:pt modelId="{8BFC5996-CBC8-48E3-BC81-127AADED779C}">
      <dgm:prSet phldrT="[Text]"/>
      <dgm:spPr/>
      <dgm:t>
        <a:bodyPr/>
        <a:lstStyle/>
        <a:p>
          <a:r>
            <a:rPr lang="en-US" dirty="0" smtClean="0"/>
            <a:t>Premium Coffee lover who is willing to pay high price to afford coffee’s quality</a:t>
          </a:r>
          <a:endParaRPr lang="en-US" dirty="0"/>
        </a:p>
      </dgm:t>
    </dgm:pt>
    <dgm:pt modelId="{284FCB2F-0B2F-4E54-96F0-03315DE2D8FA}" type="parTrans" cxnId="{C40A53F8-C8B4-48C6-B978-C1108F2648E4}">
      <dgm:prSet/>
      <dgm:spPr/>
      <dgm:t>
        <a:bodyPr/>
        <a:lstStyle/>
        <a:p>
          <a:endParaRPr lang="en-US"/>
        </a:p>
      </dgm:t>
    </dgm:pt>
    <dgm:pt modelId="{D160C6FF-BA18-4426-9B07-138357DD705A}" type="sibTrans" cxnId="{C40A53F8-C8B4-48C6-B978-C1108F2648E4}">
      <dgm:prSet/>
      <dgm:spPr/>
      <dgm:t>
        <a:bodyPr/>
        <a:lstStyle/>
        <a:p>
          <a:endParaRPr lang="en-US"/>
        </a:p>
      </dgm:t>
    </dgm:pt>
    <dgm:pt modelId="{55402921-EBC8-483D-8C92-83178A3CD2C1}">
      <dgm:prSet phldrT="[Text]"/>
      <dgm:spPr/>
      <dgm:t>
        <a:bodyPr/>
        <a:lstStyle/>
        <a:p>
          <a:r>
            <a:rPr lang="en-US" dirty="0" smtClean="0"/>
            <a:t>Positioning</a:t>
          </a:r>
          <a:endParaRPr lang="en-US" dirty="0"/>
        </a:p>
      </dgm:t>
    </dgm:pt>
    <dgm:pt modelId="{7170F3A6-2CB6-45FA-8DDB-EC20C27CB49E}" type="parTrans" cxnId="{0B74460B-601C-48F3-91C9-DD2CB5A968ED}">
      <dgm:prSet/>
      <dgm:spPr/>
      <dgm:t>
        <a:bodyPr/>
        <a:lstStyle/>
        <a:p>
          <a:endParaRPr lang="en-US"/>
        </a:p>
      </dgm:t>
    </dgm:pt>
    <dgm:pt modelId="{51CB8082-23A1-4CAD-94A8-CFF8B947B548}" type="sibTrans" cxnId="{0B74460B-601C-48F3-91C9-DD2CB5A968ED}">
      <dgm:prSet/>
      <dgm:spPr/>
      <dgm:t>
        <a:bodyPr/>
        <a:lstStyle/>
        <a:p>
          <a:endParaRPr lang="en-US"/>
        </a:p>
      </dgm:t>
    </dgm:pt>
    <dgm:pt modelId="{1DEBD201-479F-4810-A6B6-721BA6764657}">
      <dgm:prSet phldrT="[Text]"/>
      <dgm:spPr/>
      <dgm:t>
        <a:bodyPr/>
        <a:lstStyle/>
        <a:p>
          <a:r>
            <a:rPr lang="en-US" dirty="0" err="1" smtClean="0"/>
            <a:t>Illy</a:t>
          </a:r>
          <a:r>
            <a:rPr lang="en-US" dirty="0" smtClean="0"/>
            <a:t> positioning as leveraged Coffee brand that provide Premium Coffee Product with equitable Supply Chain from Growers, Roaster and Customers.</a:t>
          </a:r>
          <a:endParaRPr lang="en-US" dirty="0"/>
        </a:p>
      </dgm:t>
    </dgm:pt>
    <dgm:pt modelId="{33114C72-85FF-402A-BD06-F33FBBDE052B}" type="parTrans" cxnId="{9FF8EF75-3A53-4E02-8061-F8D9B7116B15}">
      <dgm:prSet/>
      <dgm:spPr/>
      <dgm:t>
        <a:bodyPr/>
        <a:lstStyle/>
        <a:p>
          <a:endParaRPr lang="en-US"/>
        </a:p>
      </dgm:t>
    </dgm:pt>
    <dgm:pt modelId="{26E7886B-9766-4924-AE5A-DFA84191AA26}" type="sibTrans" cxnId="{9FF8EF75-3A53-4E02-8061-F8D9B7116B15}">
      <dgm:prSet/>
      <dgm:spPr/>
      <dgm:t>
        <a:bodyPr/>
        <a:lstStyle/>
        <a:p>
          <a:endParaRPr lang="en-US"/>
        </a:p>
      </dgm:t>
    </dgm:pt>
    <dgm:pt modelId="{44FFF19E-D486-451D-A721-AE75957B565E}">
      <dgm:prSet phldrT="[Text]"/>
      <dgm:spPr/>
      <dgm:t>
        <a:bodyPr/>
        <a:lstStyle/>
        <a:p>
          <a:r>
            <a:rPr lang="en-US" dirty="0" smtClean="0"/>
            <a:t>Premium Coffee Lover that looking for High Quality Specialty Coffee and provide equitable supply chain. </a:t>
          </a:r>
          <a:endParaRPr lang="en-US" dirty="0"/>
        </a:p>
      </dgm:t>
    </dgm:pt>
    <dgm:pt modelId="{23AB615D-B3B4-4F06-8650-175968ABF8E7}" type="parTrans" cxnId="{DF50BA62-79D9-454C-B9E2-B893B3C88D8C}">
      <dgm:prSet/>
      <dgm:spPr/>
      <dgm:t>
        <a:bodyPr/>
        <a:lstStyle/>
        <a:p>
          <a:endParaRPr lang="en-US"/>
        </a:p>
      </dgm:t>
    </dgm:pt>
    <dgm:pt modelId="{DCEE55ED-4372-4A01-9C82-2FD70F51627A}" type="sibTrans" cxnId="{DF50BA62-79D9-454C-B9E2-B893B3C88D8C}">
      <dgm:prSet/>
      <dgm:spPr/>
      <dgm:t>
        <a:bodyPr/>
        <a:lstStyle/>
        <a:p>
          <a:endParaRPr lang="en-US"/>
        </a:p>
      </dgm:t>
    </dgm:pt>
    <dgm:pt modelId="{95507762-4A07-4CC9-A41D-96256CC99E1F}" type="pres">
      <dgm:prSet presAssocID="{890F6EF7-6DAB-4C00-ADC3-42B8C30A5D95}" presName="theList" presStyleCnt="0">
        <dgm:presLayoutVars>
          <dgm:dir/>
          <dgm:animLvl val="lvl"/>
          <dgm:resizeHandles val="exact"/>
        </dgm:presLayoutVars>
      </dgm:prSet>
      <dgm:spPr/>
    </dgm:pt>
    <dgm:pt modelId="{508C99EB-697B-4C1A-AD98-A56AE59F3DCC}" type="pres">
      <dgm:prSet presAssocID="{8576D80D-8B91-4523-95A3-E8CC4EC9B07E}" presName="compNode" presStyleCnt="0"/>
      <dgm:spPr/>
    </dgm:pt>
    <dgm:pt modelId="{0B8EDDA1-B71D-4EC7-936B-D425269198AA}" type="pres">
      <dgm:prSet presAssocID="{8576D80D-8B91-4523-95A3-E8CC4EC9B07E}" presName="noGeometry" presStyleCnt="0"/>
      <dgm:spPr/>
    </dgm:pt>
    <dgm:pt modelId="{148BF729-E831-496A-BEF6-D9BC07535745}" type="pres">
      <dgm:prSet presAssocID="{8576D80D-8B91-4523-95A3-E8CC4EC9B07E}" presName="childTextVisible" presStyleLbl="bgAccFollowNode1" presStyleIdx="0" presStyleCnt="3">
        <dgm:presLayoutVars>
          <dgm:bulletEnabled val="1"/>
        </dgm:presLayoutVars>
      </dgm:prSet>
      <dgm:spPr/>
      <dgm:t>
        <a:bodyPr/>
        <a:lstStyle/>
        <a:p>
          <a:endParaRPr lang="en-US"/>
        </a:p>
      </dgm:t>
    </dgm:pt>
    <dgm:pt modelId="{3D142C02-40B0-4951-A187-0D72C03972C0}" type="pres">
      <dgm:prSet presAssocID="{8576D80D-8B91-4523-95A3-E8CC4EC9B07E}" presName="childTextHidden" presStyleLbl="bgAccFollowNode1" presStyleIdx="0" presStyleCnt="3"/>
      <dgm:spPr/>
      <dgm:t>
        <a:bodyPr/>
        <a:lstStyle/>
        <a:p>
          <a:endParaRPr lang="en-US"/>
        </a:p>
      </dgm:t>
    </dgm:pt>
    <dgm:pt modelId="{077F2684-F1C3-40E4-B2EB-9CD3EBD0F3F2}" type="pres">
      <dgm:prSet presAssocID="{8576D80D-8B91-4523-95A3-E8CC4EC9B07E}" presName="parentText" presStyleLbl="node1" presStyleIdx="0" presStyleCnt="3">
        <dgm:presLayoutVars>
          <dgm:chMax val="1"/>
          <dgm:bulletEnabled val="1"/>
        </dgm:presLayoutVars>
      </dgm:prSet>
      <dgm:spPr/>
      <dgm:t>
        <a:bodyPr/>
        <a:lstStyle/>
        <a:p>
          <a:endParaRPr lang="en-US"/>
        </a:p>
      </dgm:t>
    </dgm:pt>
    <dgm:pt modelId="{0EC90A30-D0F3-4D97-9C0A-AC7D511F7851}" type="pres">
      <dgm:prSet presAssocID="{8576D80D-8B91-4523-95A3-E8CC4EC9B07E}" presName="aSpace" presStyleCnt="0"/>
      <dgm:spPr/>
    </dgm:pt>
    <dgm:pt modelId="{70D6DCF1-0BA0-4737-AE6B-9CE9D04176B9}" type="pres">
      <dgm:prSet presAssocID="{4E52EDAE-7A55-4C8B-A4A7-C401040FFB23}" presName="compNode" presStyleCnt="0"/>
      <dgm:spPr/>
    </dgm:pt>
    <dgm:pt modelId="{0173A80C-2484-447C-AC3C-97F61B6E63BF}" type="pres">
      <dgm:prSet presAssocID="{4E52EDAE-7A55-4C8B-A4A7-C401040FFB23}" presName="noGeometry" presStyleCnt="0"/>
      <dgm:spPr/>
    </dgm:pt>
    <dgm:pt modelId="{DF19368A-02D6-43CB-85B9-A959E1C2660F}" type="pres">
      <dgm:prSet presAssocID="{4E52EDAE-7A55-4C8B-A4A7-C401040FFB23}" presName="childTextVisible" presStyleLbl="bgAccFollowNode1" presStyleIdx="1" presStyleCnt="3">
        <dgm:presLayoutVars>
          <dgm:bulletEnabled val="1"/>
        </dgm:presLayoutVars>
      </dgm:prSet>
      <dgm:spPr/>
      <dgm:t>
        <a:bodyPr/>
        <a:lstStyle/>
        <a:p>
          <a:endParaRPr lang="en-US"/>
        </a:p>
      </dgm:t>
    </dgm:pt>
    <dgm:pt modelId="{EA21DA58-4E74-45B0-AEE9-C5086089A028}" type="pres">
      <dgm:prSet presAssocID="{4E52EDAE-7A55-4C8B-A4A7-C401040FFB23}" presName="childTextHidden" presStyleLbl="bgAccFollowNode1" presStyleIdx="1" presStyleCnt="3"/>
      <dgm:spPr/>
      <dgm:t>
        <a:bodyPr/>
        <a:lstStyle/>
        <a:p>
          <a:endParaRPr lang="en-US"/>
        </a:p>
      </dgm:t>
    </dgm:pt>
    <dgm:pt modelId="{D50F8022-80A9-4332-A24B-E53A277466BA}" type="pres">
      <dgm:prSet presAssocID="{4E52EDAE-7A55-4C8B-A4A7-C401040FFB23}" presName="parentText" presStyleLbl="node1" presStyleIdx="1" presStyleCnt="3">
        <dgm:presLayoutVars>
          <dgm:chMax val="1"/>
          <dgm:bulletEnabled val="1"/>
        </dgm:presLayoutVars>
      </dgm:prSet>
      <dgm:spPr/>
    </dgm:pt>
    <dgm:pt modelId="{365C61FE-46DA-4333-80ED-72F2DA09C964}" type="pres">
      <dgm:prSet presAssocID="{4E52EDAE-7A55-4C8B-A4A7-C401040FFB23}" presName="aSpace" presStyleCnt="0"/>
      <dgm:spPr/>
    </dgm:pt>
    <dgm:pt modelId="{0E712C50-11CF-4B0B-B8C6-BE15650CF937}" type="pres">
      <dgm:prSet presAssocID="{55402921-EBC8-483D-8C92-83178A3CD2C1}" presName="compNode" presStyleCnt="0"/>
      <dgm:spPr/>
    </dgm:pt>
    <dgm:pt modelId="{62926419-BE4E-4449-9D21-5E90DF89F832}" type="pres">
      <dgm:prSet presAssocID="{55402921-EBC8-483D-8C92-83178A3CD2C1}" presName="noGeometry" presStyleCnt="0"/>
      <dgm:spPr/>
    </dgm:pt>
    <dgm:pt modelId="{5A0B2B44-B6B8-45A8-95CB-4E2FD002673E}" type="pres">
      <dgm:prSet presAssocID="{55402921-EBC8-483D-8C92-83178A3CD2C1}" presName="childTextVisible" presStyleLbl="bgAccFollowNode1" presStyleIdx="2" presStyleCnt="3">
        <dgm:presLayoutVars>
          <dgm:bulletEnabled val="1"/>
        </dgm:presLayoutVars>
      </dgm:prSet>
      <dgm:spPr/>
      <dgm:t>
        <a:bodyPr/>
        <a:lstStyle/>
        <a:p>
          <a:endParaRPr lang="en-US"/>
        </a:p>
      </dgm:t>
    </dgm:pt>
    <dgm:pt modelId="{4231996B-C447-41EE-9EB7-E206703BDD6E}" type="pres">
      <dgm:prSet presAssocID="{55402921-EBC8-483D-8C92-83178A3CD2C1}" presName="childTextHidden" presStyleLbl="bgAccFollowNode1" presStyleIdx="2" presStyleCnt="3"/>
      <dgm:spPr/>
      <dgm:t>
        <a:bodyPr/>
        <a:lstStyle/>
        <a:p>
          <a:endParaRPr lang="en-US"/>
        </a:p>
      </dgm:t>
    </dgm:pt>
    <dgm:pt modelId="{1E049A1C-9F65-4986-BB60-5FD645AB4B02}" type="pres">
      <dgm:prSet presAssocID="{55402921-EBC8-483D-8C92-83178A3CD2C1}" presName="parentText" presStyleLbl="node1" presStyleIdx="2" presStyleCnt="3">
        <dgm:presLayoutVars>
          <dgm:chMax val="1"/>
          <dgm:bulletEnabled val="1"/>
        </dgm:presLayoutVars>
      </dgm:prSet>
      <dgm:spPr/>
    </dgm:pt>
  </dgm:ptLst>
  <dgm:cxnLst>
    <dgm:cxn modelId="{21743251-9195-435D-90A1-39766FA693FC}" type="presOf" srcId="{1DEBD201-479F-4810-A6B6-721BA6764657}" destId="{4231996B-C447-41EE-9EB7-E206703BDD6E}" srcOrd="1" destOrd="0" presId="urn:microsoft.com/office/officeart/2005/8/layout/hProcess6"/>
    <dgm:cxn modelId="{C40A53F8-C8B4-48C6-B978-C1108F2648E4}" srcId="{4E52EDAE-7A55-4C8B-A4A7-C401040FFB23}" destId="{8BFC5996-CBC8-48E3-BC81-127AADED779C}" srcOrd="0" destOrd="0" parTransId="{284FCB2F-0B2F-4E54-96F0-03315DE2D8FA}" sibTransId="{D160C6FF-BA18-4426-9B07-138357DD705A}"/>
    <dgm:cxn modelId="{901143A8-BF1F-48BA-BB6E-FE91EDC5867A}" type="presOf" srcId="{44FFF19E-D486-451D-A721-AE75957B565E}" destId="{148BF729-E831-496A-BEF6-D9BC07535745}" srcOrd="0" destOrd="0" presId="urn:microsoft.com/office/officeart/2005/8/layout/hProcess6"/>
    <dgm:cxn modelId="{10724C67-B1B7-4476-8442-676796244E6C}" type="presOf" srcId="{44FFF19E-D486-451D-A721-AE75957B565E}" destId="{3D142C02-40B0-4951-A187-0D72C03972C0}" srcOrd="1" destOrd="0" presId="urn:microsoft.com/office/officeart/2005/8/layout/hProcess6"/>
    <dgm:cxn modelId="{4120084E-46B2-4E7B-B68F-70D3492958E6}" type="presOf" srcId="{8BFC5996-CBC8-48E3-BC81-127AADED779C}" destId="{DF19368A-02D6-43CB-85B9-A959E1C2660F}" srcOrd="0" destOrd="0" presId="urn:microsoft.com/office/officeart/2005/8/layout/hProcess6"/>
    <dgm:cxn modelId="{D7EC5E85-B762-4C1E-8D1A-F2F0A04BC4CC}" srcId="{890F6EF7-6DAB-4C00-ADC3-42B8C30A5D95}" destId="{8576D80D-8B91-4523-95A3-E8CC4EC9B07E}" srcOrd="0" destOrd="0" parTransId="{C2C1B507-950A-436C-AAA3-71FFDAA34603}" sibTransId="{A91523B4-CC9B-4A0C-9E3A-C91F413C19BC}"/>
    <dgm:cxn modelId="{0B74460B-601C-48F3-91C9-DD2CB5A968ED}" srcId="{890F6EF7-6DAB-4C00-ADC3-42B8C30A5D95}" destId="{55402921-EBC8-483D-8C92-83178A3CD2C1}" srcOrd="2" destOrd="0" parTransId="{7170F3A6-2CB6-45FA-8DDB-EC20C27CB49E}" sibTransId="{51CB8082-23A1-4CAD-94A8-CFF8B947B548}"/>
    <dgm:cxn modelId="{4F233400-413E-4650-A3FD-63BA1FA59B98}" type="presOf" srcId="{55402921-EBC8-483D-8C92-83178A3CD2C1}" destId="{1E049A1C-9F65-4986-BB60-5FD645AB4B02}" srcOrd="0" destOrd="0" presId="urn:microsoft.com/office/officeart/2005/8/layout/hProcess6"/>
    <dgm:cxn modelId="{A979CC80-8DF6-4730-B96D-A034F4FAFF24}" type="presOf" srcId="{8BFC5996-CBC8-48E3-BC81-127AADED779C}" destId="{EA21DA58-4E74-45B0-AEE9-C5086089A028}" srcOrd="1" destOrd="0" presId="urn:microsoft.com/office/officeart/2005/8/layout/hProcess6"/>
    <dgm:cxn modelId="{DF50BA62-79D9-454C-B9E2-B893B3C88D8C}" srcId="{8576D80D-8B91-4523-95A3-E8CC4EC9B07E}" destId="{44FFF19E-D486-451D-A721-AE75957B565E}" srcOrd="0" destOrd="0" parTransId="{23AB615D-B3B4-4F06-8650-175968ABF8E7}" sibTransId="{DCEE55ED-4372-4A01-9C82-2FD70F51627A}"/>
    <dgm:cxn modelId="{9FF8EF75-3A53-4E02-8061-F8D9B7116B15}" srcId="{55402921-EBC8-483D-8C92-83178A3CD2C1}" destId="{1DEBD201-479F-4810-A6B6-721BA6764657}" srcOrd="0" destOrd="0" parTransId="{33114C72-85FF-402A-BD06-F33FBBDE052B}" sibTransId="{26E7886B-9766-4924-AE5A-DFA84191AA26}"/>
    <dgm:cxn modelId="{029EE770-D698-48BA-8F22-253EA53F5EA9}" type="presOf" srcId="{890F6EF7-6DAB-4C00-ADC3-42B8C30A5D95}" destId="{95507762-4A07-4CC9-A41D-96256CC99E1F}" srcOrd="0" destOrd="0" presId="urn:microsoft.com/office/officeart/2005/8/layout/hProcess6"/>
    <dgm:cxn modelId="{C29ED6DB-05E9-4886-BD03-7FE68176F81F}" type="presOf" srcId="{4E52EDAE-7A55-4C8B-A4A7-C401040FFB23}" destId="{D50F8022-80A9-4332-A24B-E53A277466BA}" srcOrd="0" destOrd="0" presId="urn:microsoft.com/office/officeart/2005/8/layout/hProcess6"/>
    <dgm:cxn modelId="{8C0752B5-8182-4D11-B322-EE775FFEBB2E}" srcId="{890F6EF7-6DAB-4C00-ADC3-42B8C30A5D95}" destId="{4E52EDAE-7A55-4C8B-A4A7-C401040FFB23}" srcOrd="1" destOrd="0" parTransId="{FD25371A-361B-414E-8D83-9317F3C67493}" sibTransId="{CBED8B28-2D34-4B28-BB08-4E3B31293D0B}"/>
    <dgm:cxn modelId="{06FF75F0-2733-4831-890C-74EC7A3B2820}" type="presOf" srcId="{8576D80D-8B91-4523-95A3-E8CC4EC9B07E}" destId="{077F2684-F1C3-40E4-B2EB-9CD3EBD0F3F2}" srcOrd="0" destOrd="0" presId="urn:microsoft.com/office/officeart/2005/8/layout/hProcess6"/>
    <dgm:cxn modelId="{11414CA3-6F44-45FE-978D-23EDC693A75F}" type="presOf" srcId="{1DEBD201-479F-4810-A6B6-721BA6764657}" destId="{5A0B2B44-B6B8-45A8-95CB-4E2FD002673E}" srcOrd="0" destOrd="0" presId="urn:microsoft.com/office/officeart/2005/8/layout/hProcess6"/>
    <dgm:cxn modelId="{B3C175E0-1874-4F69-9D93-818BBC8DDD5B}" type="presParOf" srcId="{95507762-4A07-4CC9-A41D-96256CC99E1F}" destId="{508C99EB-697B-4C1A-AD98-A56AE59F3DCC}" srcOrd="0" destOrd="0" presId="urn:microsoft.com/office/officeart/2005/8/layout/hProcess6"/>
    <dgm:cxn modelId="{3C780EA6-7B02-43E6-9E39-3443B62E1C18}" type="presParOf" srcId="{508C99EB-697B-4C1A-AD98-A56AE59F3DCC}" destId="{0B8EDDA1-B71D-4EC7-936B-D425269198AA}" srcOrd="0" destOrd="0" presId="urn:microsoft.com/office/officeart/2005/8/layout/hProcess6"/>
    <dgm:cxn modelId="{9B6C7C1A-ECC3-4EDE-A11D-1E2C367DAD02}" type="presParOf" srcId="{508C99EB-697B-4C1A-AD98-A56AE59F3DCC}" destId="{148BF729-E831-496A-BEF6-D9BC07535745}" srcOrd="1" destOrd="0" presId="urn:microsoft.com/office/officeart/2005/8/layout/hProcess6"/>
    <dgm:cxn modelId="{2AEB0382-8FFC-4EA9-8DE8-5C9483A51BCC}" type="presParOf" srcId="{508C99EB-697B-4C1A-AD98-A56AE59F3DCC}" destId="{3D142C02-40B0-4951-A187-0D72C03972C0}" srcOrd="2" destOrd="0" presId="urn:microsoft.com/office/officeart/2005/8/layout/hProcess6"/>
    <dgm:cxn modelId="{561BA85A-50E4-4D53-9E78-7120554EC672}" type="presParOf" srcId="{508C99EB-697B-4C1A-AD98-A56AE59F3DCC}" destId="{077F2684-F1C3-40E4-B2EB-9CD3EBD0F3F2}" srcOrd="3" destOrd="0" presId="urn:microsoft.com/office/officeart/2005/8/layout/hProcess6"/>
    <dgm:cxn modelId="{AEA1FEB0-C5D1-4E95-A72F-5416924FE3B9}" type="presParOf" srcId="{95507762-4A07-4CC9-A41D-96256CC99E1F}" destId="{0EC90A30-D0F3-4D97-9C0A-AC7D511F7851}" srcOrd="1" destOrd="0" presId="urn:microsoft.com/office/officeart/2005/8/layout/hProcess6"/>
    <dgm:cxn modelId="{4BF5D238-978A-40F1-87F5-8D8E572DAAA7}" type="presParOf" srcId="{95507762-4A07-4CC9-A41D-96256CC99E1F}" destId="{70D6DCF1-0BA0-4737-AE6B-9CE9D04176B9}" srcOrd="2" destOrd="0" presId="urn:microsoft.com/office/officeart/2005/8/layout/hProcess6"/>
    <dgm:cxn modelId="{EA7A7F35-FD40-4C1B-B38D-2CEB608C3BF0}" type="presParOf" srcId="{70D6DCF1-0BA0-4737-AE6B-9CE9D04176B9}" destId="{0173A80C-2484-447C-AC3C-97F61B6E63BF}" srcOrd="0" destOrd="0" presId="urn:microsoft.com/office/officeart/2005/8/layout/hProcess6"/>
    <dgm:cxn modelId="{0F908C9F-E5E9-47A9-A22F-6FEC59891D94}" type="presParOf" srcId="{70D6DCF1-0BA0-4737-AE6B-9CE9D04176B9}" destId="{DF19368A-02D6-43CB-85B9-A959E1C2660F}" srcOrd="1" destOrd="0" presId="urn:microsoft.com/office/officeart/2005/8/layout/hProcess6"/>
    <dgm:cxn modelId="{6D4BEA5B-B215-4F70-A126-400B644C63D3}" type="presParOf" srcId="{70D6DCF1-0BA0-4737-AE6B-9CE9D04176B9}" destId="{EA21DA58-4E74-45B0-AEE9-C5086089A028}" srcOrd="2" destOrd="0" presId="urn:microsoft.com/office/officeart/2005/8/layout/hProcess6"/>
    <dgm:cxn modelId="{A4EAE207-05F0-4835-A80E-1DDE4728E955}" type="presParOf" srcId="{70D6DCF1-0BA0-4737-AE6B-9CE9D04176B9}" destId="{D50F8022-80A9-4332-A24B-E53A277466BA}" srcOrd="3" destOrd="0" presId="urn:microsoft.com/office/officeart/2005/8/layout/hProcess6"/>
    <dgm:cxn modelId="{023AFC67-FF87-4962-9F36-947E6D5BC6FC}" type="presParOf" srcId="{95507762-4A07-4CC9-A41D-96256CC99E1F}" destId="{365C61FE-46DA-4333-80ED-72F2DA09C964}" srcOrd="3" destOrd="0" presId="urn:microsoft.com/office/officeart/2005/8/layout/hProcess6"/>
    <dgm:cxn modelId="{7DE7A478-5BD4-4480-8AC3-245ABF66861C}" type="presParOf" srcId="{95507762-4A07-4CC9-A41D-96256CC99E1F}" destId="{0E712C50-11CF-4B0B-B8C6-BE15650CF937}" srcOrd="4" destOrd="0" presId="urn:microsoft.com/office/officeart/2005/8/layout/hProcess6"/>
    <dgm:cxn modelId="{E58C7BBF-8007-42E2-ACD7-943916D406FB}" type="presParOf" srcId="{0E712C50-11CF-4B0B-B8C6-BE15650CF937}" destId="{62926419-BE4E-4449-9D21-5E90DF89F832}" srcOrd="0" destOrd="0" presId="urn:microsoft.com/office/officeart/2005/8/layout/hProcess6"/>
    <dgm:cxn modelId="{2EF19E26-BBE7-401C-9326-DFBAACCA242A}" type="presParOf" srcId="{0E712C50-11CF-4B0B-B8C6-BE15650CF937}" destId="{5A0B2B44-B6B8-45A8-95CB-4E2FD002673E}" srcOrd="1" destOrd="0" presId="urn:microsoft.com/office/officeart/2005/8/layout/hProcess6"/>
    <dgm:cxn modelId="{6147D554-B0CC-4C85-AC5B-149D6C795C89}" type="presParOf" srcId="{0E712C50-11CF-4B0B-B8C6-BE15650CF937}" destId="{4231996B-C447-41EE-9EB7-E206703BDD6E}" srcOrd="2" destOrd="0" presId="urn:microsoft.com/office/officeart/2005/8/layout/hProcess6"/>
    <dgm:cxn modelId="{47075EDC-9A6C-4329-B290-66E0E02A34D2}" type="presParOf" srcId="{0E712C50-11CF-4B0B-B8C6-BE15650CF937}" destId="{1E049A1C-9F65-4986-BB60-5FD645AB4B02}"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7C36C-0AD3-4169-B671-7DC2083A8230}">
      <dsp:nvSpPr>
        <dsp:cNvPr id="0" name=""/>
        <dsp:cNvSpPr/>
      </dsp:nvSpPr>
      <dsp:spPr>
        <a:xfrm>
          <a:off x="0" y="4021869"/>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8B8BD-1F5C-4162-B92B-B82933685810}">
      <dsp:nvSpPr>
        <dsp:cNvPr id="0" name=""/>
        <dsp:cNvSpPr/>
      </dsp:nvSpPr>
      <dsp:spPr>
        <a:xfrm>
          <a:off x="0" y="3004504"/>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9DE421-3B03-4ED5-A0A9-84641D2F67F2}">
      <dsp:nvSpPr>
        <dsp:cNvPr id="0" name=""/>
        <dsp:cNvSpPr/>
      </dsp:nvSpPr>
      <dsp:spPr>
        <a:xfrm>
          <a:off x="0" y="1987139"/>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E335B-C64E-4AB9-B25C-878A73100F24}">
      <dsp:nvSpPr>
        <dsp:cNvPr id="0" name=""/>
        <dsp:cNvSpPr/>
      </dsp:nvSpPr>
      <dsp:spPr>
        <a:xfrm>
          <a:off x="0" y="969774"/>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229061-4CC8-432C-926A-BB8B88DE8B65}">
      <dsp:nvSpPr>
        <dsp:cNvPr id="0" name=""/>
        <dsp:cNvSpPr/>
      </dsp:nvSpPr>
      <dsp:spPr>
        <a:xfrm>
          <a:off x="2615183" y="855"/>
          <a:ext cx="7443216" cy="968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dirty="0" smtClean="0"/>
            <a:t>Growers needs to be trained to maintain quality standard on Coffee Bean grow that meet </a:t>
          </a:r>
          <a:r>
            <a:rPr lang="en-US" sz="2400" kern="1200" dirty="0" err="1" smtClean="0"/>
            <a:t>Illy’s</a:t>
          </a:r>
          <a:r>
            <a:rPr lang="en-US" sz="2400" kern="1200" dirty="0" smtClean="0"/>
            <a:t> Coffee quality.  </a:t>
          </a:r>
          <a:endParaRPr lang="en-US" sz="2400" kern="1200" dirty="0"/>
        </a:p>
      </dsp:txBody>
      <dsp:txXfrm>
        <a:off x="2615183" y="855"/>
        <a:ext cx="7443216" cy="968918"/>
      </dsp:txXfrm>
    </dsp:sp>
    <dsp:sp modelId="{A33AF017-96F4-4764-AAE6-79E8E592F08A}">
      <dsp:nvSpPr>
        <dsp:cNvPr id="0" name=""/>
        <dsp:cNvSpPr/>
      </dsp:nvSpPr>
      <dsp:spPr>
        <a:xfrm>
          <a:off x="0" y="855"/>
          <a:ext cx="2615183" cy="968918"/>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Operation - Growers</a:t>
          </a:r>
          <a:endParaRPr lang="en-US" sz="2900" kern="1200" dirty="0"/>
        </a:p>
      </dsp:txBody>
      <dsp:txXfrm>
        <a:off x="47307" y="48162"/>
        <a:ext cx="2520569" cy="921611"/>
      </dsp:txXfrm>
    </dsp:sp>
    <dsp:sp modelId="{CB8B83EB-ED76-4DD5-9192-999CC11FA15E}">
      <dsp:nvSpPr>
        <dsp:cNvPr id="0" name=""/>
        <dsp:cNvSpPr/>
      </dsp:nvSpPr>
      <dsp:spPr>
        <a:xfrm>
          <a:off x="2615183" y="1018220"/>
          <a:ext cx="7443216" cy="968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dirty="0" smtClean="0"/>
            <a:t>Researching and find innovation to improve coffee quality, both in grow field, and delivery. </a:t>
          </a:r>
          <a:endParaRPr lang="en-US" sz="2400" kern="1200" dirty="0"/>
        </a:p>
      </dsp:txBody>
      <dsp:txXfrm>
        <a:off x="2615183" y="1018220"/>
        <a:ext cx="7443216" cy="968918"/>
      </dsp:txXfrm>
    </dsp:sp>
    <dsp:sp modelId="{C91E4FF7-8715-4AB2-8E40-B5098BAFA4DF}">
      <dsp:nvSpPr>
        <dsp:cNvPr id="0" name=""/>
        <dsp:cNvSpPr/>
      </dsp:nvSpPr>
      <dsp:spPr>
        <a:xfrm>
          <a:off x="0" y="1018220"/>
          <a:ext cx="2615183" cy="968918"/>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Research and Development</a:t>
          </a:r>
          <a:endParaRPr lang="en-US" sz="2900" kern="1200" dirty="0"/>
        </a:p>
      </dsp:txBody>
      <dsp:txXfrm>
        <a:off x="47307" y="1065527"/>
        <a:ext cx="2520569" cy="921611"/>
      </dsp:txXfrm>
    </dsp:sp>
    <dsp:sp modelId="{F3A3AF7C-76AB-4DBA-B12B-9119ADA6CBB4}">
      <dsp:nvSpPr>
        <dsp:cNvPr id="0" name=""/>
        <dsp:cNvSpPr/>
      </dsp:nvSpPr>
      <dsp:spPr>
        <a:xfrm>
          <a:off x="2615183" y="2035585"/>
          <a:ext cx="7443216" cy="968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dirty="0" smtClean="0"/>
            <a:t>Managing effective supply chain that profitable for company and growers.</a:t>
          </a:r>
          <a:endParaRPr lang="en-US" sz="2400" kern="1200" dirty="0"/>
        </a:p>
      </dsp:txBody>
      <dsp:txXfrm>
        <a:off x="2615183" y="2035585"/>
        <a:ext cx="7443216" cy="968918"/>
      </dsp:txXfrm>
    </dsp:sp>
    <dsp:sp modelId="{AA6B30CA-199F-4692-BD81-DC5D341390D7}">
      <dsp:nvSpPr>
        <dsp:cNvPr id="0" name=""/>
        <dsp:cNvSpPr/>
      </dsp:nvSpPr>
      <dsp:spPr>
        <a:xfrm>
          <a:off x="0" y="2035585"/>
          <a:ext cx="2615183" cy="968918"/>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Supply Chain</a:t>
          </a:r>
          <a:endParaRPr lang="en-US" sz="2900" kern="1200" dirty="0"/>
        </a:p>
      </dsp:txBody>
      <dsp:txXfrm>
        <a:off x="47307" y="2082892"/>
        <a:ext cx="2520569" cy="921611"/>
      </dsp:txXfrm>
    </dsp:sp>
    <dsp:sp modelId="{C64573A0-F5FB-448F-859B-532B587E0BA8}">
      <dsp:nvSpPr>
        <dsp:cNvPr id="0" name=""/>
        <dsp:cNvSpPr/>
      </dsp:nvSpPr>
      <dsp:spPr>
        <a:xfrm>
          <a:off x="2615183" y="3052950"/>
          <a:ext cx="7443216" cy="9689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lvl="0" algn="l" defTabSz="1066800">
            <a:lnSpc>
              <a:spcPct val="90000"/>
            </a:lnSpc>
            <a:spcBef>
              <a:spcPct val="0"/>
            </a:spcBef>
            <a:spcAft>
              <a:spcPct val="35000"/>
            </a:spcAft>
          </a:pPr>
          <a:r>
            <a:rPr lang="en-US" sz="2400" kern="1200" dirty="0" smtClean="0"/>
            <a:t>Leverage </a:t>
          </a:r>
          <a:r>
            <a:rPr lang="en-US" sz="2400" kern="1200" dirty="0" err="1" smtClean="0"/>
            <a:t>Illy’s</a:t>
          </a:r>
          <a:r>
            <a:rPr lang="en-US" sz="2400" kern="1200" dirty="0" smtClean="0"/>
            <a:t> coffee branding as sustainable and equitable premium coffee.</a:t>
          </a:r>
          <a:endParaRPr lang="en-US" sz="2400" kern="1200" dirty="0"/>
        </a:p>
      </dsp:txBody>
      <dsp:txXfrm>
        <a:off x="2615183" y="3052950"/>
        <a:ext cx="7443216" cy="968918"/>
      </dsp:txXfrm>
    </dsp:sp>
    <dsp:sp modelId="{85FA4F18-8775-4BE1-8BDD-1CFD82F9299E}">
      <dsp:nvSpPr>
        <dsp:cNvPr id="0" name=""/>
        <dsp:cNvSpPr/>
      </dsp:nvSpPr>
      <dsp:spPr>
        <a:xfrm>
          <a:off x="0" y="3052950"/>
          <a:ext cx="2615183" cy="968918"/>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5245" tIns="55245" rIns="55245" bIns="55245" numCol="1" spcCol="1270" anchor="ctr" anchorCtr="0">
          <a:noAutofit/>
        </a:bodyPr>
        <a:lstStyle/>
        <a:p>
          <a:pPr lvl="0" algn="ctr" defTabSz="1289050">
            <a:lnSpc>
              <a:spcPct val="90000"/>
            </a:lnSpc>
            <a:spcBef>
              <a:spcPct val="0"/>
            </a:spcBef>
            <a:spcAft>
              <a:spcPct val="35000"/>
            </a:spcAft>
          </a:pPr>
          <a:r>
            <a:rPr lang="en-US" sz="2900" kern="1200" dirty="0" smtClean="0"/>
            <a:t>Marketing</a:t>
          </a:r>
          <a:endParaRPr lang="en-US" sz="2900" kern="1200" dirty="0"/>
        </a:p>
      </dsp:txBody>
      <dsp:txXfrm>
        <a:off x="47307" y="3100257"/>
        <a:ext cx="2520569" cy="921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BF729-E831-496A-BEF6-D9BC07535745}">
      <dsp:nvSpPr>
        <dsp:cNvPr id="0" name=""/>
        <dsp:cNvSpPr/>
      </dsp:nvSpPr>
      <dsp:spPr>
        <a:xfrm>
          <a:off x="653206" y="877979"/>
          <a:ext cx="2593181" cy="2266766"/>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en-US" sz="1200" kern="1200" dirty="0" smtClean="0"/>
            <a:t>Premium Coffee Lover that looking for High Quality Specialty Coffee and provide equitable supply chain. </a:t>
          </a:r>
          <a:endParaRPr lang="en-US" sz="1200" kern="1200" dirty="0"/>
        </a:p>
      </dsp:txBody>
      <dsp:txXfrm>
        <a:off x="1301501" y="1217994"/>
        <a:ext cx="1264175" cy="1586736"/>
      </dsp:txXfrm>
    </dsp:sp>
    <dsp:sp modelId="{077F2684-F1C3-40E4-B2EB-9CD3EBD0F3F2}">
      <dsp:nvSpPr>
        <dsp:cNvPr id="0" name=""/>
        <dsp:cNvSpPr/>
      </dsp:nvSpPr>
      <dsp:spPr>
        <a:xfrm>
          <a:off x="4911" y="1363067"/>
          <a:ext cx="1296590" cy="129659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Segmenting</a:t>
          </a:r>
          <a:endParaRPr lang="en-US" sz="1400" kern="1200" dirty="0"/>
        </a:p>
      </dsp:txBody>
      <dsp:txXfrm>
        <a:off x="194792" y="1552948"/>
        <a:ext cx="916828" cy="916828"/>
      </dsp:txXfrm>
    </dsp:sp>
    <dsp:sp modelId="{DF19368A-02D6-43CB-85B9-A959E1C2660F}">
      <dsp:nvSpPr>
        <dsp:cNvPr id="0" name=""/>
        <dsp:cNvSpPr/>
      </dsp:nvSpPr>
      <dsp:spPr>
        <a:xfrm>
          <a:off x="4056757" y="877979"/>
          <a:ext cx="2593181" cy="2266766"/>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en-US" sz="1200" kern="1200" dirty="0" smtClean="0"/>
            <a:t>Premium Coffee lover who is willing to pay high price to afford coffee’s quality</a:t>
          </a:r>
          <a:endParaRPr lang="en-US" sz="1200" kern="1200" dirty="0"/>
        </a:p>
      </dsp:txBody>
      <dsp:txXfrm>
        <a:off x="4705052" y="1217994"/>
        <a:ext cx="1264175" cy="1586736"/>
      </dsp:txXfrm>
    </dsp:sp>
    <dsp:sp modelId="{D50F8022-80A9-4332-A24B-E53A277466BA}">
      <dsp:nvSpPr>
        <dsp:cNvPr id="0" name=""/>
        <dsp:cNvSpPr/>
      </dsp:nvSpPr>
      <dsp:spPr>
        <a:xfrm>
          <a:off x="3408461" y="1363067"/>
          <a:ext cx="1296590" cy="129659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Targeting</a:t>
          </a:r>
          <a:endParaRPr lang="en-US" sz="1400" kern="1200" dirty="0"/>
        </a:p>
      </dsp:txBody>
      <dsp:txXfrm>
        <a:off x="3598342" y="1552948"/>
        <a:ext cx="916828" cy="916828"/>
      </dsp:txXfrm>
    </dsp:sp>
    <dsp:sp modelId="{5A0B2B44-B6B8-45A8-95CB-4E2FD002673E}">
      <dsp:nvSpPr>
        <dsp:cNvPr id="0" name=""/>
        <dsp:cNvSpPr/>
      </dsp:nvSpPr>
      <dsp:spPr>
        <a:xfrm>
          <a:off x="7460307" y="877979"/>
          <a:ext cx="2593181" cy="2266766"/>
        </a:xfrm>
        <a:prstGeom prst="rightArrow">
          <a:avLst>
            <a:gd name="adj1" fmla="val 70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lvl="0" algn="ctr" defTabSz="533400">
            <a:lnSpc>
              <a:spcPct val="90000"/>
            </a:lnSpc>
            <a:spcBef>
              <a:spcPct val="0"/>
            </a:spcBef>
            <a:spcAft>
              <a:spcPct val="35000"/>
            </a:spcAft>
          </a:pPr>
          <a:r>
            <a:rPr lang="en-US" sz="1200" kern="1200" dirty="0" err="1" smtClean="0"/>
            <a:t>Illy</a:t>
          </a:r>
          <a:r>
            <a:rPr lang="en-US" sz="1200" kern="1200" dirty="0" smtClean="0"/>
            <a:t> positioning as leveraged Coffee brand that provide Premium Coffee Product with equitable Supply Chain from Growers, Roaster and Customers.</a:t>
          </a:r>
          <a:endParaRPr lang="en-US" sz="1200" kern="1200" dirty="0"/>
        </a:p>
      </dsp:txBody>
      <dsp:txXfrm>
        <a:off x="8108602" y="1217994"/>
        <a:ext cx="1264175" cy="1586736"/>
      </dsp:txXfrm>
    </dsp:sp>
    <dsp:sp modelId="{1E049A1C-9F65-4986-BB60-5FD645AB4B02}">
      <dsp:nvSpPr>
        <dsp:cNvPr id="0" name=""/>
        <dsp:cNvSpPr/>
      </dsp:nvSpPr>
      <dsp:spPr>
        <a:xfrm>
          <a:off x="6812012" y="1363067"/>
          <a:ext cx="1296590" cy="129659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Positioning</a:t>
          </a:r>
          <a:endParaRPr lang="en-US" sz="1400" kern="1200" dirty="0"/>
        </a:p>
      </dsp:txBody>
      <dsp:txXfrm>
        <a:off x="7001893" y="1552948"/>
        <a:ext cx="916828" cy="91682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902C545-F6E3-4AAE-9083-255A6BC8C68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159FC-717F-4D20-9176-268ACF1AC7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865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2C545-F6E3-4AAE-9083-255A6BC8C68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1665387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2C545-F6E3-4AAE-9083-255A6BC8C68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192806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902C545-F6E3-4AAE-9083-255A6BC8C68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2701013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2C545-F6E3-4AAE-9083-255A6BC8C68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3159FC-717F-4D20-9176-268ACF1AC711}"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2737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02C545-F6E3-4AAE-9083-255A6BC8C68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33759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902C545-F6E3-4AAE-9083-255A6BC8C68A}"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1197902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902C545-F6E3-4AAE-9083-255A6BC8C68A}"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3298714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902C545-F6E3-4AAE-9083-255A6BC8C68A}" type="datetimeFigureOut">
              <a:rPr lang="en-US" smtClean="0"/>
              <a:t>11/14/2019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3654095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902C545-F6E3-4AAE-9083-255A6BC8C68A}" type="datetimeFigureOut">
              <a:rPr lang="en-US" smtClean="0"/>
              <a:t>11/14/2019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43159FC-717F-4D20-9176-268ACF1AC711}" type="slidenum">
              <a:rPr lang="en-US" smtClean="0"/>
              <a:t>‹#›</a:t>
            </a:fld>
            <a:endParaRPr lang="en-US"/>
          </a:p>
        </p:txBody>
      </p:sp>
    </p:spTree>
    <p:extLst>
      <p:ext uri="{BB962C8B-B14F-4D97-AF65-F5344CB8AC3E}">
        <p14:creationId xmlns:p14="http://schemas.microsoft.com/office/powerpoint/2010/main" val="5975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2C545-F6E3-4AAE-9083-255A6BC8C68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3159FC-717F-4D20-9176-268ACF1AC711}" type="slidenum">
              <a:rPr lang="en-US" smtClean="0"/>
              <a:t>‹#›</a:t>
            </a:fld>
            <a:endParaRPr lang="en-US"/>
          </a:p>
        </p:txBody>
      </p:sp>
    </p:spTree>
    <p:extLst>
      <p:ext uri="{BB962C8B-B14F-4D97-AF65-F5344CB8AC3E}">
        <p14:creationId xmlns:p14="http://schemas.microsoft.com/office/powerpoint/2010/main" val="59570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902C545-F6E3-4AAE-9083-255A6BC8C68A}" type="datetimeFigureOut">
              <a:rPr lang="en-US" smtClean="0"/>
              <a:t>11/14/2019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43159FC-717F-4D20-9176-268ACF1AC711}"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44499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hyperlink" Target="https://javacoffeeiq.com/5-most-popular-coffee-beans-from-indonesi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Illy</a:t>
            </a:r>
            <a:r>
              <a:rPr lang="en-US" dirty="0" smtClean="0"/>
              <a:t> Coffee</a:t>
            </a:r>
            <a:endParaRPr lang="en-US" dirty="0"/>
          </a:p>
        </p:txBody>
      </p:sp>
      <p:sp>
        <p:nvSpPr>
          <p:cNvPr id="3" name="Subtitle 2"/>
          <p:cNvSpPr>
            <a:spLocks noGrp="1"/>
          </p:cNvSpPr>
          <p:nvPr>
            <p:ph type="subTitle" idx="1"/>
          </p:nvPr>
        </p:nvSpPr>
        <p:spPr/>
        <p:txBody>
          <a:bodyPr/>
          <a:lstStyle/>
          <a:p>
            <a:r>
              <a:rPr lang="en-US" dirty="0" smtClean="0"/>
              <a:t>Business Case II</a:t>
            </a:r>
          </a:p>
          <a:p>
            <a:r>
              <a:rPr lang="en-US" dirty="0" smtClean="0"/>
              <a:t>Billy Sagala</a:t>
            </a:r>
            <a:endParaRPr lang="en-US" dirty="0"/>
          </a:p>
        </p:txBody>
      </p:sp>
      <p:pic>
        <p:nvPicPr>
          <p:cNvPr id="1026" name="Picture 2" descr="Image result for illy coff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580" y="758952"/>
            <a:ext cx="3086100" cy="308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170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Background</a:t>
            </a:r>
            <a:endParaRPr lang="en-US" dirty="0"/>
          </a:p>
        </p:txBody>
      </p:sp>
      <p:sp>
        <p:nvSpPr>
          <p:cNvPr id="3" name="Content Placeholder 2"/>
          <p:cNvSpPr>
            <a:spLocks noGrp="1"/>
          </p:cNvSpPr>
          <p:nvPr>
            <p:ph idx="1"/>
          </p:nvPr>
        </p:nvSpPr>
        <p:spPr/>
        <p:txBody>
          <a:bodyPr/>
          <a:lstStyle/>
          <a:p>
            <a:r>
              <a:rPr lang="en-US" dirty="0" smtClean="0"/>
              <a:t>Andrea </a:t>
            </a:r>
            <a:r>
              <a:rPr lang="en-US" dirty="0" err="1" smtClean="0"/>
              <a:t>Illy</a:t>
            </a:r>
            <a:r>
              <a:rPr lang="en-US" dirty="0" smtClean="0"/>
              <a:t> as CEO of </a:t>
            </a:r>
            <a:r>
              <a:rPr lang="en-US" dirty="0"/>
              <a:t>Global Premium Coffee company, has dream that coffee market might be transform into something approaching the market of wine</a:t>
            </a:r>
            <a:r>
              <a:rPr lang="en-US" dirty="0"/>
              <a:t>. </a:t>
            </a:r>
            <a:r>
              <a:rPr lang="en-US" dirty="0"/>
              <a:t>Where connoisseurs discuss the </a:t>
            </a:r>
            <a:r>
              <a:rPr lang="en-US" dirty="0" smtClean="0"/>
              <a:t>fine points </a:t>
            </a:r>
            <a:r>
              <a:rPr lang="en-US" dirty="0"/>
              <a:t>of various origin coffees and blends, where customers are willing to pay a </a:t>
            </a:r>
            <a:r>
              <a:rPr lang="en-US" dirty="0" smtClean="0"/>
              <a:t>premium for </a:t>
            </a:r>
            <a:r>
              <a:rPr lang="en-US" dirty="0"/>
              <a:t>the finest examples of the coffee-making art, and where the growers, roasters </a:t>
            </a:r>
            <a:r>
              <a:rPr lang="en-US" dirty="0" smtClean="0"/>
              <a:t>and baristas </a:t>
            </a:r>
            <a:r>
              <a:rPr lang="en-US" dirty="0"/>
              <a:t>will be compensated fairly for the expertise they contribute to every cup</a:t>
            </a:r>
            <a:r>
              <a:rPr lang="en-US" dirty="0" smtClean="0"/>
              <a:t>.</a:t>
            </a:r>
          </a:p>
          <a:p>
            <a:r>
              <a:rPr lang="en-US" dirty="0" smtClean="0"/>
              <a:t>The current coffee market differs from such </a:t>
            </a:r>
            <a:r>
              <a:rPr lang="en-US" dirty="0" err="1" smtClean="0"/>
              <a:t>idelas</a:t>
            </a:r>
            <a:r>
              <a:rPr lang="en-US" dirty="0" smtClean="0"/>
              <a:t>, as coffee growers in most parts of the globe work at barely subsistence level. </a:t>
            </a:r>
            <a:endParaRPr lang="en-US" dirty="0"/>
          </a:p>
        </p:txBody>
      </p:sp>
    </p:spTree>
    <p:extLst>
      <p:ext uri="{BB962C8B-B14F-4D97-AF65-F5344CB8AC3E}">
        <p14:creationId xmlns:p14="http://schemas.microsoft.com/office/powerpoint/2010/main" val="414394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sp>
        <p:nvSpPr>
          <p:cNvPr id="3" name="Content Placeholder 2"/>
          <p:cNvSpPr>
            <a:spLocks noGrp="1"/>
          </p:cNvSpPr>
          <p:nvPr>
            <p:ph idx="1"/>
          </p:nvPr>
        </p:nvSpPr>
        <p:spPr/>
        <p:txBody>
          <a:bodyPr>
            <a:normAutofit lnSpcReduction="10000"/>
          </a:bodyPr>
          <a:lstStyle/>
          <a:p>
            <a:r>
              <a:rPr lang="en-US" sz="3200" dirty="0" smtClean="0"/>
              <a:t>The problem identified as the gap between current coffee market and  </a:t>
            </a:r>
            <a:r>
              <a:rPr lang="en-US" sz="3200" dirty="0" err="1" smtClean="0"/>
              <a:t>Illy</a:t>
            </a:r>
            <a:r>
              <a:rPr lang="en-US" sz="3200" dirty="0" smtClean="0"/>
              <a:t> vision to leverage specialty coffee market also  equitable supply chain between Coffee Grower, Roasters, Barista and Customers together and coffee better tasting.</a:t>
            </a:r>
          </a:p>
          <a:p>
            <a:pPr marL="0" indent="0">
              <a:buNone/>
            </a:pPr>
            <a:r>
              <a:rPr lang="en-US" sz="3200" dirty="0" smtClean="0"/>
              <a:t>The goal is to solidify the beginning of Coffee Market’s third wave that every coffee came with a story of its origins and growers could counts on occasionally eye-popping premium for their beans.</a:t>
            </a:r>
          </a:p>
          <a:p>
            <a:pPr marL="0" indent="0">
              <a:buNone/>
            </a:pPr>
            <a:endParaRPr lang="en-US" dirty="0"/>
          </a:p>
        </p:txBody>
      </p:sp>
    </p:spTree>
    <p:extLst>
      <p:ext uri="{BB962C8B-B14F-4D97-AF65-F5344CB8AC3E}">
        <p14:creationId xmlns:p14="http://schemas.microsoft.com/office/powerpoint/2010/main" val="2769390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 That Need Improvement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2357885"/>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3407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Transformation Needed</a:t>
            </a:r>
            <a:endParaRPr lang="en-US" dirty="0"/>
          </a:p>
        </p:txBody>
      </p:sp>
      <p:sp>
        <p:nvSpPr>
          <p:cNvPr id="3" name="Content Placeholder 2"/>
          <p:cNvSpPr>
            <a:spLocks noGrp="1"/>
          </p:cNvSpPr>
          <p:nvPr>
            <p:ph idx="1"/>
          </p:nvPr>
        </p:nvSpPr>
        <p:spPr/>
        <p:txBody>
          <a:bodyPr/>
          <a:lstStyle/>
          <a:p>
            <a:r>
              <a:rPr lang="en-US" sz="3200" dirty="0" smtClean="0"/>
              <a:t>To help company strife in the market, </a:t>
            </a:r>
            <a:r>
              <a:rPr lang="en-US" sz="3200" dirty="0" err="1" smtClean="0"/>
              <a:t>Illy</a:t>
            </a:r>
            <a:r>
              <a:rPr lang="en-US" sz="3200" dirty="0" smtClean="0"/>
              <a:t> Coffee needs:</a:t>
            </a:r>
          </a:p>
          <a:p>
            <a:r>
              <a:rPr lang="en-US" sz="3200" b="1" dirty="0" smtClean="0"/>
              <a:t>Bottom – Up Approach </a:t>
            </a:r>
            <a:r>
              <a:rPr lang="en-US" sz="3200" dirty="0" smtClean="0"/>
              <a:t> starting by transforming process and practices of Growers to achieving quality Coffee bean. The transformation that started from growers will initiate the transformation of whole coffee delivery process in the supply chain, roasting, to the hand of customers. </a:t>
            </a:r>
            <a:endParaRPr lang="en-US" sz="3200" b="1" dirty="0"/>
          </a:p>
          <a:p>
            <a:pPr marL="0" indent="0">
              <a:buNone/>
            </a:pPr>
            <a:endParaRPr lang="en-US" dirty="0"/>
          </a:p>
        </p:txBody>
      </p:sp>
    </p:spTree>
    <p:extLst>
      <p:ext uri="{BB962C8B-B14F-4D97-AF65-F5344CB8AC3E}">
        <p14:creationId xmlns:p14="http://schemas.microsoft.com/office/powerpoint/2010/main" val="3898529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Product Proposal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0690768"/>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871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Product Proposal</a:t>
            </a:r>
            <a:endParaRPr lang="en-US" dirty="0"/>
          </a:p>
        </p:txBody>
      </p:sp>
      <p:sp>
        <p:nvSpPr>
          <p:cNvPr id="3" name="Content Placeholder 2"/>
          <p:cNvSpPr>
            <a:spLocks noGrp="1"/>
          </p:cNvSpPr>
          <p:nvPr>
            <p:ph idx="1"/>
          </p:nvPr>
        </p:nvSpPr>
        <p:spPr/>
        <p:txBody>
          <a:bodyPr/>
          <a:lstStyle/>
          <a:p>
            <a:r>
              <a:rPr lang="en-US" dirty="0" smtClean="0"/>
              <a:t>The New Coffee Product proposed named </a:t>
            </a:r>
            <a:r>
              <a:rPr lang="en-US" b="1" dirty="0" smtClean="0"/>
              <a:t>Lima Nusantara. </a:t>
            </a:r>
          </a:p>
          <a:p>
            <a:r>
              <a:rPr lang="en-US" b="1" dirty="0" smtClean="0"/>
              <a:t>Lima Nusantara </a:t>
            </a:r>
            <a:r>
              <a:rPr lang="en-US" dirty="0" smtClean="0"/>
              <a:t> is Specialty Mixture of Five Indonesia’s quality monitored bean (</a:t>
            </a:r>
            <a:r>
              <a:rPr lang="en-US" dirty="0">
                <a:hlinkClick r:id="rId2"/>
              </a:rPr>
              <a:t>https://javacoffeeiq.com/5-most-popular-coffee-beans-from-indonesia</a:t>
            </a:r>
            <a:r>
              <a:rPr lang="en-US" dirty="0" smtClean="0">
                <a:hlinkClick r:id="rId2"/>
              </a:rPr>
              <a:t>/</a:t>
            </a:r>
            <a:r>
              <a:rPr lang="en-US" dirty="0" smtClean="0"/>
              <a:t>):</a:t>
            </a:r>
          </a:p>
          <a:p>
            <a:r>
              <a:rPr lang="en-US" dirty="0" err="1" smtClean="0"/>
              <a:t>Gayo</a:t>
            </a:r>
            <a:r>
              <a:rPr lang="en-US" dirty="0" smtClean="0"/>
              <a:t>, </a:t>
            </a:r>
            <a:r>
              <a:rPr lang="en-US" dirty="0" err="1" smtClean="0"/>
              <a:t>Kintamani</a:t>
            </a:r>
            <a:r>
              <a:rPr lang="en-US" dirty="0" smtClean="0"/>
              <a:t>, </a:t>
            </a:r>
            <a:r>
              <a:rPr lang="en-US" dirty="0" err="1" smtClean="0"/>
              <a:t>Bajawa</a:t>
            </a:r>
            <a:r>
              <a:rPr lang="en-US" dirty="0" smtClean="0"/>
              <a:t>, Java, </a:t>
            </a:r>
            <a:r>
              <a:rPr lang="en-US" dirty="0" err="1" smtClean="0"/>
              <a:t>Toraja</a:t>
            </a:r>
            <a:endParaRPr lang="en-US" dirty="0" smtClean="0"/>
          </a:p>
          <a:p>
            <a:endParaRPr lang="en-US" dirty="0"/>
          </a:p>
          <a:p>
            <a:pPr marL="0" indent="0">
              <a:buNone/>
            </a:pPr>
            <a:r>
              <a:rPr lang="en-US" dirty="0" err="1" smtClean="0"/>
              <a:t>Illy’s</a:t>
            </a:r>
            <a:r>
              <a:rPr lang="en-US" dirty="0" smtClean="0"/>
              <a:t> will monitor quality of each bean starting from the grower. </a:t>
            </a:r>
            <a:r>
              <a:rPr lang="en-US" b="1" dirty="0" smtClean="0"/>
              <a:t>Lima Nusantara </a:t>
            </a:r>
            <a:r>
              <a:rPr lang="en-US" dirty="0" smtClean="0"/>
              <a:t> will be available worldwide, to support Indonesia’s </a:t>
            </a:r>
            <a:r>
              <a:rPr lang="en-US" smtClean="0"/>
              <a:t>coffee growers.</a:t>
            </a:r>
            <a:endParaRPr lang="en-US" dirty="0"/>
          </a:p>
        </p:txBody>
      </p:sp>
    </p:spTree>
    <p:extLst>
      <p:ext uri="{BB962C8B-B14F-4D97-AF65-F5344CB8AC3E}">
        <p14:creationId xmlns:p14="http://schemas.microsoft.com/office/powerpoint/2010/main" val="365759318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115</TotalTime>
  <Words>435</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Illy Coffee</vt:lpstr>
      <vt:lpstr>Case Background</vt:lpstr>
      <vt:lpstr>Problem Identification</vt:lpstr>
      <vt:lpstr>Business Component That Need Improvement</vt:lpstr>
      <vt:lpstr>Transformation Needed</vt:lpstr>
      <vt:lpstr>New Product Proposal</vt:lpstr>
      <vt:lpstr>New Product Proposal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Illy Coffee</dc:title>
  <dc:creator>Billy Sagala (ID)</dc:creator>
  <cp:lastModifiedBy>Billy Sagala (ID)</cp:lastModifiedBy>
  <cp:revision>10</cp:revision>
  <dcterms:created xsi:type="dcterms:W3CDTF">2019-11-14T07:52:45Z</dcterms:created>
  <dcterms:modified xsi:type="dcterms:W3CDTF">2019-11-14T09:48:42Z</dcterms:modified>
</cp:coreProperties>
</file>