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69" r:id="rId3"/>
    <p:sldId id="270" r:id="rId4"/>
    <p:sldId id="280" r:id="rId5"/>
    <p:sldId id="272" r:id="rId6"/>
    <p:sldId id="273" r:id="rId7"/>
    <p:sldId id="274" r:id="rId8"/>
    <p:sldId id="276" r:id="rId9"/>
    <p:sldId id="275" r:id="rId10"/>
    <p:sldId id="281" r:id="rId11"/>
    <p:sldId id="279"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70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22579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8732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77673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2378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67497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5/2/2025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60757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5/2/2025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8699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24295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300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7540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0521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9034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60356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4654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3749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9783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4856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D8BD707-D9CF-40AE-B4C6-C98DA3205C09}" type="datetimeFigureOut">
              <a:rPr lang="en-US" smtClean="0"/>
              <a:t>5/2/2025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568376848"/>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object 2"/>
          <p:cNvSpPr txBox="1">
            <a:spLocks noGrp="1"/>
          </p:cNvSpPr>
          <p:nvPr>
            <p:ph type="title"/>
          </p:nvPr>
        </p:nvSpPr>
        <p:spPr>
          <a:xfrm>
            <a:off x="838200" y="365125"/>
            <a:ext cx="7958667" cy="3292474"/>
          </a:xfrm>
        </p:spPr>
        <p:txBody>
          <a:bodyPr vert="horz" lIns="91440" tIns="45720" rIns="91440" bIns="45720" rtlCol="0" anchor="b">
            <a:normAutofit/>
          </a:bodyPr>
          <a:lstStyle/>
          <a:p>
            <a:r>
              <a:rPr lang="en-US" sz="3600" b="1" dirty="0">
                <a:solidFill>
                  <a:schemeClr val="tx1">
                    <a:lumMod val="95000"/>
                  </a:schemeClr>
                </a:solidFill>
              </a:rPr>
              <a:t>PROJECT TITLE: DATA DRIVEN INSIGHTS TO LAUNCH A SUCCESSFUL MOVIE STUDIO</a:t>
            </a:r>
            <a:br>
              <a:rPr lang="en-US" sz="3600" b="1" dirty="0">
                <a:solidFill>
                  <a:schemeClr val="tx1">
                    <a:lumMod val="95000"/>
                  </a:schemeClr>
                </a:solidFill>
              </a:rPr>
            </a:br>
            <a:br>
              <a:rPr lang="en-US" sz="3600" b="1" dirty="0">
                <a:solidFill>
                  <a:schemeClr val="tx1">
                    <a:lumMod val="95000"/>
                  </a:schemeClr>
                </a:solidFill>
              </a:rPr>
            </a:br>
            <a:r>
              <a:rPr lang="en-US" sz="3600" b="1" dirty="0">
                <a:solidFill>
                  <a:schemeClr val="tx1">
                    <a:lumMod val="95000"/>
                  </a:schemeClr>
                </a:solidFill>
              </a:rPr>
              <a:t>PROJECT PRESENTATION</a:t>
            </a:r>
            <a:br>
              <a:rPr lang="en-US" sz="3600" dirty="0">
                <a:solidFill>
                  <a:schemeClr val="tx1">
                    <a:lumMod val="95000"/>
                  </a:schemeClr>
                </a:solidFill>
              </a:rPr>
            </a:br>
            <a:endParaRPr lang="en-US" sz="3600" dirty="0">
              <a:solidFill>
                <a:schemeClr val="tx1">
                  <a:lumMod val="95000"/>
                </a:schemeClr>
              </a:solidFill>
            </a:endParaRPr>
          </a:p>
        </p:txBody>
      </p:sp>
      <p:sp>
        <p:nvSpPr>
          <p:cNvPr id="3" name="object 3"/>
          <p:cNvSpPr txBox="1"/>
          <p:nvPr/>
        </p:nvSpPr>
        <p:spPr>
          <a:xfrm>
            <a:off x="838200" y="4724400"/>
            <a:ext cx="7958667" cy="1452562"/>
          </a:xfrm>
          <a:prstGeom prst="rect">
            <a:avLst/>
          </a:prstGeom>
        </p:spPr>
        <p:txBody>
          <a:bodyPr vert="horz" lIns="91440" tIns="45720" rIns="91440" bIns="45720" rtlCol="0">
            <a:normAutofit fontScale="85000" lnSpcReduction="20000"/>
          </a:bodyPr>
          <a:lstStyle/>
          <a:p>
            <a:pPr indent="-228600" defTabSz="914400">
              <a:lnSpc>
                <a:spcPct val="90000"/>
              </a:lnSpc>
              <a:spcBef>
                <a:spcPts val="1000"/>
              </a:spcBef>
              <a:buFont typeface="Arial" panose="020B0604020202020204" pitchFamily="34" charset="0"/>
              <a:buChar char="•"/>
            </a:pPr>
            <a:endParaRPr lang="en-US" sz="2400" dirty="0">
              <a:solidFill>
                <a:schemeClr val="tx1">
                  <a:lumMod val="95000"/>
                </a:schemeClr>
              </a:solidFill>
            </a:endParaRPr>
          </a:p>
          <a:p>
            <a:pPr defTabSz="914400">
              <a:lnSpc>
                <a:spcPct val="90000"/>
              </a:lnSpc>
              <a:spcBef>
                <a:spcPts val="1000"/>
              </a:spcBef>
            </a:pPr>
            <a:r>
              <a:rPr lang="en-US" sz="2400" spc="-65" dirty="0">
                <a:solidFill>
                  <a:schemeClr val="tx1">
                    <a:lumMod val="95000"/>
                  </a:schemeClr>
                </a:solidFill>
              </a:rPr>
              <a:t>Contributors: </a:t>
            </a:r>
            <a:br>
              <a:rPr lang="en-US" sz="2400" spc="-65" dirty="0">
                <a:solidFill>
                  <a:schemeClr val="tx1">
                    <a:lumMod val="95000"/>
                  </a:schemeClr>
                </a:solidFill>
              </a:rPr>
            </a:br>
            <a:endParaRPr lang="en-US" sz="2400" spc="-65" dirty="0">
              <a:solidFill>
                <a:schemeClr val="tx1">
                  <a:lumMod val="95000"/>
                </a:schemeClr>
              </a:solidFill>
            </a:endParaRPr>
          </a:p>
          <a:p>
            <a:pPr defTabSz="914400">
              <a:lnSpc>
                <a:spcPct val="90000"/>
              </a:lnSpc>
              <a:spcBef>
                <a:spcPts val="1000"/>
              </a:spcBef>
            </a:pPr>
            <a:r>
              <a:rPr lang="en-US" sz="2400" spc="-65" dirty="0">
                <a:solidFill>
                  <a:schemeClr val="tx1">
                    <a:lumMod val="95000"/>
                  </a:schemeClr>
                </a:solidFill>
              </a:rPr>
              <a:t>Billy Sambasi, Judy Chepkemoi, Purity Wambui, Sharon </a:t>
            </a:r>
            <a:r>
              <a:rPr lang="en-US" sz="2400" spc="-65" dirty="0" err="1">
                <a:solidFill>
                  <a:schemeClr val="tx1">
                    <a:lumMod val="95000"/>
                  </a:schemeClr>
                </a:solidFill>
              </a:rPr>
              <a:t>Thiga</a:t>
            </a:r>
            <a:r>
              <a:rPr lang="en-US" sz="2400" spc="-65" dirty="0">
                <a:solidFill>
                  <a:schemeClr val="tx1">
                    <a:lumMod val="95000"/>
                  </a:schemeClr>
                </a:solidFill>
              </a:rPr>
              <a:t>, Samson </a:t>
            </a:r>
            <a:r>
              <a:rPr lang="en-US" sz="2400" spc="-65" dirty="0" err="1">
                <a:solidFill>
                  <a:schemeClr val="tx1">
                    <a:lumMod val="95000"/>
                  </a:schemeClr>
                </a:solidFill>
              </a:rPr>
              <a:t>Nguthi</a:t>
            </a:r>
            <a:r>
              <a:rPr lang="en-US" sz="2400" spc="-65" dirty="0">
                <a:solidFill>
                  <a:schemeClr val="tx1">
                    <a:lumMod val="95000"/>
                  </a:schemeClr>
                </a:solidFill>
              </a:rPr>
              <a:t>.</a:t>
            </a:r>
            <a:br>
              <a:rPr lang="en-US" sz="2400" dirty="0">
                <a:solidFill>
                  <a:schemeClr val="tx1">
                    <a:lumMod val="95000"/>
                  </a:schemeClr>
                </a:solidFill>
              </a:rPr>
            </a:br>
            <a:endParaRPr lang="en-US" sz="2400" dirty="0">
              <a:solidFill>
                <a:schemeClr val="tx1">
                  <a:lumMod val="95000"/>
                </a:schemeClr>
              </a:solidFill>
            </a:endParaRPr>
          </a:p>
          <a:p>
            <a:pPr indent="-228600" defTabSz="914400">
              <a:lnSpc>
                <a:spcPct val="90000"/>
              </a:lnSpc>
              <a:spcBef>
                <a:spcPts val="1000"/>
              </a:spcBef>
              <a:buFont typeface="Arial" panose="020B0604020202020204" pitchFamily="34" charset="0"/>
              <a:buChar char="•"/>
            </a:pPr>
            <a:endParaRPr lang="en-US" sz="2400" spc="-65" dirty="0">
              <a:solidFill>
                <a:schemeClr val="tx1">
                  <a:lumMod val="9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A3FDD-503E-BD45-1125-420D8764325C}"/>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2DB858B-52BE-5719-44CF-DA30A30E2C6E}"/>
              </a:ext>
            </a:extLst>
          </p:cNvPr>
          <p:cNvSpPr>
            <a:spLocks noGrp="1"/>
          </p:cNvSpPr>
          <p:nvPr>
            <p:ph sz="half" idx="1"/>
          </p:nvPr>
        </p:nvSpPr>
        <p:spPr>
          <a:xfrm>
            <a:off x="304800" y="152400"/>
            <a:ext cx="5840416" cy="6400800"/>
          </a:xfrm>
        </p:spPr>
        <p:txBody>
          <a:bodyPr>
            <a:normAutofit fontScale="62500" lnSpcReduction="20000"/>
          </a:bodyPr>
          <a:lstStyle/>
          <a:p>
            <a:pPr marL="0" indent="0">
              <a:buNone/>
            </a:pPr>
            <a:r>
              <a:rPr lang="en-US" sz="5800" b="1" spc="-180" dirty="0"/>
              <a:t>Conclusions</a:t>
            </a:r>
          </a:p>
          <a:p>
            <a:pPr marL="240665" indent="-227965">
              <a:lnSpc>
                <a:spcPct val="100000"/>
              </a:lnSpc>
              <a:spcBef>
                <a:spcPts val="755"/>
              </a:spcBef>
              <a:buFont typeface="Arial MT"/>
              <a:buChar char="•"/>
              <a:tabLst>
                <a:tab pos="240665" algn="l"/>
              </a:tabLst>
            </a:pPr>
            <a:r>
              <a:rPr lang="en-US" sz="4500" spc="-10" dirty="0"/>
              <a:t>Focus on high performing genres which include adventure, action and mystery which had the 3 highest average domestic gross. </a:t>
            </a:r>
          </a:p>
          <a:p>
            <a:pPr marL="240665" indent="-227965">
              <a:lnSpc>
                <a:spcPct val="100000"/>
              </a:lnSpc>
              <a:spcBef>
                <a:spcPts val="755"/>
              </a:spcBef>
              <a:buFont typeface="Arial MT"/>
              <a:buChar char="•"/>
              <a:tabLst>
                <a:tab pos="240665" algn="l"/>
              </a:tabLst>
            </a:pPr>
            <a:r>
              <a:rPr lang="en-US" sz="4500" spc="-10" dirty="0"/>
              <a:t>Average gross revenue by season shows that Summer has the highest average worldwide and domestic gross, followed by Spring. Winter and Fall have comparatively lower average gross revenues.</a:t>
            </a:r>
          </a:p>
          <a:p>
            <a:pPr marL="240665" indent="-227965">
              <a:lnSpc>
                <a:spcPct val="100000"/>
              </a:lnSpc>
              <a:spcBef>
                <a:spcPts val="755"/>
              </a:spcBef>
              <a:buFont typeface="Arial MT"/>
              <a:buChar char="•"/>
              <a:tabLst>
                <a:tab pos="240665" algn="l"/>
              </a:tabLst>
            </a:pPr>
            <a:r>
              <a:rPr lang="en-US" sz="4500" spc="-10" dirty="0"/>
              <a:t>The movies with rating more than 8 had the most average domestic gross. </a:t>
            </a:r>
          </a:p>
          <a:p>
            <a:pPr marL="240665" indent="-227965">
              <a:lnSpc>
                <a:spcPct val="100000"/>
              </a:lnSpc>
              <a:spcBef>
                <a:spcPts val="755"/>
              </a:spcBef>
              <a:buFont typeface="Arial MT"/>
              <a:buChar char="•"/>
              <a:tabLst>
                <a:tab pos="240665" algn="l"/>
              </a:tabLst>
            </a:pPr>
            <a:r>
              <a:rPr lang="en-US" sz="4500" spc="-10" dirty="0"/>
              <a:t>Production budgets between $50m and $150m has a higher worldwide gross.</a:t>
            </a:r>
            <a:endParaRPr lang="en-US" sz="4500" dirty="0"/>
          </a:p>
        </p:txBody>
      </p:sp>
      <p:sp>
        <p:nvSpPr>
          <p:cNvPr id="8" name="Content Placeholder 7">
            <a:extLst>
              <a:ext uri="{FF2B5EF4-FFF2-40B4-BE49-F238E27FC236}">
                <a16:creationId xmlns:a16="http://schemas.microsoft.com/office/drawing/2014/main" id="{F6B7327A-8E3B-BDF1-3219-8B38302D9F6C}"/>
              </a:ext>
            </a:extLst>
          </p:cNvPr>
          <p:cNvSpPr>
            <a:spLocks noGrp="1"/>
          </p:cNvSpPr>
          <p:nvPr>
            <p:ph sz="half" idx="2"/>
          </p:nvPr>
        </p:nvSpPr>
        <p:spPr>
          <a:xfrm>
            <a:off x="6319840" y="152400"/>
            <a:ext cx="5567360" cy="6400800"/>
          </a:xfrm>
        </p:spPr>
        <p:txBody>
          <a:bodyPr>
            <a:normAutofit fontScale="62500" lnSpcReduction="20000"/>
          </a:bodyPr>
          <a:lstStyle/>
          <a:p>
            <a:pPr marL="0" indent="0">
              <a:buNone/>
            </a:pPr>
            <a:r>
              <a:rPr lang="en-US" sz="5800" b="1" spc="-180" dirty="0"/>
              <a:t>Recommendations</a:t>
            </a:r>
          </a:p>
          <a:p>
            <a:pPr marL="240665" indent="-227965">
              <a:lnSpc>
                <a:spcPct val="100000"/>
              </a:lnSpc>
              <a:spcBef>
                <a:spcPts val="755"/>
              </a:spcBef>
              <a:buFont typeface="Arial MT"/>
              <a:buChar char="•"/>
              <a:tabLst>
                <a:tab pos="240665" algn="l"/>
              </a:tabLst>
            </a:pPr>
            <a:r>
              <a:rPr lang="en-US" sz="4000" spc="-10" dirty="0"/>
              <a:t>Launch with mid-budget Blockbusters which are action and adventure between May and July.</a:t>
            </a:r>
          </a:p>
          <a:p>
            <a:pPr marL="240665" indent="-227965">
              <a:lnSpc>
                <a:spcPct val="100000"/>
              </a:lnSpc>
              <a:spcBef>
                <a:spcPts val="755"/>
              </a:spcBef>
              <a:buFont typeface="Arial MT"/>
              <a:buChar char="•"/>
              <a:tabLst>
                <a:tab pos="240665" algn="l"/>
              </a:tabLst>
            </a:pPr>
            <a:r>
              <a:rPr lang="en-US" sz="4000" spc="-10" dirty="0"/>
              <a:t>Launch movies around summer season for more gross revenues.</a:t>
            </a:r>
          </a:p>
          <a:p>
            <a:pPr marL="240665" indent="-227965">
              <a:lnSpc>
                <a:spcPct val="100000"/>
              </a:lnSpc>
              <a:spcBef>
                <a:spcPts val="755"/>
              </a:spcBef>
              <a:buFont typeface="Arial MT"/>
              <a:buChar char="•"/>
              <a:tabLst>
                <a:tab pos="240665" algn="l"/>
              </a:tabLst>
            </a:pPr>
            <a:r>
              <a:rPr lang="en-US" sz="4000" spc="-10" dirty="0"/>
              <a:t>Focus on genres of movies with higher average ratings so as to have more domestic gross.</a:t>
            </a:r>
          </a:p>
          <a:p>
            <a:pPr marL="240665" indent="-227965">
              <a:lnSpc>
                <a:spcPct val="100000"/>
              </a:lnSpc>
              <a:spcBef>
                <a:spcPts val="755"/>
              </a:spcBef>
              <a:buFont typeface="Arial MT"/>
              <a:buChar char="•"/>
              <a:tabLst>
                <a:tab pos="240665" algn="l"/>
              </a:tabLst>
            </a:pPr>
            <a:r>
              <a:rPr lang="en-US" sz="4000" spc="-10" dirty="0"/>
              <a:t>When making movies, focus on the genres of movies with higher ratings for more domestic gross. Averagely rated movies make the most money domestically.</a:t>
            </a:r>
          </a:p>
          <a:p>
            <a:pPr marL="240665" indent="-227965">
              <a:lnSpc>
                <a:spcPct val="100000"/>
              </a:lnSpc>
              <a:spcBef>
                <a:spcPts val="755"/>
              </a:spcBef>
              <a:buFont typeface="Arial MT"/>
              <a:buChar char="•"/>
              <a:tabLst>
                <a:tab pos="240665" algn="l"/>
              </a:tabLst>
            </a:pPr>
            <a:r>
              <a:rPr lang="en-US" sz="4000" spc="-10" dirty="0"/>
              <a:t>Focus on mid sized production budgets between $50m and $150m to optimize return on investment and avoid high risk. </a:t>
            </a:r>
          </a:p>
          <a:p>
            <a:pPr marL="0" indent="0">
              <a:buNone/>
            </a:pPr>
            <a:endParaRPr lang="en-US" sz="4000" b="1" spc="-180" dirty="0"/>
          </a:p>
          <a:p>
            <a:pPr marL="0" indent="0">
              <a:buNone/>
            </a:pPr>
            <a:endParaRPr lang="en-US" sz="4000" dirty="0"/>
          </a:p>
        </p:txBody>
      </p:sp>
    </p:spTree>
    <p:extLst>
      <p:ext uri="{BB962C8B-B14F-4D97-AF65-F5344CB8AC3E}">
        <p14:creationId xmlns:p14="http://schemas.microsoft.com/office/powerpoint/2010/main" val="2186271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189EC-D2CA-901D-B389-D085EC0F200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A497A08-57FF-2FB7-4843-10B329C979C3}"/>
              </a:ext>
            </a:extLst>
          </p:cNvPr>
          <p:cNvSpPr txBox="1">
            <a:spLocks noGrp="1"/>
          </p:cNvSpPr>
          <p:nvPr>
            <p:ph type="title"/>
          </p:nvPr>
        </p:nvSpPr>
        <p:spPr>
          <a:xfrm>
            <a:off x="914400" y="152400"/>
            <a:ext cx="7787005" cy="696595"/>
          </a:xfrm>
          <a:prstGeom prst="rect">
            <a:avLst/>
          </a:prstGeom>
        </p:spPr>
        <p:txBody>
          <a:bodyPr vert="horz" wrap="square" lIns="0" tIns="13335" rIns="0" bIns="0" rtlCol="0">
            <a:spAutoFit/>
          </a:bodyPr>
          <a:lstStyle/>
          <a:p>
            <a:pPr marL="12700">
              <a:lnSpc>
                <a:spcPct val="100000"/>
              </a:lnSpc>
              <a:spcBef>
                <a:spcPts val="105"/>
              </a:spcBef>
            </a:pPr>
            <a:r>
              <a:rPr lang="en-US" sz="4400" b="1" spc="-180" dirty="0"/>
              <a:t>Next Steps</a:t>
            </a:r>
            <a:endParaRPr sz="4400" b="1" dirty="0"/>
          </a:p>
        </p:txBody>
      </p:sp>
      <p:sp>
        <p:nvSpPr>
          <p:cNvPr id="3" name="object 3">
            <a:extLst>
              <a:ext uri="{FF2B5EF4-FFF2-40B4-BE49-F238E27FC236}">
                <a16:creationId xmlns:a16="http://schemas.microsoft.com/office/drawing/2014/main" id="{E91AD674-A71D-F662-C89E-CB2295EADECD}"/>
              </a:ext>
            </a:extLst>
          </p:cNvPr>
          <p:cNvSpPr txBox="1">
            <a:spLocks noGrp="1"/>
          </p:cNvSpPr>
          <p:nvPr>
            <p:ph idx="1"/>
          </p:nvPr>
        </p:nvSpPr>
        <p:spPr>
          <a:xfrm>
            <a:off x="533400" y="990601"/>
            <a:ext cx="10972800" cy="4890954"/>
          </a:xfrm>
          <a:prstGeom prst="rect">
            <a:avLst/>
          </a:prstGeom>
        </p:spPr>
        <p:txBody>
          <a:bodyPr vert="horz" wrap="square" lIns="0" tIns="95885" rIns="0" bIns="0" rtlCol="0">
            <a:spAutoFit/>
          </a:bodyPr>
          <a:lstStyle/>
          <a:p>
            <a:pPr marL="0" marR="0" algn="just">
              <a:lnSpc>
                <a:spcPct val="107000"/>
              </a:lnSpc>
              <a:spcAft>
                <a:spcPts val="800"/>
              </a:spcAft>
              <a:buNone/>
            </a:pPr>
            <a:r>
              <a:rPr lang="en-US" sz="2400" kern="100" dirty="0">
                <a:effectLst/>
                <a:latin typeface="Candara" panose="020E0502030303020204" pitchFamily="34" charset="0"/>
                <a:ea typeface="Aptos" panose="020B0004020202020204" pitchFamily="34" charset="0"/>
                <a:cs typeface="Aldhabi" panose="01000000000000000000" pitchFamily="2" charset="-78"/>
              </a:rPr>
              <a:t>1. Refine Genre and Seasonal Strategy: perform deeper analyses on sub-genres within Adventure, Action, and Mystery to identify niche markets or investigate specific summer months (e.g., June vs. July) to pinpoint the most profitable movie release windows.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Aft>
                <a:spcPts val="800"/>
              </a:spcAft>
              <a:buNone/>
            </a:pPr>
            <a:r>
              <a:rPr lang="en-US" sz="2400" kern="100" dirty="0">
                <a:effectLst/>
                <a:latin typeface="Candara" panose="020E0502030303020204" pitchFamily="34" charset="0"/>
                <a:ea typeface="Aptos" panose="020B0004020202020204" pitchFamily="34" charset="0"/>
                <a:cs typeface="Aldhabi" panose="01000000000000000000" pitchFamily="2" charset="-78"/>
              </a:rPr>
              <a:t>2. Assess Budget Allocation: conduct sensitivity analyses to further validate the recommended budget range of $50M–$150M and explore cost-reduction opportunities in production workflows while maintaining quality.</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Aft>
                <a:spcPts val="800"/>
              </a:spcAft>
              <a:buNone/>
            </a:pPr>
            <a:r>
              <a:rPr lang="en-US" sz="2400" kern="100" dirty="0">
                <a:effectLst/>
                <a:latin typeface="Candara" panose="020E0502030303020204" pitchFamily="34" charset="0"/>
                <a:ea typeface="Aptos" panose="020B0004020202020204" pitchFamily="34" charset="0"/>
                <a:cs typeface="Aldhabi" panose="01000000000000000000" pitchFamily="2" charset="-78"/>
              </a:rPr>
              <a:t>3. Test the Recommendations: utilize A/B testing on smaller-scale movie launches to validate insights (e.g., releasing movies with different budgets or genres in summer vs. winter) and compare gross revenue outcomes to ensure alignment with expected patterns.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4337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 name="Text Placeholder 2">
            <a:extLst>
              <a:ext uri="{FF2B5EF4-FFF2-40B4-BE49-F238E27FC236}">
                <a16:creationId xmlns:a16="http://schemas.microsoft.com/office/drawing/2014/main" id="{60229C47-C51B-BD76-F43C-FA9899C6BF18}"/>
              </a:ext>
            </a:extLst>
          </p:cNvPr>
          <p:cNvSpPr>
            <a:spLocks noGrp="1"/>
          </p:cNvSpPr>
          <p:nvPr>
            <p:ph idx="1"/>
          </p:nvPr>
        </p:nvSpPr>
        <p:spPr>
          <a:xfrm>
            <a:off x="838200" y="228600"/>
            <a:ext cx="10287000" cy="5948363"/>
          </a:xfrm>
        </p:spPr>
        <p:txBody>
          <a:bodyPr>
            <a:normAutofit/>
          </a:bodyPr>
          <a:lstStyle/>
          <a:p>
            <a:pPr marL="0" indent="0">
              <a:buNone/>
            </a:pPr>
            <a:r>
              <a:rPr lang="en-US" sz="3200" b="1" dirty="0">
                <a:solidFill>
                  <a:schemeClr val="tx1">
                    <a:lumMod val="95000"/>
                  </a:schemeClr>
                </a:solidFill>
              </a:rPr>
              <a:t>Business Understanding</a:t>
            </a:r>
          </a:p>
          <a:p>
            <a:endParaRPr lang="en-US" sz="1900" dirty="0">
              <a:solidFill>
                <a:schemeClr val="tx1">
                  <a:lumMod val="95000"/>
                </a:schemeClr>
              </a:solidFill>
            </a:endParaRPr>
          </a:p>
          <a:p>
            <a:pPr algn="just">
              <a:lnSpc>
                <a:spcPct val="100000"/>
              </a:lnSpc>
            </a:pPr>
            <a:r>
              <a:rPr lang="en-US" b="0" dirty="0">
                <a:solidFill>
                  <a:srgbClr val="D4D4D4"/>
                </a:solidFill>
                <a:effectLst/>
                <a:latin typeface="+mj-lt"/>
              </a:rPr>
              <a:t>The company recognizes the increasing demand for data-driven decision-making in the entertainment industry and aims to establish a competitive movie studio. To achieve this, the company seeks to leverage data analytics to gain a comprehensive understanding of the factors influencing box office success. This includes identifying high-performing genres, analyzing audience preferences across demographics and regions, and evaluating seasonal and regional trends. By uncovering actionable insights, the company aims to optimize its content strategy, maximize revenue, and create impactful movies that resonate with audiences globally.</a:t>
            </a:r>
          </a:p>
        </p:txBody>
      </p:sp>
    </p:spTree>
    <p:extLst>
      <p:ext uri="{BB962C8B-B14F-4D97-AF65-F5344CB8AC3E}">
        <p14:creationId xmlns:p14="http://schemas.microsoft.com/office/powerpoint/2010/main" val="3926206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76CEC6A-7E78-9C9B-51C7-A3EDF7344EE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 name="Text Placeholder 2">
            <a:extLst>
              <a:ext uri="{FF2B5EF4-FFF2-40B4-BE49-F238E27FC236}">
                <a16:creationId xmlns:a16="http://schemas.microsoft.com/office/drawing/2014/main" id="{CD4E05AA-F9A0-B098-DD0D-4B75EA767D02}"/>
              </a:ext>
            </a:extLst>
          </p:cNvPr>
          <p:cNvSpPr>
            <a:spLocks noGrp="1"/>
          </p:cNvSpPr>
          <p:nvPr>
            <p:ph idx="1"/>
          </p:nvPr>
        </p:nvSpPr>
        <p:spPr>
          <a:xfrm>
            <a:off x="838200" y="228600"/>
            <a:ext cx="9982200" cy="5948363"/>
          </a:xfrm>
        </p:spPr>
        <p:txBody>
          <a:bodyPr>
            <a:normAutofit/>
          </a:bodyPr>
          <a:lstStyle/>
          <a:p>
            <a:pPr marL="0" indent="0">
              <a:buNone/>
            </a:pPr>
            <a:r>
              <a:rPr lang="en-US" b="1" dirty="0">
                <a:solidFill>
                  <a:schemeClr val="tx1">
                    <a:lumMod val="95000"/>
                  </a:schemeClr>
                </a:solidFill>
              </a:rPr>
              <a:t>Project Overview </a:t>
            </a:r>
          </a:p>
          <a:p>
            <a:endParaRPr lang="en-US" sz="1700" dirty="0">
              <a:solidFill>
                <a:schemeClr val="tx1">
                  <a:lumMod val="95000"/>
                </a:schemeClr>
              </a:solidFill>
            </a:endParaRPr>
          </a:p>
          <a:p>
            <a:pPr marL="0" indent="0">
              <a:buNone/>
            </a:pPr>
            <a:r>
              <a:rPr lang="en-US" sz="2400" dirty="0">
                <a:solidFill>
                  <a:schemeClr val="tx1">
                    <a:lumMod val="95000"/>
                  </a:schemeClr>
                </a:solidFill>
              </a:rPr>
              <a:t>The project entails how we carried out Exploratory Data Analysis on several datasets to uncover patterns and insights that gave us informed decisions based on our findings.  </a:t>
            </a:r>
          </a:p>
          <a:p>
            <a:endParaRPr lang="en-US" sz="1700" dirty="0">
              <a:solidFill>
                <a:schemeClr val="tx1">
                  <a:lumMod val="95000"/>
                </a:schemeClr>
              </a:solidFill>
            </a:endParaRPr>
          </a:p>
          <a:p>
            <a:pPr marL="0" indent="0">
              <a:buNone/>
            </a:pPr>
            <a:r>
              <a:rPr lang="en-US" b="1" dirty="0">
                <a:solidFill>
                  <a:schemeClr val="tx1">
                    <a:lumMod val="95000"/>
                  </a:schemeClr>
                </a:solidFill>
              </a:rPr>
              <a:t>Objectives </a:t>
            </a:r>
          </a:p>
          <a:p>
            <a:pPr marL="0" indent="0">
              <a:buNone/>
            </a:pPr>
            <a:r>
              <a:rPr lang="en-US" sz="2400" dirty="0">
                <a:solidFill>
                  <a:schemeClr val="tx1">
                    <a:lumMod val="95000"/>
                  </a:schemeClr>
                </a:solidFill>
              </a:rPr>
              <a:t>1. Identify Top-Performing Movie Genres Analyze which genres (e.g., Action, Comedy, Drama) consistently generate the highest box office revenue to guide future content strategy.</a:t>
            </a:r>
          </a:p>
          <a:p>
            <a:pPr marL="0" indent="0">
              <a:buNone/>
            </a:pPr>
            <a:r>
              <a:rPr lang="en-US" sz="2400" dirty="0">
                <a:solidFill>
                  <a:schemeClr val="tx1">
                    <a:lumMod val="95000"/>
                  </a:schemeClr>
                </a:solidFill>
              </a:rPr>
              <a:t>2. Evaluate seasonal and regional trends </a:t>
            </a:r>
          </a:p>
          <a:p>
            <a:pPr marL="0" indent="0">
              <a:buNone/>
            </a:pPr>
            <a:r>
              <a:rPr lang="en-US" sz="2400" dirty="0">
                <a:solidFill>
                  <a:schemeClr val="tx1">
                    <a:lumMod val="95000"/>
                  </a:schemeClr>
                </a:solidFill>
              </a:rPr>
              <a:t>3. Identify movie ratings and audience preferences for various genres</a:t>
            </a:r>
          </a:p>
          <a:p>
            <a:pPr marL="0" indent="0">
              <a:buNone/>
            </a:pPr>
            <a:r>
              <a:rPr lang="en-US" sz="2400" dirty="0">
                <a:solidFill>
                  <a:schemeClr val="tx1">
                    <a:lumMod val="95000"/>
                  </a:schemeClr>
                </a:solidFill>
              </a:rPr>
              <a:t>4. Analyze the relationship between production budget and worldwide revenue</a:t>
            </a:r>
          </a:p>
          <a:p>
            <a:endParaRPr lang="en-US" sz="1700" dirty="0">
              <a:solidFill>
                <a:schemeClr val="tx1">
                  <a:lumMod val="95000"/>
                </a:schemeClr>
              </a:solidFill>
            </a:endParaRPr>
          </a:p>
        </p:txBody>
      </p:sp>
    </p:spTree>
    <p:extLst>
      <p:ext uri="{BB962C8B-B14F-4D97-AF65-F5344CB8AC3E}">
        <p14:creationId xmlns:p14="http://schemas.microsoft.com/office/powerpoint/2010/main" val="35562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32E438C-3272-ACB5-328A-B4A7A75E7481}"/>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4988D9C-A746-2551-D94B-A18ABF548D69}"/>
              </a:ext>
            </a:extLst>
          </p:cNvPr>
          <p:cNvSpPr>
            <a:spLocks noGrp="1"/>
          </p:cNvSpPr>
          <p:nvPr>
            <p:ph sz="half" idx="1"/>
          </p:nvPr>
        </p:nvSpPr>
        <p:spPr>
          <a:xfrm>
            <a:off x="1120000" y="152400"/>
            <a:ext cx="5025216" cy="6477000"/>
          </a:xfrm>
        </p:spPr>
        <p:txBody>
          <a:bodyPr>
            <a:normAutofit/>
          </a:bodyPr>
          <a:lstStyle/>
          <a:p>
            <a:pPr marL="0" indent="0">
              <a:buNone/>
            </a:pPr>
            <a:r>
              <a:rPr lang="en-US" sz="3200" b="1" spc="-210" dirty="0"/>
              <a:t>Loading </a:t>
            </a:r>
            <a:r>
              <a:rPr lang="en-US" sz="3200" b="1" spc="-434" dirty="0"/>
              <a:t> </a:t>
            </a:r>
            <a:r>
              <a:rPr lang="en-US" sz="3200" b="1" spc="-175" dirty="0"/>
              <a:t>and</a:t>
            </a:r>
            <a:r>
              <a:rPr lang="en-US" sz="3200" b="1" spc="-450" dirty="0"/>
              <a:t>  </a:t>
            </a:r>
            <a:r>
              <a:rPr lang="en-US" sz="3200" b="1" spc="-204" dirty="0"/>
              <a:t>Understanding</a:t>
            </a:r>
            <a:r>
              <a:rPr lang="en-US" sz="3200" b="1" spc="-434" dirty="0"/>
              <a:t>  </a:t>
            </a:r>
            <a:r>
              <a:rPr lang="en-US" sz="3200" b="1" spc="-290" dirty="0"/>
              <a:t>the</a:t>
            </a:r>
            <a:r>
              <a:rPr lang="en-US" sz="3200" b="1" spc="-434" dirty="0"/>
              <a:t>  </a:t>
            </a:r>
            <a:r>
              <a:rPr lang="en-US" sz="3200" b="1" spc="-55" dirty="0"/>
              <a:t>Data</a:t>
            </a:r>
          </a:p>
          <a:p>
            <a:pPr marL="240029" marR="5080" indent="-227965" algn="just">
              <a:lnSpc>
                <a:spcPts val="3020"/>
              </a:lnSpc>
              <a:spcBef>
                <a:spcPts val="480"/>
              </a:spcBef>
              <a:buFont typeface="Arial MT"/>
              <a:buChar char="•"/>
              <a:tabLst>
                <a:tab pos="241300" algn="l"/>
              </a:tabLst>
            </a:pPr>
            <a:r>
              <a:rPr lang="en-US" sz="2400" spc="-85" dirty="0">
                <a:latin typeface="Trebuchet MS"/>
                <a:cs typeface="Trebuchet MS"/>
              </a:rPr>
              <a:t>Importing</a:t>
            </a:r>
            <a:r>
              <a:rPr lang="en-US" sz="2400" spc="-125" dirty="0">
                <a:latin typeface="Trebuchet MS"/>
                <a:cs typeface="Trebuchet MS"/>
              </a:rPr>
              <a:t> </a:t>
            </a:r>
            <a:r>
              <a:rPr lang="en-US" sz="2400" spc="-170" dirty="0">
                <a:latin typeface="Trebuchet MS"/>
                <a:cs typeface="Trebuchet MS"/>
              </a:rPr>
              <a:t>the</a:t>
            </a:r>
            <a:r>
              <a:rPr lang="en-US" sz="2400" spc="-40" dirty="0">
                <a:latin typeface="Trebuchet MS"/>
                <a:cs typeface="Trebuchet MS"/>
              </a:rPr>
              <a:t> </a:t>
            </a:r>
            <a:r>
              <a:rPr lang="en-US" sz="2400" spc="-50" dirty="0">
                <a:latin typeface="Trebuchet MS"/>
                <a:cs typeface="Trebuchet MS"/>
              </a:rPr>
              <a:t>Data</a:t>
            </a:r>
            <a:r>
              <a:rPr lang="en-US" sz="2400" spc="-160" dirty="0">
                <a:latin typeface="Trebuchet MS"/>
                <a:cs typeface="Trebuchet MS"/>
              </a:rPr>
              <a:t> </a:t>
            </a:r>
            <a:r>
              <a:rPr lang="en-US" sz="2400" spc="-180" dirty="0">
                <a:latin typeface="Trebuchet MS"/>
                <a:cs typeface="Trebuchet MS"/>
              </a:rPr>
              <a:t>with</a:t>
            </a:r>
            <a:r>
              <a:rPr lang="en-US" sz="2400" spc="-30" dirty="0">
                <a:latin typeface="Trebuchet MS"/>
                <a:cs typeface="Trebuchet MS"/>
              </a:rPr>
              <a:t> </a:t>
            </a:r>
            <a:r>
              <a:rPr lang="en-US" sz="2400" spc="-180" dirty="0">
                <a:latin typeface="Trebuchet MS"/>
                <a:cs typeface="Trebuchet MS"/>
              </a:rPr>
              <a:t>the</a:t>
            </a:r>
            <a:r>
              <a:rPr lang="en-US" sz="2400" spc="-30" dirty="0">
                <a:latin typeface="Trebuchet MS"/>
                <a:cs typeface="Trebuchet MS"/>
              </a:rPr>
              <a:t> </a:t>
            </a:r>
            <a:r>
              <a:rPr lang="en-US" sz="2400" dirty="0">
                <a:latin typeface="Trebuchet MS"/>
                <a:cs typeface="Trebuchet MS"/>
              </a:rPr>
              <a:t>necessary</a:t>
            </a:r>
            <a:r>
              <a:rPr lang="en-US" sz="2400" spc="-114" dirty="0">
                <a:latin typeface="Trebuchet MS"/>
                <a:cs typeface="Trebuchet MS"/>
              </a:rPr>
              <a:t> </a:t>
            </a:r>
            <a:r>
              <a:rPr lang="en-US" sz="2400" spc="-110" dirty="0">
                <a:latin typeface="Trebuchet MS"/>
                <a:cs typeface="Trebuchet MS"/>
              </a:rPr>
              <a:t>libraries,</a:t>
            </a:r>
            <a:r>
              <a:rPr lang="en-US" sz="2400" spc="-30" dirty="0">
                <a:latin typeface="Trebuchet MS"/>
                <a:cs typeface="Trebuchet MS"/>
              </a:rPr>
              <a:t> </a:t>
            </a:r>
            <a:r>
              <a:rPr lang="en-US" sz="2400" spc="-45" dirty="0">
                <a:latin typeface="Trebuchet MS"/>
                <a:cs typeface="Trebuchet MS"/>
              </a:rPr>
              <a:t>recognizing </a:t>
            </a:r>
            <a:r>
              <a:rPr lang="en-US" sz="2400" spc="-25" dirty="0">
                <a:latin typeface="Trebuchet MS"/>
                <a:cs typeface="Trebuchet MS"/>
              </a:rPr>
              <a:t>the 	</a:t>
            </a:r>
            <a:r>
              <a:rPr lang="en-US" sz="2400" spc="-55" dirty="0">
                <a:latin typeface="Trebuchet MS"/>
                <a:cs typeface="Trebuchet MS"/>
              </a:rPr>
              <a:t>rows</a:t>
            </a:r>
            <a:r>
              <a:rPr lang="en-US" sz="2400" spc="-155" dirty="0">
                <a:latin typeface="Trebuchet MS"/>
                <a:cs typeface="Trebuchet MS"/>
              </a:rPr>
              <a:t> </a:t>
            </a:r>
            <a:r>
              <a:rPr lang="en-US" sz="2400" spc="-40" dirty="0">
                <a:latin typeface="Trebuchet MS"/>
                <a:cs typeface="Trebuchet MS"/>
              </a:rPr>
              <a:t>and</a:t>
            </a:r>
            <a:r>
              <a:rPr lang="en-US" sz="2400" spc="-170" dirty="0">
                <a:latin typeface="Trebuchet MS"/>
                <a:cs typeface="Trebuchet MS"/>
              </a:rPr>
              <a:t> </a:t>
            </a:r>
            <a:r>
              <a:rPr lang="en-US" sz="2400" spc="35" dirty="0">
                <a:latin typeface="Trebuchet MS"/>
                <a:cs typeface="Trebuchet MS"/>
              </a:rPr>
              <a:t>columns</a:t>
            </a:r>
            <a:r>
              <a:rPr lang="en-US" sz="2400" spc="-180" dirty="0">
                <a:latin typeface="Trebuchet MS"/>
                <a:cs typeface="Trebuchet MS"/>
              </a:rPr>
              <a:t> </a:t>
            </a:r>
            <a:r>
              <a:rPr lang="en-US" sz="2400" spc="-245" dirty="0">
                <a:latin typeface="Trebuchet MS"/>
                <a:cs typeface="Trebuchet MS"/>
              </a:rPr>
              <a:t>of</a:t>
            </a:r>
            <a:r>
              <a:rPr lang="en-US" sz="2400" spc="35" dirty="0">
                <a:latin typeface="Trebuchet MS"/>
                <a:cs typeface="Trebuchet MS"/>
              </a:rPr>
              <a:t> </a:t>
            </a:r>
            <a:r>
              <a:rPr lang="en-US" sz="2400" spc="-155" dirty="0">
                <a:latin typeface="Trebuchet MS"/>
                <a:cs typeface="Trebuchet MS"/>
              </a:rPr>
              <a:t>the</a:t>
            </a:r>
            <a:r>
              <a:rPr lang="en-US" sz="2400" spc="-55" dirty="0">
                <a:latin typeface="Trebuchet MS"/>
                <a:cs typeface="Trebuchet MS"/>
              </a:rPr>
              <a:t> </a:t>
            </a:r>
            <a:r>
              <a:rPr lang="en-US" sz="2400" spc="-95" dirty="0">
                <a:latin typeface="Trebuchet MS"/>
                <a:cs typeface="Trebuchet MS"/>
              </a:rPr>
              <a:t>dataset,</a:t>
            </a:r>
            <a:r>
              <a:rPr lang="en-US" sz="2400" spc="-75" dirty="0">
                <a:latin typeface="Trebuchet MS"/>
                <a:cs typeface="Trebuchet MS"/>
              </a:rPr>
              <a:t> </a:t>
            </a:r>
            <a:r>
              <a:rPr lang="en-US" sz="2400" spc="-45" dirty="0">
                <a:latin typeface="Trebuchet MS"/>
                <a:cs typeface="Trebuchet MS"/>
              </a:rPr>
              <a:t>inspecting</a:t>
            </a:r>
            <a:r>
              <a:rPr lang="en-US" sz="2400" spc="-80" dirty="0">
                <a:latin typeface="Trebuchet MS"/>
                <a:cs typeface="Trebuchet MS"/>
              </a:rPr>
              <a:t> </a:t>
            </a:r>
            <a:r>
              <a:rPr lang="en-US" sz="2400" spc="-225" dirty="0">
                <a:latin typeface="Trebuchet MS"/>
                <a:cs typeface="Trebuchet MS"/>
              </a:rPr>
              <a:t>for</a:t>
            </a:r>
            <a:r>
              <a:rPr lang="en-US" sz="2400" spc="20" dirty="0">
                <a:latin typeface="Trebuchet MS"/>
                <a:cs typeface="Trebuchet MS"/>
              </a:rPr>
              <a:t> </a:t>
            </a:r>
            <a:r>
              <a:rPr lang="en-US" sz="2400" spc="-40" dirty="0">
                <a:latin typeface="Trebuchet MS"/>
                <a:cs typeface="Trebuchet MS"/>
              </a:rPr>
              <a:t>duplicates</a:t>
            </a:r>
            <a:r>
              <a:rPr lang="en-US" sz="2400" spc="-100" dirty="0">
                <a:latin typeface="Trebuchet MS"/>
                <a:cs typeface="Trebuchet MS"/>
              </a:rPr>
              <a:t> </a:t>
            </a:r>
            <a:r>
              <a:rPr lang="en-US" sz="2400" spc="-25" dirty="0">
                <a:latin typeface="Trebuchet MS"/>
                <a:cs typeface="Trebuchet MS"/>
              </a:rPr>
              <a:t>and </a:t>
            </a:r>
            <a:r>
              <a:rPr lang="en-US" sz="2400" spc="-105" dirty="0">
                <a:latin typeface="Trebuchet MS"/>
                <a:cs typeface="Trebuchet MS"/>
              </a:rPr>
              <a:t>identifying</a:t>
            </a:r>
            <a:r>
              <a:rPr lang="en-US" sz="2400" spc="-185" dirty="0">
                <a:latin typeface="Trebuchet MS"/>
                <a:cs typeface="Trebuchet MS"/>
              </a:rPr>
              <a:t> </a:t>
            </a:r>
            <a:r>
              <a:rPr lang="en-US" sz="2400" dirty="0">
                <a:latin typeface="Trebuchet MS"/>
                <a:cs typeface="Trebuchet MS"/>
              </a:rPr>
              <a:t>missing</a:t>
            </a:r>
            <a:r>
              <a:rPr lang="en-US" sz="2400" spc="-155" dirty="0">
                <a:latin typeface="Trebuchet MS"/>
                <a:cs typeface="Trebuchet MS"/>
              </a:rPr>
              <a:t> </a:t>
            </a:r>
            <a:r>
              <a:rPr lang="en-US" sz="2400" spc="-10" dirty="0">
                <a:latin typeface="Trebuchet MS"/>
                <a:cs typeface="Trebuchet MS"/>
              </a:rPr>
              <a:t>values.</a:t>
            </a:r>
          </a:p>
          <a:p>
            <a:pPr marL="240029" marR="5080" indent="-227965" algn="just">
              <a:lnSpc>
                <a:spcPts val="3020"/>
              </a:lnSpc>
              <a:spcBef>
                <a:spcPts val="480"/>
              </a:spcBef>
              <a:buFont typeface="Arial MT"/>
              <a:buChar char="•"/>
              <a:tabLst>
                <a:tab pos="241300" algn="l"/>
              </a:tabLst>
            </a:pPr>
            <a:r>
              <a:rPr lang="en-US" sz="2400" spc="-10" dirty="0">
                <a:latin typeface="Trebuchet MS"/>
                <a:cs typeface="Trebuchet MS"/>
              </a:rPr>
              <a:t>The </a:t>
            </a:r>
            <a:r>
              <a:rPr lang="en-US" sz="2400" spc="-10" dirty="0" err="1">
                <a:latin typeface="Trebuchet MS"/>
                <a:cs typeface="Trebuchet MS"/>
              </a:rPr>
              <a:t>dataframes</a:t>
            </a:r>
            <a:r>
              <a:rPr lang="en-US" sz="2400" spc="-10" dirty="0">
                <a:latin typeface="Trebuchet MS"/>
                <a:cs typeface="Trebuchet MS"/>
              </a:rPr>
              <a:t> loaded included: </a:t>
            </a:r>
          </a:p>
          <a:p>
            <a:pPr marL="0" marR="5080" indent="0" algn="just">
              <a:lnSpc>
                <a:spcPts val="3020"/>
              </a:lnSpc>
              <a:spcBef>
                <a:spcPts val="480"/>
              </a:spcBef>
              <a:buNone/>
              <a:tabLst>
                <a:tab pos="241300" algn="l"/>
              </a:tabLst>
            </a:pPr>
            <a:r>
              <a:rPr lang="en-US" sz="2400" spc="-10" dirty="0">
                <a:latin typeface="Trebuchet MS"/>
                <a:cs typeface="Trebuchet MS"/>
              </a:rPr>
              <a:t>- </a:t>
            </a:r>
            <a:r>
              <a:rPr lang="en-US" sz="2400" spc="-10" dirty="0" err="1">
                <a:latin typeface="Trebuchet MS"/>
                <a:cs typeface="Trebuchet MS"/>
              </a:rPr>
              <a:t>box_office_mojo</a:t>
            </a:r>
            <a:r>
              <a:rPr lang="en-US" sz="2400" spc="-10" dirty="0">
                <a:latin typeface="Trebuchet MS"/>
                <a:cs typeface="Trebuchet MS"/>
              </a:rPr>
              <a:t> (CSV)</a:t>
            </a:r>
          </a:p>
          <a:p>
            <a:pPr marL="0" marR="5080" indent="0" algn="just">
              <a:lnSpc>
                <a:spcPts val="3020"/>
              </a:lnSpc>
              <a:spcBef>
                <a:spcPts val="480"/>
              </a:spcBef>
              <a:buNone/>
              <a:tabLst>
                <a:tab pos="241300" algn="l"/>
              </a:tabLst>
            </a:pPr>
            <a:r>
              <a:rPr lang="en-US" sz="2400" spc="-10" dirty="0">
                <a:latin typeface="Trebuchet MS"/>
                <a:cs typeface="Trebuchet MS"/>
              </a:rPr>
              <a:t>- </a:t>
            </a:r>
            <a:r>
              <a:rPr lang="en-US" sz="2400" spc="-10" dirty="0" err="1">
                <a:latin typeface="Trebuchet MS"/>
                <a:cs typeface="Trebuchet MS"/>
              </a:rPr>
              <a:t>the_movies_db</a:t>
            </a:r>
            <a:r>
              <a:rPr lang="en-US" sz="2400" spc="-10" dirty="0">
                <a:latin typeface="Trebuchet MS"/>
                <a:cs typeface="Trebuchet MS"/>
              </a:rPr>
              <a:t> (CSV)</a:t>
            </a:r>
          </a:p>
          <a:p>
            <a:pPr marL="0" marR="5080" indent="0" algn="just">
              <a:lnSpc>
                <a:spcPts val="3020"/>
              </a:lnSpc>
              <a:spcBef>
                <a:spcPts val="480"/>
              </a:spcBef>
              <a:buNone/>
              <a:tabLst>
                <a:tab pos="241300" algn="l"/>
              </a:tabLst>
            </a:pPr>
            <a:r>
              <a:rPr lang="en-US" sz="2400" spc="-10" dirty="0">
                <a:latin typeface="Trebuchet MS"/>
                <a:cs typeface="Trebuchet MS"/>
              </a:rPr>
              <a:t>- </a:t>
            </a:r>
            <a:r>
              <a:rPr lang="en-US" sz="2400" spc="-10" dirty="0" err="1">
                <a:latin typeface="Trebuchet MS"/>
                <a:cs typeface="Trebuchet MS"/>
              </a:rPr>
              <a:t>movie_numbers</a:t>
            </a:r>
            <a:r>
              <a:rPr lang="en-US" sz="2400" spc="-10" dirty="0">
                <a:latin typeface="Trebuchet MS"/>
                <a:cs typeface="Trebuchet MS"/>
              </a:rPr>
              <a:t> (CSV)</a:t>
            </a:r>
          </a:p>
          <a:p>
            <a:pPr marL="0" marR="5080" indent="0" algn="just">
              <a:lnSpc>
                <a:spcPts val="3020"/>
              </a:lnSpc>
              <a:spcBef>
                <a:spcPts val="480"/>
              </a:spcBef>
              <a:buNone/>
              <a:tabLst>
                <a:tab pos="241300" algn="l"/>
              </a:tabLst>
            </a:pPr>
            <a:r>
              <a:rPr lang="en-US" sz="2400" spc="-10" dirty="0">
                <a:latin typeface="Trebuchet MS"/>
                <a:cs typeface="Trebuchet MS"/>
              </a:rPr>
              <a:t>- </a:t>
            </a:r>
            <a:r>
              <a:rPr lang="en-US" sz="2400" spc="-10" dirty="0" err="1">
                <a:latin typeface="Trebuchet MS"/>
                <a:cs typeface="Trebuchet MS"/>
              </a:rPr>
              <a:t>movie_ratings</a:t>
            </a:r>
            <a:r>
              <a:rPr lang="en-US" sz="2400" spc="-10" dirty="0">
                <a:latin typeface="Trebuchet MS"/>
                <a:cs typeface="Trebuchet MS"/>
              </a:rPr>
              <a:t> (SQL)</a:t>
            </a:r>
          </a:p>
          <a:p>
            <a:pPr marL="0" marR="5080" indent="0" algn="just">
              <a:lnSpc>
                <a:spcPts val="3020"/>
              </a:lnSpc>
              <a:spcBef>
                <a:spcPts val="480"/>
              </a:spcBef>
              <a:buNone/>
              <a:tabLst>
                <a:tab pos="241300" algn="l"/>
              </a:tabLst>
            </a:pPr>
            <a:r>
              <a:rPr lang="en-US" sz="2400" spc="-10" dirty="0">
                <a:latin typeface="Trebuchet MS"/>
                <a:cs typeface="Trebuchet MS"/>
              </a:rPr>
              <a:t>- </a:t>
            </a:r>
            <a:r>
              <a:rPr lang="en-US" sz="2400" spc="-10" dirty="0" err="1">
                <a:latin typeface="Trebuchet MS"/>
                <a:cs typeface="Trebuchet MS"/>
              </a:rPr>
              <a:t>movie_basics</a:t>
            </a:r>
            <a:r>
              <a:rPr lang="en-US" sz="2400" spc="-10" dirty="0">
                <a:latin typeface="Trebuchet MS"/>
                <a:cs typeface="Trebuchet MS"/>
              </a:rPr>
              <a:t> (SQL)</a:t>
            </a:r>
            <a:endParaRPr lang="en-US" sz="2400" dirty="0">
              <a:latin typeface="Trebuchet MS"/>
              <a:cs typeface="Trebuchet MS"/>
            </a:endParaRPr>
          </a:p>
          <a:p>
            <a:pPr marL="0" indent="0">
              <a:buNone/>
            </a:pPr>
            <a:endParaRPr lang="en-US" dirty="0"/>
          </a:p>
        </p:txBody>
      </p:sp>
      <p:sp>
        <p:nvSpPr>
          <p:cNvPr id="6" name="Content Placeholder 5">
            <a:extLst>
              <a:ext uri="{FF2B5EF4-FFF2-40B4-BE49-F238E27FC236}">
                <a16:creationId xmlns:a16="http://schemas.microsoft.com/office/drawing/2014/main" id="{E2236DFA-9A58-FE73-002F-2B38D302B7B0}"/>
              </a:ext>
            </a:extLst>
          </p:cNvPr>
          <p:cNvSpPr>
            <a:spLocks noGrp="1"/>
          </p:cNvSpPr>
          <p:nvPr>
            <p:ph sz="half" idx="2"/>
          </p:nvPr>
        </p:nvSpPr>
        <p:spPr>
          <a:xfrm>
            <a:off x="6319840" y="152400"/>
            <a:ext cx="5033960" cy="6477000"/>
          </a:xfrm>
        </p:spPr>
        <p:txBody>
          <a:bodyPr>
            <a:normAutofit/>
          </a:bodyPr>
          <a:lstStyle/>
          <a:p>
            <a:pPr marL="0" indent="0">
              <a:buNone/>
            </a:pPr>
            <a:r>
              <a:rPr lang="en-US" sz="3200" b="1" spc="-180" dirty="0"/>
              <a:t>Cleaning</a:t>
            </a:r>
            <a:r>
              <a:rPr lang="en-US" sz="3200" b="1" spc="-434" dirty="0"/>
              <a:t> </a:t>
            </a:r>
            <a:r>
              <a:rPr lang="en-US" sz="3200" b="1" spc="-175" dirty="0"/>
              <a:t>and</a:t>
            </a:r>
            <a:r>
              <a:rPr lang="en-US" sz="3200" b="1" spc="-430" dirty="0"/>
              <a:t> </a:t>
            </a:r>
            <a:r>
              <a:rPr lang="en-US" sz="3200" b="1" spc="-204" dirty="0"/>
              <a:t>Normalizing</a:t>
            </a:r>
            <a:r>
              <a:rPr lang="en-US" sz="3200" b="1" spc="-430" dirty="0"/>
              <a:t> </a:t>
            </a:r>
            <a:r>
              <a:rPr lang="en-US" sz="3200" b="1" spc="-295" dirty="0"/>
              <a:t>the</a:t>
            </a:r>
            <a:r>
              <a:rPr lang="en-US" sz="3200" b="1" spc="-434" dirty="0"/>
              <a:t> </a:t>
            </a:r>
            <a:r>
              <a:rPr lang="en-US" sz="3200" b="1" spc="-95" dirty="0"/>
              <a:t>Data</a:t>
            </a:r>
          </a:p>
          <a:p>
            <a:pPr marL="240665" indent="-227965">
              <a:lnSpc>
                <a:spcPct val="100000"/>
              </a:lnSpc>
              <a:spcBef>
                <a:spcPts val="755"/>
              </a:spcBef>
              <a:buFont typeface="Arial MT"/>
              <a:buChar char="•"/>
              <a:tabLst>
                <a:tab pos="240665" algn="l"/>
              </a:tabLst>
            </a:pPr>
            <a:r>
              <a:rPr lang="en-US" spc="-30" dirty="0"/>
              <a:t>Dropping</a:t>
            </a:r>
            <a:r>
              <a:rPr lang="en-US" spc="-170" dirty="0"/>
              <a:t> </a:t>
            </a:r>
            <a:r>
              <a:rPr lang="en-US" spc="-100" dirty="0"/>
              <a:t>of</a:t>
            </a:r>
            <a:r>
              <a:rPr lang="en-US" spc="-180" dirty="0"/>
              <a:t> </a:t>
            </a:r>
            <a:r>
              <a:rPr lang="en-US" dirty="0"/>
              <a:t>unnecessary</a:t>
            </a:r>
            <a:r>
              <a:rPr lang="en-US" spc="-160" dirty="0"/>
              <a:t> </a:t>
            </a:r>
            <a:r>
              <a:rPr lang="en-US" dirty="0"/>
              <a:t>columns</a:t>
            </a:r>
            <a:r>
              <a:rPr lang="en-US" spc="-170" dirty="0"/>
              <a:t> </a:t>
            </a:r>
            <a:r>
              <a:rPr lang="en-US" spc="-130" dirty="0"/>
              <a:t>for</a:t>
            </a:r>
            <a:r>
              <a:rPr lang="en-US" spc="-180" dirty="0"/>
              <a:t> </a:t>
            </a:r>
            <a:r>
              <a:rPr lang="en-US" spc="-95" dirty="0"/>
              <a:t>driven</a:t>
            </a:r>
            <a:r>
              <a:rPr lang="en-US" spc="-145" dirty="0"/>
              <a:t> </a:t>
            </a:r>
            <a:r>
              <a:rPr lang="en-US" spc="-10" dirty="0"/>
              <a:t>analysis.</a:t>
            </a:r>
          </a:p>
          <a:p>
            <a:pPr marL="240029" indent="-227329">
              <a:lnSpc>
                <a:spcPct val="100000"/>
              </a:lnSpc>
              <a:spcBef>
                <a:spcPts val="660"/>
              </a:spcBef>
              <a:buFont typeface="Arial MT"/>
              <a:buChar char="•"/>
              <a:tabLst>
                <a:tab pos="240029" algn="l"/>
              </a:tabLst>
            </a:pPr>
            <a:r>
              <a:rPr lang="en-US" spc="-40" dirty="0"/>
              <a:t>Replacing</a:t>
            </a:r>
            <a:r>
              <a:rPr lang="en-US" spc="-190" dirty="0"/>
              <a:t> </a:t>
            </a:r>
            <a:r>
              <a:rPr lang="en-US" dirty="0"/>
              <a:t>and</a:t>
            </a:r>
            <a:r>
              <a:rPr lang="en-US" spc="-204" dirty="0"/>
              <a:t> </a:t>
            </a:r>
            <a:r>
              <a:rPr lang="en-US" spc="-110" dirty="0"/>
              <a:t>filling</a:t>
            </a:r>
            <a:r>
              <a:rPr lang="en-US" spc="-225" dirty="0"/>
              <a:t> </a:t>
            </a:r>
            <a:r>
              <a:rPr lang="en-US" dirty="0"/>
              <a:t>missing</a:t>
            </a:r>
            <a:r>
              <a:rPr lang="en-US" spc="-210" dirty="0"/>
              <a:t> </a:t>
            </a:r>
            <a:r>
              <a:rPr lang="en-US" spc="-10" dirty="0"/>
              <a:t>values.</a:t>
            </a:r>
          </a:p>
          <a:p>
            <a:pPr marL="240029" marR="5080" indent="-227965">
              <a:lnSpc>
                <a:spcPts val="3020"/>
              </a:lnSpc>
              <a:spcBef>
                <a:spcPts val="1060"/>
              </a:spcBef>
              <a:buFont typeface="Arial MT"/>
              <a:buChar char="•"/>
              <a:tabLst>
                <a:tab pos="241300" algn="l"/>
              </a:tabLst>
            </a:pPr>
            <a:r>
              <a:rPr lang="en-US" spc="-10" dirty="0"/>
              <a:t>Changing</a:t>
            </a:r>
            <a:r>
              <a:rPr lang="en-US" spc="-220" dirty="0"/>
              <a:t> </a:t>
            </a:r>
            <a:r>
              <a:rPr lang="en-US" dirty="0"/>
              <a:t>column</a:t>
            </a:r>
            <a:r>
              <a:rPr lang="en-US" spc="-225" dirty="0"/>
              <a:t> </a:t>
            </a:r>
            <a:r>
              <a:rPr lang="en-US" spc="-70" dirty="0"/>
              <a:t>data</a:t>
            </a:r>
            <a:r>
              <a:rPr lang="en-US" spc="-235" dirty="0"/>
              <a:t> </a:t>
            </a:r>
            <a:r>
              <a:rPr lang="en-US" spc="-50" dirty="0"/>
              <a:t>types</a:t>
            </a:r>
            <a:r>
              <a:rPr lang="en-US" spc="-229" dirty="0"/>
              <a:t> </a:t>
            </a:r>
            <a:r>
              <a:rPr lang="en-US" spc="-105" dirty="0"/>
              <a:t>to</a:t>
            </a:r>
            <a:r>
              <a:rPr lang="en-US" spc="-229" dirty="0"/>
              <a:t> </a:t>
            </a:r>
            <a:r>
              <a:rPr lang="en-US" spc="-75" dirty="0"/>
              <a:t>proper</a:t>
            </a:r>
            <a:r>
              <a:rPr lang="en-US" spc="-235" dirty="0"/>
              <a:t> </a:t>
            </a:r>
            <a:r>
              <a:rPr lang="en-US" dirty="0"/>
              <a:t>and</a:t>
            </a:r>
            <a:r>
              <a:rPr lang="en-US" spc="-235" dirty="0"/>
              <a:t> </a:t>
            </a:r>
            <a:r>
              <a:rPr lang="en-US" spc="-40" dirty="0"/>
              <a:t>easily</a:t>
            </a:r>
            <a:r>
              <a:rPr lang="en-US" spc="-250" dirty="0"/>
              <a:t> </a:t>
            </a:r>
            <a:r>
              <a:rPr lang="en-US" spc="-10" dirty="0"/>
              <a:t>manageable </a:t>
            </a:r>
            <a:r>
              <a:rPr lang="en-US" spc="-70" dirty="0"/>
              <a:t>data</a:t>
            </a:r>
            <a:r>
              <a:rPr lang="en-US" spc="-245" dirty="0"/>
              <a:t> </a:t>
            </a:r>
            <a:r>
              <a:rPr lang="en-US" spc="-10" dirty="0"/>
              <a:t>types. </a:t>
            </a:r>
          </a:p>
          <a:p>
            <a:pPr marL="0" indent="0">
              <a:buNone/>
            </a:pPr>
            <a:endParaRPr lang="en-US" sz="3200" b="1" dirty="0"/>
          </a:p>
        </p:txBody>
      </p:sp>
    </p:spTree>
    <p:extLst>
      <p:ext uri="{BB962C8B-B14F-4D97-AF65-F5344CB8AC3E}">
        <p14:creationId xmlns:p14="http://schemas.microsoft.com/office/powerpoint/2010/main" val="127523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445A5-E2C8-8901-AAC7-066BA4A47743}"/>
              </a:ext>
            </a:extLst>
          </p:cNvPr>
          <p:cNvSpPr>
            <a:spLocks noGrp="1"/>
          </p:cNvSpPr>
          <p:nvPr>
            <p:ph type="title"/>
          </p:nvPr>
        </p:nvSpPr>
        <p:spPr>
          <a:xfrm>
            <a:off x="838200" y="76201"/>
            <a:ext cx="10515600" cy="604836"/>
          </a:xfrm>
        </p:spPr>
        <p:txBody>
          <a:bodyPr>
            <a:normAutofit fontScale="90000"/>
          </a:bodyPr>
          <a:lstStyle/>
          <a:p>
            <a:r>
              <a:rPr lang="en-US" dirty="0"/>
              <a:t>Data Analysis</a:t>
            </a:r>
          </a:p>
        </p:txBody>
      </p:sp>
      <p:sp>
        <p:nvSpPr>
          <p:cNvPr id="3" name="Content Placeholder 2">
            <a:extLst>
              <a:ext uri="{FF2B5EF4-FFF2-40B4-BE49-F238E27FC236}">
                <a16:creationId xmlns:a16="http://schemas.microsoft.com/office/drawing/2014/main" id="{CD9E0A7C-FC10-8A9E-D667-248DE277E29B}"/>
              </a:ext>
            </a:extLst>
          </p:cNvPr>
          <p:cNvSpPr>
            <a:spLocks noGrp="1"/>
          </p:cNvSpPr>
          <p:nvPr>
            <p:ph idx="1"/>
          </p:nvPr>
        </p:nvSpPr>
        <p:spPr>
          <a:xfrm>
            <a:off x="685800" y="914400"/>
            <a:ext cx="10668000" cy="5262563"/>
          </a:xfrm>
        </p:spPr>
        <p:txBody>
          <a:bodyPr>
            <a:normAutofit fontScale="85000" lnSpcReduction="20000"/>
          </a:bodyPr>
          <a:lstStyle/>
          <a:p>
            <a:pPr marL="12700" indent="0">
              <a:lnSpc>
                <a:spcPct val="100000"/>
              </a:lnSpc>
              <a:spcBef>
                <a:spcPts val="755"/>
              </a:spcBef>
              <a:buNone/>
              <a:tabLst>
                <a:tab pos="240665" algn="l"/>
              </a:tabLst>
            </a:pPr>
            <a:r>
              <a:rPr lang="en-US" sz="3800" b="1" spc="-10" dirty="0"/>
              <a:t>1.  Hypothesis Testing</a:t>
            </a:r>
          </a:p>
          <a:p>
            <a:pPr marL="12700" indent="0">
              <a:lnSpc>
                <a:spcPct val="100000"/>
              </a:lnSpc>
              <a:spcBef>
                <a:spcPts val="755"/>
              </a:spcBef>
              <a:buNone/>
              <a:tabLst>
                <a:tab pos="240665" algn="l"/>
              </a:tabLst>
            </a:pPr>
            <a:endParaRPr lang="en-US" spc="-10" dirty="0"/>
          </a:p>
          <a:p>
            <a:pPr marL="12700" indent="0">
              <a:lnSpc>
                <a:spcPct val="100000"/>
              </a:lnSpc>
              <a:spcBef>
                <a:spcPts val="755"/>
              </a:spcBef>
              <a:buNone/>
              <a:tabLst>
                <a:tab pos="240665" algn="l"/>
              </a:tabLst>
            </a:pPr>
            <a:r>
              <a:rPr lang="en-US" spc="-10" dirty="0"/>
              <a:t>Null Hypothesis (H₀)</a:t>
            </a:r>
          </a:p>
          <a:p>
            <a:pPr marL="240665" indent="-227965">
              <a:lnSpc>
                <a:spcPct val="100000"/>
              </a:lnSpc>
              <a:spcBef>
                <a:spcPts val="755"/>
              </a:spcBef>
              <a:buFont typeface="Arial MT"/>
              <a:buChar char="•"/>
              <a:tabLst>
                <a:tab pos="240665" algn="l"/>
              </a:tabLst>
            </a:pPr>
            <a:r>
              <a:rPr lang="en-US" spc="-10" dirty="0"/>
              <a:t>"There is no significant relationship between a movie's average audience rating and its worldwide gross revenue."</a:t>
            </a:r>
          </a:p>
          <a:p>
            <a:pPr marL="240665" indent="-227965">
              <a:lnSpc>
                <a:spcPct val="100000"/>
              </a:lnSpc>
              <a:spcBef>
                <a:spcPts val="755"/>
              </a:spcBef>
              <a:buFont typeface="Arial MT"/>
              <a:buChar char="•"/>
              <a:tabLst>
                <a:tab pos="240665" algn="l"/>
              </a:tabLst>
            </a:pPr>
            <a:r>
              <a:rPr lang="en-US" spc="-10" dirty="0"/>
              <a:t>This suggests that variations in audience ratings do not have any meaningful effect on a movie's revenue.</a:t>
            </a:r>
          </a:p>
          <a:p>
            <a:pPr marL="240665" indent="-227965">
              <a:lnSpc>
                <a:spcPct val="100000"/>
              </a:lnSpc>
              <a:spcBef>
                <a:spcPts val="755"/>
              </a:spcBef>
              <a:buFont typeface="Arial MT"/>
              <a:buChar char="•"/>
              <a:tabLst>
                <a:tab pos="240665" algn="l"/>
              </a:tabLst>
            </a:pPr>
            <a:endParaRPr lang="en-US" spc="-10" dirty="0"/>
          </a:p>
          <a:p>
            <a:pPr marL="12700" indent="0">
              <a:lnSpc>
                <a:spcPct val="100000"/>
              </a:lnSpc>
              <a:spcBef>
                <a:spcPts val="755"/>
              </a:spcBef>
              <a:buNone/>
              <a:tabLst>
                <a:tab pos="240665" algn="l"/>
              </a:tabLst>
            </a:pPr>
            <a:r>
              <a:rPr lang="en-US" spc="-10" dirty="0"/>
              <a:t>Alternative Hypothesis (H₁)</a:t>
            </a:r>
          </a:p>
          <a:p>
            <a:pPr marL="240665" indent="-227965">
              <a:lnSpc>
                <a:spcPct val="100000"/>
              </a:lnSpc>
              <a:spcBef>
                <a:spcPts val="755"/>
              </a:spcBef>
              <a:buFont typeface="Arial MT"/>
              <a:buChar char="•"/>
              <a:tabLst>
                <a:tab pos="240665" algn="l"/>
              </a:tabLst>
            </a:pPr>
            <a:r>
              <a:rPr lang="en-US" spc="-10" dirty="0"/>
              <a:t>"There is a significant relationship between a movie's average audience rating and its worldwide gross revenue."</a:t>
            </a:r>
          </a:p>
          <a:p>
            <a:pPr marL="240665" indent="-227965">
              <a:lnSpc>
                <a:spcPct val="100000"/>
              </a:lnSpc>
              <a:spcBef>
                <a:spcPts val="755"/>
              </a:spcBef>
              <a:buFont typeface="Arial MT"/>
              <a:buChar char="•"/>
              <a:tabLst>
                <a:tab pos="240665" algn="l"/>
              </a:tabLst>
            </a:pPr>
            <a:r>
              <a:rPr lang="en-US" spc="-10" dirty="0"/>
              <a:t>This implies that audience ratings and worldwide revenue are statistically associated, indicating that higher ratings might correlate with higher revenue or vice versa.</a:t>
            </a:r>
          </a:p>
          <a:p>
            <a:pPr marL="240665" indent="-227965">
              <a:lnSpc>
                <a:spcPct val="100000"/>
              </a:lnSpc>
              <a:spcBef>
                <a:spcPts val="755"/>
              </a:spcBef>
              <a:buFont typeface="Arial MT"/>
              <a:buChar char="•"/>
              <a:tabLst>
                <a:tab pos="240665" algn="l"/>
              </a:tabLst>
            </a:pPr>
            <a:endParaRPr lang="en-US" spc="-10" dirty="0"/>
          </a:p>
          <a:p>
            <a:pPr marL="240665" indent="-227965">
              <a:lnSpc>
                <a:spcPct val="100000"/>
              </a:lnSpc>
              <a:spcBef>
                <a:spcPts val="755"/>
              </a:spcBef>
              <a:buFont typeface="Arial MT"/>
              <a:buChar char="•"/>
              <a:tabLst>
                <a:tab pos="240665" algn="l"/>
              </a:tabLst>
            </a:pPr>
            <a:endParaRPr lang="en-US" spc="-10" dirty="0"/>
          </a:p>
          <a:p>
            <a:pPr marL="240665" indent="-227965">
              <a:lnSpc>
                <a:spcPct val="100000"/>
              </a:lnSpc>
              <a:spcBef>
                <a:spcPts val="755"/>
              </a:spcBef>
              <a:buFont typeface="Arial MT"/>
              <a:buChar char="•"/>
              <a:tabLst>
                <a:tab pos="240665" algn="l"/>
              </a:tabLst>
            </a:pPr>
            <a:endParaRPr lang="en-US" spc="-10" dirty="0"/>
          </a:p>
          <a:p>
            <a:endParaRPr lang="en-US" dirty="0"/>
          </a:p>
        </p:txBody>
      </p:sp>
    </p:spTree>
    <p:extLst>
      <p:ext uri="{BB962C8B-B14F-4D97-AF65-F5344CB8AC3E}">
        <p14:creationId xmlns:p14="http://schemas.microsoft.com/office/powerpoint/2010/main" val="383558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54C376-B61A-2BEE-29C7-B9CC89363A6D}"/>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7DE49-1DB0-0FBF-1C2F-2BA677C652E8}"/>
              </a:ext>
            </a:extLst>
          </p:cNvPr>
          <p:cNvSpPr>
            <a:spLocks noGrp="1"/>
          </p:cNvSpPr>
          <p:nvPr>
            <p:ph type="title"/>
          </p:nvPr>
        </p:nvSpPr>
        <p:spPr>
          <a:xfrm>
            <a:off x="838201" y="365125"/>
            <a:ext cx="3435625" cy="1325563"/>
          </a:xfrm>
        </p:spPr>
        <p:txBody>
          <a:bodyPr vert="horz" lIns="91440" tIns="45720" rIns="91440" bIns="45720" rtlCol="0" anchor="ctr">
            <a:normAutofit/>
          </a:bodyPr>
          <a:lstStyle/>
          <a:p>
            <a:r>
              <a:rPr lang="en-US" sz="4000">
                <a:gradFill flip="none" rotWithShape="1">
                  <a:gsLst>
                    <a:gs pos="28000">
                      <a:srgbClr val="EDEDED"/>
                    </a:gs>
                    <a:gs pos="0">
                      <a:srgbClr val="BFBFBF"/>
                    </a:gs>
                    <a:gs pos="100000">
                      <a:srgbClr val="FFFFFF"/>
                    </a:gs>
                  </a:gsLst>
                  <a:lin ang="4800000" scaled="0"/>
                  <a:tileRect/>
                </a:gradFill>
              </a:rPr>
              <a:t>2. Data Visualization</a:t>
            </a:r>
          </a:p>
        </p:txBody>
      </p:sp>
      <p:sp>
        <p:nvSpPr>
          <p:cNvPr id="4" name="Content Placeholder 3">
            <a:extLst>
              <a:ext uri="{FF2B5EF4-FFF2-40B4-BE49-F238E27FC236}">
                <a16:creationId xmlns:a16="http://schemas.microsoft.com/office/drawing/2014/main" id="{2C5303A2-BEC6-57F3-4A50-A2D97F2263CD}"/>
              </a:ext>
            </a:extLst>
          </p:cNvPr>
          <p:cNvSpPr>
            <a:spLocks noGrp="1"/>
          </p:cNvSpPr>
          <p:nvPr>
            <p:ph sz="half" idx="1"/>
          </p:nvPr>
        </p:nvSpPr>
        <p:spPr>
          <a:xfrm>
            <a:off x="666974" y="1825625"/>
            <a:ext cx="3606853" cy="4351338"/>
          </a:xfrm>
        </p:spPr>
        <p:txBody>
          <a:bodyPr vert="horz" lIns="91440" tIns="45720" rIns="91440" bIns="45720" rtlCol="0">
            <a:normAutofit/>
          </a:bodyPr>
          <a:lstStyle/>
          <a:p>
            <a:pPr marL="0" indent="0">
              <a:buNone/>
            </a:pPr>
            <a:r>
              <a:rPr lang="en-US" sz="2000" b="1" dirty="0">
                <a:gradFill>
                  <a:gsLst>
                    <a:gs pos="34000">
                      <a:srgbClr val="EDEDED"/>
                    </a:gs>
                    <a:gs pos="0">
                      <a:srgbClr val="BFBFBF"/>
                    </a:gs>
                    <a:gs pos="100000">
                      <a:srgbClr val="FFFFFF"/>
                    </a:gs>
                  </a:gsLst>
                  <a:lin ang="4800000" scaled="0"/>
                </a:gradFill>
              </a:rPr>
              <a:t>Objective 1: Top-Performing Movie Genres</a:t>
            </a:r>
          </a:p>
          <a:p>
            <a:pPr marL="0" indent="0">
              <a:buNone/>
            </a:pPr>
            <a:r>
              <a:rPr lang="en-US" sz="2000" dirty="0">
                <a:gradFill>
                  <a:gsLst>
                    <a:gs pos="34000">
                      <a:srgbClr val="EDEDED"/>
                    </a:gs>
                    <a:gs pos="0">
                      <a:srgbClr val="BFBFBF"/>
                    </a:gs>
                    <a:gs pos="100000">
                      <a:srgbClr val="FFFFFF"/>
                    </a:gs>
                  </a:gsLst>
                  <a:lin ang="4800000" scaled="0"/>
                </a:gradFill>
              </a:rPr>
              <a:t>Analyzes which genres (e.g., Action, Comedy, Drama) consistently generate the highest box office revenue to guide future content strategy.</a:t>
            </a:r>
          </a:p>
        </p:txBody>
      </p:sp>
      <p:pic>
        <p:nvPicPr>
          <p:cNvPr id="7" name="Content Placeholder 6">
            <a:extLst>
              <a:ext uri="{FF2B5EF4-FFF2-40B4-BE49-F238E27FC236}">
                <a16:creationId xmlns:a16="http://schemas.microsoft.com/office/drawing/2014/main" id="{471AF24B-D51C-EA4D-EA5E-FA4C1DBA5050}"/>
              </a:ext>
            </a:extLst>
          </p:cNvPr>
          <p:cNvPicPr>
            <a:picLocks noGrp="1" noChangeAspect="1"/>
          </p:cNvPicPr>
          <p:nvPr>
            <p:ph sz="half" idx="2"/>
          </p:nvPr>
        </p:nvPicPr>
        <p:blipFill>
          <a:blip r:embed="rId3"/>
          <a:stretch>
            <a:fillRect/>
          </a:stretch>
        </p:blipFill>
        <p:spPr>
          <a:xfrm>
            <a:off x="4800122" y="1371600"/>
            <a:ext cx="7133619" cy="4191000"/>
          </a:xfrm>
          <a:prstGeom prst="rect">
            <a:avLst/>
          </a:prstGeom>
        </p:spPr>
      </p:pic>
    </p:spTree>
    <p:extLst>
      <p:ext uri="{BB962C8B-B14F-4D97-AF65-F5344CB8AC3E}">
        <p14:creationId xmlns:p14="http://schemas.microsoft.com/office/powerpoint/2010/main" val="21701962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FF745C-524D-6E88-9FF5-003AADC38CDC}"/>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2DBEC044-92FD-6D81-443C-D59C209DD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4A250F-50CF-2A7B-1FF3-B9C7E62F53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3464C6-9ECA-278D-32A4-C635563C54A4}"/>
              </a:ext>
            </a:extLst>
          </p:cNvPr>
          <p:cNvSpPr>
            <a:spLocks noGrp="1"/>
          </p:cNvSpPr>
          <p:nvPr>
            <p:ph type="title"/>
          </p:nvPr>
        </p:nvSpPr>
        <p:spPr>
          <a:xfrm>
            <a:off x="838201" y="365125"/>
            <a:ext cx="3435625" cy="1325563"/>
          </a:xfrm>
        </p:spPr>
        <p:txBody>
          <a:bodyPr vert="horz" lIns="91440" tIns="45720" rIns="91440" bIns="45720" rtlCol="0" anchor="ctr">
            <a:normAutofit/>
          </a:bodyPr>
          <a:lstStyle/>
          <a:p>
            <a:r>
              <a:rPr lang="en-US" sz="4000">
                <a:gradFill flip="none" rotWithShape="1">
                  <a:gsLst>
                    <a:gs pos="28000">
                      <a:srgbClr val="EDEDED"/>
                    </a:gs>
                    <a:gs pos="0">
                      <a:srgbClr val="BFBFBF"/>
                    </a:gs>
                    <a:gs pos="100000">
                      <a:srgbClr val="FFFFFF"/>
                    </a:gs>
                  </a:gsLst>
                  <a:lin ang="4800000" scaled="0"/>
                  <a:tileRect/>
                </a:gradFill>
              </a:rPr>
              <a:t>2. Data Visualization</a:t>
            </a:r>
          </a:p>
        </p:txBody>
      </p:sp>
      <p:sp>
        <p:nvSpPr>
          <p:cNvPr id="4" name="Content Placeholder 3">
            <a:extLst>
              <a:ext uri="{FF2B5EF4-FFF2-40B4-BE49-F238E27FC236}">
                <a16:creationId xmlns:a16="http://schemas.microsoft.com/office/drawing/2014/main" id="{FF904371-EDD4-8D32-31D9-A45568218B16}"/>
              </a:ext>
            </a:extLst>
          </p:cNvPr>
          <p:cNvSpPr>
            <a:spLocks noGrp="1"/>
          </p:cNvSpPr>
          <p:nvPr>
            <p:ph sz="half" idx="1"/>
          </p:nvPr>
        </p:nvSpPr>
        <p:spPr>
          <a:xfrm>
            <a:off x="666974" y="1825625"/>
            <a:ext cx="3606853" cy="4351338"/>
          </a:xfrm>
        </p:spPr>
        <p:txBody>
          <a:bodyPr vert="horz" lIns="91440" tIns="45720" rIns="91440" bIns="45720" rtlCol="0">
            <a:normAutofit/>
          </a:bodyPr>
          <a:lstStyle/>
          <a:p>
            <a:pPr marL="0" indent="0">
              <a:buNone/>
            </a:pPr>
            <a:r>
              <a:rPr lang="en-US" sz="2000" b="1" dirty="0">
                <a:gradFill>
                  <a:gsLst>
                    <a:gs pos="34000">
                      <a:srgbClr val="EDEDED"/>
                    </a:gs>
                    <a:gs pos="0">
                      <a:srgbClr val="BFBFBF"/>
                    </a:gs>
                    <a:gs pos="100000">
                      <a:srgbClr val="FFFFFF"/>
                    </a:gs>
                  </a:gsLst>
                  <a:lin ang="4800000" scaled="0"/>
                </a:gradFill>
              </a:rPr>
              <a:t>Objective 2: Evaluate seasonal and regional trends </a:t>
            </a:r>
          </a:p>
          <a:p>
            <a:pPr marL="0" indent="0">
              <a:buNone/>
            </a:pPr>
            <a:r>
              <a:rPr lang="en-US" sz="2000" b="1" dirty="0">
                <a:gradFill>
                  <a:gsLst>
                    <a:gs pos="34000">
                      <a:srgbClr val="EDEDED"/>
                    </a:gs>
                    <a:gs pos="0">
                      <a:srgbClr val="BFBFBF"/>
                    </a:gs>
                    <a:gs pos="100000">
                      <a:srgbClr val="FFFFFF"/>
                    </a:gs>
                  </a:gsLst>
                  <a:lin ang="4800000" scaled="0"/>
                </a:gradFill>
              </a:rPr>
              <a:t>Gross Revenue by Season</a:t>
            </a:r>
          </a:p>
        </p:txBody>
      </p:sp>
      <p:pic>
        <p:nvPicPr>
          <p:cNvPr id="10" name="Content Placeholder 9">
            <a:extLst>
              <a:ext uri="{FF2B5EF4-FFF2-40B4-BE49-F238E27FC236}">
                <a16:creationId xmlns:a16="http://schemas.microsoft.com/office/drawing/2014/main" id="{FA9BA534-69AA-381D-1D62-DD19611F145B}"/>
              </a:ext>
            </a:extLst>
          </p:cNvPr>
          <p:cNvPicPr>
            <a:picLocks noGrp="1" noChangeAspect="1"/>
          </p:cNvPicPr>
          <p:nvPr>
            <p:ph sz="half" idx="2"/>
          </p:nvPr>
        </p:nvPicPr>
        <p:blipFill>
          <a:blip r:embed="rId3"/>
          <a:stretch>
            <a:fillRect/>
          </a:stretch>
        </p:blipFill>
        <p:spPr>
          <a:xfrm>
            <a:off x="4882891" y="1066800"/>
            <a:ext cx="7137918" cy="4572000"/>
          </a:xfrm>
        </p:spPr>
      </p:pic>
    </p:spTree>
    <p:extLst>
      <p:ext uri="{BB962C8B-B14F-4D97-AF65-F5344CB8AC3E}">
        <p14:creationId xmlns:p14="http://schemas.microsoft.com/office/powerpoint/2010/main" val="379820436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225D2D-8A56-6318-0417-6E45B6627D4D}"/>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256891D6-6DA2-B838-B7F0-E7F30A560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420C980-F3FC-4376-DCD3-ED722B2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8C339-7932-4A8E-34CA-9CDA53E6230A}"/>
              </a:ext>
            </a:extLst>
          </p:cNvPr>
          <p:cNvSpPr>
            <a:spLocks noGrp="1"/>
          </p:cNvSpPr>
          <p:nvPr>
            <p:ph type="title"/>
          </p:nvPr>
        </p:nvSpPr>
        <p:spPr>
          <a:xfrm>
            <a:off x="838201" y="365125"/>
            <a:ext cx="3435625" cy="1325563"/>
          </a:xfrm>
        </p:spPr>
        <p:txBody>
          <a:bodyPr vert="horz" lIns="91440" tIns="45720" rIns="91440" bIns="45720" rtlCol="0" anchor="ctr">
            <a:normAutofit/>
          </a:bodyPr>
          <a:lstStyle/>
          <a:p>
            <a:r>
              <a:rPr lang="en-US" sz="4000">
                <a:gradFill flip="none" rotWithShape="1">
                  <a:gsLst>
                    <a:gs pos="28000">
                      <a:srgbClr val="EDEDED"/>
                    </a:gs>
                    <a:gs pos="0">
                      <a:srgbClr val="BFBFBF"/>
                    </a:gs>
                    <a:gs pos="100000">
                      <a:srgbClr val="FFFFFF"/>
                    </a:gs>
                  </a:gsLst>
                  <a:lin ang="4800000" scaled="0"/>
                  <a:tileRect/>
                </a:gradFill>
              </a:rPr>
              <a:t>2. Data Visualization</a:t>
            </a:r>
          </a:p>
        </p:txBody>
      </p:sp>
      <p:sp>
        <p:nvSpPr>
          <p:cNvPr id="4" name="Content Placeholder 3">
            <a:extLst>
              <a:ext uri="{FF2B5EF4-FFF2-40B4-BE49-F238E27FC236}">
                <a16:creationId xmlns:a16="http://schemas.microsoft.com/office/drawing/2014/main" id="{7AFDF834-FEE4-16FB-23B7-5A4808B4FD36}"/>
              </a:ext>
            </a:extLst>
          </p:cNvPr>
          <p:cNvSpPr>
            <a:spLocks noGrp="1"/>
          </p:cNvSpPr>
          <p:nvPr>
            <p:ph sz="half" idx="1"/>
          </p:nvPr>
        </p:nvSpPr>
        <p:spPr>
          <a:xfrm>
            <a:off x="666974" y="1825625"/>
            <a:ext cx="3606853" cy="4351338"/>
          </a:xfrm>
        </p:spPr>
        <p:txBody>
          <a:bodyPr vert="horz" lIns="91440" tIns="45720" rIns="91440" bIns="45720" rtlCol="0">
            <a:normAutofit/>
          </a:bodyPr>
          <a:lstStyle/>
          <a:p>
            <a:pPr marL="0" indent="0">
              <a:buNone/>
            </a:pPr>
            <a:r>
              <a:rPr lang="en-US" sz="2000" b="1" dirty="0">
                <a:gradFill>
                  <a:gsLst>
                    <a:gs pos="34000">
                      <a:srgbClr val="EDEDED"/>
                    </a:gs>
                    <a:gs pos="0">
                      <a:srgbClr val="BFBFBF"/>
                    </a:gs>
                    <a:gs pos="100000">
                      <a:srgbClr val="FFFFFF"/>
                    </a:gs>
                  </a:gsLst>
                  <a:lin ang="4800000" scaled="0"/>
                </a:gradFill>
              </a:rPr>
              <a:t>Objective 3: Identify movie ratings and audience preferences for various genres</a:t>
            </a:r>
          </a:p>
        </p:txBody>
      </p:sp>
      <p:pic>
        <p:nvPicPr>
          <p:cNvPr id="7" name="Content Placeholder 6">
            <a:extLst>
              <a:ext uri="{FF2B5EF4-FFF2-40B4-BE49-F238E27FC236}">
                <a16:creationId xmlns:a16="http://schemas.microsoft.com/office/drawing/2014/main" id="{D3610E50-B552-AE4E-FD0C-D2BB290DA1C2}"/>
              </a:ext>
            </a:extLst>
          </p:cNvPr>
          <p:cNvPicPr>
            <a:picLocks noGrp="1" noChangeAspect="1"/>
          </p:cNvPicPr>
          <p:nvPr>
            <p:ph sz="half" idx="2"/>
          </p:nvPr>
        </p:nvPicPr>
        <p:blipFill>
          <a:blip r:embed="rId3"/>
          <a:stretch>
            <a:fillRect/>
          </a:stretch>
        </p:blipFill>
        <p:spPr>
          <a:xfrm>
            <a:off x="4664813" y="838199"/>
            <a:ext cx="7298587" cy="4615283"/>
          </a:xfrm>
        </p:spPr>
      </p:pic>
    </p:spTree>
    <p:extLst>
      <p:ext uri="{BB962C8B-B14F-4D97-AF65-F5344CB8AC3E}">
        <p14:creationId xmlns:p14="http://schemas.microsoft.com/office/powerpoint/2010/main" val="57433559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F58907-52C1-59F1-B16F-413F305B351E}"/>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25FF4556-691F-C3BC-E871-0D79FE57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08CFB6-69AC-EAD6-5470-F2FAEB5EF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E4EBD-7552-9498-4E69-C1248C60CE7E}"/>
              </a:ext>
            </a:extLst>
          </p:cNvPr>
          <p:cNvSpPr>
            <a:spLocks noGrp="1"/>
          </p:cNvSpPr>
          <p:nvPr>
            <p:ph type="title"/>
          </p:nvPr>
        </p:nvSpPr>
        <p:spPr>
          <a:xfrm>
            <a:off x="838201" y="365125"/>
            <a:ext cx="3435625" cy="1325563"/>
          </a:xfrm>
        </p:spPr>
        <p:txBody>
          <a:bodyPr vert="horz" lIns="91440" tIns="45720" rIns="91440" bIns="45720" rtlCol="0" anchor="ctr">
            <a:normAutofit/>
          </a:bodyPr>
          <a:lstStyle/>
          <a:p>
            <a:r>
              <a:rPr lang="en-US" sz="4000">
                <a:gradFill flip="none" rotWithShape="1">
                  <a:gsLst>
                    <a:gs pos="28000">
                      <a:srgbClr val="EDEDED"/>
                    </a:gs>
                    <a:gs pos="0">
                      <a:srgbClr val="BFBFBF"/>
                    </a:gs>
                    <a:gs pos="100000">
                      <a:srgbClr val="FFFFFF"/>
                    </a:gs>
                  </a:gsLst>
                  <a:lin ang="4800000" scaled="0"/>
                  <a:tileRect/>
                </a:gradFill>
              </a:rPr>
              <a:t>2. Data Visualization</a:t>
            </a:r>
            <a:endParaRPr lang="en-US" sz="4000" dirty="0">
              <a:gradFill flip="none" rotWithShape="1">
                <a:gsLst>
                  <a:gs pos="28000">
                    <a:srgbClr val="EDEDED"/>
                  </a:gs>
                  <a:gs pos="0">
                    <a:srgbClr val="BFBFBF"/>
                  </a:gs>
                  <a:gs pos="100000">
                    <a:srgbClr val="FFFFFF"/>
                  </a:gs>
                </a:gsLst>
                <a:lin ang="4800000" scaled="0"/>
                <a:tileRect/>
              </a:gradFill>
            </a:endParaRPr>
          </a:p>
        </p:txBody>
      </p:sp>
      <p:sp>
        <p:nvSpPr>
          <p:cNvPr id="4" name="Content Placeholder 3">
            <a:extLst>
              <a:ext uri="{FF2B5EF4-FFF2-40B4-BE49-F238E27FC236}">
                <a16:creationId xmlns:a16="http://schemas.microsoft.com/office/drawing/2014/main" id="{B5A29E7B-7264-2D6C-3834-F48D1A3F5641}"/>
              </a:ext>
            </a:extLst>
          </p:cNvPr>
          <p:cNvSpPr>
            <a:spLocks noGrp="1"/>
          </p:cNvSpPr>
          <p:nvPr>
            <p:ph sz="half" idx="1"/>
          </p:nvPr>
        </p:nvSpPr>
        <p:spPr>
          <a:xfrm>
            <a:off x="666974" y="1825625"/>
            <a:ext cx="3606853" cy="4351338"/>
          </a:xfrm>
        </p:spPr>
        <p:txBody>
          <a:bodyPr vert="horz" lIns="91440" tIns="45720" rIns="91440" bIns="45720" rtlCol="0">
            <a:normAutofit/>
          </a:bodyPr>
          <a:lstStyle/>
          <a:p>
            <a:pPr marL="0" indent="0">
              <a:buNone/>
            </a:pPr>
            <a:r>
              <a:rPr lang="en-US" sz="2000" b="1" dirty="0">
                <a:gradFill>
                  <a:gsLst>
                    <a:gs pos="34000">
                      <a:srgbClr val="EDEDED"/>
                    </a:gs>
                    <a:gs pos="0">
                      <a:srgbClr val="BFBFBF"/>
                    </a:gs>
                    <a:gs pos="100000">
                      <a:srgbClr val="FFFFFF"/>
                    </a:gs>
                  </a:gsLst>
                  <a:lin ang="4800000" scaled="0"/>
                </a:gradFill>
              </a:rPr>
              <a:t>Objective 4: Analyze the relationship between production budget and worldwide revenue</a:t>
            </a:r>
          </a:p>
        </p:txBody>
      </p:sp>
      <p:pic>
        <p:nvPicPr>
          <p:cNvPr id="7" name="Content Placeholder 6">
            <a:extLst>
              <a:ext uri="{FF2B5EF4-FFF2-40B4-BE49-F238E27FC236}">
                <a16:creationId xmlns:a16="http://schemas.microsoft.com/office/drawing/2014/main" id="{105B7C73-E62A-316E-398C-75B9F08FFF7A}"/>
              </a:ext>
            </a:extLst>
          </p:cNvPr>
          <p:cNvPicPr>
            <a:picLocks noGrp="1" noChangeAspect="1"/>
          </p:cNvPicPr>
          <p:nvPr>
            <p:ph sz="half" idx="2"/>
          </p:nvPr>
        </p:nvPicPr>
        <p:blipFill>
          <a:blip r:embed="rId3"/>
          <a:stretch>
            <a:fillRect/>
          </a:stretch>
        </p:blipFill>
        <p:spPr>
          <a:xfrm>
            <a:off x="4658831" y="365125"/>
            <a:ext cx="7371907" cy="4740275"/>
          </a:xfrm>
        </p:spPr>
      </p:pic>
    </p:spTree>
    <p:extLst>
      <p:ext uri="{BB962C8B-B14F-4D97-AF65-F5344CB8AC3E}">
        <p14:creationId xmlns:p14="http://schemas.microsoft.com/office/powerpoint/2010/main" val="106782309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505</TotalTime>
  <Words>815</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Arial MT</vt:lpstr>
      <vt:lpstr>Candara</vt:lpstr>
      <vt:lpstr>Corbel</vt:lpstr>
      <vt:lpstr>Trebuchet MS</vt:lpstr>
      <vt:lpstr>Depth</vt:lpstr>
      <vt:lpstr>PROJECT TITLE: DATA DRIVEN INSIGHTS TO LAUNCH A SUCCESSFUL MOVIE STUDIO  PROJECT PRESENTATION </vt:lpstr>
      <vt:lpstr>PowerPoint Presentation</vt:lpstr>
      <vt:lpstr>PowerPoint Presentation</vt:lpstr>
      <vt:lpstr>PowerPoint Presentation</vt:lpstr>
      <vt:lpstr>Data Analysis</vt:lpstr>
      <vt:lpstr>2. Data Visualization</vt:lpstr>
      <vt:lpstr>2. Data Visualization</vt:lpstr>
      <vt:lpstr>2. Data Visualization</vt:lpstr>
      <vt:lpstr>2. Data Visualization</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Billy Sambasi</dc:creator>
  <cp:lastModifiedBy>Billy Sambasi</cp:lastModifiedBy>
  <cp:revision>6</cp:revision>
  <dcterms:created xsi:type="dcterms:W3CDTF">2025-04-29T12:37:14Z</dcterms:created>
  <dcterms:modified xsi:type="dcterms:W3CDTF">2025-05-02T18:20:19Z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2025-03-27T00:00:00Z</vt:filetime>
  </property>
  <property fmtid="{D5CDD505-2E9C-101B-9397-08002B2CF9AE}" pid="3" name="Creator">
    <vt:lpwstr>Microsoft® PowerPoint® for Microsoft 365</vt:lpwstr>
  </property>
  <property fmtid="{D5CDD505-2E9C-101B-9397-08002B2CF9AE}" pid="4" name="LastSaved">
    <vt:filetime>2025-04-29T00:00:00Z</vt:filetime>
  </property>
  <property fmtid="{D5CDD505-2E9C-101B-9397-08002B2CF9AE}" pid="5" name="Producer">
    <vt:lpwstr>Microsoft® PowerPoint® for Microsoft 365</vt:lpwstr>
  </property>
</Properties>
</file>