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24"/>
  </p:notesMasterIdLst>
  <p:sldIdLst>
    <p:sldId id="256" r:id="rId2"/>
    <p:sldId id="266" r:id="rId3"/>
    <p:sldId id="257" r:id="rId4"/>
    <p:sldId id="258" r:id="rId5"/>
    <p:sldId id="263" r:id="rId6"/>
    <p:sldId id="259" r:id="rId7"/>
    <p:sldId id="260" r:id="rId8"/>
    <p:sldId id="264" r:id="rId9"/>
    <p:sldId id="261" r:id="rId10"/>
    <p:sldId id="265" r:id="rId11"/>
    <p:sldId id="282" r:id="rId12"/>
    <p:sldId id="276" r:id="rId13"/>
    <p:sldId id="280" r:id="rId14"/>
    <p:sldId id="286" r:id="rId15"/>
    <p:sldId id="273" r:id="rId16"/>
    <p:sldId id="281" r:id="rId17"/>
    <p:sldId id="288" r:id="rId18"/>
    <p:sldId id="284" r:id="rId19"/>
    <p:sldId id="289" r:id="rId20"/>
    <p:sldId id="287" r:id="rId21"/>
    <p:sldId id="269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3D847-9E81-484E-B982-953D95F9BF2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B8C0B-EC88-EB40-A8F6-CEB8C9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Whong</a:t>
            </a:r>
            <a:r>
              <a:rPr lang="en-US" dirty="0" smtClean="0"/>
              <a:t> FOIL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it</a:t>
            </a:r>
          </a:p>
          <a:p>
            <a:r>
              <a:rPr lang="en-US" baseline="0" dirty="0" smtClean="0"/>
              <a:t>We downloaded </a:t>
            </a:r>
          </a:p>
          <a:p>
            <a:r>
              <a:rPr lang="en-US" baseline="0" dirty="0" smtClean="0"/>
              <a:t>Mention the size of it (15 million entries time 12)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B8C0B-EC88-EB40-A8F6-CEB8C9BA18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r>
              <a:rPr lang="en-US" baseline="0" dirty="0" smtClean="0"/>
              <a:t> each trip’s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B8C0B-EC88-EB40-A8F6-CEB8C9BA18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4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Tableau density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B8C0B-EC88-EB40-A8F6-CEB8C9BA18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B8C0B-EC88-EB40-A8F6-CEB8C9BA18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9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85832DE-10C8-904A-B82F-AB126275BEFF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E7478DF6-F715-8F46-8F40-43407772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32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32DE-10C8-904A-B82F-AB126275BEFF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DF6-F715-8F46-8F40-43407772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32DE-10C8-904A-B82F-AB126275BEFF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DF6-F715-8F46-8F40-43407772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32DE-10C8-904A-B82F-AB126275BEFF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DF6-F715-8F46-8F40-43407772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3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32DE-10C8-904A-B82F-AB126275BEFF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DF6-F715-8F46-8F40-43407772A8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652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32DE-10C8-904A-B82F-AB126275BEFF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DF6-F715-8F46-8F40-43407772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8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32DE-10C8-904A-B82F-AB126275BEFF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DF6-F715-8F46-8F40-43407772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4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32DE-10C8-904A-B82F-AB126275BEFF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DF6-F715-8F46-8F40-43407772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2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32DE-10C8-904A-B82F-AB126275BEFF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DF6-F715-8F46-8F40-43407772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4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32DE-10C8-904A-B82F-AB126275BEFF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DF6-F715-8F46-8F40-43407772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7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32DE-10C8-904A-B82F-AB126275BEFF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DF6-F715-8F46-8F40-43407772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5832DE-10C8-904A-B82F-AB126275BEFF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7478DF6-F715-8F46-8F40-43407772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6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Look at How We Tip:</a:t>
            </a:r>
            <a:br>
              <a:rPr lang="en-US" dirty="0" smtClean="0"/>
            </a:br>
            <a:r>
              <a:rPr lang="en-US" dirty="0" smtClean="0"/>
              <a:t>NYC Taxi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Emily Lin</a:t>
            </a:r>
          </a:p>
          <a:p>
            <a:r>
              <a:rPr lang="en-US" dirty="0" smtClean="0"/>
              <a:t>Billy Shaw </a:t>
            </a:r>
            <a:r>
              <a:rPr lang="en-US" dirty="0" err="1" smtClean="0"/>
              <a:t>Susanto</a:t>
            </a:r>
            <a:endParaRPr lang="en-US" dirty="0" smtClean="0"/>
          </a:p>
          <a:p>
            <a:r>
              <a:rPr lang="en-US" dirty="0" smtClean="0"/>
              <a:t>Thomas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 [Offline]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Compare each longitude and latitude to our geocode data</a:t>
            </a:r>
          </a:p>
          <a:p>
            <a:pPr lvl="2"/>
            <a:r>
              <a:rPr lang="en-US" sz="2000" dirty="0" smtClean="0"/>
              <a:t>Find closest neighborhood </a:t>
            </a:r>
            <a:endParaRPr lang="en-US" dirty="0" smtClean="0"/>
          </a:p>
          <a:p>
            <a:pPr lvl="1"/>
            <a:r>
              <a:rPr lang="en-US" sz="2400" dirty="0" smtClean="0"/>
              <a:t>Created 15 GB of geocoded data in 12 hours</a:t>
            </a:r>
          </a:p>
          <a:p>
            <a:pPr lvl="1"/>
            <a:r>
              <a:rPr lang="en-US" sz="2400" dirty="0" smtClean="0"/>
              <a:t>Our data: </a:t>
            </a:r>
          </a:p>
          <a:p>
            <a:pPr lvl="2"/>
            <a:r>
              <a:rPr lang="en-US" sz="2200" dirty="0" smtClean="0"/>
              <a:t>~75M rows, 22 GB raw</a:t>
            </a:r>
          </a:p>
          <a:p>
            <a:pPr lvl="3"/>
            <a:r>
              <a:rPr lang="en-US" sz="2200" dirty="0" smtClean="0"/>
              <a:t>5GB after cleanup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8" y="4877350"/>
            <a:ext cx="6706536" cy="1114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84" y="4604393"/>
            <a:ext cx="7239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Visualization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Neighborhood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</a:t>
            </a:r>
            <a:r>
              <a:rPr lang="en-US" sz="2400" dirty="0" smtClean="0"/>
              <a:t>neighborhoods are </a:t>
            </a:r>
            <a:r>
              <a:rPr lang="en-US" sz="2400" dirty="0" smtClean="0"/>
              <a:t>most popular for pick </a:t>
            </a:r>
            <a:r>
              <a:rPr lang="en-US" sz="2400" dirty="0" smtClean="0"/>
              <a:t>up / </a:t>
            </a:r>
            <a:r>
              <a:rPr lang="en-US" sz="2400" dirty="0" smtClean="0"/>
              <a:t>drop </a:t>
            </a:r>
            <a:r>
              <a:rPr lang="en-US" sz="2400" dirty="0" smtClean="0"/>
              <a:t>off?</a:t>
            </a:r>
          </a:p>
          <a:p>
            <a:r>
              <a:rPr lang="en-US" sz="2400" dirty="0"/>
              <a:t>At which time do New Yorkers take cab rides the most / least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Which times have the highest / lowest average speed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General tip percentages?</a:t>
            </a:r>
          </a:p>
          <a:p>
            <a:r>
              <a:rPr lang="en-US" sz="2400" dirty="0" smtClean="0"/>
              <a:t>Credit card vs. cash per neighborhood?</a:t>
            </a:r>
          </a:p>
        </p:txBody>
      </p:sp>
    </p:spTree>
    <p:extLst>
      <p:ext uri="{BB962C8B-B14F-4D97-AF65-F5344CB8AC3E}">
        <p14:creationId xmlns:p14="http://schemas.microsoft.com/office/powerpoint/2010/main" val="18751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neighborhoods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398218"/>
          </a:xfrm>
        </p:spPr>
        <p:txBody>
          <a:bodyPr/>
          <a:lstStyle/>
          <a:p>
            <a:r>
              <a:rPr lang="en-US" dirty="0" smtClean="0"/>
              <a:t>Pickup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398218"/>
          </a:xfrm>
        </p:spPr>
        <p:txBody>
          <a:bodyPr/>
          <a:lstStyle/>
          <a:p>
            <a:r>
              <a:rPr lang="en-US" dirty="0" err="1" smtClean="0"/>
              <a:t>Dropoff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03" y="2442032"/>
            <a:ext cx="3093333" cy="33663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32" y="2442032"/>
            <a:ext cx="3093334" cy="33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Average speed per pickup hour</a:t>
            </a:r>
          </a:p>
          <a:p>
            <a:r>
              <a:rPr lang="en-US" dirty="0" smtClean="0"/>
              <a:t>Average pickups per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percentages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20.2</a:t>
            </a:r>
            <a:r>
              <a:rPr lang="en-US" sz="2400" b="1" dirty="0" smtClean="0"/>
              <a:t>%: </a:t>
            </a:r>
            <a:r>
              <a:rPr lang="en-US" sz="2400" dirty="0" smtClean="0"/>
              <a:t>Average tip</a:t>
            </a:r>
            <a:endParaRPr lang="en-US" sz="2400" b="1" dirty="0" smtClean="0"/>
          </a:p>
          <a:p>
            <a:pPr lvl="1"/>
            <a:r>
              <a:rPr lang="en-US" sz="2200" dirty="0" smtClean="0"/>
              <a:t>Credit card data only</a:t>
            </a:r>
          </a:p>
          <a:p>
            <a:r>
              <a:rPr lang="en-US" sz="2400" b="1" dirty="0" smtClean="0"/>
              <a:t>3.02%:</a:t>
            </a:r>
            <a:r>
              <a:rPr lang="en-US" sz="2400" dirty="0" smtClean="0"/>
              <a:t> Non-tippers</a:t>
            </a:r>
          </a:p>
          <a:p>
            <a:pPr lvl="1"/>
            <a:r>
              <a:rPr lang="en-US" sz="2000" dirty="0" smtClean="0"/>
              <a:t>2.2M rides</a:t>
            </a:r>
          </a:p>
          <a:p>
            <a:r>
              <a:rPr lang="en-US" sz="2400" b="1" dirty="0" smtClean="0"/>
              <a:t>8.75%: </a:t>
            </a:r>
            <a:r>
              <a:rPr lang="en-US" sz="2400" dirty="0" smtClean="0"/>
              <a:t>People who tip exactly $1</a:t>
            </a:r>
            <a:endParaRPr lang="en-US" sz="2400" b="1" dirty="0" smtClean="0"/>
          </a:p>
          <a:p>
            <a:pPr lvl="1"/>
            <a:r>
              <a:rPr lang="en-US" sz="2000" dirty="0" smtClean="0"/>
              <a:t>6.4M rides</a:t>
            </a:r>
          </a:p>
          <a:p>
            <a:pPr lvl="1"/>
            <a:endParaRPr lang="en-US" sz="2200" b="1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253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Analysis:</a:t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 smtClean="0"/>
              <a:t>affects tip?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Neighborhood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Distance?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1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and Tip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and Tip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1812825"/>
            <a:ext cx="7269480" cy="3646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20" y="2177475"/>
            <a:ext cx="6005248" cy="46098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73458" y="2542125"/>
            <a:ext cx="518615" cy="28660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Pickup Hour + Speed and Tip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7" y="1691322"/>
            <a:ext cx="6488419" cy="5147767"/>
          </a:xfrm>
        </p:spPr>
      </p:pic>
      <p:cxnSp>
        <p:nvCxnSpPr>
          <p:cNvPr id="6" name="Straight Connector 5"/>
          <p:cNvCxnSpPr/>
          <p:nvPr/>
        </p:nvCxnSpPr>
        <p:spPr>
          <a:xfrm>
            <a:off x="1883391" y="5063319"/>
            <a:ext cx="696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Collection</a:t>
            </a:r>
          </a:p>
          <a:p>
            <a:r>
              <a:rPr lang="en-US" sz="2800" dirty="0" smtClean="0"/>
              <a:t>Preprocessing</a:t>
            </a:r>
          </a:p>
          <a:p>
            <a:r>
              <a:rPr lang="en-US" sz="2800" dirty="0" smtClean="0"/>
              <a:t>Visualization</a:t>
            </a:r>
          </a:p>
          <a:p>
            <a:r>
              <a:rPr lang="en-US" sz="2800" dirty="0" smtClean="0"/>
              <a:t>Analysis</a:t>
            </a:r>
          </a:p>
          <a:p>
            <a:r>
              <a:rPr lang="en-US" sz="2800" dirty="0" smtClean="0"/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67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Type by Neighborhood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54% of taxi rides use credit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Average tip: ~20%</a:t>
            </a:r>
          </a:p>
          <a:p>
            <a:pPr lvl="1"/>
            <a:r>
              <a:rPr lang="en-US" sz="2400" dirty="0" smtClean="0"/>
              <a:t>Taxi UI/UX matters</a:t>
            </a:r>
          </a:p>
          <a:p>
            <a:r>
              <a:rPr lang="en-US" sz="2800" dirty="0" smtClean="0"/>
              <a:t>Richer neighborhoods</a:t>
            </a:r>
            <a:endParaRPr lang="en-US" sz="2800" dirty="0"/>
          </a:p>
          <a:p>
            <a:pPr lvl="1"/>
            <a:r>
              <a:rPr lang="en-US" sz="2400" dirty="0" smtClean="0"/>
              <a:t>Tip marginally more</a:t>
            </a:r>
          </a:p>
          <a:p>
            <a:pPr lvl="2"/>
            <a:r>
              <a:rPr lang="en-US" sz="2400" dirty="0" smtClean="0"/>
              <a:t>Except UES</a:t>
            </a:r>
          </a:p>
          <a:p>
            <a:pPr lvl="1"/>
            <a:r>
              <a:rPr lang="en-US" sz="2400" dirty="0" smtClean="0"/>
              <a:t>Use more credit cards</a:t>
            </a:r>
          </a:p>
        </p:txBody>
      </p:sp>
    </p:spTree>
    <p:extLst>
      <p:ext uri="{BB962C8B-B14F-4D97-AF65-F5344CB8AC3E}">
        <p14:creationId xmlns:p14="http://schemas.microsoft.com/office/powerpoint/2010/main" val="21044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Obtained through the NY Freedom of information law (FOIL)</a:t>
            </a:r>
          </a:p>
          <a:p>
            <a:pPr lvl="1"/>
            <a:r>
              <a:rPr lang="en-US" sz="2000" dirty="0" smtClean="0"/>
              <a:t>Chris </a:t>
            </a:r>
            <a:r>
              <a:rPr lang="en-US" sz="2000" dirty="0" err="1" smtClean="0"/>
              <a:t>Whong</a:t>
            </a:r>
            <a:r>
              <a:rPr lang="en-US" sz="2000" dirty="0" smtClean="0"/>
              <a:t> requested it from </a:t>
            </a:r>
            <a:r>
              <a:rPr lang="en-US" sz="2000" dirty="0"/>
              <a:t>the </a:t>
            </a:r>
            <a:r>
              <a:rPr lang="en-US" sz="2000" dirty="0" smtClean="0"/>
              <a:t>NYC </a:t>
            </a:r>
            <a:r>
              <a:rPr lang="en-US" sz="2000" dirty="0"/>
              <a:t>limousine and taxi </a:t>
            </a:r>
            <a:r>
              <a:rPr lang="en-US" sz="2000" dirty="0" smtClean="0"/>
              <a:t>commission</a:t>
            </a:r>
          </a:p>
          <a:p>
            <a:r>
              <a:rPr lang="en-US" sz="2800" dirty="0" smtClean="0"/>
              <a:t>~ 170 million rows</a:t>
            </a:r>
          </a:p>
          <a:p>
            <a:pPr lvl="1"/>
            <a:r>
              <a:rPr lang="en-US" sz="2000" dirty="0" smtClean="0"/>
              <a:t>Roughly 50 GB of raw data</a:t>
            </a:r>
            <a:endParaRPr lang="en-US" sz="2400" dirty="0" smtClean="0"/>
          </a:p>
          <a:p>
            <a:pPr marL="201168" lvl="1" indent="0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18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95" y="2653260"/>
            <a:ext cx="7119938" cy="18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95" y="4634104"/>
            <a:ext cx="8084213" cy="18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5695" y="2057811"/>
            <a:ext cx="21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Trip_data_1.csv [0:6]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134" y="1691322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Fare_data_1.csv [500:506]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34" y="2355795"/>
            <a:ext cx="7141522" cy="1862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34" y="4337754"/>
            <a:ext cx="7141522" cy="212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Reverse geocoding </a:t>
            </a:r>
          </a:p>
          <a:p>
            <a:pPr lvl="1"/>
            <a:r>
              <a:rPr lang="en-US" sz="2000" dirty="0" smtClean="0"/>
              <a:t>Latitude/longitude  to NYC neighborhoods (East Village, etc..)</a:t>
            </a:r>
          </a:p>
          <a:p>
            <a:pPr lvl="2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207505"/>
            <a:ext cx="2984839" cy="390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429" y="3845818"/>
            <a:ext cx="1901059" cy="390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11" y="3083652"/>
            <a:ext cx="3124636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 [</a:t>
            </a:r>
            <a:r>
              <a:rPr lang="en-US" dirty="0" err="1" smtClean="0"/>
              <a:t>GeoPy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21" y="1787665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GeoPy</a:t>
            </a:r>
            <a:endParaRPr lang="en-US" sz="2400" dirty="0" smtClean="0"/>
          </a:p>
          <a:p>
            <a:pPr lvl="1"/>
            <a:r>
              <a:rPr lang="en-US" sz="2000" dirty="0" smtClean="0"/>
              <a:t>Package in Python</a:t>
            </a:r>
          </a:p>
          <a:p>
            <a:pPr lvl="1"/>
            <a:r>
              <a:rPr lang="en-US" sz="2000" dirty="0" smtClean="0"/>
              <a:t>Reverse </a:t>
            </a:r>
            <a:r>
              <a:rPr lang="en-US" sz="2000" dirty="0" err="1" smtClean="0"/>
              <a:t>geolocator</a:t>
            </a: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56182"/>
            <a:ext cx="7468642" cy="1457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8" y="4681475"/>
            <a:ext cx="8173913" cy="15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 [</a:t>
            </a:r>
            <a:r>
              <a:rPr lang="en-US" dirty="0" err="1" smtClean="0"/>
              <a:t>GeoPy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438658" y="1825625"/>
            <a:ext cx="5076691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Geocoded 31 MB of data in 18 hours</a:t>
            </a:r>
          </a:p>
          <a:p>
            <a:pPr lvl="1"/>
            <a:r>
              <a:rPr lang="en-US" sz="1800" dirty="0" smtClean="0"/>
              <a:t>Out of 30 GB of trip data</a:t>
            </a:r>
          </a:p>
          <a:p>
            <a:r>
              <a:rPr lang="en-US" sz="2000" dirty="0" smtClean="0"/>
              <a:t>Not viable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10" y="1825625"/>
            <a:ext cx="2634472" cy="20699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410" y="396013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Extremely Slow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10" y="4631788"/>
            <a:ext cx="6731346" cy="2159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410" y="4997433"/>
            <a:ext cx="513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Various web server time out errors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27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 [Offline]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our own geo-coding data</a:t>
            </a:r>
          </a:p>
          <a:p>
            <a:pPr lvl="1"/>
            <a:r>
              <a:rPr lang="en-US" sz="2000" dirty="0" smtClean="0"/>
              <a:t>Sample average longitude and latitude from 31MB of geocoded data</a:t>
            </a:r>
          </a:p>
          <a:p>
            <a:pPr lvl="1"/>
            <a:r>
              <a:rPr lang="en-US" sz="2000" dirty="0" smtClean="0"/>
              <a:t>233 unique neighborhoods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00" y="3235557"/>
            <a:ext cx="4694330" cy="331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687</TotalTime>
  <Words>363</Words>
  <Application>Microsoft Office PowerPoint</Application>
  <PresentationFormat>On-screen Show (4:3)</PresentationFormat>
  <Paragraphs>97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Schoolbook</vt:lpstr>
      <vt:lpstr>Wingdings 2</vt:lpstr>
      <vt:lpstr>View</vt:lpstr>
      <vt:lpstr>A Look at How We Tip: NYC Taxi Data</vt:lpstr>
      <vt:lpstr>Agenda</vt:lpstr>
      <vt:lpstr>Data Collection</vt:lpstr>
      <vt:lpstr>Understanding the Data</vt:lpstr>
      <vt:lpstr>Understanding the Data</vt:lpstr>
      <vt:lpstr>Data Pre-processing</vt:lpstr>
      <vt:lpstr>Data Pre-processing [GeoPy]</vt:lpstr>
      <vt:lpstr>Data Pre-processing [GeoPy]</vt:lpstr>
      <vt:lpstr>Data Pre-processing [Offline]</vt:lpstr>
      <vt:lpstr>Data Pre-processing [Offline]</vt:lpstr>
      <vt:lpstr>General Visualization</vt:lpstr>
      <vt:lpstr>Our Questions</vt:lpstr>
      <vt:lpstr>Top neighborhoods</vt:lpstr>
      <vt:lpstr>Visualization</vt:lpstr>
      <vt:lpstr>Tip percentages</vt:lpstr>
      <vt:lpstr>Regression Analysis: What affects tip?</vt:lpstr>
      <vt:lpstr>Neighborhood and Tip</vt:lpstr>
      <vt:lpstr>Distance and Tip</vt:lpstr>
      <vt:lpstr>Pickup Hour + Speed and Tip</vt:lpstr>
      <vt:lpstr>Payment Type by Neighborhood</vt:lpstr>
      <vt:lpstr>Conclusions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at How we pay NYC Taxi Data</dc:title>
  <dc:creator>Thomas Liu</dc:creator>
  <cp:lastModifiedBy>ELin</cp:lastModifiedBy>
  <cp:revision>48</cp:revision>
  <dcterms:created xsi:type="dcterms:W3CDTF">2014-12-07T17:36:00Z</dcterms:created>
  <dcterms:modified xsi:type="dcterms:W3CDTF">2014-12-10T04:55:44Z</dcterms:modified>
</cp:coreProperties>
</file>