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64" r:id="rId3"/>
    <p:sldId id="258" r:id="rId4"/>
    <p:sldId id="294" r:id="rId5"/>
    <p:sldId id="295" r:id="rId6"/>
    <p:sldId id="296" r:id="rId7"/>
    <p:sldId id="257" r:id="rId8"/>
    <p:sldId id="297" r:id="rId9"/>
    <p:sldId id="293" r:id="rId10"/>
    <p:sldId id="299" r:id="rId11"/>
    <p:sldId id="300" r:id="rId12"/>
    <p:sldId id="301" r:id="rId13"/>
    <p:sldId id="302" r:id="rId14"/>
    <p:sldId id="303" r:id="rId15"/>
    <p:sldId id="306" r:id="rId16"/>
    <p:sldId id="304" r:id="rId17"/>
    <p:sldId id="305" r:id="rId18"/>
    <p:sldId id="307" r:id="rId19"/>
  </p:sldIdLst>
  <p:sldSz cx="9144000" cy="5143500" type="screen16x9"/>
  <p:notesSz cx="6858000" cy="9144000"/>
  <p:embeddedFontLst>
    <p:embeddedFont>
      <p:font typeface="Asap" panose="02020500000000000000" charset="0"/>
      <p:regular r:id="rId21"/>
      <p:bold r:id="rId22"/>
      <p:italic r:id="rId23"/>
      <p:boldItalic r:id="rId24"/>
    </p:embeddedFont>
    <p:embeddedFont>
      <p:font typeface="Nunito Light" pitchFamily="2" charset="0"/>
      <p:regular r:id="rId25"/>
      <p:italic r:id="rId26"/>
    </p:embeddedFont>
    <p:embeddedFont>
      <p:font typeface="Raleway" panose="020B0003030101060003" pitchFamily="34" charset="0"/>
      <p:regular r:id="rId27"/>
      <p:bold r:id="rId28"/>
      <p:italic r:id="rId29"/>
      <p:boldItalic r:id="rId30"/>
    </p:embeddedFont>
    <p:embeddedFont>
      <p:font typeface="Roboto Condensed Light" panose="02000000000000000000" pitchFamily="2" charset="0"/>
      <p:regular r:id="rId31"/>
      <p:italic r:id="rId32"/>
    </p:embeddedFont>
    <p:embeddedFont>
      <p:font typeface="Syne" panose="02020500000000000000"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75B7FA5C-CBAE-416C-8A2A-F57AC333F5D0}">
          <p14:sldIdLst>
            <p14:sldId id="256"/>
            <p14:sldId id="264"/>
            <p14:sldId id="258"/>
            <p14:sldId id="294"/>
            <p14:sldId id="295"/>
            <p14:sldId id="296"/>
            <p14:sldId id="257"/>
            <p14:sldId id="297"/>
            <p14:sldId id="293"/>
            <p14:sldId id="299"/>
            <p14:sldId id="300"/>
            <p14:sldId id="301"/>
            <p14:sldId id="302"/>
            <p14:sldId id="303"/>
            <p14:sldId id="306"/>
            <p14:sldId id="304"/>
            <p14:sldId id="305"/>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272129-DAC6-41FF-9F33-D37BF24A0077}">
  <a:tblStyle styleId="{E4272129-DAC6-41FF-9F33-D37BF24A00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140ABA-C63B-4D59-817B-99578F36A99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58"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b526710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b52671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38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214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93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246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98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118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299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33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65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eb1ed2cb7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eb1ed2cb7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06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4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91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52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98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54132" y="-2901533"/>
            <a:ext cx="10145400" cy="8045133"/>
            <a:chOff x="-554132" y="-2901533"/>
            <a:chExt cx="10145400" cy="8045133"/>
          </a:xfrm>
        </p:grpSpPr>
        <p:grpSp>
          <p:nvGrpSpPr>
            <p:cNvPr id="10" name="Google Shape;10;p2"/>
            <p:cNvGrpSpPr/>
            <p:nvPr/>
          </p:nvGrpSpPr>
          <p:grpSpPr>
            <a:xfrm rot="10800000" flipH="1">
              <a:off x="4031249" y="-2901533"/>
              <a:ext cx="5560019" cy="6703144"/>
              <a:chOff x="4513316" y="1230139"/>
              <a:chExt cx="5560019" cy="6703144"/>
            </a:xfrm>
          </p:grpSpPr>
          <p:sp>
            <p:nvSpPr>
              <p:cNvPr id="11" name="Google Shape;11;p2"/>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8909630" y="1164775"/>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flipH="1">
              <a:off x="-286063"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flipH="1">
              <a:off x="-554132" y="207350"/>
              <a:ext cx="1269225" cy="740575"/>
              <a:chOff x="4805650" y="2718925"/>
              <a:chExt cx="1269225" cy="740575"/>
            </a:xfrm>
          </p:grpSpPr>
          <p:sp>
            <p:nvSpPr>
              <p:cNvPr id="16" name="Google Shape;16;p2"/>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5100" y="954963"/>
            <a:ext cx="6653400" cy="236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20" name="Google Shape;20;p2"/>
          <p:cNvSpPr txBox="1">
            <a:spLocks noGrp="1"/>
          </p:cNvSpPr>
          <p:nvPr>
            <p:ph type="subTitle" idx="1"/>
          </p:nvPr>
        </p:nvSpPr>
        <p:spPr>
          <a:xfrm>
            <a:off x="715100" y="3428644"/>
            <a:ext cx="2549700" cy="75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grpSp>
        <p:nvGrpSpPr>
          <p:cNvPr id="123" name="Google Shape;123;p11"/>
          <p:cNvGrpSpPr/>
          <p:nvPr/>
        </p:nvGrpSpPr>
        <p:grpSpPr>
          <a:xfrm>
            <a:off x="-733382" y="-2901533"/>
            <a:ext cx="10324650" cy="8045133"/>
            <a:chOff x="-733382" y="-2901533"/>
            <a:chExt cx="10324650" cy="8045133"/>
          </a:xfrm>
        </p:grpSpPr>
        <p:grpSp>
          <p:nvGrpSpPr>
            <p:cNvPr id="124" name="Google Shape;124;p11"/>
            <p:cNvGrpSpPr/>
            <p:nvPr/>
          </p:nvGrpSpPr>
          <p:grpSpPr>
            <a:xfrm rot="10800000">
              <a:off x="-733382" y="-2901533"/>
              <a:ext cx="5560019" cy="5936569"/>
              <a:chOff x="4513316" y="1996714"/>
              <a:chExt cx="5560019" cy="5936569"/>
            </a:xfrm>
          </p:grpSpPr>
          <p:sp>
            <p:nvSpPr>
              <p:cNvPr id="125" name="Google Shape;125;p11"/>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2700000">
                <a:off x="8909630" y="1931350"/>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1"/>
            <p:cNvSpPr/>
            <p:nvPr/>
          </p:nvSpPr>
          <p:spPr>
            <a:xfrm>
              <a:off x="-50"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1"/>
            <p:cNvGrpSpPr/>
            <p:nvPr/>
          </p:nvGrpSpPr>
          <p:grpSpPr>
            <a:xfrm>
              <a:off x="8322044" y="207350"/>
              <a:ext cx="1269225" cy="740575"/>
              <a:chOff x="4805650" y="2718925"/>
              <a:chExt cx="1269225" cy="740575"/>
            </a:xfrm>
          </p:grpSpPr>
          <p:sp>
            <p:nvSpPr>
              <p:cNvPr id="130" name="Google Shape;130;p1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 name="Google Shape;133;p11"/>
          <p:cNvSpPr txBox="1">
            <a:spLocks noGrp="1"/>
          </p:cNvSpPr>
          <p:nvPr>
            <p:ph type="title" hasCustomPrompt="1"/>
          </p:nvPr>
        </p:nvSpPr>
        <p:spPr>
          <a:xfrm>
            <a:off x="2154450" y="1222250"/>
            <a:ext cx="4835100" cy="1257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4" name="Google Shape;134;p11"/>
          <p:cNvSpPr txBox="1">
            <a:spLocks noGrp="1"/>
          </p:cNvSpPr>
          <p:nvPr>
            <p:ph type="subTitle" idx="1"/>
          </p:nvPr>
        </p:nvSpPr>
        <p:spPr>
          <a:xfrm>
            <a:off x="2154450" y="2437874"/>
            <a:ext cx="4835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47"/>
        <p:cNvGrpSpPr/>
        <p:nvPr/>
      </p:nvGrpSpPr>
      <p:grpSpPr>
        <a:xfrm>
          <a:off x="0" y="0"/>
          <a:ext cx="0" cy="0"/>
          <a:chOff x="0" y="0"/>
          <a:chExt cx="0" cy="0"/>
        </a:xfrm>
      </p:grpSpPr>
      <p:grpSp>
        <p:nvGrpSpPr>
          <p:cNvPr id="148" name="Google Shape;148;p14"/>
          <p:cNvGrpSpPr/>
          <p:nvPr/>
        </p:nvGrpSpPr>
        <p:grpSpPr>
          <a:xfrm>
            <a:off x="-837987" y="-239425"/>
            <a:ext cx="11240943" cy="6089874"/>
            <a:chOff x="-837987" y="-239425"/>
            <a:chExt cx="11240943" cy="6089874"/>
          </a:xfrm>
        </p:grpSpPr>
        <p:grpSp>
          <p:nvGrpSpPr>
            <p:cNvPr id="149" name="Google Shape;149;p14"/>
            <p:cNvGrpSpPr/>
            <p:nvPr/>
          </p:nvGrpSpPr>
          <p:grpSpPr>
            <a:xfrm>
              <a:off x="6861786" y="4593467"/>
              <a:ext cx="2421237" cy="706360"/>
              <a:chOff x="-76439" y="4569403"/>
              <a:chExt cx="2421237" cy="706360"/>
            </a:xfrm>
          </p:grpSpPr>
          <p:grpSp>
            <p:nvGrpSpPr>
              <p:cNvPr id="150" name="Google Shape;150;p14"/>
              <p:cNvGrpSpPr/>
              <p:nvPr/>
            </p:nvGrpSpPr>
            <p:grpSpPr>
              <a:xfrm>
                <a:off x="-76439" y="4569403"/>
                <a:ext cx="1210587" cy="706360"/>
                <a:chOff x="4805650" y="2718925"/>
                <a:chExt cx="1269225" cy="740575"/>
              </a:xfrm>
            </p:grpSpPr>
            <p:sp>
              <p:nvSpPr>
                <p:cNvPr id="151" name="Google Shape;151;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4"/>
              <p:cNvGrpSpPr/>
              <p:nvPr/>
            </p:nvGrpSpPr>
            <p:grpSpPr>
              <a:xfrm>
                <a:off x="1134211" y="4569403"/>
                <a:ext cx="1210587" cy="706360"/>
                <a:chOff x="4805650" y="2718925"/>
                <a:chExt cx="1269225" cy="740575"/>
              </a:xfrm>
            </p:grpSpPr>
            <p:sp>
              <p:nvSpPr>
                <p:cNvPr id="155" name="Google Shape;155;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14"/>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4"/>
            <p:cNvGrpSpPr/>
            <p:nvPr/>
          </p:nvGrpSpPr>
          <p:grpSpPr>
            <a:xfrm flipH="1">
              <a:off x="-837987" y="3491150"/>
              <a:ext cx="3304431" cy="2359299"/>
              <a:chOff x="6398434" y="3874100"/>
              <a:chExt cx="2343070" cy="1672905"/>
            </a:xfrm>
          </p:grpSpPr>
          <p:sp>
            <p:nvSpPr>
              <p:cNvPr id="160" name="Google Shape;160;p14"/>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0" y="-286676"/>
            <a:ext cx="9144000" cy="6184926"/>
            <a:chOff x="0" y="-286676"/>
            <a:chExt cx="9144000" cy="6184926"/>
          </a:xfrm>
        </p:grpSpPr>
        <p:sp>
          <p:nvSpPr>
            <p:cNvPr id="23" name="Google Shape;23;p3"/>
            <p:cNvSpPr/>
            <p:nvPr/>
          </p:nvSpPr>
          <p:spPr>
            <a:xfrm>
              <a:off x="0" y="4541375"/>
              <a:ext cx="9144000" cy="60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flipH="1">
              <a:off x="578418" y="-286676"/>
              <a:ext cx="1269225" cy="740575"/>
              <a:chOff x="4805650" y="2718925"/>
              <a:chExt cx="1269225" cy="740575"/>
            </a:xfrm>
          </p:grpSpPr>
          <p:sp>
            <p:nvSpPr>
              <p:cNvPr id="25" name="Google Shape;25;p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rot="8100000" flipH="1">
              <a:off x="4141323" y="3975470"/>
              <a:ext cx="628203" cy="1992465"/>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391900" y="2141197"/>
            <a:ext cx="4360200" cy="9783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30" name="Google Shape;30;p3"/>
          <p:cNvSpPr txBox="1">
            <a:spLocks noGrp="1"/>
          </p:cNvSpPr>
          <p:nvPr>
            <p:ph type="title" idx="2" hasCustomPrompt="1"/>
          </p:nvPr>
        </p:nvSpPr>
        <p:spPr>
          <a:xfrm>
            <a:off x="3933450" y="1482841"/>
            <a:ext cx="1277100" cy="76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765775" y="-1733573"/>
            <a:ext cx="11760679" cy="8694272"/>
            <a:chOff x="-765775" y="-1733573"/>
            <a:chExt cx="11760679" cy="8694272"/>
          </a:xfrm>
        </p:grpSpPr>
        <p:grpSp>
          <p:nvGrpSpPr>
            <p:cNvPr id="33" name="Google Shape;33;p4"/>
            <p:cNvGrpSpPr/>
            <p:nvPr/>
          </p:nvGrpSpPr>
          <p:grpSpPr>
            <a:xfrm>
              <a:off x="6744106" y="2623328"/>
              <a:ext cx="2848550" cy="4337371"/>
              <a:chOff x="6744106" y="2623328"/>
              <a:chExt cx="2848550" cy="4337371"/>
            </a:xfrm>
          </p:grpSpPr>
          <p:sp>
            <p:nvSpPr>
              <p:cNvPr id="34" name="Google Shape;34;p4"/>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10800000">
              <a:off x="8260556"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65775" y="319175"/>
              <a:ext cx="1269225" cy="1977499"/>
              <a:chOff x="-765775" y="319175"/>
              <a:chExt cx="1269225" cy="1977499"/>
            </a:xfrm>
          </p:grpSpPr>
          <p:grpSp>
            <p:nvGrpSpPr>
              <p:cNvPr id="38" name="Google Shape;38;p4"/>
              <p:cNvGrpSpPr/>
              <p:nvPr/>
            </p:nvGrpSpPr>
            <p:grpSpPr>
              <a:xfrm>
                <a:off x="-765775" y="319175"/>
                <a:ext cx="1269225" cy="740575"/>
                <a:chOff x="4805650" y="2718925"/>
                <a:chExt cx="1269225" cy="740575"/>
              </a:xfrm>
            </p:grpSpPr>
            <p:sp>
              <p:nvSpPr>
                <p:cNvPr id="39" name="Google Shape;39;p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rot="5400000">
                <a:off x="54776" y="1881412"/>
                <a:ext cx="629225" cy="201300"/>
                <a:chOff x="2678325" y="4703600"/>
                <a:chExt cx="629225" cy="201300"/>
              </a:xfrm>
            </p:grpSpPr>
            <p:sp>
              <p:nvSpPr>
                <p:cNvPr id="43" name="Google Shape;43;p4"/>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106250" y="4703600"/>
                  <a:ext cx="201300" cy="2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5" name="Google Shape;45;p4"/>
          <p:cNvSpPr txBox="1">
            <a:spLocks noGrp="1"/>
          </p:cNvSpPr>
          <p:nvPr>
            <p:ph type="title"/>
          </p:nvPr>
        </p:nvSpPr>
        <p:spPr>
          <a:xfrm>
            <a:off x="720000" y="445025"/>
            <a:ext cx="7704000" cy="10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20000" y="1619250"/>
            <a:ext cx="7704000" cy="294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Anaheim"/>
              <a:buChar char="●"/>
              <a:defRPr/>
            </a:lvl1pPr>
            <a:lvl2pPr marL="914400" lvl="1" indent="-317500" rtl="0">
              <a:lnSpc>
                <a:spcPct val="100000"/>
              </a:lnSpc>
              <a:spcBef>
                <a:spcPts val="0"/>
              </a:spcBef>
              <a:spcAft>
                <a:spcPts val="0"/>
              </a:spcAft>
              <a:buClr>
                <a:srgbClr val="191919"/>
              </a:buClr>
              <a:buSzPts val="1400"/>
              <a:buFont typeface="Roboto Condensed Light"/>
              <a:buChar char="○"/>
              <a:defRPr/>
            </a:lvl2pPr>
            <a:lvl3pPr marL="1371600" lvl="2" indent="-317500" rtl="0">
              <a:lnSpc>
                <a:spcPct val="100000"/>
              </a:lnSpc>
              <a:spcBef>
                <a:spcPts val="0"/>
              </a:spcBef>
              <a:spcAft>
                <a:spcPts val="0"/>
              </a:spcAft>
              <a:buClr>
                <a:srgbClr val="191919"/>
              </a:buClr>
              <a:buSzPts val="1400"/>
              <a:buFont typeface="Roboto Condensed Light"/>
              <a:buChar char="■"/>
              <a:defRPr/>
            </a:lvl3pPr>
            <a:lvl4pPr marL="1828800" lvl="3" indent="-317500" rtl="0">
              <a:lnSpc>
                <a:spcPct val="100000"/>
              </a:lnSpc>
              <a:spcBef>
                <a:spcPts val="0"/>
              </a:spcBef>
              <a:spcAft>
                <a:spcPts val="0"/>
              </a:spcAft>
              <a:buClr>
                <a:srgbClr val="191919"/>
              </a:buClr>
              <a:buSzPts val="1400"/>
              <a:buFont typeface="Roboto Condensed Light"/>
              <a:buChar char="●"/>
              <a:defRPr/>
            </a:lvl4pPr>
            <a:lvl5pPr marL="2286000" lvl="4" indent="-317500" rtl="0">
              <a:lnSpc>
                <a:spcPct val="100000"/>
              </a:lnSpc>
              <a:spcBef>
                <a:spcPts val="0"/>
              </a:spcBef>
              <a:spcAft>
                <a:spcPts val="0"/>
              </a:spcAft>
              <a:buClr>
                <a:srgbClr val="191919"/>
              </a:buClr>
              <a:buSzPts val="1400"/>
              <a:buFont typeface="Roboto Condensed Light"/>
              <a:buChar char="○"/>
              <a:defRPr/>
            </a:lvl5pPr>
            <a:lvl6pPr marL="2743200" lvl="5" indent="-317500" rtl="0">
              <a:lnSpc>
                <a:spcPct val="100000"/>
              </a:lnSpc>
              <a:spcBef>
                <a:spcPts val="0"/>
              </a:spcBef>
              <a:spcAft>
                <a:spcPts val="0"/>
              </a:spcAft>
              <a:buClr>
                <a:srgbClr val="191919"/>
              </a:buClr>
              <a:buSzPts val="1400"/>
              <a:buFont typeface="Roboto Condensed Light"/>
              <a:buChar char="■"/>
              <a:defRPr/>
            </a:lvl6pPr>
            <a:lvl7pPr marL="3200400" lvl="6" indent="-317500" rtl="0">
              <a:lnSpc>
                <a:spcPct val="100000"/>
              </a:lnSpc>
              <a:spcBef>
                <a:spcPts val="0"/>
              </a:spcBef>
              <a:spcAft>
                <a:spcPts val="0"/>
              </a:spcAft>
              <a:buClr>
                <a:srgbClr val="191919"/>
              </a:buClr>
              <a:buSzPts val="1400"/>
              <a:buFont typeface="Roboto Condensed Light"/>
              <a:buChar char="●"/>
              <a:defRPr/>
            </a:lvl7pPr>
            <a:lvl8pPr marL="3657600" lvl="7" indent="-317500" rtl="0">
              <a:lnSpc>
                <a:spcPct val="100000"/>
              </a:lnSpc>
              <a:spcBef>
                <a:spcPts val="0"/>
              </a:spcBef>
              <a:spcAft>
                <a:spcPts val="0"/>
              </a:spcAft>
              <a:buClr>
                <a:srgbClr val="191919"/>
              </a:buClr>
              <a:buSzPts val="1400"/>
              <a:buFont typeface="Roboto Condensed Light"/>
              <a:buChar char="○"/>
              <a:defRPr/>
            </a:lvl8pPr>
            <a:lvl9pPr marL="4114800" lvl="8" indent="-317500" rtl="0">
              <a:lnSpc>
                <a:spcPct val="100000"/>
              </a:lnSpc>
              <a:spcBef>
                <a:spcPts val="0"/>
              </a:spcBef>
              <a:spcAft>
                <a:spcPts val="0"/>
              </a:spcAft>
              <a:buClr>
                <a:srgbClr val="191919"/>
              </a:buClr>
              <a:buSzPts val="14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grpSp>
        <p:nvGrpSpPr>
          <p:cNvPr id="48" name="Google Shape;48;p5"/>
          <p:cNvGrpSpPr/>
          <p:nvPr/>
        </p:nvGrpSpPr>
        <p:grpSpPr>
          <a:xfrm>
            <a:off x="-990387" y="-239425"/>
            <a:ext cx="12536087" cy="7456824"/>
            <a:chOff x="-990387" y="-239425"/>
            <a:chExt cx="12536087" cy="7456824"/>
          </a:xfrm>
        </p:grpSpPr>
        <p:grpSp>
          <p:nvGrpSpPr>
            <p:cNvPr id="49" name="Google Shape;49;p5"/>
            <p:cNvGrpSpPr/>
            <p:nvPr/>
          </p:nvGrpSpPr>
          <p:grpSpPr>
            <a:xfrm rot="5400000">
              <a:off x="4285643" y="124788"/>
              <a:ext cx="572695" cy="9412228"/>
              <a:chOff x="6539500" y="1042525"/>
              <a:chExt cx="346500" cy="3551650"/>
            </a:xfrm>
          </p:grpSpPr>
          <p:sp>
            <p:nvSpPr>
              <p:cNvPr id="50" name="Google Shape;50;p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rot="5400000" flipH="1">
              <a:off x="-248139" y="226900"/>
              <a:ext cx="1269225" cy="740575"/>
              <a:chOff x="4805650" y="2718925"/>
              <a:chExt cx="1269225" cy="740575"/>
            </a:xfrm>
          </p:grpSpPr>
          <p:sp>
            <p:nvSpPr>
              <p:cNvPr id="54" name="Google Shape;54;p5"/>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5"/>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10800000" flipH="1">
              <a:off x="8167801" y="3552837"/>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5"/>
            <p:cNvGrpSpPr/>
            <p:nvPr/>
          </p:nvGrpSpPr>
          <p:grpSpPr>
            <a:xfrm flipH="1">
              <a:off x="-990387" y="3278592"/>
              <a:ext cx="3304431" cy="2359299"/>
              <a:chOff x="6398434" y="3874100"/>
              <a:chExt cx="2343070" cy="1672905"/>
            </a:xfrm>
          </p:grpSpPr>
          <p:sp>
            <p:nvSpPr>
              <p:cNvPr id="60" name="Google Shape;60;p5"/>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5"/>
          <p:cNvSpPr txBox="1">
            <a:spLocks noGrp="1"/>
          </p:cNvSpPr>
          <p:nvPr>
            <p:ph type="subTitle" idx="1"/>
          </p:nvPr>
        </p:nvSpPr>
        <p:spPr>
          <a:xfrm>
            <a:off x="1481263" y="2146203"/>
            <a:ext cx="2907600" cy="477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3" name="Google Shape;63;p5"/>
          <p:cNvSpPr txBox="1">
            <a:spLocks noGrp="1"/>
          </p:cNvSpPr>
          <p:nvPr>
            <p:ph type="subTitle" idx="2"/>
          </p:nvPr>
        </p:nvSpPr>
        <p:spPr>
          <a:xfrm>
            <a:off x="4755138" y="2146203"/>
            <a:ext cx="2907600" cy="47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4" name="Google Shape;64;p5"/>
          <p:cNvSpPr txBox="1">
            <a:spLocks noGrp="1"/>
          </p:cNvSpPr>
          <p:nvPr>
            <p:ph type="subTitle" idx="3"/>
          </p:nvPr>
        </p:nvSpPr>
        <p:spPr>
          <a:xfrm>
            <a:off x="1481263"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 name="Google Shape;65;p5"/>
          <p:cNvSpPr txBox="1">
            <a:spLocks noGrp="1"/>
          </p:cNvSpPr>
          <p:nvPr>
            <p:ph type="subTitle" idx="4"/>
          </p:nvPr>
        </p:nvSpPr>
        <p:spPr>
          <a:xfrm>
            <a:off x="4755138"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 name="Google Shape;6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6"/>
          <p:cNvGrpSpPr/>
          <p:nvPr/>
        </p:nvGrpSpPr>
        <p:grpSpPr>
          <a:xfrm>
            <a:off x="-849921" y="-37425"/>
            <a:ext cx="10068907" cy="6998124"/>
            <a:chOff x="-849921" y="-37425"/>
            <a:chExt cx="10068907" cy="6998124"/>
          </a:xfrm>
        </p:grpSpPr>
        <p:grpSp>
          <p:nvGrpSpPr>
            <p:cNvPr id="69" name="Google Shape;69;p6"/>
            <p:cNvGrpSpPr/>
            <p:nvPr/>
          </p:nvGrpSpPr>
          <p:grpSpPr>
            <a:xfrm rot="5400000" flipH="1">
              <a:off x="8214086" y="226900"/>
              <a:ext cx="1269225" cy="740575"/>
              <a:chOff x="4805650" y="2718925"/>
              <a:chExt cx="1269225" cy="740575"/>
            </a:xfrm>
          </p:grpSpPr>
          <p:sp>
            <p:nvSpPr>
              <p:cNvPr id="70" name="Google Shape;70;p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6"/>
            <p:cNvGrpSpPr/>
            <p:nvPr/>
          </p:nvGrpSpPr>
          <p:grpSpPr>
            <a:xfrm flipH="1">
              <a:off x="-849921" y="2547128"/>
              <a:ext cx="3077150" cy="4413571"/>
              <a:chOff x="6744106" y="2547128"/>
              <a:chExt cx="3077150" cy="4413571"/>
            </a:xfrm>
          </p:grpSpPr>
          <p:sp>
            <p:nvSpPr>
              <p:cNvPr id="74" name="Google Shape;74;p6"/>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2700000">
                <a:off x="8929405" y="24970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6"/>
            <p:cNvGrpSpPr/>
            <p:nvPr/>
          </p:nvGrpSpPr>
          <p:grpSpPr>
            <a:xfrm>
              <a:off x="8130325" y="4773849"/>
              <a:ext cx="1088650" cy="201300"/>
              <a:chOff x="2678325" y="4703600"/>
              <a:chExt cx="1088650" cy="201300"/>
            </a:xfrm>
          </p:grpSpPr>
          <p:sp>
            <p:nvSpPr>
              <p:cNvPr id="77" name="Google Shape;77;p6"/>
              <p:cNvSpPr/>
              <p:nvPr/>
            </p:nvSpPr>
            <p:spPr>
              <a:xfrm>
                <a:off x="2678325" y="4703600"/>
                <a:ext cx="201300" cy="2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106250" y="4703600"/>
                <a:ext cx="201300" cy="2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grpSp>
        <p:nvGrpSpPr>
          <p:cNvPr id="82" name="Google Shape;82;p7"/>
          <p:cNvGrpSpPr/>
          <p:nvPr/>
        </p:nvGrpSpPr>
        <p:grpSpPr>
          <a:xfrm>
            <a:off x="-448634" y="3426416"/>
            <a:ext cx="5830566" cy="1794091"/>
            <a:chOff x="-448634" y="3426416"/>
            <a:chExt cx="5830566" cy="1794091"/>
          </a:xfrm>
        </p:grpSpPr>
        <p:sp>
          <p:nvSpPr>
            <p:cNvPr id="83" name="Google Shape;83;p7"/>
            <p:cNvSpPr/>
            <p:nvPr/>
          </p:nvSpPr>
          <p:spPr>
            <a:xfrm rot="-8100000">
              <a:off x="16636" y="3373476"/>
              <a:ext cx="477242" cy="1513664"/>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4279356" y="4577170"/>
              <a:ext cx="1102576" cy="643338"/>
              <a:chOff x="4805650" y="2718925"/>
              <a:chExt cx="1269225" cy="740575"/>
            </a:xfrm>
          </p:grpSpPr>
          <p:sp>
            <p:nvSpPr>
              <p:cNvPr id="85" name="Google Shape;85;p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88;p7"/>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9" name="Google Shape;89;p7"/>
          <p:cNvSpPr txBox="1">
            <a:spLocks noGrp="1"/>
          </p:cNvSpPr>
          <p:nvPr>
            <p:ph type="body" idx="1"/>
          </p:nvPr>
        </p:nvSpPr>
        <p:spPr>
          <a:xfrm>
            <a:off x="720000" y="1395175"/>
            <a:ext cx="4229700" cy="136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90" name="Google Shape;90;p7"/>
          <p:cNvSpPr>
            <a:spLocks noGrp="1"/>
          </p:cNvSpPr>
          <p:nvPr>
            <p:ph type="pic" idx="2"/>
          </p:nvPr>
        </p:nvSpPr>
        <p:spPr>
          <a:xfrm>
            <a:off x="5435301" y="535000"/>
            <a:ext cx="2993700" cy="40734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grpSp>
        <p:nvGrpSpPr>
          <p:cNvPr id="92" name="Google Shape;92;p8"/>
          <p:cNvGrpSpPr/>
          <p:nvPr/>
        </p:nvGrpSpPr>
        <p:grpSpPr>
          <a:xfrm>
            <a:off x="-2377380" y="-2122904"/>
            <a:ext cx="12536087" cy="7312081"/>
            <a:chOff x="-2377380" y="-2122904"/>
            <a:chExt cx="12536087" cy="7312081"/>
          </a:xfrm>
        </p:grpSpPr>
        <p:grpSp>
          <p:nvGrpSpPr>
            <p:cNvPr id="93" name="Google Shape;93;p8"/>
            <p:cNvGrpSpPr/>
            <p:nvPr/>
          </p:nvGrpSpPr>
          <p:grpSpPr>
            <a:xfrm rot="-5400000">
              <a:off x="4309982" y="-4442520"/>
              <a:ext cx="572695" cy="9412228"/>
              <a:chOff x="6539500" y="1042525"/>
              <a:chExt cx="346500" cy="3551650"/>
            </a:xfrm>
          </p:grpSpPr>
          <p:sp>
            <p:nvSpPr>
              <p:cNvPr id="94" name="Google Shape;94;p8"/>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8"/>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rot="10800000" flipH="1">
              <a:off x="6854276" y="-543396"/>
              <a:ext cx="3304431" cy="2359299"/>
              <a:chOff x="6398434" y="3874100"/>
              <a:chExt cx="2343070" cy="1672905"/>
            </a:xfrm>
          </p:grpSpPr>
          <p:sp>
            <p:nvSpPr>
              <p:cNvPr id="99" name="Google Shape;99;p8"/>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8"/>
            <p:cNvGrpSpPr/>
            <p:nvPr/>
          </p:nvGrpSpPr>
          <p:grpSpPr>
            <a:xfrm rot="5400000" flipH="1">
              <a:off x="8214086" y="4184278"/>
              <a:ext cx="1269225" cy="740575"/>
              <a:chOff x="4805650" y="2718925"/>
              <a:chExt cx="1269225" cy="740575"/>
            </a:xfrm>
          </p:grpSpPr>
          <p:sp>
            <p:nvSpPr>
              <p:cNvPr id="102" name="Google Shape;102;p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grpSp>
        <p:nvGrpSpPr>
          <p:cNvPr id="107" name="Google Shape;107;p9"/>
          <p:cNvGrpSpPr/>
          <p:nvPr/>
        </p:nvGrpSpPr>
        <p:grpSpPr>
          <a:xfrm>
            <a:off x="-983064" y="-1775075"/>
            <a:ext cx="9555964" cy="7870173"/>
            <a:chOff x="-983064" y="-1775075"/>
            <a:chExt cx="9555964" cy="7870173"/>
          </a:xfrm>
        </p:grpSpPr>
        <p:sp>
          <p:nvSpPr>
            <p:cNvPr id="108" name="Google Shape;108;p9"/>
            <p:cNvSpPr/>
            <p:nvPr/>
          </p:nvSpPr>
          <p:spPr>
            <a:xfrm rot="-2700075" flipH="1">
              <a:off x="-157868"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flipH="1">
              <a:off x="105210" y="-377847"/>
              <a:ext cx="613790" cy="6291393"/>
              <a:chOff x="6539500" y="1042525"/>
              <a:chExt cx="346500" cy="3551650"/>
            </a:xfrm>
          </p:grpSpPr>
          <p:sp>
            <p:nvSpPr>
              <p:cNvPr id="110" name="Google Shape;110;p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9"/>
            <p:cNvSpPr/>
            <p:nvPr/>
          </p:nvSpPr>
          <p:spPr>
            <a:xfrm flipH="1">
              <a:off x="-55324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9"/>
            <p:cNvGrpSpPr/>
            <p:nvPr/>
          </p:nvGrpSpPr>
          <p:grpSpPr>
            <a:xfrm>
              <a:off x="7484250" y="4608499"/>
              <a:ext cx="1088650" cy="201300"/>
              <a:chOff x="2678325" y="4703600"/>
              <a:chExt cx="1088650" cy="201300"/>
            </a:xfrm>
          </p:grpSpPr>
          <p:sp>
            <p:nvSpPr>
              <p:cNvPr id="115" name="Google Shape;115;p9"/>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9"/>
          <p:cNvSpPr txBox="1">
            <a:spLocks noGrp="1"/>
          </p:cNvSpPr>
          <p:nvPr>
            <p:ph type="title"/>
          </p:nvPr>
        </p:nvSpPr>
        <p:spPr>
          <a:xfrm>
            <a:off x="2976700"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9"/>
          <p:cNvSpPr txBox="1">
            <a:spLocks noGrp="1"/>
          </p:cNvSpPr>
          <p:nvPr>
            <p:ph type="subTitle" idx="1"/>
          </p:nvPr>
        </p:nvSpPr>
        <p:spPr>
          <a:xfrm>
            <a:off x="2976750"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720000" y="3984750"/>
            <a:ext cx="7704000" cy="623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1pPr>
            <a:lvl2pPr lvl="1"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2pPr>
            <a:lvl3pPr lvl="2"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3pPr>
            <a:lvl4pPr lvl="3"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4pPr>
            <a:lvl5pPr lvl="4"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5pPr>
            <a:lvl6pPr lvl="5"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6pPr>
            <a:lvl7pPr lvl="6"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7pPr>
            <a:lvl8pPr lvl="7"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8pPr>
            <a:lvl9pPr lvl="8"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ctrTitle"/>
          </p:nvPr>
        </p:nvSpPr>
        <p:spPr>
          <a:xfrm>
            <a:off x="715100" y="954963"/>
            <a:ext cx="6653400" cy="23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教育部全球資訊網</a:t>
            </a:r>
            <a:br>
              <a:rPr lang="en-US" altLang="zh-TW" dirty="0"/>
            </a:br>
            <a:r>
              <a:rPr lang="zh-TW" altLang="en-US" dirty="0"/>
              <a:t>爬蟲程式教學</a:t>
            </a:r>
            <a:endParaRPr dirty="0"/>
          </a:p>
        </p:txBody>
      </p:sp>
      <p:sp>
        <p:nvSpPr>
          <p:cNvPr id="172" name="Google Shape;172;p17"/>
          <p:cNvSpPr txBox="1">
            <a:spLocks noGrp="1"/>
          </p:cNvSpPr>
          <p:nvPr>
            <p:ph type="subTitle" idx="1"/>
          </p:nvPr>
        </p:nvSpPr>
        <p:spPr>
          <a:xfrm>
            <a:off x="715100" y="3428644"/>
            <a:ext cx="2549700" cy="7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主講人</a:t>
            </a:r>
            <a:r>
              <a:rPr lang="en-US" altLang="zh-TW" dirty="0"/>
              <a:t>:</a:t>
            </a:r>
            <a:r>
              <a:rPr lang="zh-TW" altLang="en-US" dirty="0"/>
              <a:t> 蔡東霖</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檢索</a:t>
            </a:r>
            <a:r>
              <a:rPr lang="en-US" altLang="zh-TW" dirty="0"/>
              <a:t>HTML</a:t>
            </a:r>
            <a:r>
              <a:rPr lang="zh-TW" altLang="en-US" dirty="0"/>
              <a:t>方法</a:t>
            </a:r>
            <a:r>
              <a:rPr lang="en-US" altLang="zh-TW" dirty="0"/>
              <a:t>)</a:t>
            </a:r>
            <a:endParaRPr dirty="0"/>
          </a:p>
        </p:txBody>
      </p:sp>
      <p:sp>
        <p:nvSpPr>
          <p:cNvPr id="7" name="文字方塊 6">
            <a:extLst>
              <a:ext uri="{FF2B5EF4-FFF2-40B4-BE49-F238E27FC236}">
                <a16:creationId xmlns:a16="http://schemas.microsoft.com/office/drawing/2014/main" id="{393E021D-CA02-0ABC-5C95-3431526655FC}"/>
              </a:ext>
            </a:extLst>
          </p:cNvPr>
          <p:cNvSpPr txBox="1"/>
          <p:nvPr/>
        </p:nvSpPr>
        <p:spPr>
          <a:xfrm>
            <a:off x="1137424" y="3245198"/>
            <a:ext cx="7583941" cy="1631216"/>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由前述的 </a:t>
            </a:r>
            <a:r>
              <a:rPr lang="en-US" altLang="zh-TW" sz="2000" dirty="0" err="1">
                <a:solidFill>
                  <a:schemeClr val="dk1"/>
                </a:solidFill>
                <a:latin typeface="Asap"/>
                <a:sym typeface="Asap"/>
              </a:rPr>
              <a:t>find_all</a:t>
            </a:r>
            <a:r>
              <a:rPr lang="en-US" altLang="zh-TW" sz="2000" dirty="0">
                <a:solidFill>
                  <a:schemeClr val="dk1"/>
                </a:solidFill>
                <a:latin typeface="Asap"/>
                <a:sym typeface="Asap"/>
              </a:rPr>
              <a:t>( )</a:t>
            </a:r>
            <a:r>
              <a:rPr lang="zh-TW" altLang="en-US" sz="2000" dirty="0">
                <a:solidFill>
                  <a:schemeClr val="dk1"/>
                </a:solidFill>
                <a:latin typeface="Asap"/>
                <a:sym typeface="Asap"/>
              </a:rPr>
              <a:t> 函式提取</a:t>
            </a:r>
            <a:r>
              <a:rPr lang="en-US" altLang="zh-TW" sz="2000" dirty="0">
                <a:solidFill>
                  <a:schemeClr val="dk1"/>
                </a:solidFill>
                <a:latin typeface="Asap"/>
                <a:sym typeface="Asap"/>
              </a:rPr>
              <a:t>HTML</a:t>
            </a:r>
            <a:r>
              <a:rPr lang="zh-TW" altLang="en-US" sz="2000" dirty="0">
                <a:solidFill>
                  <a:schemeClr val="dk1"/>
                </a:solidFill>
                <a:latin typeface="Asap"/>
                <a:sym typeface="Asap"/>
              </a:rPr>
              <a:t>內容內的目標標籤種類，再用迴圈搭配 </a:t>
            </a:r>
            <a:r>
              <a:rPr lang="en-US" altLang="zh-TW" sz="2000" dirty="0">
                <a:solidFill>
                  <a:schemeClr val="dk1"/>
                </a:solidFill>
                <a:latin typeface="Asap"/>
                <a:sym typeface="Asap"/>
              </a:rPr>
              <a:t>get( ) </a:t>
            </a:r>
            <a:r>
              <a:rPr lang="zh-TW" altLang="en-US" sz="2000" dirty="0">
                <a:solidFill>
                  <a:schemeClr val="dk1"/>
                </a:solidFill>
                <a:latin typeface="Asap"/>
                <a:sym typeface="Asap"/>
              </a:rPr>
              <a:t>函式和判別式取得特定標籤。</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以本次的程式為例，藉由識別 </a:t>
            </a:r>
            <a:r>
              <a:rPr lang="en-US" altLang="zh-TW" sz="2000" dirty="0">
                <a:solidFill>
                  <a:schemeClr val="dk1"/>
                </a:solidFill>
                <a:latin typeface="Asap"/>
                <a:sym typeface="Asap"/>
              </a:rPr>
              <a:t>id</a:t>
            </a:r>
            <a:r>
              <a:rPr lang="zh-TW" altLang="en-US" sz="2000" dirty="0">
                <a:solidFill>
                  <a:schemeClr val="dk1"/>
                </a:solidFill>
                <a:latin typeface="Asap"/>
                <a:sym typeface="Asap"/>
              </a:rPr>
              <a:t> 取得內容包含即時新聞的 </a:t>
            </a:r>
            <a:r>
              <a:rPr lang="en-US" altLang="zh-TW" sz="2000" dirty="0">
                <a:solidFill>
                  <a:schemeClr val="dk1"/>
                </a:solidFill>
                <a:latin typeface="Asap"/>
                <a:sym typeface="Asap"/>
              </a:rPr>
              <a:t>table</a:t>
            </a:r>
            <a:r>
              <a:rPr lang="zh-TW" altLang="en-US" sz="2000" dirty="0">
                <a:solidFill>
                  <a:schemeClr val="dk1"/>
                </a:solidFill>
                <a:latin typeface="Asap"/>
                <a:sym typeface="Asap"/>
              </a:rPr>
              <a:t>。</a:t>
            </a:r>
            <a:r>
              <a:rPr lang="en-US" altLang="zh-TW" sz="2000" dirty="0">
                <a:solidFill>
                  <a:schemeClr val="dk1"/>
                </a:solidFill>
                <a:latin typeface="Asap"/>
                <a:sym typeface="Asap"/>
              </a:rPr>
              <a:t> </a:t>
            </a:r>
          </a:p>
        </p:txBody>
      </p:sp>
      <p:pic>
        <p:nvPicPr>
          <p:cNvPr id="12" name="圖片 11">
            <a:extLst>
              <a:ext uri="{FF2B5EF4-FFF2-40B4-BE49-F238E27FC236}">
                <a16:creationId xmlns:a16="http://schemas.microsoft.com/office/drawing/2014/main" id="{F70B30A1-B3D4-045A-5642-D9688E623F55}"/>
              </a:ext>
            </a:extLst>
          </p:cNvPr>
          <p:cNvPicPr>
            <a:picLocks noChangeAspect="1"/>
          </p:cNvPicPr>
          <p:nvPr/>
        </p:nvPicPr>
        <p:blipFill>
          <a:blip r:embed="rId3"/>
          <a:stretch>
            <a:fillRect/>
          </a:stretch>
        </p:blipFill>
        <p:spPr>
          <a:xfrm>
            <a:off x="1367512" y="1575153"/>
            <a:ext cx="6408975" cy="1112616"/>
          </a:xfrm>
          <a:prstGeom prst="rect">
            <a:avLst/>
          </a:prstGeom>
          <a:ln w="38100" cap="sq">
            <a:solidFill>
              <a:schemeClr val="tx2"/>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3353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檢索新聞</a:t>
            </a:r>
            <a:r>
              <a:rPr lang="en-US" altLang="zh-TW" dirty="0"/>
              <a:t>)</a:t>
            </a:r>
            <a:endParaRPr dirty="0"/>
          </a:p>
        </p:txBody>
      </p:sp>
      <p:pic>
        <p:nvPicPr>
          <p:cNvPr id="13" name="圖片 12">
            <a:extLst>
              <a:ext uri="{FF2B5EF4-FFF2-40B4-BE49-F238E27FC236}">
                <a16:creationId xmlns:a16="http://schemas.microsoft.com/office/drawing/2014/main" id="{6C9E001D-9634-FD03-E7ED-7F56EEB0123B}"/>
              </a:ext>
            </a:extLst>
          </p:cNvPr>
          <p:cNvPicPr>
            <a:picLocks noChangeAspect="1"/>
          </p:cNvPicPr>
          <p:nvPr/>
        </p:nvPicPr>
        <p:blipFill>
          <a:blip r:embed="rId3"/>
          <a:stretch>
            <a:fillRect/>
          </a:stretch>
        </p:blipFill>
        <p:spPr>
          <a:xfrm>
            <a:off x="2411543" y="1221411"/>
            <a:ext cx="4320914" cy="1577477"/>
          </a:xfrm>
          <a:prstGeom prst="rect">
            <a:avLst/>
          </a:prstGeom>
          <a:ln w="38100" cap="sq">
            <a:solidFill>
              <a:schemeClr val="tx2"/>
            </a:solidFill>
            <a:miter lim="800000"/>
          </a:ln>
          <a:effectLst>
            <a:outerShdw blurRad="57150" dist="50800" dir="2700000" algn="tl" rotWithShape="0">
              <a:srgbClr val="000000">
                <a:alpha val="40000"/>
              </a:srgbClr>
            </a:outerShdw>
          </a:effectLst>
        </p:spPr>
      </p:pic>
      <p:sp>
        <p:nvSpPr>
          <p:cNvPr id="14" name="文字方塊 13">
            <a:extLst>
              <a:ext uri="{FF2B5EF4-FFF2-40B4-BE49-F238E27FC236}">
                <a16:creationId xmlns:a16="http://schemas.microsoft.com/office/drawing/2014/main" id="{353BE9AA-F37D-0315-F414-B8EA8333D9DB}"/>
              </a:ext>
            </a:extLst>
          </p:cNvPr>
          <p:cNvSpPr txBox="1"/>
          <p:nvPr/>
        </p:nvSpPr>
        <p:spPr>
          <a:xfrm>
            <a:off x="974429" y="2896731"/>
            <a:ext cx="7583941" cy="2246769"/>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單一即時新聞以 </a:t>
            </a:r>
            <a:r>
              <a:rPr lang="en-US" altLang="zh-TW" sz="2000" dirty="0">
                <a:solidFill>
                  <a:schemeClr val="dk1"/>
                </a:solidFill>
                <a:latin typeface="Asap"/>
                <a:sym typeface="Asap"/>
              </a:rPr>
              <a:t>tr </a:t>
            </a:r>
            <a:r>
              <a:rPr lang="zh-TW" altLang="en-US" sz="2000" dirty="0">
                <a:solidFill>
                  <a:schemeClr val="dk1"/>
                </a:solidFill>
                <a:latin typeface="Asap"/>
                <a:sym typeface="Asap"/>
              </a:rPr>
              <a:t>標籤</a:t>
            </a:r>
            <a:r>
              <a:rPr lang="en-US" altLang="zh-TW" sz="2000" dirty="0">
                <a:solidFill>
                  <a:schemeClr val="dk1"/>
                </a:solidFill>
                <a:latin typeface="Asap"/>
                <a:sym typeface="Asap"/>
              </a:rPr>
              <a:t>(</a:t>
            </a:r>
            <a:r>
              <a:rPr lang="zh-TW" altLang="en-US" sz="2000" dirty="0">
                <a:solidFill>
                  <a:schemeClr val="dk1"/>
                </a:solidFill>
                <a:latin typeface="Asap"/>
                <a:sym typeface="Asap"/>
              </a:rPr>
              <a:t>行</a:t>
            </a:r>
            <a:r>
              <a:rPr lang="en-US" altLang="zh-TW" sz="2000" dirty="0">
                <a:solidFill>
                  <a:schemeClr val="dk1"/>
                </a:solidFill>
                <a:latin typeface="Asap"/>
                <a:sym typeface="Asap"/>
              </a:rPr>
              <a:t>)</a:t>
            </a:r>
            <a:r>
              <a:rPr lang="zh-TW" altLang="en-US" sz="2000" dirty="0">
                <a:solidFill>
                  <a:schemeClr val="dk1"/>
                </a:solidFill>
                <a:latin typeface="Asap"/>
                <a:sym typeface="Asap"/>
              </a:rPr>
              <a:t>的方式呈現在 </a:t>
            </a:r>
            <a:r>
              <a:rPr lang="en-US" altLang="zh-TW" sz="2000" dirty="0">
                <a:solidFill>
                  <a:schemeClr val="dk1"/>
                </a:solidFill>
                <a:latin typeface="Asap"/>
                <a:sym typeface="Asap"/>
              </a:rPr>
              <a:t>table </a:t>
            </a:r>
            <a:r>
              <a:rPr lang="zh-TW" altLang="en-US" sz="2000" dirty="0">
                <a:solidFill>
                  <a:schemeClr val="dk1"/>
                </a:solidFill>
                <a:latin typeface="Asap"/>
                <a:sym typeface="Asap"/>
              </a:rPr>
              <a:t>中，但由於第一行是欄位名稱，不列在程式爬取範圍，所以略過。</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當 </a:t>
            </a:r>
            <a:r>
              <a:rPr lang="en-US" altLang="zh-TW" sz="2000" dirty="0">
                <a:solidFill>
                  <a:schemeClr val="dk1"/>
                </a:solidFill>
                <a:latin typeface="Asap"/>
                <a:sym typeface="Asap"/>
              </a:rPr>
              <a:t>tr </a:t>
            </a:r>
            <a:r>
              <a:rPr lang="zh-TW" altLang="en-US" sz="2000" dirty="0">
                <a:solidFill>
                  <a:schemeClr val="dk1"/>
                </a:solidFill>
                <a:latin typeface="Asap"/>
                <a:sym typeface="Asap"/>
              </a:rPr>
              <a:t>沒有設定 </a:t>
            </a:r>
            <a:r>
              <a:rPr lang="en-US" altLang="zh-TW" sz="2000" dirty="0">
                <a:solidFill>
                  <a:schemeClr val="dk1"/>
                </a:solidFill>
                <a:latin typeface="Asap"/>
                <a:sym typeface="Asap"/>
              </a:rPr>
              <a:t>class </a:t>
            </a:r>
            <a:r>
              <a:rPr lang="zh-TW" altLang="en-US" sz="2000" dirty="0">
                <a:solidFill>
                  <a:schemeClr val="dk1"/>
                </a:solidFill>
                <a:latin typeface="Asap"/>
                <a:sym typeface="Asap"/>
              </a:rPr>
              <a:t>屬性時，</a:t>
            </a:r>
            <a:r>
              <a:rPr lang="en-US" altLang="zh-TW" sz="2000" dirty="0">
                <a:solidFill>
                  <a:schemeClr val="dk1"/>
                </a:solidFill>
                <a:latin typeface="Asap"/>
                <a:sym typeface="Asap"/>
              </a:rPr>
              <a:t>get(</a:t>
            </a:r>
            <a:r>
              <a:rPr lang="zh-TW" altLang="en-US" sz="2000" dirty="0">
                <a:solidFill>
                  <a:schemeClr val="dk1"/>
                </a:solidFill>
                <a:latin typeface="Asap"/>
                <a:sym typeface="Asap"/>
              </a:rPr>
              <a:t>）回傳 </a:t>
            </a:r>
            <a:r>
              <a:rPr lang="en-US" altLang="zh-TW" sz="2000" dirty="0">
                <a:solidFill>
                  <a:schemeClr val="dk1"/>
                </a:solidFill>
                <a:latin typeface="Asap"/>
                <a:sym typeface="Asap"/>
              </a:rPr>
              <a:t>None</a:t>
            </a:r>
            <a:r>
              <a:rPr lang="zh-TW" altLang="en-US" sz="2000" dirty="0">
                <a:solidFill>
                  <a:schemeClr val="dk1"/>
                </a:solidFill>
                <a:latin typeface="Asap"/>
                <a:sym typeface="Asap"/>
              </a:rPr>
              <a:t> 值，有設定則為 </a:t>
            </a:r>
            <a:r>
              <a:rPr lang="en-US" altLang="zh-TW" sz="2000" dirty="0">
                <a:solidFill>
                  <a:schemeClr val="dk1"/>
                </a:solidFill>
                <a:latin typeface="Asap"/>
                <a:sym typeface="Asap"/>
              </a:rPr>
              <a:t>list </a:t>
            </a:r>
            <a:r>
              <a:rPr lang="zh-TW" altLang="en-US" sz="2000" dirty="0">
                <a:solidFill>
                  <a:schemeClr val="dk1"/>
                </a:solidFill>
                <a:latin typeface="Asap"/>
                <a:sym typeface="Asap"/>
              </a:rPr>
              <a:t>資料型態，所以識別欄位名稱的屬性時，要先用 </a:t>
            </a:r>
            <a:r>
              <a:rPr lang="en-US" altLang="zh-TW" sz="2000" dirty="0" err="1">
                <a:solidFill>
                  <a:schemeClr val="dk1"/>
                </a:solidFill>
                <a:latin typeface="Asap"/>
                <a:sym typeface="Asap"/>
              </a:rPr>
              <a:t>isinstance</a:t>
            </a:r>
            <a:r>
              <a:rPr lang="en-US" altLang="zh-TW" sz="2000" dirty="0">
                <a:solidFill>
                  <a:schemeClr val="dk1"/>
                </a:solidFill>
                <a:latin typeface="Asap"/>
                <a:sym typeface="Asap"/>
              </a:rPr>
              <a:t>( ) </a:t>
            </a:r>
            <a:r>
              <a:rPr lang="zh-TW" altLang="en-US" sz="2000" dirty="0">
                <a:solidFill>
                  <a:schemeClr val="dk1"/>
                </a:solidFill>
                <a:latin typeface="Asap"/>
                <a:sym typeface="Asap"/>
              </a:rPr>
              <a:t>辨識回傳值是否為 </a:t>
            </a:r>
            <a:r>
              <a:rPr lang="en-US" altLang="zh-TW" sz="2000" dirty="0">
                <a:solidFill>
                  <a:schemeClr val="dk1"/>
                </a:solidFill>
                <a:latin typeface="Asap"/>
                <a:sym typeface="Asap"/>
              </a:rPr>
              <a:t>list </a:t>
            </a:r>
            <a:r>
              <a:rPr lang="zh-TW" altLang="en-US" sz="2000" dirty="0">
                <a:solidFill>
                  <a:schemeClr val="dk1"/>
                </a:solidFill>
                <a:latin typeface="Asap"/>
                <a:sym typeface="Asap"/>
              </a:rPr>
              <a:t>資料型態，在近一步確認是否為欄位名稱的 </a:t>
            </a:r>
            <a:r>
              <a:rPr lang="en-US" altLang="zh-TW" sz="2000" dirty="0">
                <a:solidFill>
                  <a:schemeClr val="dk1"/>
                </a:solidFill>
                <a:latin typeface="Asap"/>
                <a:sym typeface="Asap"/>
              </a:rPr>
              <a:t>class </a:t>
            </a:r>
            <a:r>
              <a:rPr lang="zh-TW" altLang="en-US" sz="2000" dirty="0">
                <a:solidFill>
                  <a:schemeClr val="dk1"/>
                </a:solidFill>
                <a:latin typeface="Asap"/>
                <a:sym typeface="Asap"/>
              </a:rPr>
              <a:t>屬性 </a:t>
            </a:r>
            <a:r>
              <a:rPr lang="en-US" altLang="zh-TW" sz="2000" dirty="0" err="1">
                <a:solidFill>
                  <a:schemeClr val="dk1"/>
                </a:solidFill>
                <a:latin typeface="Asap"/>
                <a:sym typeface="Asap"/>
              </a:rPr>
              <a:t>css_title</a:t>
            </a:r>
            <a:r>
              <a:rPr lang="zh-TW" altLang="en-US" sz="2000" dirty="0">
                <a:solidFill>
                  <a:schemeClr val="dk1"/>
                </a:solidFill>
                <a:latin typeface="Asap"/>
                <a:sym typeface="Asap"/>
              </a:rPr>
              <a:t>。</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170205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取得新聞相關資訊</a:t>
            </a:r>
            <a:r>
              <a:rPr lang="en-US" altLang="zh-TW" dirty="0"/>
              <a:t>)</a:t>
            </a:r>
            <a:endParaRPr dirty="0"/>
          </a:p>
        </p:txBody>
      </p:sp>
      <p:pic>
        <p:nvPicPr>
          <p:cNvPr id="7" name="圖片 6">
            <a:extLst>
              <a:ext uri="{FF2B5EF4-FFF2-40B4-BE49-F238E27FC236}">
                <a16:creationId xmlns:a16="http://schemas.microsoft.com/office/drawing/2014/main" id="{48024B83-953D-218C-0CDE-4DB00071442B}"/>
              </a:ext>
            </a:extLst>
          </p:cNvPr>
          <p:cNvPicPr>
            <a:picLocks noChangeAspect="1"/>
          </p:cNvPicPr>
          <p:nvPr/>
        </p:nvPicPr>
        <p:blipFill>
          <a:blip r:embed="rId3"/>
          <a:stretch>
            <a:fillRect/>
          </a:stretch>
        </p:blipFill>
        <p:spPr>
          <a:xfrm>
            <a:off x="1900958" y="1196167"/>
            <a:ext cx="5342083" cy="1844200"/>
          </a:xfrm>
          <a:prstGeom prst="rect">
            <a:avLst/>
          </a:prstGeom>
          <a:ln w="38100" cap="sq">
            <a:solidFill>
              <a:schemeClr val="tx2"/>
            </a:solidFill>
            <a:miter lim="800000"/>
          </a:ln>
          <a:effectLst>
            <a:outerShdw blurRad="57150" dist="50800" dir="2700000" algn="tl" rotWithShape="0">
              <a:srgbClr val="000000">
                <a:alpha val="40000"/>
              </a:srgbClr>
            </a:outerShdw>
          </a:effectLst>
        </p:spPr>
      </p:pic>
      <p:sp>
        <p:nvSpPr>
          <p:cNvPr id="10" name="文字方塊 9">
            <a:extLst>
              <a:ext uri="{FF2B5EF4-FFF2-40B4-BE49-F238E27FC236}">
                <a16:creationId xmlns:a16="http://schemas.microsoft.com/office/drawing/2014/main" id="{C9CF2281-D4E4-9AA7-1AB0-93909CAC4A23}"/>
              </a:ext>
            </a:extLst>
          </p:cNvPr>
          <p:cNvSpPr txBox="1"/>
          <p:nvPr/>
        </p:nvSpPr>
        <p:spPr>
          <a:xfrm>
            <a:off x="1212321" y="3155511"/>
            <a:ext cx="7583941" cy="1938992"/>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在每則新聞</a:t>
            </a:r>
            <a:r>
              <a:rPr lang="en-US" altLang="zh-TW" sz="2000" dirty="0">
                <a:solidFill>
                  <a:schemeClr val="dk1"/>
                </a:solidFill>
                <a:latin typeface="Asap"/>
                <a:sym typeface="Asap"/>
              </a:rPr>
              <a:t>(tr)</a:t>
            </a:r>
            <a:r>
              <a:rPr lang="zh-TW" altLang="en-US" sz="2000" dirty="0">
                <a:solidFill>
                  <a:schemeClr val="dk1"/>
                </a:solidFill>
                <a:latin typeface="Asap"/>
                <a:sym typeface="Asap"/>
              </a:rPr>
              <a:t>中可以依序取得時間、標題、發布單位三個資訊，都是以 </a:t>
            </a:r>
            <a:r>
              <a:rPr lang="en-US" altLang="zh-TW" sz="2000" dirty="0">
                <a:solidFill>
                  <a:schemeClr val="dk1"/>
                </a:solidFill>
                <a:latin typeface="Asap"/>
                <a:sym typeface="Asap"/>
              </a:rPr>
              <a:t>td </a:t>
            </a:r>
            <a:r>
              <a:rPr lang="zh-TW" altLang="en-US" sz="2000" dirty="0">
                <a:solidFill>
                  <a:schemeClr val="dk1"/>
                </a:solidFill>
                <a:latin typeface="Asap"/>
                <a:sym typeface="Asap"/>
              </a:rPr>
              <a:t>標籤表示，所以可依索引值直接存取該則資訊。</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以上面的程式碼為例，為了爬取指定的發佈單位，直接使用索引值 </a:t>
            </a:r>
            <a:r>
              <a:rPr lang="en-US" altLang="zh-TW" sz="2000" dirty="0">
                <a:solidFill>
                  <a:schemeClr val="dk1"/>
                </a:solidFill>
                <a:latin typeface="Asap"/>
                <a:sym typeface="Asap"/>
              </a:rPr>
              <a:t>2</a:t>
            </a:r>
            <a:r>
              <a:rPr lang="zh-TW" altLang="en-US" sz="2000" dirty="0">
                <a:solidFill>
                  <a:schemeClr val="dk1"/>
                </a:solidFill>
                <a:latin typeface="Asap"/>
                <a:sym typeface="Asap"/>
              </a:rPr>
              <a:t> 取得該則新聞的發佈單位，判斷是否要進行後續的處理。</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若是符合指定的發佈單位則可以 </a:t>
            </a:r>
            <a:r>
              <a:rPr lang="en-US" altLang="zh-TW" sz="2000" dirty="0">
                <a:solidFill>
                  <a:schemeClr val="dk1"/>
                </a:solidFill>
                <a:latin typeface="Asap"/>
                <a:sym typeface="Asap"/>
              </a:rPr>
              <a:t>get( ) </a:t>
            </a:r>
            <a:r>
              <a:rPr lang="zh-TW" altLang="en-US" sz="2000" dirty="0">
                <a:solidFill>
                  <a:schemeClr val="dk1"/>
                </a:solidFill>
                <a:latin typeface="Asap"/>
                <a:sym typeface="Asap"/>
              </a:rPr>
              <a:t>取得新聞內文相對路徑，配合前述的</a:t>
            </a:r>
            <a:r>
              <a:rPr lang="en-US" altLang="zh-TW" sz="2000" dirty="0">
                <a:solidFill>
                  <a:schemeClr val="dk1"/>
                </a:solidFill>
                <a:latin typeface="Asap"/>
                <a:sym typeface="Asap"/>
              </a:rPr>
              <a:t>HTML</a:t>
            </a:r>
            <a:r>
              <a:rPr lang="zh-TW" altLang="en-US" sz="2000" dirty="0">
                <a:solidFill>
                  <a:schemeClr val="dk1"/>
                </a:solidFill>
                <a:latin typeface="Asap"/>
                <a:sym typeface="Asap"/>
              </a:rPr>
              <a:t>內容取得方法，繼續爬取聯絡人及電話。</a:t>
            </a:r>
          </a:p>
        </p:txBody>
      </p:sp>
    </p:spTree>
    <p:extLst>
      <p:ext uri="{BB962C8B-B14F-4D97-AF65-F5344CB8AC3E}">
        <p14:creationId xmlns:p14="http://schemas.microsoft.com/office/powerpoint/2010/main" val="162796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取得新聞內文資訊</a:t>
            </a:r>
            <a:r>
              <a:rPr lang="en-US" altLang="zh-TW" dirty="0"/>
              <a:t>)</a:t>
            </a:r>
            <a:endParaRPr dirty="0"/>
          </a:p>
        </p:txBody>
      </p:sp>
      <p:pic>
        <p:nvPicPr>
          <p:cNvPr id="7" name="圖片 6">
            <a:extLst>
              <a:ext uri="{FF2B5EF4-FFF2-40B4-BE49-F238E27FC236}">
                <a16:creationId xmlns:a16="http://schemas.microsoft.com/office/drawing/2014/main" id="{48024B83-953D-218C-0CDE-4DB00071442B}"/>
              </a:ext>
            </a:extLst>
          </p:cNvPr>
          <p:cNvPicPr>
            <a:picLocks noChangeAspect="1"/>
          </p:cNvPicPr>
          <p:nvPr/>
        </p:nvPicPr>
        <p:blipFill>
          <a:blip r:embed="rId3"/>
          <a:srcRect/>
          <a:stretch/>
        </p:blipFill>
        <p:spPr>
          <a:xfrm>
            <a:off x="1900958" y="1335327"/>
            <a:ext cx="5342083" cy="1565880"/>
          </a:xfrm>
          <a:prstGeom prst="rect">
            <a:avLst/>
          </a:prstGeom>
          <a:ln w="38100" cap="sq">
            <a:solidFill>
              <a:schemeClr val="tx2"/>
            </a:solidFill>
            <a:miter lim="800000"/>
          </a:ln>
          <a:effectLst>
            <a:outerShdw blurRad="57150" dist="50800" dir="2700000" algn="tl" rotWithShape="0">
              <a:srgbClr val="000000">
                <a:alpha val="40000"/>
              </a:srgbClr>
            </a:outerShdw>
          </a:effectLst>
        </p:spPr>
      </p:pic>
      <p:sp>
        <p:nvSpPr>
          <p:cNvPr id="10" name="文字方塊 9">
            <a:extLst>
              <a:ext uri="{FF2B5EF4-FFF2-40B4-BE49-F238E27FC236}">
                <a16:creationId xmlns:a16="http://schemas.microsoft.com/office/drawing/2014/main" id="{C9CF2281-D4E4-9AA7-1AB0-93909CAC4A23}"/>
              </a:ext>
            </a:extLst>
          </p:cNvPr>
          <p:cNvSpPr txBox="1"/>
          <p:nvPr/>
        </p:nvSpPr>
        <p:spPr>
          <a:xfrm>
            <a:off x="1212321" y="3155511"/>
            <a:ext cx="7583941" cy="1938992"/>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在內文中聯絡人和電話是在 </a:t>
            </a:r>
            <a:r>
              <a:rPr lang="en-US" altLang="zh-TW" sz="2000" dirty="0">
                <a:solidFill>
                  <a:schemeClr val="dk1"/>
                </a:solidFill>
                <a:latin typeface="Asap"/>
                <a:sym typeface="Asap"/>
              </a:rPr>
              <a:t>dd </a:t>
            </a:r>
            <a:r>
              <a:rPr lang="zh-TW" altLang="en-US" sz="2000" dirty="0">
                <a:solidFill>
                  <a:schemeClr val="dk1"/>
                </a:solidFill>
                <a:latin typeface="Asap"/>
                <a:sym typeface="Asap"/>
              </a:rPr>
              <a:t>標籤的文本內，需用使用 </a:t>
            </a:r>
            <a:r>
              <a:rPr lang="en-US" altLang="zh-TW" sz="2000" dirty="0">
                <a:solidFill>
                  <a:schemeClr val="dk1"/>
                </a:solidFill>
                <a:latin typeface="Asap"/>
                <a:sym typeface="Asap"/>
              </a:rPr>
              <a:t>re </a:t>
            </a:r>
            <a:r>
              <a:rPr lang="zh-TW" altLang="en-US" sz="2000" dirty="0">
                <a:solidFill>
                  <a:schemeClr val="dk1"/>
                </a:solidFill>
                <a:latin typeface="Asap"/>
                <a:sym typeface="Asap"/>
              </a:rPr>
              <a:t>函式庫中的 </a:t>
            </a:r>
            <a:r>
              <a:rPr lang="en-US" altLang="zh-TW" sz="2000" dirty="0">
                <a:solidFill>
                  <a:schemeClr val="dk1"/>
                </a:solidFill>
                <a:latin typeface="Asap"/>
                <a:sym typeface="Asap"/>
              </a:rPr>
              <a:t>research( ) </a:t>
            </a:r>
            <a:r>
              <a:rPr lang="zh-TW" altLang="en-US" sz="2000" dirty="0">
                <a:solidFill>
                  <a:schemeClr val="dk1"/>
                </a:solidFill>
                <a:latin typeface="Asap"/>
                <a:sym typeface="Asap"/>
              </a:rPr>
              <a:t>在字串中取得兩則資訊。</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en-US" altLang="zh-TW" sz="2000" dirty="0">
                <a:solidFill>
                  <a:schemeClr val="dk1"/>
                </a:solidFill>
                <a:latin typeface="Asap"/>
                <a:sym typeface="Asap"/>
              </a:rPr>
              <a:t>(.*?) </a:t>
            </a:r>
            <a:r>
              <a:rPr lang="zh-TW" altLang="en-US" sz="2000" dirty="0">
                <a:solidFill>
                  <a:schemeClr val="dk1"/>
                </a:solidFill>
                <a:latin typeface="Asap"/>
                <a:sym typeface="Asap"/>
              </a:rPr>
              <a:t>部分會以非貪婪的方式匹配任意數量的字符，盡量少地匹配直到遇到後面的模式。</a:t>
            </a:r>
            <a:r>
              <a:rPr lang="en-US" altLang="zh-TW" sz="2000" dirty="0">
                <a:solidFill>
                  <a:schemeClr val="dk1"/>
                </a:solidFill>
                <a:latin typeface="Asap"/>
                <a:sym typeface="Asap"/>
              </a:rPr>
              <a:t>(?:\s|$) </a:t>
            </a:r>
            <a:r>
              <a:rPr lang="zh-TW" altLang="en-US" sz="2000" dirty="0">
                <a:solidFill>
                  <a:schemeClr val="dk1"/>
                </a:solidFill>
                <a:latin typeface="Asap"/>
                <a:sym typeface="Asap"/>
              </a:rPr>
              <a:t>部分則定義了這個後面的模式：它是一個空白字符或字符串結尾。這告訴 </a:t>
            </a:r>
            <a:r>
              <a:rPr lang="en-US" altLang="zh-TW" sz="2000" dirty="0">
                <a:solidFill>
                  <a:schemeClr val="dk1"/>
                </a:solidFill>
                <a:latin typeface="Asap"/>
                <a:sym typeface="Asap"/>
              </a:rPr>
              <a:t>(.*?) </a:t>
            </a:r>
            <a:r>
              <a:rPr lang="zh-TW" altLang="en-US" sz="2000" dirty="0">
                <a:solidFill>
                  <a:schemeClr val="dk1"/>
                </a:solidFill>
                <a:latin typeface="Asap"/>
                <a:sym typeface="Asap"/>
              </a:rPr>
              <a:t>在何處停止匹配。</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若是沒有該則資訊則回傳</a:t>
            </a:r>
            <a:r>
              <a:rPr lang="en-US" altLang="zh-TW" sz="2000" dirty="0">
                <a:solidFill>
                  <a:schemeClr val="dk1"/>
                </a:solidFill>
                <a:latin typeface="Asap"/>
                <a:sym typeface="Asap"/>
              </a:rPr>
              <a:t>”</a:t>
            </a:r>
            <a:r>
              <a:rPr lang="zh-TW" altLang="en-US" sz="2000" dirty="0">
                <a:solidFill>
                  <a:schemeClr val="dk1"/>
                </a:solidFill>
                <a:latin typeface="Asap"/>
                <a:sym typeface="Asap"/>
              </a:rPr>
              <a:t>無</a:t>
            </a:r>
            <a:r>
              <a:rPr lang="en-US" altLang="zh-TW" sz="2000" dirty="0">
                <a:solidFill>
                  <a:schemeClr val="dk1"/>
                </a:solidFill>
                <a:latin typeface="Asap"/>
                <a:sym typeface="Asap"/>
              </a:rPr>
              <a:t>“</a:t>
            </a:r>
            <a:r>
              <a:rPr lang="zh-TW" altLang="en-US" sz="2000" dirty="0">
                <a:solidFill>
                  <a:schemeClr val="dk1"/>
                </a:solidFill>
                <a:latin typeface="Asap"/>
                <a:sym typeface="Asap"/>
              </a:rPr>
              <a:t>。</a:t>
            </a:r>
          </a:p>
        </p:txBody>
      </p:sp>
    </p:spTree>
    <p:extLst>
      <p:ext uri="{BB962C8B-B14F-4D97-AF65-F5344CB8AC3E}">
        <p14:creationId xmlns:p14="http://schemas.microsoft.com/office/powerpoint/2010/main" val="102117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9" name="Google Shape;22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將提取的資料以</a:t>
            </a:r>
            <a:r>
              <a:rPr lang="en-US" altLang="zh-TW" dirty="0"/>
              <a:t>JSON</a:t>
            </a:r>
            <a:r>
              <a:rPr lang="zh-TW" altLang="en-US" dirty="0"/>
              <a:t>格式儲存</a:t>
            </a:r>
          </a:p>
        </p:txBody>
      </p:sp>
      <p:pic>
        <p:nvPicPr>
          <p:cNvPr id="3" name="圖片 2">
            <a:extLst>
              <a:ext uri="{FF2B5EF4-FFF2-40B4-BE49-F238E27FC236}">
                <a16:creationId xmlns:a16="http://schemas.microsoft.com/office/drawing/2014/main" id="{016427BB-D603-49D0-4228-328297A4721C}"/>
              </a:ext>
            </a:extLst>
          </p:cNvPr>
          <p:cNvPicPr>
            <a:picLocks noChangeAspect="1"/>
          </p:cNvPicPr>
          <p:nvPr/>
        </p:nvPicPr>
        <p:blipFill>
          <a:blip r:embed="rId3"/>
          <a:stretch>
            <a:fillRect/>
          </a:stretch>
        </p:blipFill>
        <p:spPr>
          <a:xfrm>
            <a:off x="5021680" y="1120087"/>
            <a:ext cx="3924640" cy="3292125"/>
          </a:xfrm>
          <a:prstGeom prst="rect">
            <a:avLst/>
          </a:prstGeom>
          <a:ln w="38100" cap="sq">
            <a:solidFill>
              <a:srgbClr val="00B0F0"/>
            </a:solidFill>
            <a:miter lim="800000"/>
          </a:ln>
          <a:effectLst>
            <a:outerShdw blurRad="57150" dist="50800" dir="2700000" algn="tl" rotWithShape="0">
              <a:srgbClr val="000000">
                <a:alpha val="40000"/>
              </a:srgbClr>
            </a:outerShdw>
          </a:effectLst>
        </p:spPr>
      </p:pic>
      <p:sp>
        <p:nvSpPr>
          <p:cNvPr id="4" name="文字方塊 3">
            <a:extLst>
              <a:ext uri="{FF2B5EF4-FFF2-40B4-BE49-F238E27FC236}">
                <a16:creationId xmlns:a16="http://schemas.microsoft.com/office/drawing/2014/main" id="{864CC7F5-7D3E-4FC8-7D42-1D1C64B071F0}"/>
              </a:ext>
            </a:extLst>
          </p:cNvPr>
          <p:cNvSpPr txBox="1"/>
          <p:nvPr/>
        </p:nvSpPr>
        <p:spPr>
          <a:xfrm>
            <a:off x="720000" y="1248311"/>
            <a:ext cx="3657045" cy="3170099"/>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提取完一則新聞的所有資料後，將所有資料儲存到字典</a:t>
            </a:r>
            <a:r>
              <a:rPr lang="en-US" altLang="zh-TW" sz="2000" dirty="0">
                <a:solidFill>
                  <a:schemeClr val="dk1"/>
                </a:solidFill>
                <a:latin typeface="Asap"/>
                <a:sym typeface="Asap"/>
              </a:rPr>
              <a:t>(</a:t>
            </a:r>
            <a:r>
              <a:rPr lang="en-US" altLang="zh-TW" sz="2000" dirty="0" err="1">
                <a:solidFill>
                  <a:schemeClr val="dk1"/>
                </a:solidFill>
                <a:latin typeface="Asap"/>
                <a:sym typeface="Asap"/>
              </a:rPr>
              <a:t>news_item</a:t>
            </a:r>
            <a:r>
              <a:rPr lang="en-US" altLang="zh-TW" sz="2000" dirty="0">
                <a:solidFill>
                  <a:schemeClr val="dk1"/>
                </a:solidFill>
                <a:latin typeface="Asap"/>
                <a:sym typeface="Asap"/>
              </a:rPr>
              <a:t>)</a:t>
            </a:r>
            <a:r>
              <a:rPr lang="zh-TW" altLang="en-US" sz="2000" dirty="0">
                <a:solidFill>
                  <a:schemeClr val="dk1"/>
                </a:solidFill>
                <a:latin typeface="Asap"/>
                <a:sym typeface="Asap"/>
              </a:rPr>
              <a:t>中以利後續資料格式轉換成</a:t>
            </a:r>
            <a:r>
              <a:rPr lang="en-US" altLang="zh-TW" sz="2000" dirty="0">
                <a:solidFill>
                  <a:schemeClr val="dk1"/>
                </a:solidFill>
                <a:latin typeface="Asap"/>
                <a:sym typeface="Asap"/>
              </a:rPr>
              <a:t>JSON</a:t>
            </a:r>
            <a:r>
              <a:rPr lang="zh-TW" altLang="en-US" sz="2000" dirty="0">
                <a:solidFill>
                  <a:schemeClr val="dk1"/>
                </a:solidFill>
                <a:latin typeface="Asap"/>
                <a:sym typeface="Asap"/>
              </a:rPr>
              <a:t>格式。</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將每一個字典儲存到</a:t>
            </a:r>
            <a:r>
              <a:rPr lang="en-US" altLang="zh-TW" sz="2000" dirty="0">
                <a:solidFill>
                  <a:schemeClr val="dk1"/>
                </a:solidFill>
                <a:latin typeface="Asap"/>
                <a:sym typeface="Asap"/>
              </a:rPr>
              <a:t>list(</a:t>
            </a:r>
            <a:r>
              <a:rPr lang="en-US" altLang="zh-TW" sz="2000" dirty="0" err="1">
                <a:solidFill>
                  <a:schemeClr val="dk1"/>
                </a:solidFill>
                <a:latin typeface="Asap"/>
                <a:sym typeface="Asap"/>
              </a:rPr>
              <a:t>news_items</a:t>
            </a:r>
            <a:r>
              <a:rPr lang="en-US" altLang="zh-TW" sz="2000" dirty="0">
                <a:solidFill>
                  <a:schemeClr val="dk1"/>
                </a:solidFill>
                <a:latin typeface="Asap"/>
                <a:sym typeface="Asap"/>
              </a:rPr>
              <a:t>)</a:t>
            </a:r>
            <a:r>
              <a:rPr lang="zh-TW" altLang="en-US" sz="2000" dirty="0">
                <a:solidFill>
                  <a:schemeClr val="dk1"/>
                </a:solidFill>
                <a:latin typeface="Asap"/>
                <a:sym typeface="Asap"/>
              </a:rPr>
              <a:t>。</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紀錄蒐集到第幾則新聞並判斷是否要繼續蒐集。</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76192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將資料提取功能寫成函數</a:t>
            </a:r>
            <a:endParaRPr dirty="0"/>
          </a:p>
        </p:txBody>
      </p:sp>
      <p:pic>
        <p:nvPicPr>
          <p:cNvPr id="7" name="圖片 6">
            <a:extLst>
              <a:ext uri="{FF2B5EF4-FFF2-40B4-BE49-F238E27FC236}">
                <a16:creationId xmlns:a16="http://schemas.microsoft.com/office/drawing/2014/main" id="{48024B83-953D-218C-0CDE-4DB00071442B}"/>
              </a:ext>
            </a:extLst>
          </p:cNvPr>
          <p:cNvPicPr>
            <a:picLocks noChangeAspect="1"/>
          </p:cNvPicPr>
          <p:nvPr/>
        </p:nvPicPr>
        <p:blipFill>
          <a:blip r:embed="rId3"/>
          <a:srcRect/>
          <a:stretch/>
        </p:blipFill>
        <p:spPr>
          <a:xfrm>
            <a:off x="1381620" y="1341900"/>
            <a:ext cx="6380759" cy="1712635"/>
          </a:xfrm>
          <a:prstGeom prst="rect">
            <a:avLst/>
          </a:prstGeom>
          <a:ln w="38100" cap="sq">
            <a:solidFill>
              <a:schemeClr val="tx2"/>
            </a:solidFill>
            <a:miter lim="800000"/>
          </a:ln>
          <a:effectLst>
            <a:outerShdw blurRad="57150" dist="50800" dir="2700000" algn="tl" rotWithShape="0">
              <a:srgbClr val="000000">
                <a:alpha val="40000"/>
              </a:srgbClr>
            </a:outerShdw>
          </a:effectLst>
        </p:spPr>
      </p:pic>
      <p:sp>
        <p:nvSpPr>
          <p:cNvPr id="10" name="文字方塊 9">
            <a:extLst>
              <a:ext uri="{FF2B5EF4-FFF2-40B4-BE49-F238E27FC236}">
                <a16:creationId xmlns:a16="http://schemas.microsoft.com/office/drawing/2014/main" id="{C9CF2281-D4E4-9AA7-1AB0-93909CAC4A23}"/>
              </a:ext>
            </a:extLst>
          </p:cNvPr>
          <p:cNvSpPr txBox="1"/>
          <p:nvPr/>
        </p:nvSpPr>
        <p:spPr>
          <a:xfrm>
            <a:off x="1219521" y="3479511"/>
            <a:ext cx="7583941" cy="1015663"/>
          </a:xfrm>
          <a:prstGeom prst="rect">
            <a:avLst/>
          </a:prstGeom>
          <a:noFill/>
        </p:spPr>
        <p:txBody>
          <a:bodyPr wrap="square" rtlCol="0">
            <a:spAutoFit/>
          </a:bodyPr>
          <a:lstStyle/>
          <a:p>
            <a:pPr marL="342900" indent="-342900">
              <a:buClr>
                <a:schemeClr val="tx2"/>
              </a:buClr>
              <a:buSzPct val="120000"/>
              <a:buFont typeface="Arial" panose="020B0604020202020204" pitchFamily="34" charset="0"/>
              <a:buChar char="•"/>
            </a:pPr>
            <a:r>
              <a:rPr lang="zh-TW" altLang="en-US" sz="2000" dirty="0">
                <a:solidFill>
                  <a:schemeClr val="dk1"/>
                </a:solidFill>
                <a:latin typeface="Asap"/>
                <a:sym typeface="Asap"/>
              </a:rPr>
              <a:t>建立一個可以指定新聞數和發佈單位的函數，並將以上的提取功能程式碼寫入其中。並建立判斷要不要到下一頁繼續爬取即時新聞的迴圈。</a:t>
            </a:r>
          </a:p>
        </p:txBody>
      </p:sp>
    </p:spTree>
    <p:extLst>
      <p:ext uri="{BB962C8B-B14F-4D97-AF65-F5344CB8AC3E}">
        <p14:creationId xmlns:p14="http://schemas.microsoft.com/office/powerpoint/2010/main" val="111990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9" name="Google Shape;22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將提取的資料以</a:t>
            </a:r>
            <a:r>
              <a:rPr lang="en-US" altLang="zh-TW" dirty="0"/>
              <a:t>JSON</a:t>
            </a:r>
            <a:r>
              <a:rPr lang="zh-TW" altLang="en-US" dirty="0"/>
              <a:t>格式輸出</a:t>
            </a:r>
          </a:p>
        </p:txBody>
      </p:sp>
      <p:pic>
        <p:nvPicPr>
          <p:cNvPr id="3" name="圖片 2">
            <a:extLst>
              <a:ext uri="{FF2B5EF4-FFF2-40B4-BE49-F238E27FC236}">
                <a16:creationId xmlns:a16="http://schemas.microsoft.com/office/drawing/2014/main" id="{016427BB-D603-49D0-4228-328297A4721C}"/>
              </a:ext>
            </a:extLst>
          </p:cNvPr>
          <p:cNvPicPr>
            <a:picLocks noChangeAspect="1"/>
          </p:cNvPicPr>
          <p:nvPr/>
        </p:nvPicPr>
        <p:blipFill>
          <a:blip r:embed="rId3"/>
          <a:srcRect/>
          <a:stretch/>
        </p:blipFill>
        <p:spPr>
          <a:xfrm>
            <a:off x="1830861" y="1252801"/>
            <a:ext cx="5878277" cy="1093632"/>
          </a:xfrm>
          <a:prstGeom prst="rect">
            <a:avLst/>
          </a:prstGeom>
          <a:ln w="38100" cap="sq">
            <a:solidFill>
              <a:srgbClr val="00B0F0"/>
            </a:solidFill>
            <a:miter lim="800000"/>
          </a:ln>
          <a:effectLst>
            <a:outerShdw blurRad="57150" dist="50800" dir="2700000" algn="tl" rotWithShape="0">
              <a:srgbClr val="000000">
                <a:alpha val="40000"/>
              </a:srgbClr>
            </a:outerShdw>
          </a:effectLst>
        </p:spPr>
      </p:pic>
      <p:sp>
        <p:nvSpPr>
          <p:cNvPr id="4" name="文字方塊 3">
            <a:extLst>
              <a:ext uri="{FF2B5EF4-FFF2-40B4-BE49-F238E27FC236}">
                <a16:creationId xmlns:a16="http://schemas.microsoft.com/office/drawing/2014/main" id="{864CC7F5-7D3E-4FC8-7D42-1D1C64B071F0}"/>
              </a:ext>
            </a:extLst>
          </p:cNvPr>
          <p:cNvSpPr txBox="1"/>
          <p:nvPr/>
        </p:nvSpPr>
        <p:spPr>
          <a:xfrm>
            <a:off x="856799" y="2346433"/>
            <a:ext cx="7653600" cy="2246769"/>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資料爬取完畢後，使用 </a:t>
            </a:r>
            <a:r>
              <a:rPr lang="en-US" altLang="zh-TW" sz="2000" dirty="0" err="1">
                <a:solidFill>
                  <a:schemeClr val="dk1"/>
                </a:solidFill>
                <a:latin typeface="Asap"/>
                <a:sym typeface="Asap"/>
              </a:rPr>
              <a:t>json.dumps</a:t>
            </a:r>
            <a:r>
              <a:rPr lang="en-US" altLang="zh-TW" sz="2000" dirty="0">
                <a:solidFill>
                  <a:schemeClr val="dk1"/>
                </a:solidFill>
                <a:latin typeface="Asap"/>
                <a:sym typeface="Asap"/>
              </a:rPr>
              <a:t>(</a:t>
            </a:r>
            <a:r>
              <a:rPr lang="zh-TW" altLang="en-US" sz="2000" dirty="0">
                <a:solidFill>
                  <a:schemeClr val="dk1"/>
                </a:solidFill>
                <a:latin typeface="Asap"/>
                <a:sym typeface="Asap"/>
              </a:rPr>
              <a:t> </a:t>
            </a:r>
            <a:r>
              <a:rPr lang="en-US" altLang="zh-TW" sz="2000" dirty="0">
                <a:solidFill>
                  <a:schemeClr val="dk1"/>
                </a:solidFill>
                <a:latin typeface="Asap"/>
                <a:sym typeface="Asap"/>
              </a:rPr>
              <a:t>) </a:t>
            </a:r>
            <a:r>
              <a:rPr lang="zh-TW" altLang="en-US" sz="2000" dirty="0">
                <a:solidFill>
                  <a:schemeClr val="dk1"/>
                </a:solidFill>
                <a:latin typeface="Asap"/>
                <a:sym typeface="Asap"/>
              </a:rPr>
              <a:t>函數將 </a:t>
            </a:r>
            <a:r>
              <a:rPr lang="en-US" altLang="zh-TW" sz="2000" dirty="0" err="1">
                <a:solidFill>
                  <a:schemeClr val="dk1"/>
                </a:solidFill>
                <a:latin typeface="Asap"/>
                <a:sym typeface="Asap"/>
              </a:rPr>
              <a:t>news_items</a:t>
            </a:r>
            <a:r>
              <a:rPr lang="en-US" altLang="zh-TW" sz="2000" dirty="0">
                <a:solidFill>
                  <a:schemeClr val="dk1"/>
                </a:solidFill>
                <a:latin typeface="Asap"/>
                <a:sym typeface="Asap"/>
              </a:rPr>
              <a:t> </a:t>
            </a:r>
            <a:r>
              <a:rPr lang="zh-TW" altLang="en-US" sz="2000" dirty="0">
                <a:solidFill>
                  <a:schemeClr val="dk1"/>
                </a:solidFill>
                <a:latin typeface="Asap"/>
                <a:sym typeface="Asap"/>
              </a:rPr>
              <a:t>列表轉換為</a:t>
            </a:r>
            <a:r>
              <a:rPr lang="en-US" altLang="zh-TW" sz="2000" dirty="0">
                <a:solidFill>
                  <a:schemeClr val="dk1"/>
                </a:solidFill>
                <a:latin typeface="Asap"/>
                <a:sym typeface="Asap"/>
              </a:rPr>
              <a:t>JSON</a:t>
            </a:r>
            <a:r>
              <a:rPr lang="zh-TW" altLang="en-US" sz="2000" dirty="0">
                <a:solidFill>
                  <a:schemeClr val="dk1"/>
                </a:solidFill>
                <a:latin typeface="Asap"/>
                <a:sym typeface="Asap"/>
              </a:rPr>
              <a:t>格式的字符串。</a:t>
            </a:r>
            <a:r>
              <a:rPr lang="en-US" altLang="zh-TW" sz="2000" dirty="0" err="1">
                <a:solidFill>
                  <a:schemeClr val="dk1"/>
                </a:solidFill>
                <a:latin typeface="Asap"/>
                <a:sym typeface="Asap"/>
              </a:rPr>
              <a:t>ensure_ascii</a:t>
            </a:r>
            <a:r>
              <a:rPr lang="en-US" altLang="zh-TW" sz="2000" dirty="0">
                <a:solidFill>
                  <a:schemeClr val="dk1"/>
                </a:solidFill>
                <a:latin typeface="Asap"/>
                <a:sym typeface="Asap"/>
              </a:rPr>
              <a:t>=False </a:t>
            </a:r>
            <a:r>
              <a:rPr lang="zh-TW" altLang="en-US" sz="2000" dirty="0">
                <a:solidFill>
                  <a:schemeClr val="dk1"/>
                </a:solidFill>
                <a:latin typeface="Asap"/>
                <a:sym typeface="Asap"/>
              </a:rPr>
              <a:t>參數確保非</a:t>
            </a:r>
            <a:r>
              <a:rPr lang="en-US" altLang="zh-TW" sz="2000" dirty="0">
                <a:solidFill>
                  <a:schemeClr val="dk1"/>
                </a:solidFill>
                <a:latin typeface="Asap"/>
                <a:sym typeface="Asap"/>
              </a:rPr>
              <a:t>ASCII</a:t>
            </a:r>
            <a:r>
              <a:rPr lang="zh-TW" altLang="en-US" sz="2000" dirty="0">
                <a:solidFill>
                  <a:schemeClr val="dk1"/>
                </a:solidFill>
                <a:latin typeface="Asap"/>
                <a:sym typeface="Asap"/>
              </a:rPr>
              <a:t>字符（如中文）在轉換過程中不會被編碼成</a:t>
            </a:r>
            <a:r>
              <a:rPr lang="en-US" altLang="zh-TW" sz="2000" dirty="0">
                <a:solidFill>
                  <a:schemeClr val="dk1"/>
                </a:solidFill>
                <a:latin typeface="Asap"/>
                <a:sym typeface="Asap"/>
              </a:rPr>
              <a:t>ASCII</a:t>
            </a:r>
            <a:r>
              <a:rPr lang="zh-TW" altLang="en-US" sz="2000" dirty="0">
                <a:solidFill>
                  <a:schemeClr val="dk1"/>
                </a:solidFill>
                <a:latin typeface="Asap"/>
                <a:sym typeface="Asap"/>
              </a:rPr>
              <a:t>字符序列，從而保留原始字符。</a:t>
            </a:r>
            <a:r>
              <a:rPr lang="en-US" altLang="zh-TW" sz="2000" dirty="0">
                <a:solidFill>
                  <a:schemeClr val="dk1"/>
                </a:solidFill>
                <a:latin typeface="Asap"/>
                <a:sym typeface="Asap"/>
              </a:rPr>
              <a:t>indent=4 </a:t>
            </a:r>
            <a:r>
              <a:rPr lang="zh-TW" altLang="en-US" sz="2000" dirty="0">
                <a:solidFill>
                  <a:schemeClr val="dk1"/>
                </a:solidFill>
                <a:latin typeface="Asap"/>
                <a:sym typeface="Asap"/>
              </a:rPr>
              <a:t>參數將生成的</a:t>
            </a:r>
            <a:r>
              <a:rPr lang="en-US" altLang="zh-TW" sz="2000" dirty="0">
                <a:solidFill>
                  <a:schemeClr val="dk1"/>
                </a:solidFill>
                <a:latin typeface="Asap"/>
                <a:sym typeface="Asap"/>
              </a:rPr>
              <a:t>JSON</a:t>
            </a:r>
            <a:r>
              <a:rPr lang="zh-TW" altLang="en-US" sz="2000" dirty="0">
                <a:solidFill>
                  <a:schemeClr val="dk1"/>
                </a:solidFill>
                <a:latin typeface="Asap"/>
                <a:sym typeface="Asap"/>
              </a:rPr>
              <a:t>字符串格式化為更可讀的形式，每一層結構縮進</a:t>
            </a:r>
            <a:r>
              <a:rPr lang="en-US" altLang="zh-TW" sz="2000" dirty="0">
                <a:solidFill>
                  <a:schemeClr val="dk1"/>
                </a:solidFill>
                <a:latin typeface="Asap"/>
                <a:sym typeface="Asap"/>
              </a:rPr>
              <a:t>4</a:t>
            </a:r>
            <a:r>
              <a:rPr lang="zh-TW" altLang="en-US" sz="2000" dirty="0">
                <a:solidFill>
                  <a:schemeClr val="dk1"/>
                </a:solidFill>
                <a:latin typeface="Asap"/>
                <a:sym typeface="Asap"/>
              </a:rPr>
              <a:t>個空格。</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保存到本地文件中，這樣做方便了數據的存儲、傳輸和後續處理。</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102860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9" name="Google Shape;22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防呆機制</a:t>
            </a:r>
          </a:p>
        </p:txBody>
      </p:sp>
      <p:pic>
        <p:nvPicPr>
          <p:cNvPr id="3" name="圖片 2">
            <a:extLst>
              <a:ext uri="{FF2B5EF4-FFF2-40B4-BE49-F238E27FC236}">
                <a16:creationId xmlns:a16="http://schemas.microsoft.com/office/drawing/2014/main" id="{016427BB-D603-49D0-4228-328297A4721C}"/>
              </a:ext>
            </a:extLst>
          </p:cNvPr>
          <p:cNvPicPr>
            <a:picLocks noChangeAspect="1"/>
          </p:cNvPicPr>
          <p:nvPr/>
        </p:nvPicPr>
        <p:blipFill>
          <a:blip r:embed="rId3"/>
          <a:srcRect/>
          <a:stretch/>
        </p:blipFill>
        <p:spPr>
          <a:xfrm>
            <a:off x="2678400" y="1368000"/>
            <a:ext cx="6279267" cy="3081600"/>
          </a:xfrm>
          <a:prstGeom prst="rect">
            <a:avLst/>
          </a:prstGeom>
          <a:ln w="38100" cap="sq">
            <a:solidFill>
              <a:srgbClr val="00B0F0"/>
            </a:solidFill>
            <a:miter lim="800000"/>
          </a:ln>
          <a:effectLst>
            <a:outerShdw blurRad="57150" dist="50800" dir="2700000" algn="tl" rotWithShape="0">
              <a:srgbClr val="000000">
                <a:alpha val="40000"/>
              </a:srgbClr>
            </a:outerShdw>
          </a:effectLst>
        </p:spPr>
      </p:pic>
      <p:sp>
        <p:nvSpPr>
          <p:cNvPr id="4" name="文字方塊 3">
            <a:extLst>
              <a:ext uri="{FF2B5EF4-FFF2-40B4-BE49-F238E27FC236}">
                <a16:creationId xmlns:a16="http://schemas.microsoft.com/office/drawing/2014/main" id="{864CC7F5-7D3E-4FC8-7D42-1D1C64B071F0}"/>
              </a:ext>
            </a:extLst>
          </p:cNvPr>
          <p:cNvSpPr txBox="1"/>
          <p:nvPr/>
        </p:nvSpPr>
        <p:spPr>
          <a:xfrm>
            <a:off x="720000" y="1368000"/>
            <a:ext cx="2008800" cy="2246769"/>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在主程式中設置輸入的防呆機制，當輸入不是正整數時會需要重新輸入。</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1315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9" name="Google Shape;229;p20"/>
          <p:cNvSpPr txBox="1">
            <a:spLocks noGrp="1"/>
          </p:cNvSpPr>
          <p:nvPr>
            <p:ph type="title"/>
          </p:nvPr>
        </p:nvSpPr>
        <p:spPr>
          <a:xfrm>
            <a:off x="288000" y="243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問題與困難</a:t>
            </a:r>
          </a:p>
        </p:txBody>
      </p:sp>
      <p:sp>
        <p:nvSpPr>
          <p:cNvPr id="4" name="文字方塊 3">
            <a:extLst>
              <a:ext uri="{FF2B5EF4-FFF2-40B4-BE49-F238E27FC236}">
                <a16:creationId xmlns:a16="http://schemas.microsoft.com/office/drawing/2014/main" id="{864CC7F5-7D3E-4FC8-7D42-1D1C64B071F0}"/>
              </a:ext>
            </a:extLst>
          </p:cNvPr>
          <p:cNvSpPr txBox="1"/>
          <p:nvPr/>
        </p:nvSpPr>
        <p:spPr>
          <a:xfrm>
            <a:off x="1375200" y="816125"/>
            <a:ext cx="7264800" cy="4093428"/>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由於身處軍事院校，雖然不是用軍網進行程式開發，可以透過學網連接民網，但在連接學網的環境會有許多安全協定限制上網，原本上網查詢無法連上網站的錯誤訊息與解決辦法，但在試錯一個晚上後才發現連上</a:t>
            </a:r>
            <a:r>
              <a:rPr lang="en-US" altLang="zh-TW" sz="2000" dirty="0">
                <a:solidFill>
                  <a:schemeClr val="dk1"/>
                </a:solidFill>
                <a:latin typeface="Asap"/>
                <a:sym typeface="Asap"/>
              </a:rPr>
              <a:t>VPN</a:t>
            </a:r>
            <a:r>
              <a:rPr lang="zh-TW" altLang="en-US" sz="2000" dirty="0">
                <a:solidFill>
                  <a:schemeClr val="dk1"/>
                </a:solidFill>
                <a:latin typeface="Asap"/>
                <a:sym typeface="Asap"/>
              </a:rPr>
              <a:t>就能解決這項問題。在以後遇到問題時，我應該靜下心來從宏觀的角度解析問題，以免在單一方向癥結過久。</a:t>
            </a: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endParaRPr lang="en-US" altLang="zh-TW" sz="2000" dirty="0">
              <a:solidFill>
                <a:schemeClr val="dk1"/>
              </a:solidFill>
              <a:latin typeface="Asap"/>
              <a:sym typeface="Asap"/>
            </a:endParaRPr>
          </a:p>
          <a:p>
            <a:pPr marL="342900" indent="-342900" algn="l">
              <a:buClr>
                <a:schemeClr val="tx2"/>
              </a:buClr>
              <a:buSzPct val="120000"/>
              <a:buFont typeface="Arial" panose="020B0604020202020204" pitchFamily="34" charset="0"/>
              <a:buChar char="•"/>
            </a:pPr>
            <a:r>
              <a:rPr lang="zh-TW" altLang="en-US" sz="2000" dirty="0">
                <a:solidFill>
                  <a:schemeClr val="dk1"/>
                </a:solidFill>
                <a:latin typeface="Asap"/>
                <a:sym typeface="Asap"/>
              </a:rPr>
              <a:t>想以辨識 </a:t>
            </a:r>
            <a:r>
              <a:rPr lang="en-US" altLang="zh-TW" sz="2000" dirty="0">
                <a:solidFill>
                  <a:schemeClr val="dk1"/>
                </a:solidFill>
                <a:latin typeface="Asap"/>
                <a:sym typeface="Asap"/>
              </a:rPr>
              <a:t>tr</a:t>
            </a:r>
            <a:r>
              <a:rPr lang="zh-TW" altLang="en-US" sz="2000" dirty="0">
                <a:solidFill>
                  <a:schemeClr val="dk1"/>
                </a:solidFill>
                <a:latin typeface="Asap"/>
                <a:sym typeface="Asap"/>
              </a:rPr>
              <a:t> </a:t>
            </a:r>
            <a:r>
              <a:rPr lang="en-US" altLang="zh-TW" sz="2000" dirty="0">
                <a:solidFill>
                  <a:schemeClr val="dk1"/>
                </a:solidFill>
                <a:latin typeface="Asap"/>
                <a:sym typeface="Asap"/>
              </a:rPr>
              <a:t>class </a:t>
            </a:r>
            <a:r>
              <a:rPr lang="zh-TW" altLang="en-US" sz="2000" dirty="0">
                <a:solidFill>
                  <a:schemeClr val="dk1"/>
                </a:solidFill>
                <a:latin typeface="Asap"/>
                <a:sym typeface="Asap"/>
              </a:rPr>
              <a:t>略過欄位名稱時，我直接用 </a:t>
            </a:r>
            <a:r>
              <a:rPr lang="en-US" altLang="zh-TW" sz="2000" dirty="0">
                <a:solidFill>
                  <a:schemeClr val="dk1"/>
                </a:solidFill>
                <a:latin typeface="Asap"/>
                <a:sym typeface="Asap"/>
              </a:rPr>
              <a:t>get( ) </a:t>
            </a:r>
            <a:r>
              <a:rPr lang="zh-TW" altLang="en-US" sz="2000" dirty="0">
                <a:solidFill>
                  <a:schemeClr val="dk1"/>
                </a:solidFill>
                <a:latin typeface="Asap"/>
                <a:sym typeface="Asap"/>
              </a:rPr>
              <a:t>函式辨識 </a:t>
            </a:r>
            <a:r>
              <a:rPr lang="en-US" altLang="zh-TW" sz="2000" dirty="0">
                <a:solidFill>
                  <a:schemeClr val="dk1"/>
                </a:solidFill>
                <a:latin typeface="Asap"/>
                <a:sym typeface="Asap"/>
              </a:rPr>
              <a:t>table id (==“ContentPlaceHolder1_gvIndex”)</a:t>
            </a:r>
            <a:r>
              <a:rPr lang="zh-TW" altLang="en-US" sz="2000" dirty="0">
                <a:solidFill>
                  <a:schemeClr val="dk1"/>
                </a:solidFill>
                <a:latin typeface="Asap"/>
                <a:sym typeface="Asap"/>
              </a:rPr>
              <a:t>找出欄位名稱那一行，但在幾次的執行˙下來都無法成功，後來才搞清楚 </a:t>
            </a:r>
            <a:r>
              <a:rPr lang="en-US" altLang="zh-TW" sz="2000" dirty="0">
                <a:solidFill>
                  <a:schemeClr val="dk1"/>
                </a:solidFill>
                <a:latin typeface="Asap"/>
                <a:sym typeface="Asap"/>
              </a:rPr>
              <a:t>get(‘class’) </a:t>
            </a:r>
            <a:r>
              <a:rPr lang="zh-TW" altLang="en-US" sz="2000" dirty="0">
                <a:solidFill>
                  <a:schemeClr val="dk1"/>
                </a:solidFill>
                <a:latin typeface="Asap"/>
                <a:sym typeface="Asap"/>
              </a:rPr>
              <a:t>是回傳 </a:t>
            </a:r>
            <a:r>
              <a:rPr lang="en-US" altLang="zh-TW" sz="2000" dirty="0">
                <a:solidFill>
                  <a:schemeClr val="dk1"/>
                </a:solidFill>
                <a:latin typeface="Asap"/>
                <a:sym typeface="Asap"/>
              </a:rPr>
              <a:t>list([‘</a:t>
            </a:r>
            <a:r>
              <a:rPr lang="en-US" altLang="zh-TW" sz="2000" dirty="0" err="1">
                <a:solidFill>
                  <a:schemeClr val="dk1"/>
                </a:solidFill>
                <a:latin typeface="Asap"/>
                <a:sym typeface="Asap"/>
              </a:rPr>
              <a:t>css_title</a:t>
            </a:r>
            <a:r>
              <a:rPr lang="en-US" altLang="zh-TW" sz="2000" dirty="0">
                <a:solidFill>
                  <a:schemeClr val="dk1"/>
                </a:solidFill>
                <a:latin typeface="Asap"/>
                <a:sym typeface="Asap"/>
              </a:rPr>
              <a:t>’])</a:t>
            </a:r>
            <a:r>
              <a:rPr lang="zh-TW" altLang="en-US" sz="2000" dirty="0">
                <a:solidFill>
                  <a:schemeClr val="dk1"/>
                </a:solidFill>
                <a:latin typeface="Asap"/>
                <a:sym typeface="Asap"/>
              </a:rPr>
              <a:t>。或許寫程式可以觸類旁通，不過在一些邏輯錯誤上，可能會因為自己的小聰明反被聰明誤。</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215059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2" name="Google Shape;342;p25"/>
          <p:cNvSpPr/>
          <p:nvPr/>
        </p:nvSpPr>
        <p:spPr>
          <a:xfrm>
            <a:off x="1077150" y="3510650"/>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教學流程</a:t>
            </a:r>
            <a:endParaRPr dirty="0"/>
          </a:p>
        </p:txBody>
      </p:sp>
      <p:cxnSp>
        <p:nvCxnSpPr>
          <p:cNvPr id="340" name="Google Shape;340;p25"/>
          <p:cNvCxnSpPr>
            <a:stCxn id="341" idx="2"/>
            <a:endCxn id="342" idx="0"/>
          </p:cNvCxnSpPr>
          <p:nvPr/>
        </p:nvCxnSpPr>
        <p:spPr>
          <a:xfrm>
            <a:off x="1462943" y="2594535"/>
            <a:ext cx="7" cy="916115"/>
          </a:xfrm>
          <a:prstGeom prst="straightConnector1">
            <a:avLst/>
          </a:prstGeom>
          <a:noFill/>
          <a:ln w="19050" cap="flat" cmpd="sng">
            <a:solidFill>
              <a:schemeClr val="accent2"/>
            </a:solidFill>
            <a:prstDash val="solid"/>
            <a:round/>
            <a:headEnd type="none" w="med" len="med"/>
            <a:tailEnd type="none" w="med" len="med"/>
          </a:ln>
        </p:spPr>
      </p:cxnSp>
      <p:cxnSp>
        <p:nvCxnSpPr>
          <p:cNvPr id="343" name="Google Shape;343;p25"/>
          <p:cNvCxnSpPr>
            <a:stCxn id="344" idx="0"/>
            <a:endCxn id="345" idx="4"/>
          </p:cNvCxnSpPr>
          <p:nvPr/>
        </p:nvCxnSpPr>
        <p:spPr>
          <a:xfrm flipH="1" flipV="1">
            <a:off x="3531667" y="2443026"/>
            <a:ext cx="3985" cy="916111"/>
          </a:xfrm>
          <a:prstGeom prst="straightConnector1">
            <a:avLst/>
          </a:prstGeom>
          <a:noFill/>
          <a:ln w="19050" cap="flat" cmpd="sng">
            <a:solidFill>
              <a:schemeClr val="accent2"/>
            </a:solidFill>
            <a:prstDash val="solid"/>
            <a:round/>
            <a:headEnd type="none" w="med" len="med"/>
            <a:tailEnd type="none" w="med" len="med"/>
          </a:ln>
        </p:spPr>
      </p:cxnSp>
      <p:cxnSp>
        <p:nvCxnSpPr>
          <p:cNvPr id="346" name="Google Shape;346;p25"/>
          <p:cNvCxnSpPr>
            <a:stCxn id="347" idx="2"/>
            <a:endCxn id="348" idx="0"/>
          </p:cNvCxnSpPr>
          <p:nvPr/>
        </p:nvCxnSpPr>
        <p:spPr>
          <a:xfrm>
            <a:off x="5608352" y="2585022"/>
            <a:ext cx="0" cy="925500"/>
          </a:xfrm>
          <a:prstGeom prst="straightConnector1">
            <a:avLst/>
          </a:prstGeom>
          <a:noFill/>
          <a:ln w="19050" cap="flat" cmpd="sng">
            <a:solidFill>
              <a:schemeClr val="accent2"/>
            </a:solidFill>
            <a:prstDash val="solid"/>
            <a:round/>
            <a:headEnd type="none" w="med" len="med"/>
            <a:tailEnd type="none" w="med" len="med"/>
          </a:ln>
        </p:spPr>
      </p:cxnSp>
      <p:grpSp>
        <p:nvGrpSpPr>
          <p:cNvPr id="349" name="Google Shape;349;p25"/>
          <p:cNvGrpSpPr/>
          <p:nvPr/>
        </p:nvGrpSpPr>
        <p:grpSpPr>
          <a:xfrm>
            <a:off x="719993" y="1519915"/>
            <a:ext cx="1485906" cy="1074621"/>
            <a:chOff x="2244144" y="1510402"/>
            <a:chExt cx="1485906" cy="1074621"/>
          </a:xfrm>
        </p:grpSpPr>
        <p:sp>
          <p:nvSpPr>
            <p:cNvPr id="350" name="Google Shape;350;p25"/>
            <p:cNvSpPr txBox="1"/>
            <p:nvPr/>
          </p:nvSpPr>
          <p:spPr>
            <a:xfrm>
              <a:off x="2244150" y="1510402"/>
              <a:ext cx="1485900" cy="44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altLang="zh-TW" sz="1800" b="1" dirty="0">
                  <a:solidFill>
                    <a:schemeClr val="dk1"/>
                  </a:solidFill>
                  <a:latin typeface="Syne"/>
                  <a:ea typeface="+mj-ea"/>
                  <a:cs typeface="Syne"/>
                  <a:sym typeface="Syne"/>
                </a:rPr>
                <a:t>STEP</a:t>
              </a:r>
              <a:r>
                <a:rPr lang="en" sz="1800" b="1" dirty="0">
                  <a:solidFill>
                    <a:schemeClr val="dk1"/>
                  </a:solidFill>
                  <a:latin typeface="Syne"/>
                  <a:ea typeface="+mj-ea"/>
                  <a:cs typeface="Syne"/>
                  <a:sym typeface="Syne"/>
                </a:rPr>
                <a:t> 1</a:t>
              </a:r>
              <a:endParaRPr sz="1800" b="1" dirty="0">
                <a:solidFill>
                  <a:schemeClr val="dk1"/>
                </a:solidFill>
                <a:latin typeface="Syne"/>
                <a:ea typeface="+mj-ea"/>
                <a:cs typeface="Syne"/>
                <a:sym typeface="Syne"/>
              </a:endParaRPr>
            </a:p>
          </p:txBody>
        </p:sp>
        <p:sp>
          <p:nvSpPr>
            <p:cNvPr id="341" name="Google Shape;341;p25"/>
            <p:cNvSpPr txBox="1"/>
            <p:nvPr/>
          </p:nvSpPr>
          <p:spPr>
            <a:xfrm>
              <a:off x="2244144" y="1834722"/>
              <a:ext cx="1485900" cy="75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200" dirty="0">
                  <a:solidFill>
                    <a:schemeClr val="dk1"/>
                  </a:solidFill>
                  <a:latin typeface="Asap"/>
                  <a:ea typeface="+mj-ea"/>
                  <a:cs typeface="Asap"/>
                  <a:sym typeface="Asap"/>
                </a:rPr>
                <a:t>Beautiful Soup</a:t>
              </a:r>
            </a:p>
            <a:p>
              <a:pPr marL="0" marR="0" lvl="0" indent="0" algn="ctr" rtl="0">
                <a:lnSpc>
                  <a:spcPct val="100000"/>
                </a:lnSpc>
                <a:spcBef>
                  <a:spcPts val="0"/>
                </a:spcBef>
                <a:spcAft>
                  <a:spcPts val="0"/>
                </a:spcAft>
                <a:buNone/>
              </a:pPr>
              <a:r>
                <a:rPr lang="zh-TW" altLang="en-US" sz="1200" dirty="0">
                  <a:solidFill>
                    <a:schemeClr val="dk1"/>
                  </a:solidFill>
                  <a:latin typeface="Asap"/>
                  <a:ea typeface="+mj-ea"/>
                  <a:cs typeface="Asap"/>
                  <a:sym typeface="Asap"/>
                </a:rPr>
                <a:t>套件介紹</a:t>
              </a:r>
              <a:endParaRPr lang="en-US" sz="1200" dirty="0">
                <a:solidFill>
                  <a:schemeClr val="dk1"/>
                </a:solidFill>
                <a:latin typeface="Asap"/>
                <a:ea typeface="+mj-ea"/>
                <a:cs typeface="Asap"/>
                <a:sym typeface="Asap"/>
              </a:endParaRPr>
            </a:p>
            <a:p>
              <a:pPr marL="0" marR="0" lvl="0" indent="0" algn="ctr" rtl="0">
                <a:lnSpc>
                  <a:spcPct val="100000"/>
                </a:lnSpc>
                <a:spcBef>
                  <a:spcPts val="0"/>
                </a:spcBef>
                <a:spcAft>
                  <a:spcPts val="0"/>
                </a:spcAft>
                <a:buNone/>
              </a:pPr>
              <a:endParaRPr sz="1200" dirty="0">
                <a:solidFill>
                  <a:schemeClr val="dk1"/>
                </a:solidFill>
                <a:latin typeface="Asap"/>
                <a:ea typeface="+mj-ea"/>
                <a:cs typeface="Asap"/>
                <a:sym typeface="Asap"/>
              </a:endParaRPr>
            </a:p>
          </p:txBody>
        </p:sp>
      </p:grpSp>
      <p:grpSp>
        <p:nvGrpSpPr>
          <p:cNvPr id="351" name="Google Shape;351;p25"/>
          <p:cNvGrpSpPr/>
          <p:nvPr/>
        </p:nvGrpSpPr>
        <p:grpSpPr>
          <a:xfrm>
            <a:off x="2792700" y="3359137"/>
            <a:ext cx="1485902" cy="1074653"/>
            <a:chOff x="3808798" y="3359137"/>
            <a:chExt cx="1485902" cy="1074653"/>
          </a:xfrm>
        </p:grpSpPr>
        <p:sp>
          <p:nvSpPr>
            <p:cNvPr id="344" name="Google Shape;344;p25"/>
            <p:cNvSpPr txBox="1"/>
            <p:nvPr/>
          </p:nvSpPr>
          <p:spPr>
            <a:xfrm>
              <a:off x="3808800" y="3359137"/>
              <a:ext cx="1485900" cy="44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altLang="zh-TW" sz="1800" b="1" dirty="0">
                  <a:solidFill>
                    <a:schemeClr val="dk1"/>
                  </a:solidFill>
                  <a:latin typeface="Syne"/>
                  <a:ea typeface="+mj-ea"/>
                  <a:cs typeface="Syne"/>
                  <a:sym typeface="Syne"/>
                </a:rPr>
                <a:t>STEP</a:t>
              </a:r>
              <a:r>
                <a:rPr lang="en" sz="1800" b="1" dirty="0">
                  <a:solidFill>
                    <a:schemeClr val="dk1"/>
                  </a:solidFill>
                  <a:latin typeface="Syne"/>
                  <a:ea typeface="+mj-ea"/>
                  <a:cs typeface="Syne"/>
                  <a:sym typeface="Syne"/>
                </a:rPr>
                <a:t> 2</a:t>
              </a:r>
              <a:endParaRPr sz="1800" b="1" dirty="0">
                <a:solidFill>
                  <a:schemeClr val="dk1"/>
                </a:solidFill>
                <a:latin typeface="Syne"/>
                <a:ea typeface="+mj-ea"/>
                <a:cs typeface="Syne"/>
                <a:sym typeface="Syne"/>
              </a:endParaRPr>
            </a:p>
          </p:txBody>
        </p:sp>
        <p:sp>
          <p:nvSpPr>
            <p:cNvPr id="352" name="Google Shape;352;p25"/>
            <p:cNvSpPr txBox="1"/>
            <p:nvPr/>
          </p:nvSpPr>
          <p:spPr>
            <a:xfrm>
              <a:off x="3808798" y="3683490"/>
              <a:ext cx="1485900" cy="75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zh-TW" altLang="en-US" sz="1200" dirty="0">
                  <a:solidFill>
                    <a:schemeClr val="dk1"/>
                  </a:solidFill>
                  <a:latin typeface="Asap"/>
                  <a:ea typeface="+mj-ea"/>
                  <a:cs typeface="Asap"/>
                  <a:sym typeface="Asap"/>
                </a:rPr>
                <a:t>解析教育部網頁</a:t>
              </a:r>
              <a:r>
                <a:rPr lang="en-US" altLang="zh-TW" sz="1200" dirty="0">
                  <a:solidFill>
                    <a:schemeClr val="dk1"/>
                  </a:solidFill>
                  <a:latin typeface="Asap"/>
                  <a:ea typeface="+mj-ea"/>
                  <a:cs typeface="Asap"/>
                  <a:sym typeface="Asap"/>
                </a:rPr>
                <a:t>HTML</a:t>
              </a:r>
              <a:r>
                <a:rPr lang="zh-TW" altLang="en-US" sz="1200" dirty="0">
                  <a:solidFill>
                    <a:schemeClr val="dk1"/>
                  </a:solidFill>
                  <a:latin typeface="Asap"/>
                  <a:ea typeface="+mj-ea"/>
                  <a:cs typeface="Asap"/>
                  <a:sym typeface="Asap"/>
                </a:rPr>
                <a:t>程式碼</a:t>
              </a:r>
              <a:endParaRPr lang="en-US" altLang="zh-TW" sz="1200" dirty="0">
                <a:solidFill>
                  <a:schemeClr val="dk1"/>
                </a:solidFill>
                <a:latin typeface="Asap"/>
                <a:ea typeface="+mj-ea"/>
                <a:cs typeface="Asap"/>
                <a:sym typeface="Asap"/>
              </a:endParaRPr>
            </a:p>
          </p:txBody>
        </p:sp>
      </p:grpSp>
      <p:grpSp>
        <p:nvGrpSpPr>
          <p:cNvPr id="353" name="Google Shape;353;p25"/>
          <p:cNvGrpSpPr/>
          <p:nvPr/>
        </p:nvGrpSpPr>
        <p:grpSpPr>
          <a:xfrm>
            <a:off x="6938103" y="3359137"/>
            <a:ext cx="1485904" cy="1074653"/>
            <a:chOff x="6938103" y="3359137"/>
            <a:chExt cx="1485904" cy="1074653"/>
          </a:xfrm>
        </p:grpSpPr>
        <p:sp>
          <p:nvSpPr>
            <p:cNvPr id="354" name="Google Shape;354;p25"/>
            <p:cNvSpPr txBox="1"/>
            <p:nvPr/>
          </p:nvSpPr>
          <p:spPr>
            <a:xfrm>
              <a:off x="6938103" y="3359137"/>
              <a:ext cx="1485900" cy="44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altLang="zh-TW" sz="1800" b="1" dirty="0">
                  <a:solidFill>
                    <a:schemeClr val="dk1"/>
                  </a:solidFill>
                  <a:latin typeface="Syne"/>
                  <a:ea typeface="+mj-ea"/>
                  <a:cs typeface="Syne"/>
                  <a:sym typeface="Syne"/>
                </a:rPr>
                <a:t>STEP</a:t>
              </a:r>
              <a:r>
                <a:rPr lang="en" sz="1800" b="1" dirty="0">
                  <a:solidFill>
                    <a:schemeClr val="dk1"/>
                  </a:solidFill>
                  <a:latin typeface="Syne"/>
                  <a:ea typeface="+mj-ea"/>
                  <a:cs typeface="Syne"/>
                  <a:sym typeface="Syne"/>
                </a:rPr>
                <a:t> 4</a:t>
              </a:r>
              <a:endParaRPr sz="1800" b="1" dirty="0">
                <a:solidFill>
                  <a:schemeClr val="dk1"/>
                </a:solidFill>
                <a:latin typeface="Syne"/>
                <a:ea typeface="+mj-ea"/>
                <a:cs typeface="Syne"/>
                <a:sym typeface="Syne"/>
              </a:endParaRPr>
            </a:p>
          </p:txBody>
        </p:sp>
        <p:sp>
          <p:nvSpPr>
            <p:cNvPr id="355" name="Google Shape;355;p25"/>
            <p:cNvSpPr txBox="1"/>
            <p:nvPr/>
          </p:nvSpPr>
          <p:spPr>
            <a:xfrm>
              <a:off x="6938106" y="3683490"/>
              <a:ext cx="1485900" cy="75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zh-TW" altLang="en-US" sz="1200" dirty="0">
                  <a:solidFill>
                    <a:schemeClr val="dk1"/>
                  </a:solidFill>
                  <a:latin typeface="Asap"/>
                  <a:ea typeface="+mj-ea"/>
                  <a:cs typeface="Asap"/>
                  <a:sym typeface="Asap"/>
                </a:rPr>
                <a:t>將提取的資料</a:t>
              </a:r>
              <a:endParaRPr lang="en-US" altLang="zh-TW" sz="1200" dirty="0">
                <a:solidFill>
                  <a:schemeClr val="dk1"/>
                </a:solidFill>
                <a:latin typeface="Asap"/>
                <a:ea typeface="+mj-ea"/>
                <a:cs typeface="Asap"/>
                <a:sym typeface="Asap"/>
              </a:endParaRPr>
            </a:p>
            <a:p>
              <a:pPr marL="0" marR="0" lvl="0" indent="0" algn="ctr" rtl="0">
                <a:lnSpc>
                  <a:spcPct val="100000"/>
                </a:lnSpc>
                <a:spcBef>
                  <a:spcPts val="0"/>
                </a:spcBef>
                <a:spcAft>
                  <a:spcPts val="0"/>
                </a:spcAft>
                <a:buNone/>
              </a:pPr>
              <a:r>
                <a:rPr lang="zh-TW" altLang="en-US" sz="1200" dirty="0">
                  <a:solidFill>
                    <a:schemeClr val="dk1"/>
                  </a:solidFill>
                  <a:latin typeface="Asap"/>
                  <a:ea typeface="+mj-ea"/>
                  <a:cs typeface="Asap"/>
                  <a:sym typeface="Asap"/>
                </a:rPr>
                <a:t>以</a:t>
              </a:r>
              <a:r>
                <a:rPr lang="en-US" altLang="zh-TW" sz="1200" dirty="0">
                  <a:solidFill>
                    <a:schemeClr val="dk1"/>
                  </a:solidFill>
                  <a:latin typeface="Asap"/>
                  <a:ea typeface="+mj-ea"/>
                  <a:cs typeface="Asap"/>
                  <a:sym typeface="Asap"/>
                </a:rPr>
                <a:t>JSON</a:t>
              </a:r>
              <a:r>
                <a:rPr lang="zh-TW" altLang="en-US" sz="1200" dirty="0">
                  <a:solidFill>
                    <a:schemeClr val="dk1"/>
                  </a:solidFill>
                  <a:latin typeface="Asap"/>
                  <a:ea typeface="+mj-ea"/>
                  <a:cs typeface="Asap"/>
                  <a:sym typeface="Asap"/>
                </a:rPr>
                <a:t>格式儲存</a:t>
              </a:r>
              <a:endParaRPr sz="1200" dirty="0">
                <a:solidFill>
                  <a:schemeClr val="dk1"/>
                </a:solidFill>
                <a:latin typeface="Asap"/>
                <a:ea typeface="+mj-ea"/>
                <a:cs typeface="Asap"/>
                <a:sym typeface="Asap"/>
              </a:endParaRPr>
            </a:p>
          </p:txBody>
        </p:sp>
      </p:grpSp>
      <p:grpSp>
        <p:nvGrpSpPr>
          <p:cNvPr id="356" name="Google Shape;356;p25"/>
          <p:cNvGrpSpPr/>
          <p:nvPr/>
        </p:nvGrpSpPr>
        <p:grpSpPr>
          <a:xfrm>
            <a:off x="4865402" y="1510402"/>
            <a:ext cx="1485901" cy="1074621"/>
            <a:chOff x="5373452" y="1510402"/>
            <a:chExt cx="1485901" cy="1074621"/>
          </a:xfrm>
        </p:grpSpPr>
        <p:sp>
          <p:nvSpPr>
            <p:cNvPr id="357" name="Google Shape;357;p25"/>
            <p:cNvSpPr txBox="1"/>
            <p:nvPr/>
          </p:nvSpPr>
          <p:spPr>
            <a:xfrm>
              <a:off x="5373453" y="1510402"/>
              <a:ext cx="1485900" cy="44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altLang="zh-TW" sz="1800" b="1" dirty="0">
                  <a:solidFill>
                    <a:schemeClr val="dk1"/>
                  </a:solidFill>
                  <a:latin typeface="Syne"/>
                  <a:ea typeface="+mj-ea"/>
                  <a:cs typeface="Syne"/>
                  <a:sym typeface="Syne"/>
                </a:rPr>
                <a:t>STEP</a:t>
              </a:r>
              <a:r>
                <a:rPr lang="en" sz="1800" b="1" dirty="0">
                  <a:solidFill>
                    <a:schemeClr val="dk1"/>
                  </a:solidFill>
                  <a:latin typeface="Syne"/>
                  <a:ea typeface="+mj-ea"/>
                  <a:cs typeface="Syne"/>
                  <a:sym typeface="Syne"/>
                </a:rPr>
                <a:t> 3</a:t>
              </a:r>
              <a:endParaRPr sz="1800" b="1" dirty="0">
                <a:solidFill>
                  <a:schemeClr val="dk1"/>
                </a:solidFill>
                <a:latin typeface="Syne"/>
                <a:ea typeface="+mj-ea"/>
                <a:cs typeface="Syne"/>
                <a:sym typeface="Syne"/>
              </a:endParaRPr>
            </a:p>
          </p:txBody>
        </p:sp>
        <p:sp>
          <p:nvSpPr>
            <p:cNvPr id="347" name="Google Shape;347;p25"/>
            <p:cNvSpPr txBox="1"/>
            <p:nvPr/>
          </p:nvSpPr>
          <p:spPr>
            <a:xfrm>
              <a:off x="5373452" y="1834722"/>
              <a:ext cx="1485900" cy="75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zh-TW" altLang="en-US" sz="1200" dirty="0">
                  <a:solidFill>
                    <a:schemeClr val="dk1"/>
                  </a:solidFill>
                  <a:latin typeface="Asap"/>
                  <a:ea typeface="+mj-ea"/>
                  <a:cs typeface="Asap"/>
                  <a:sym typeface="Asap"/>
                </a:rPr>
                <a:t>提取目標資料</a:t>
              </a:r>
              <a:endParaRPr sz="1200" dirty="0">
                <a:solidFill>
                  <a:schemeClr val="dk1"/>
                </a:solidFill>
                <a:latin typeface="Asap"/>
                <a:ea typeface="+mj-ea"/>
                <a:cs typeface="Asap"/>
                <a:sym typeface="Asap"/>
              </a:endParaRPr>
            </a:p>
          </p:txBody>
        </p:sp>
      </p:grpSp>
      <p:sp>
        <p:nvSpPr>
          <p:cNvPr id="348" name="Google Shape;348;p25"/>
          <p:cNvSpPr/>
          <p:nvPr/>
        </p:nvSpPr>
        <p:spPr>
          <a:xfrm>
            <a:off x="5222550" y="3510650"/>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7295250" y="1661913"/>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9" name="Google Shape;359;p25"/>
          <p:cNvCxnSpPr>
            <a:stCxn id="354" idx="0"/>
            <a:endCxn id="358" idx="4"/>
          </p:cNvCxnSpPr>
          <p:nvPr/>
        </p:nvCxnSpPr>
        <p:spPr>
          <a:xfrm rot="10800000">
            <a:off x="7681053" y="2433637"/>
            <a:ext cx="0" cy="925500"/>
          </a:xfrm>
          <a:prstGeom prst="straightConnector1">
            <a:avLst/>
          </a:prstGeom>
          <a:noFill/>
          <a:ln w="19050" cap="flat" cmpd="sng">
            <a:solidFill>
              <a:schemeClr val="accent2"/>
            </a:solidFill>
            <a:prstDash val="solid"/>
            <a:round/>
            <a:headEnd type="none" w="med" len="med"/>
            <a:tailEnd type="none" w="med" len="med"/>
          </a:ln>
        </p:spPr>
      </p:cxnSp>
      <p:cxnSp>
        <p:nvCxnSpPr>
          <p:cNvPr id="360" name="Google Shape;360;p25"/>
          <p:cNvCxnSpPr>
            <a:stCxn id="342" idx="6"/>
            <a:endCxn id="345" idx="2"/>
          </p:cNvCxnSpPr>
          <p:nvPr/>
        </p:nvCxnSpPr>
        <p:spPr>
          <a:xfrm flipV="1">
            <a:off x="1848750" y="2057226"/>
            <a:ext cx="1297117" cy="1839224"/>
          </a:xfrm>
          <a:prstGeom prst="bentConnector3">
            <a:avLst>
              <a:gd name="adj1" fmla="val 50000"/>
            </a:avLst>
          </a:prstGeom>
          <a:noFill/>
          <a:ln w="19050" cap="flat" cmpd="sng">
            <a:solidFill>
              <a:schemeClr val="accent2"/>
            </a:solidFill>
            <a:prstDash val="solid"/>
            <a:round/>
            <a:headEnd type="none" w="med" len="med"/>
            <a:tailEnd type="triangle" w="med" len="med"/>
          </a:ln>
        </p:spPr>
      </p:cxnSp>
      <p:cxnSp>
        <p:nvCxnSpPr>
          <p:cNvPr id="361" name="Google Shape;361;p25"/>
          <p:cNvCxnSpPr>
            <a:stCxn id="345" idx="6"/>
            <a:endCxn id="348" idx="2"/>
          </p:cNvCxnSpPr>
          <p:nvPr/>
        </p:nvCxnSpPr>
        <p:spPr>
          <a:xfrm>
            <a:off x="3917467" y="2057226"/>
            <a:ext cx="1305083" cy="1839224"/>
          </a:xfrm>
          <a:prstGeom prst="bentConnector3">
            <a:avLst>
              <a:gd name="adj1" fmla="val 50000"/>
            </a:avLst>
          </a:prstGeom>
          <a:noFill/>
          <a:ln w="19050" cap="flat" cmpd="sng">
            <a:solidFill>
              <a:schemeClr val="accent2"/>
            </a:solidFill>
            <a:prstDash val="solid"/>
            <a:round/>
            <a:headEnd type="none" w="med" len="med"/>
            <a:tailEnd type="triangle" w="med" len="med"/>
          </a:ln>
        </p:spPr>
      </p:cxnSp>
      <p:cxnSp>
        <p:nvCxnSpPr>
          <p:cNvPr id="362" name="Google Shape;362;p25"/>
          <p:cNvCxnSpPr>
            <a:stCxn id="348" idx="6"/>
            <a:endCxn id="358" idx="2"/>
          </p:cNvCxnSpPr>
          <p:nvPr/>
        </p:nvCxnSpPr>
        <p:spPr>
          <a:xfrm rot="10800000" flipH="1">
            <a:off x="5994150" y="2047850"/>
            <a:ext cx="1301100" cy="1848600"/>
          </a:xfrm>
          <a:prstGeom prst="bentConnector3">
            <a:avLst>
              <a:gd name="adj1" fmla="val 50000"/>
            </a:avLst>
          </a:prstGeom>
          <a:noFill/>
          <a:ln w="19050" cap="flat" cmpd="sng">
            <a:solidFill>
              <a:schemeClr val="accent2"/>
            </a:solidFill>
            <a:prstDash val="solid"/>
            <a:round/>
            <a:headEnd type="none" w="med" len="med"/>
            <a:tailEnd type="triangle" w="med" len="med"/>
          </a:ln>
        </p:spPr>
      </p:cxnSp>
      <p:grpSp>
        <p:nvGrpSpPr>
          <p:cNvPr id="389" name="Google Shape;389;p25"/>
          <p:cNvGrpSpPr/>
          <p:nvPr/>
        </p:nvGrpSpPr>
        <p:grpSpPr>
          <a:xfrm>
            <a:off x="3355314" y="1874313"/>
            <a:ext cx="360679" cy="346778"/>
            <a:chOff x="1506197" y="2839667"/>
            <a:chExt cx="381429" cy="366728"/>
          </a:xfrm>
        </p:grpSpPr>
        <p:sp>
          <p:nvSpPr>
            <p:cNvPr id="390" name="Google Shape;390;p25"/>
            <p:cNvSpPr/>
            <p:nvPr/>
          </p:nvSpPr>
          <p:spPr>
            <a:xfrm>
              <a:off x="1506197" y="2895504"/>
              <a:ext cx="330174" cy="310892"/>
            </a:xfrm>
            <a:custGeom>
              <a:avLst/>
              <a:gdLst/>
              <a:ahLst/>
              <a:cxnLst/>
              <a:rect l="l" t="t" r="r" b="b"/>
              <a:pathLst>
                <a:path w="9360" h="8814" extrusionOk="0">
                  <a:moveTo>
                    <a:pt x="2061" y="1"/>
                  </a:moveTo>
                  <a:cubicBezTo>
                    <a:pt x="2031" y="1"/>
                    <a:pt x="2001" y="13"/>
                    <a:pt x="1977" y="37"/>
                  </a:cubicBezTo>
                  <a:lnTo>
                    <a:pt x="1001" y="1037"/>
                  </a:lnTo>
                  <a:cubicBezTo>
                    <a:pt x="477" y="1537"/>
                    <a:pt x="1" y="2823"/>
                    <a:pt x="1144" y="4014"/>
                  </a:cubicBezTo>
                  <a:lnTo>
                    <a:pt x="5192" y="8086"/>
                  </a:lnTo>
                  <a:cubicBezTo>
                    <a:pt x="5749" y="8586"/>
                    <a:pt x="6310" y="8813"/>
                    <a:pt x="6862" y="8813"/>
                  </a:cubicBezTo>
                  <a:cubicBezTo>
                    <a:pt x="7704" y="8813"/>
                    <a:pt x="8527" y="8286"/>
                    <a:pt x="9288" y="7395"/>
                  </a:cubicBezTo>
                  <a:cubicBezTo>
                    <a:pt x="9360" y="7324"/>
                    <a:pt x="9360" y="7205"/>
                    <a:pt x="9288" y="7133"/>
                  </a:cubicBezTo>
                  <a:lnTo>
                    <a:pt x="7312" y="5157"/>
                  </a:lnTo>
                  <a:cubicBezTo>
                    <a:pt x="7276" y="5121"/>
                    <a:pt x="7228" y="5103"/>
                    <a:pt x="7181" y="5103"/>
                  </a:cubicBezTo>
                  <a:cubicBezTo>
                    <a:pt x="7133" y="5103"/>
                    <a:pt x="7086" y="5121"/>
                    <a:pt x="7050" y="5157"/>
                  </a:cubicBezTo>
                  <a:lnTo>
                    <a:pt x="5883" y="6324"/>
                  </a:lnTo>
                  <a:cubicBezTo>
                    <a:pt x="5823" y="6383"/>
                    <a:pt x="5746" y="6413"/>
                    <a:pt x="5666" y="6413"/>
                  </a:cubicBezTo>
                  <a:cubicBezTo>
                    <a:pt x="5585" y="6413"/>
                    <a:pt x="5502" y="6383"/>
                    <a:pt x="5430" y="6324"/>
                  </a:cubicBezTo>
                  <a:lnTo>
                    <a:pt x="3073" y="3942"/>
                  </a:lnTo>
                  <a:cubicBezTo>
                    <a:pt x="2930" y="3799"/>
                    <a:pt x="2930" y="3561"/>
                    <a:pt x="3073" y="3418"/>
                  </a:cubicBezTo>
                  <a:lnTo>
                    <a:pt x="4168" y="2323"/>
                  </a:lnTo>
                  <a:cubicBezTo>
                    <a:pt x="4216" y="2251"/>
                    <a:pt x="4216" y="2132"/>
                    <a:pt x="4168" y="2061"/>
                  </a:cubicBezTo>
                  <a:lnTo>
                    <a:pt x="2144" y="37"/>
                  </a:lnTo>
                  <a:cubicBezTo>
                    <a:pt x="2120" y="13"/>
                    <a:pt x="2091" y="1"/>
                    <a:pt x="2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1692696" y="2839667"/>
              <a:ext cx="194930" cy="148709"/>
            </a:xfrm>
            <a:custGeom>
              <a:avLst/>
              <a:gdLst/>
              <a:ahLst/>
              <a:cxnLst/>
              <a:rect l="l" t="t" r="r" b="b"/>
              <a:pathLst>
                <a:path w="5526" h="4216" extrusionOk="0">
                  <a:moveTo>
                    <a:pt x="1505" y="1290"/>
                  </a:moveTo>
                  <a:cubicBezTo>
                    <a:pt x="1689" y="1290"/>
                    <a:pt x="1868" y="1449"/>
                    <a:pt x="1834" y="1667"/>
                  </a:cubicBezTo>
                  <a:cubicBezTo>
                    <a:pt x="1811" y="1810"/>
                    <a:pt x="1715" y="1929"/>
                    <a:pt x="1572" y="1953"/>
                  </a:cubicBezTo>
                  <a:cubicBezTo>
                    <a:pt x="1562" y="1954"/>
                    <a:pt x="1553" y="1954"/>
                    <a:pt x="1543" y="1954"/>
                  </a:cubicBezTo>
                  <a:cubicBezTo>
                    <a:pt x="1251" y="1954"/>
                    <a:pt x="1079" y="1612"/>
                    <a:pt x="1287" y="1381"/>
                  </a:cubicBezTo>
                  <a:cubicBezTo>
                    <a:pt x="1350" y="1318"/>
                    <a:pt x="1428" y="1290"/>
                    <a:pt x="1505" y="1290"/>
                  </a:cubicBezTo>
                  <a:close/>
                  <a:moveTo>
                    <a:pt x="3969" y="1290"/>
                  </a:moveTo>
                  <a:cubicBezTo>
                    <a:pt x="4155" y="1290"/>
                    <a:pt x="4328" y="1449"/>
                    <a:pt x="4311" y="1667"/>
                  </a:cubicBezTo>
                  <a:cubicBezTo>
                    <a:pt x="4287" y="1810"/>
                    <a:pt x="4168" y="1929"/>
                    <a:pt x="4025" y="1953"/>
                  </a:cubicBezTo>
                  <a:cubicBezTo>
                    <a:pt x="4015" y="1954"/>
                    <a:pt x="4006" y="1954"/>
                    <a:pt x="3996" y="1954"/>
                  </a:cubicBezTo>
                  <a:cubicBezTo>
                    <a:pt x="3704" y="1954"/>
                    <a:pt x="3532" y="1612"/>
                    <a:pt x="3739" y="1381"/>
                  </a:cubicBezTo>
                  <a:cubicBezTo>
                    <a:pt x="3810" y="1318"/>
                    <a:pt x="3891" y="1290"/>
                    <a:pt x="3969" y="1290"/>
                  </a:cubicBezTo>
                  <a:close/>
                  <a:moveTo>
                    <a:pt x="2757" y="1298"/>
                  </a:moveTo>
                  <a:cubicBezTo>
                    <a:pt x="2936" y="1298"/>
                    <a:pt x="3105" y="1455"/>
                    <a:pt x="3073" y="1667"/>
                  </a:cubicBezTo>
                  <a:cubicBezTo>
                    <a:pt x="3049" y="1810"/>
                    <a:pt x="2930" y="1929"/>
                    <a:pt x="2787" y="1953"/>
                  </a:cubicBezTo>
                  <a:cubicBezTo>
                    <a:pt x="2777" y="1954"/>
                    <a:pt x="2767" y="1954"/>
                    <a:pt x="2758" y="1954"/>
                  </a:cubicBezTo>
                  <a:cubicBezTo>
                    <a:pt x="2467" y="1954"/>
                    <a:pt x="2317" y="1613"/>
                    <a:pt x="2525" y="1405"/>
                  </a:cubicBezTo>
                  <a:cubicBezTo>
                    <a:pt x="2592" y="1331"/>
                    <a:pt x="2676" y="1298"/>
                    <a:pt x="2757" y="1298"/>
                  </a:cubicBezTo>
                  <a:close/>
                  <a:moveTo>
                    <a:pt x="786" y="0"/>
                  </a:moveTo>
                  <a:cubicBezTo>
                    <a:pt x="358" y="0"/>
                    <a:pt x="1" y="357"/>
                    <a:pt x="1" y="810"/>
                  </a:cubicBezTo>
                  <a:lnTo>
                    <a:pt x="1" y="2477"/>
                  </a:lnTo>
                  <a:cubicBezTo>
                    <a:pt x="1" y="2929"/>
                    <a:pt x="358" y="3287"/>
                    <a:pt x="786" y="3287"/>
                  </a:cubicBezTo>
                  <a:lnTo>
                    <a:pt x="1144" y="3287"/>
                  </a:lnTo>
                  <a:cubicBezTo>
                    <a:pt x="1168" y="3287"/>
                    <a:pt x="1191" y="3287"/>
                    <a:pt x="1191" y="3310"/>
                  </a:cubicBezTo>
                  <a:lnTo>
                    <a:pt x="1691" y="4144"/>
                  </a:lnTo>
                  <a:cubicBezTo>
                    <a:pt x="1715" y="4192"/>
                    <a:pt x="1763" y="4215"/>
                    <a:pt x="1811" y="4215"/>
                  </a:cubicBezTo>
                  <a:cubicBezTo>
                    <a:pt x="1858" y="4215"/>
                    <a:pt x="1906" y="4192"/>
                    <a:pt x="1930" y="4144"/>
                  </a:cubicBezTo>
                  <a:lnTo>
                    <a:pt x="2430" y="3310"/>
                  </a:lnTo>
                  <a:cubicBezTo>
                    <a:pt x="2430" y="3287"/>
                    <a:pt x="2453" y="3287"/>
                    <a:pt x="2453" y="3287"/>
                  </a:cubicBezTo>
                  <a:lnTo>
                    <a:pt x="4716" y="3287"/>
                  </a:lnTo>
                  <a:cubicBezTo>
                    <a:pt x="5168" y="3287"/>
                    <a:pt x="5526" y="2929"/>
                    <a:pt x="5526" y="2477"/>
                  </a:cubicBezTo>
                  <a:lnTo>
                    <a:pt x="5526" y="810"/>
                  </a:lnTo>
                  <a:cubicBezTo>
                    <a:pt x="5526" y="357"/>
                    <a:pt x="5168" y="0"/>
                    <a:pt x="4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5"/>
          <p:cNvSpPr/>
          <p:nvPr/>
        </p:nvSpPr>
        <p:spPr>
          <a:xfrm>
            <a:off x="3145867" y="1671426"/>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rtl="0">
              <a:lnSpc>
                <a:spcPct val="100000"/>
              </a:lnSpc>
              <a:spcBef>
                <a:spcPts val="0"/>
              </a:spcBef>
              <a:spcAft>
                <a:spcPts val="0"/>
              </a:spcAft>
            </a:pPr>
            <a:r>
              <a:rPr lang="en-US" altLang="zh-TW" sz="3200" dirty="0">
                <a:solidFill>
                  <a:schemeClr val="dk1"/>
                </a:solidFill>
                <a:latin typeface="Syne" panose="02020500000000000000" charset="0"/>
                <a:ea typeface="Asap"/>
                <a:cs typeface="Asap"/>
                <a:sym typeface="Asap"/>
              </a:rPr>
              <a:t>Beautiful Soup</a:t>
            </a:r>
            <a:r>
              <a:rPr lang="zh-TW" altLang="en-US" sz="3200" dirty="0">
                <a:solidFill>
                  <a:schemeClr val="dk1"/>
                </a:solidFill>
                <a:latin typeface="Syne" panose="02020500000000000000" charset="0"/>
                <a:ea typeface="Asap"/>
                <a:cs typeface="Asap"/>
                <a:sym typeface="Asap"/>
              </a:rPr>
              <a:t> 套件介紹</a:t>
            </a:r>
            <a:br>
              <a:rPr lang="en-US" altLang="zh-TW" sz="3200" dirty="0">
                <a:solidFill>
                  <a:schemeClr val="dk1"/>
                </a:solidFill>
                <a:latin typeface="Asap"/>
                <a:ea typeface="Asap"/>
                <a:cs typeface="Asap"/>
                <a:sym typeface="Asap"/>
              </a:rPr>
            </a:br>
            <a:endParaRPr dirty="0"/>
          </a:p>
        </p:txBody>
      </p:sp>
      <p:sp>
        <p:nvSpPr>
          <p:cNvPr id="2" name="文字方塊 1">
            <a:extLst>
              <a:ext uri="{FF2B5EF4-FFF2-40B4-BE49-F238E27FC236}">
                <a16:creationId xmlns:a16="http://schemas.microsoft.com/office/drawing/2014/main" id="{93F637C7-96B9-D26A-0B15-AC05CD334AAC}"/>
              </a:ext>
            </a:extLst>
          </p:cNvPr>
          <p:cNvSpPr txBox="1"/>
          <p:nvPr/>
        </p:nvSpPr>
        <p:spPr>
          <a:xfrm>
            <a:off x="840058" y="1204332"/>
            <a:ext cx="7583941" cy="3477875"/>
          </a:xfrm>
          <a:prstGeom prst="rect">
            <a:avLst/>
          </a:prstGeom>
          <a:noFill/>
        </p:spPr>
        <p:txBody>
          <a:bodyPr wrap="square" rtlCol="0">
            <a:spAutoFit/>
          </a:bodyPr>
          <a:lstStyle/>
          <a:p>
            <a:pPr marL="342900" indent="-342900" algn="l">
              <a:buClr>
                <a:schemeClr val="tx2"/>
              </a:buClr>
              <a:buSzPct val="120000"/>
              <a:buFont typeface="+mj-lt"/>
              <a:buAutoNum type="arabicPeriod"/>
            </a:pPr>
            <a:r>
              <a:rPr lang="zh-TW" altLang="en-US" sz="2000" dirty="0">
                <a:solidFill>
                  <a:schemeClr val="dk1"/>
                </a:solidFill>
                <a:latin typeface="Asap"/>
                <a:sym typeface="Asap"/>
              </a:rPr>
              <a:t>數據提取：</a:t>
            </a:r>
            <a:r>
              <a:rPr lang="en-US" altLang="zh-TW" sz="2000" dirty="0">
                <a:solidFill>
                  <a:schemeClr val="dk1"/>
                </a:solidFill>
                <a:latin typeface="Asap"/>
                <a:sym typeface="Asap"/>
              </a:rPr>
              <a:t>Beautiful Soup</a:t>
            </a:r>
            <a:r>
              <a:rPr lang="zh-TW" altLang="en-US" sz="2000" dirty="0">
                <a:solidFill>
                  <a:schemeClr val="dk1"/>
                </a:solidFill>
                <a:latin typeface="Asap"/>
                <a:sym typeface="Asap"/>
              </a:rPr>
              <a:t>專門用於解析和提取</a:t>
            </a:r>
            <a:r>
              <a:rPr lang="en-US" altLang="zh-TW" sz="2000" dirty="0">
                <a:solidFill>
                  <a:schemeClr val="dk1"/>
                </a:solidFill>
                <a:latin typeface="Asap"/>
                <a:sym typeface="Asap"/>
              </a:rPr>
              <a:t>HTML</a:t>
            </a:r>
            <a:r>
              <a:rPr lang="zh-TW" altLang="en-US" sz="2000" dirty="0">
                <a:solidFill>
                  <a:schemeClr val="dk1"/>
                </a:solidFill>
                <a:latin typeface="Asap"/>
                <a:sym typeface="Asap"/>
              </a:rPr>
              <a:t>和</a:t>
            </a:r>
            <a:r>
              <a:rPr lang="en-US" altLang="zh-TW" sz="2000" dirty="0">
                <a:solidFill>
                  <a:schemeClr val="dk1"/>
                </a:solidFill>
                <a:latin typeface="Asap"/>
                <a:sym typeface="Asap"/>
              </a:rPr>
              <a:t>XML</a:t>
            </a:r>
            <a:r>
              <a:rPr lang="zh-TW" altLang="en-US" sz="2000" dirty="0">
                <a:solidFill>
                  <a:schemeClr val="dk1"/>
                </a:solidFill>
                <a:latin typeface="Asap"/>
                <a:sym typeface="Asap"/>
              </a:rPr>
              <a:t>文件中的數據。</a:t>
            </a:r>
            <a:endParaRPr lang="en-US" altLang="zh-TW" sz="2000" dirty="0">
              <a:solidFill>
                <a:schemeClr val="dk1"/>
              </a:solidFill>
              <a:latin typeface="Asap"/>
              <a:sym typeface="Asap"/>
            </a:endParaRPr>
          </a:p>
          <a:p>
            <a:pPr marL="342900" indent="-342900" algn="l">
              <a:buClr>
                <a:schemeClr val="tx2"/>
              </a:buClr>
              <a:buSzPct val="120000"/>
              <a:buFont typeface="+mj-lt"/>
              <a:buAutoNum type="arabicPeriod"/>
            </a:pPr>
            <a:endParaRPr lang="zh-TW" altLang="en-US" sz="2000" dirty="0">
              <a:solidFill>
                <a:schemeClr val="dk1"/>
              </a:solidFill>
              <a:latin typeface="Asap"/>
              <a:sym typeface="Asap"/>
            </a:endParaRPr>
          </a:p>
          <a:p>
            <a:pPr marL="342900" indent="-342900" algn="l">
              <a:buClr>
                <a:schemeClr val="tx2"/>
              </a:buClr>
              <a:buSzPct val="120000"/>
              <a:buFont typeface="+mj-lt"/>
              <a:buAutoNum type="arabicPeriod"/>
            </a:pPr>
            <a:r>
              <a:rPr lang="zh-TW" altLang="en-US" sz="2000" dirty="0">
                <a:solidFill>
                  <a:schemeClr val="dk1"/>
                </a:solidFill>
                <a:latin typeface="Asap"/>
                <a:sym typeface="Asap"/>
              </a:rPr>
              <a:t>解析器：它可以選擇與使用者喜歡的解析器協助工作，提供一種直觀的方式來處理解析樹。</a:t>
            </a:r>
          </a:p>
          <a:p>
            <a:pPr marL="342900" indent="-342900" algn="l">
              <a:buClr>
                <a:schemeClr val="tx2"/>
              </a:buClr>
              <a:buSzPct val="120000"/>
              <a:buFont typeface="+mj-lt"/>
              <a:buAutoNum type="arabicPeriod"/>
            </a:pPr>
            <a:endParaRPr lang="en-US" altLang="zh-TW" sz="2000" dirty="0">
              <a:solidFill>
                <a:schemeClr val="dk1"/>
              </a:solidFill>
              <a:latin typeface="Asap"/>
              <a:sym typeface="Asap"/>
            </a:endParaRPr>
          </a:p>
          <a:p>
            <a:pPr marL="342900" indent="-342900" algn="l">
              <a:buClr>
                <a:schemeClr val="tx2"/>
              </a:buClr>
              <a:buSzPct val="120000"/>
              <a:buFont typeface="+mj-lt"/>
              <a:buAutoNum type="arabicPeriod"/>
            </a:pPr>
            <a:r>
              <a:rPr lang="zh-TW" altLang="en-US" sz="2000" dirty="0">
                <a:solidFill>
                  <a:schemeClr val="dk1"/>
                </a:solidFill>
                <a:latin typeface="Asap"/>
                <a:sym typeface="Asap"/>
              </a:rPr>
              <a:t>瀏覽和搜索：它提供了多種瀏覽、搜索文檔樹的方式，使得定位和提取特定數據變得容易。</a:t>
            </a:r>
          </a:p>
          <a:p>
            <a:pPr marL="342900" indent="-342900" algn="l">
              <a:buClr>
                <a:schemeClr val="tx2"/>
              </a:buClr>
              <a:buSzPct val="120000"/>
              <a:buFont typeface="+mj-lt"/>
              <a:buAutoNum type="arabicPeriod"/>
            </a:pPr>
            <a:endParaRPr lang="en-US" altLang="zh-TW" sz="2000" dirty="0">
              <a:solidFill>
                <a:schemeClr val="dk1"/>
              </a:solidFill>
              <a:latin typeface="Asap"/>
              <a:sym typeface="Asap"/>
            </a:endParaRPr>
          </a:p>
          <a:p>
            <a:pPr marL="342900" indent="-342900" algn="l">
              <a:buClr>
                <a:schemeClr val="tx2"/>
              </a:buClr>
              <a:buSzPct val="120000"/>
              <a:buFont typeface="+mj-lt"/>
              <a:buAutoNum type="arabicPeriod"/>
            </a:pPr>
            <a:r>
              <a:rPr lang="zh-TW" altLang="en-US" sz="2000" dirty="0">
                <a:solidFill>
                  <a:schemeClr val="dk1"/>
                </a:solidFill>
                <a:latin typeface="Asap"/>
                <a:sym typeface="Asap"/>
              </a:rPr>
              <a:t>修改解析樹：除了提取數據外，</a:t>
            </a:r>
            <a:r>
              <a:rPr lang="en-US" altLang="zh-TW" sz="2000" dirty="0">
                <a:solidFill>
                  <a:schemeClr val="dk1"/>
                </a:solidFill>
                <a:latin typeface="Asap"/>
                <a:sym typeface="Asap"/>
              </a:rPr>
              <a:t>Beautiful Soup</a:t>
            </a:r>
            <a:r>
              <a:rPr lang="zh-TW" altLang="en-US" sz="2000" dirty="0">
                <a:solidFill>
                  <a:schemeClr val="dk1"/>
                </a:solidFill>
                <a:latin typeface="Asap"/>
                <a:sym typeface="Asap"/>
              </a:rPr>
              <a:t>還允許修改解析樹，例如添加、刪除或修改標籤。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rtl="0">
              <a:lnSpc>
                <a:spcPct val="100000"/>
              </a:lnSpc>
              <a:spcBef>
                <a:spcPts val="0"/>
              </a:spcBef>
              <a:spcAft>
                <a:spcPts val="0"/>
              </a:spcAft>
            </a:pPr>
            <a:r>
              <a:rPr lang="en-US" altLang="zh-TW" sz="3200" dirty="0">
                <a:solidFill>
                  <a:schemeClr val="dk1"/>
                </a:solidFill>
                <a:latin typeface="Syne" panose="02020500000000000000" charset="0"/>
                <a:ea typeface="Asap"/>
                <a:cs typeface="Asap"/>
                <a:sym typeface="Asap"/>
              </a:rPr>
              <a:t>Beautiful Soup</a:t>
            </a:r>
            <a:r>
              <a:rPr lang="zh-TW" altLang="en-US" sz="3200" dirty="0">
                <a:solidFill>
                  <a:schemeClr val="dk1"/>
                </a:solidFill>
                <a:latin typeface="Syne" panose="02020500000000000000" charset="0"/>
                <a:ea typeface="Asap"/>
                <a:cs typeface="Asap"/>
                <a:sym typeface="Asap"/>
              </a:rPr>
              <a:t> 套件介紹</a:t>
            </a:r>
            <a:br>
              <a:rPr lang="en-US" altLang="zh-TW" sz="3200" dirty="0">
                <a:solidFill>
                  <a:schemeClr val="dk1"/>
                </a:solidFill>
                <a:latin typeface="Asap"/>
                <a:ea typeface="Asap"/>
                <a:cs typeface="Asap"/>
                <a:sym typeface="Asap"/>
              </a:rPr>
            </a:br>
            <a:endParaRPr dirty="0"/>
          </a:p>
        </p:txBody>
      </p:sp>
      <p:pic>
        <p:nvPicPr>
          <p:cNvPr id="4" name="圖片 3">
            <a:extLst>
              <a:ext uri="{FF2B5EF4-FFF2-40B4-BE49-F238E27FC236}">
                <a16:creationId xmlns:a16="http://schemas.microsoft.com/office/drawing/2014/main" id="{F45FB972-40E6-5054-730A-EBC6F72D8A24}"/>
              </a:ext>
            </a:extLst>
          </p:cNvPr>
          <p:cNvPicPr>
            <a:picLocks noChangeAspect="1"/>
          </p:cNvPicPr>
          <p:nvPr/>
        </p:nvPicPr>
        <p:blipFill>
          <a:blip r:embed="rId3"/>
          <a:stretch>
            <a:fillRect/>
          </a:stretch>
        </p:blipFill>
        <p:spPr>
          <a:xfrm>
            <a:off x="1743631" y="2661501"/>
            <a:ext cx="5656737" cy="355299"/>
          </a:xfrm>
          <a:prstGeom prst="rect">
            <a:avLst/>
          </a:prstGeom>
          <a:ln w="38100" cap="sq">
            <a:solidFill>
              <a:schemeClr val="tx2">
                <a:lumMod val="60000"/>
                <a:lumOff val="40000"/>
              </a:schemeClr>
            </a:solidFill>
            <a:miter lim="800000"/>
          </a:ln>
          <a:effectLst>
            <a:outerShdw blurRad="57150" dist="50800" dir="2700000" algn="tl" rotWithShape="0">
              <a:srgbClr val="000000">
                <a:alpha val="40000"/>
              </a:srgbClr>
            </a:outerShdw>
          </a:effectLst>
        </p:spPr>
      </p:pic>
      <p:sp>
        <p:nvSpPr>
          <p:cNvPr id="7" name="Google Shape;193;p19">
            <a:extLst>
              <a:ext uri="{FF2B5EF4-FFF2-40B4-BE49-F238E27FC236}">
                <a16:creationId xmlns:a16="http://schemas.microsoft.com/office/drawing/2014/main" id="{20C83A08-5BAC-A279-68AE-F5430CFC3DB3}"/>
              </a:ext>
            </a:extLst>
          </p:cNvPr>
          <p:cNvSpPr txBox="1"/>
          <p:nvPr/>
        </p:nvSpPr>
        <p:spPr>
          <a:xfrm flipH="1">
            <a:off x="1800477" y="1909299"/>
            <a:ext cx="5543044"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sz="2000" dirty="0">
                <a:solidFill>
                  <a:schemeClr val="dk1"/>
                </a:solidFill>
                <a:latin typeface="Asap"/>
                <a:ea typeface="Asap"/>
                <a:cs typeface="Asap"/>
                <a:sym typeface="Asap"/>
              </a:rPr>
              <a:t>在終端上輸入以下指令安裝 </a:t>
            </a:r>
            <a:r>
              <a:rPr lang="en-US" altLang="zh-TW" sz="2000" dirty="0">
                <a:solidFill>
                  <a:schemeClr val="dk1"/>
                </a:solidFill>
                <a:latin typeface="Asap"/>
                <a:ea typeface="Asap"/>
                <a:cs typeface="Asap"/>
                <a:sym typeface="Asap"/>
              </a:rPr>
              <a:t>beautiful</a:t>
            </a:r>
            <a:r>
              <a:rPr lang="zh-TW" altLang="en-US" sz="2000" dirty="0">
                <a:solidFill>
                  <a:schemeClr val="dk1"/>
                </a:solidFill>
                <a:latin typeface="Asap"/>
                <a:ea typeface="Asap"/>
                <a:cs typeface="Asap"/>
                <a:sym typeface="Asap"/>
              </a:rPr>
              <a:t> </a:t>
            </a:r>
            <a:r>
              <a:rPr lang="en-US" altLang="zh-TW" sz="2000" dirty="0">
                <a:solidFill>
                  <a:schemeClr val="dk1"/>
                </a:solidFill>
                <a:latin typeface="Asap"/>
                <a:ea typeface="Asap"/>
                <a:cs typeface="Asap"/>
                <a:sym typeface="Asap"/>
              </a:rPr>
              <a:t>soup</a:t>
            </a:r>
            <a:r>
              <a:rPr lang="zh-TW" altLang="en-US" sz="2000" dirty="0">
                <a:solidFill>
                  <a:schemeClr val="dk1"/>
                </a:solidFill>
                <a:latin typeface="Asap"/>
                <a:ea typeface="Asap"/>
                <a:cs typeface="Asap"/>
                <a:sym typeface="Asap"/>
              </a:rPr>
              <a:t> 套件</a:t>
            </a:r>
            <a:endParaRPr sz="2000" dirty="0">
              <a:solidFill>
                <a:schemeClr val="dk1"/>
              </a:solidFill>
              <a:latin typeface="Asap"/>
              <a:ea typeface="Asap"/>
              <a:cs typeface="Asap"/>
              <a:sym typeface="Asap"/>
            </a:endParaRPr>
          </a:p>
        </p:txBody>
      </p:sp>
    </p:spTree>
    <p:extLst>
      <p:ext uri="{BB962C8B-B14F-4D97-AF65-F5344CB8AC3E}">
        <p14:creationId xmlns:p14="http://schemas.microsoft.com/office/powerpoint/2010/main" val="260931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 name="Google Shape;177;p18">
            <a:extLst>
              <a:ext uri="{FF2B5EF4-FFF2-40B4-BE49-F238E27FC236}">
                <a16:creationId xmlns:a16="http://schemas.microsoft.com/office/drawing/2014/main" id="{26FBC8BF-BA99-4BFE-9E80-428F0F6B550A}"/>
              </a:ext>
            </a:extLst>
          </p:cNvPr>
          <p:cNvSpPr txBox="1">
            <a:spLocks/>
          </p:cNvSpPr>
          <p:nvPr/>
        </p:nvSpPr>
        <p:spPr>
          <a:xfrm>
            <a:off x="720000" y="445025"/>
            <a:ext cx="7704000" cy="10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9pPr>
          </a:lstStyle>
          <a:p>
            <a:r>
              <a:rPr lang="zh-TW" altLang="en-US" dirty="0"/>
              <a:t>解析教育部網頁</a:t>
            </a:r>
            <a:r>
              <a:rPr lang="en-US" altLang="zh-TW" dirty="0"/>
              <a:t>HTML</a:t>
            </a:r>
            <a:r>
              <a:rPr lang="zh-TW" altLang="en-US" dirty="0"/>
              <a:t>程式碼</a:t>
            </a:r>
            <a:endParaRPr lang="en-US" altLang="zh-TW" dirty="0"/>
          </a:p>
        </p:txBody>
      </p:sp>
      <p:sp>
        <p:nvSpPr>
          <p:cNvPr id="5" name="Google Shape;193;p19">
            <a:extLst>
              <a:ext uri="{FF2B5EF4-FFF2-40B4-BE49-F238E27FC236}">
                <a16:creationId xmlns:a16="http://schemas.microsoft.com/office/drawing/2014/main" id="{3096A60D-BD49-D029-201A-4F6A41C0C211}"/>
              </a:ext>
            </a:extLst>
          </p:cNvPr>
          <p:cNvSpPr txBox="1"/>
          <p:nvPr/>
        </p:nvSpPr>
        <p:spPr>
          <a:xfrm flipH="1">
            <a:off x="720000" y="1759018"/>
            <a:ext cx="5543044" cy="2064078"/>
          </a:xfrm>
          <a:prstGeom prst="rect">
            <a:avLst/>
          </a:prstGeom>
          <a:noFill/>
          <a:ln>
            <a:noFill/>
          </a:ln>
        </p:spPr>
        <p:txBody>
          <a:bodyPr spcFirstLastPara="1" wrap="square" lIns="91425" tIns="91425" rIns="91425" bIns="91425" anchor="t" anchorCtr="0">
            <a:noAutofit/>
          </a:bodyPr>
          <a:lstStyle/>
          <a:p>
            <a:pPr marL="457200" lvl="0" indent="-457200" rtl="0">
              <a:spcBef>
                <a:spcPts val="0"/>
              </a:spcBef>
              <a:spcAft>
                <a:spcPts val="0"/>
              </a:spcAft>
              <a:buClr>
                <a:schemeClr val="tx2"/>
              </a:buClr>
              <a:buFont typeface="+mj-lt"/>
              <a:buAutoNum type="arabicPeriod"/>
            </a:pPr>
            <a:r>
              <a:rPr lang="zh-TW" altLang="en-US" sz="2400" dirty="0">
                <a:solidFill>
                  <a:schemeClr val="dk1"/>
                </a:solidFill>
                <a:latin typeface="Asap"/>
                <a:ea typeface="Asap"/>
                <a:cs typeface="Asap"/>
                <a:sym typeface="Asap"/>
              </a:rPr>
              <a:t>打開想要爬取數據的網頁</a:t>
            </a:r>
            <a:endParaRPr lang="en-US" altLang="zh-TW" sz="2400" dirty="0">
              <a:solidFill>
                <a:schemeClr val="dk1"/>
              </a:solidFill>
              <a:latin typeface="Asap"/>
              <a:ea typeface="Asap"/>
              <a:cs typeface="Asap"/>
              <a:sym typeface="Asap"/>
            </a:endParaRPr>
          </a:p>
          <a:p>
            <a:pPr marL="457200" lvl="0" indent="-457200" rtl="0">
              <a:spcBef>
                <a:spcPts val="0"/>
              </a:spcBef>
              <a:spcAft>
                <a:spcPts val="0"/>
              </a:spcAft>
              <a:buClr>
                <a:schemeClr val="tx2"/>
              </a:buClr>
              <a:buFont typeface="+mj-lt"/>
              <a:buAutoNum type="arabicPeriod"/>
            </a:pPr>
            <a:endParaRPr lang="en-US" altLang="zh-TW" sz="2400" dirty="0">
              <a:solidFill>
                <a:schemeClr val="dk1"/>
              </a:solidFill>
              <a:latin typeface="Asap"/>
              <a:ea typeface="Asap"/>
              <a:cs typeface="Asap"/>
              <a:sym typeface="Asap"/>
            </a:endParaRPr>
          </a:p>
          <a:p>
            <a:pPr marL="457200" lvl="0" indent="-457200" rtl="0">
              <a:spcBef>
                <a:spcPts val="0"/>
              </a:spcBef>
              <a:spcAft>
                <a:spcPts val="0"/>
              </a:spcAft>
              <a:buClr>
                <a:schemeClr val="tx2"/>
              </a:buClr>
              <a:buFont typeface="+mj-lt"/>
              <a:buAutoNum type="arabicPeriod"/>
            </a:pPr>
            <a:r>
              <a:rPr lang="zh-TW" altLang="en-US" sz="2400" dirty="0">
                <a:solidFill>
                  <a:schemeClr val="dk1"/>
                </a:solidFill>
                <a:latin typeface="Asap"/>
                <a:ea typeface="Asap"/>
                <a:cs typeface="Asap"/>
                <a:sym typeface="Asap"/>
              </a:rPr>
              <a:t>在網頁上按右鍵</a:t>
            </a:r>
            <a:endParaRPr lang="en-US" altLang="zh-TW" sz="2400" dirty="0">
              <a:solidFill>
                <a:schemeClr val="dk1"/>
              </a:solidFill>
              <a:latin typeface="Asap"/>
              <a:ea typeface="Asap"/>
              <a:cs typeface="Asap"/>
              <a:sym typeface="Asap"/>
            </a:endParaRPr>
          </a:p>
          <a:p>
            <a:pPr marL="457200" lvl="0" indent="-457200" rtl="0">
              <a:spcBef>
                <a:spcPts val="0"/>
              </a:spcBef>
              <a:spcAft>
                <a:spcPts val="0"/>
              </a:spcAft>
              <a:buClr>
                <a:schemeClr val="tx2"/>
              </a:buClr>
              <a:buFont typeface="+mj-lt"/>
              <a:buAutoNum type="arabicPeriod"/>
            </a:pPr>
            <a:endParaRPr lang="en-US" altLang="zh-TW" sz="2400" dirty="0">
              <a:solidFill>
                <a:schemeClr val="dk1"/>
              </a:solidFill>
              <a:latin typeface="Asap"/>
              <a:ea typeface="Asap"/>
              <a:cs typeface="Asap"/>
              <a:sym typeface="Asap"/>
            </a:endParaRPr>
          </a:p>
          <a:p>
            <a:pPr marL="457200" lvl="0" indent="-457200" rtl="0">
              <a:spcBef>
                <a:spcPts val="0"/>
              </a:spcBef>
              <a:spcAft>
                <a:spcPts val="0"/>
              </a:spcAft>
              <a:buClr>
                <a:schemeClr val="tx2"/>
              </a:buClr>
              <a:buFont typeface="+mj-lt"/>
              <a:buAutoNum type="arabicPeriod"/>
            </a:pPr>
            <a:r>
              <a:rPr lang="zh-TW" altLang="en-US" sz="2400" dirty="0">
                <a:solidFill>
                  <a:schemeClr val="dk1"/>
                </a:solidFill>
                <a:latin typeface="Asap"/>
                <a:ea typeface="Asap"/>
                <a:cs typeface="Asap"/>
                <a:sym typeface="Asap"/>
              </a:rPr>
              <a:t>選擇「檢查網頁原始碼」</a:t>
            </a:r>
            <a:endParaRPr sz="2400" dirty="0">
              <a:solidFill>
                <a:schemeClr val="dk1"/>
              </a:solidFill>
              <a:latin typeface="Asap"/>
              <a:ea typeface="Asap"/>
              <a:cs typeface="Asap"/>
              <a:sym typeface="Asap"/>
            </a:endParaRPr>
          </a:p>
        </p:txBody>
      </p:sp>
      <p:pic>
        <p:nvPicPr>
          <p:cNvPr id="7" name="圖片 6">
            <a:extLst>
              <a:ext uri="{FF2B5EF4-FFF2-40B4-BE49-F238E27FC236}">
                <a16:creationId xmlns:a16="http://schemas.microsoft.com/office/drawing/2014/main" id="{F1BD7161-5FDB-54E0-DE46-BC8AFD2BFB57}"/>
              </a:ext>
            </a:extLst>
          </p:cNvPr>
          <p:cNvPicPr>
            <a:picLocks noChangeAspect="1"/>
          </p:cNvPicPr>
          <p:nvPr/>
        </p:nvPicPr>
        <p:blipFill>
          <a:blip r:embed="rId3"/>
          <a:stretch>
            <a:fillRect/>
          </a:stretch>
        </p:blipFill>
        <p:spPr>
          <a:xfrm>
            <a:off x="5932450" y="1144858"/>
            <a:ext cx="2391760" cy="3292398"/>
          </a:xfrm>
          <a:prstGeom prst="rect">
            <a:avLst/>
          </a:prstGeom>
        </p:spPr>
      </p:pic>
      <p:sp>
        <p:nvSpPr>
          <p:cNvPr id="8" name="矩形: 圓角 7">
            <a:extLst>
              <a:ext uri="{FF2B5EF4-FFF2-40B4-BE49-F238E27FC236}">
                <a16:creationId xmlns:a16="http://schemas.microsoft.com/office/drawing/2014/main" id="{6CE8D753-F672-8FA6-3EA5-64ABC1E716EF}"/>
              </a:ext>
            </a:extLst>
          </p:cNvPr>
          <p:cNvSpPr/>
          <p:nvPr/>
        </p:nvSpPr>
        <p:spPr>
          <a:xfrm>
            <a:off x="6043961" y="3969834"/>
            <a:ext cx="2200507" cy="39401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0901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 name="Google Shape;177;p18">
            <a:extLst>
              <a:ext uri="{FF2B5EF4-FFF2-40B4-BE49-F238E27FC236}">
                <a16:creationId xmlns:a16="http://schemas.microsoft.com/office/drawing/2014/main" id="{26FBC8BF-BA99-4BFE-9E80-428F0F6B550A}"/>
              </a:ext>
            </a:extLst>
          </p:cNvPr>
          <p:cNvSpPr txBox="1">
            <a:spLocks/>
          </p:cNvSpPr>
          <p:nvPr/>
        </p:nvSpPr>
        <p:spPr>
          <a:xfrm>
            <a:off x="720000" y="445025"/>
            <a:ext cx="7704000" cy="10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9pPr>
          </a:lstStyle>
          <a:p>
            <a:r>
              <a:rPr lang="zh-TW" altLang="en-US" dirty="0"/>
              <a:t>解析教育部網頁</a:t>
            </a:r>
            <a:r>
              <a:rPr lang="en-US" altLang="zh-TW" dirty="0"/>
              <a:t>HTML</a:t>
            </a:r>
            <a:r>
              <a:rPr lang="zh-TW" altLang="en-US" dirty="0"/>
              <a:t>程式碼</a:t>
            </a:r>
            <a:endParaRPr lang="en-US" altLang="zh-TW" dirty="0"/>
          </a:p>
        </p:txBody>
      </p:sp>
      <p:sp>
        <p:nvSpPr>
          <p:cNvPr id="5" name="Google Shape;193;p19">
            <a:extLst>
              <a:ext uri="{FF2B5EF4-FFF2-40B4-BE49-F238E27FC236}">
                <a16:creationId xmlns:a16="http://schemas.microsoft.com/office/drawing/2014/main" id="{3096A60D-BD49-D029-201A-4F6A41C0C211}"/>
              </a:ext>
            </a:extLst>
          </p:cNvPr>
          <p:cNvSpPr txBox="1"/>
          <p:nvPr/>
        </p:nvSpPr>
        <p:spPr>
          <a:xfrm flipH="1">
            <a:off x="720000" y="1517553"/>
            <a:ext cx="2696431" cy="2945000"/>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tx2"/>
              </a:buClr>
            </a:pPr>
            <a:r>
              <a:rPr lang="zh-TW" altLang="en-US" sz="2000" dirty="0">
                <a:solidFill>
                  <a:schemeClr val="dk1"/>
                </a:solidFill>
                <a:latin typeface="Asap"/>
                <a:ea typeface="Asap"/>
                <a:cs typeface="Asap"/>
                <a:sym typeface="Asap"/>
              </a:rPr>
              <a:t>利用網頁上的文字在原始碼上尋找相符的標籤。</a:t>
            </a:r>
            <a:endParaRPr lang="en-US" altLang="zh-TW" sz="2000" dirty="0">
              <a:solidFill>
                <a:schemeClr val="dk1"/>
              </a:solidFill>
              <a:latin typeface="Asap"/>
              <a:ea typeface="Asap"/>
              <a:cs typeface="Asap"/>
              <a:sym typeface="Asap"/>
            </a:endParaRPr>
          </a:p>
          <a:p>
            <a:pPr lvl="0" rtl="0">
              <a:spcBef>
                <a:spcPts val="0"/>
              </a:spcBef>
              <a:spcAft>
                <a:spcPts val="0"/>
              </a:spcAft>
              <a:buClr>
                <a:schemeClr val="tx2"/>
              </a:buClr>
            </a:pPr>
            <a:endParaRPr lang="en-US" altLang="zh-TW" sz="2000" dirty="0">
              <a:solidFill>
                <a:schemeClr val="dk1"/>
              </a:solidFill>
              <a:latin typeface="Asap"/>
              <a:ea typeface="Asap"/>
              <a:cs typeface="Asap"/>
              <a:sym typeface="Asap"/>
            </a:endParaRPr>
          </a:p>
          <a:p>
            <a:pPr lvl="0" rtl="0">
              <a:spcBef>
                <a:spcPts val="0"/>
              </a:spcBef>
              <a:spcAft>
                <a:spcPts val="0"/>
              </a:spcAft>
              <a:buClr>
                <a:schemeClr val="tx2"/>
              </a:buClr>
            </a:pPr>
            <a:r>
              <a:rPr lang="zh-TW" altLang="en-US" sz="2000" dirty="0">
                <a:solidFill>
                  <a:schemeClr val="dk1"/>
                </a:solidFill>
                <a:latin typeface="Asap"/>
                <a:ea typeface="Asap"/>
                <a:cs typeface="Asap"/>
                <a:sym typeface="Asap"/>
              </a:rPr>
              <a:t>接下來以即時新聞為蒐集數據的目標，所以這裡藉由「發布時間」尋找列出新聞的表格原始碼。</a:t>
            </a:r>
            <a:endParaRPr lang="en-US" altLang="zh-TW" sz="2000" dirty="0">
              <a:solidFill>
                <a:schemeClr val="dk1"/>
              </a:solidFill>
              <a:latin typeface="Asap"/>
              <a:ea typeface="Asap"/>
              <a:cs typeface="Asap"/>
              <a:sym typeface="Asap"/>
            </a:endParaRPr>
          </a:p>
        </p:txBody>
      </p:sp>
      <p:pic>
        <p:nvPicPr>
          <p:cNvPr id="4" name="圖片 3">
            <a:extLst>
              <a:ext uri="{FF2B5EF4-FFF2-40B4-BE49-F238E27FC236}">
                <a16:creationId xmlns:a16="http://schemas.microsoft.com/office/drawing/2014/main" id="{805BF0E5-AED3-C1FC-8D63-28DFA7959CCA}"/>
              </a:ext>
            </a:extLst>
          </p:cNvPr>
          <p:cNvPicPr>
            <a:picLocks noChangeAspect="1"/>
          </p:cNvPicPr>
          <p:nvPr/>
        </p:nvPicPr>
        <p:blipFill>
          <a:blip r:embed="rId3"/>
          <a:stretch>
            <a:fillRect/>
          </a:stretch>
        </p:blipFill>
        <p:spPr>
          <a:xfrm>
            <a:off x="3853523" y="1277663"/>
            <a:ext cx="4641542" cy="1021630"/>
          </a:xfrm>
          <a:prstGeom prst="rect">
            <a:avLst/>
          </a:prstGeom>
        </p:spPr>
      </p:pic>
      <p:sp>
        <p:nvSpPr>
          <p:cNvPr id="8" name="矩形: 圓角 7">
            <a:extLst>
              <a:ext uri="{FF2B5EF4-FFF2-40B4-BE49-F238E27FC236}">
                <a16:creationId xmlns:a16="http://schemas.microsoft.com/office/drawing/2014/main" id="{6CE8D753-F672-8FA6-3EA5-64ABC1E716EF}"/>
              </a:ext>
            </a:extLst>
          </p:cNvPr>
          <p:cNvSpPr/>
          <p:nvPr/>
        </p:nvSpPr>
        <p:spPr>
          <a:xfrm>
            <a:off x="4069113" y="1392699"/>
            <a:ext cx="578751" cy="24970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D3F76958-656A-3EDA-A845-4BE714383DF7}"/>
              </a:ext>
            </a:extLst>
          </p:cNvPr>
          <p:cNvPicPr>
            <a:picLocks noChangeAspect="1"/>
          </p:cNvPicPr>
          <p:nvPr/>
        </p:nvPicPr>
        <p:blipFill>
          <a:blip r:embed="rId4"/>
          <a:stretch>
            <a:fillRect/>
          </a:stretch>
        </p:blipFill>
        <p:spPr>
          <a:xfrm>
            <a:off x="3853523" y="2492145"/>
            <a:ext cx="5107259" cy="2039653"/>
          </a:xfrm>
          <a:prstGeom prst="rect">
            <a:avLst/>
          </a:prstGeom>
        </p:spPr>
      </p:pic>
      <p:pic>
        <p:nvPicPr>
          <p:cNvPr id="10" name="圖片 9">
            <a:extLst>
              <a:ext uri="{FF2B5EF4-FFF2-40B4-BE49-F238E27FC236}">
                <a16:creationId xmlns:a16="http://schemas.microsoft.com/office/drawing/2014/main" id="{A9D97E30-2F42-9D33-62E2-3F1E3107CA43}"/>
              </a:ext>
            </a:extLst>
          </p:cNvPr>
          <p:cNvPicPr>
            <a:picLocks noChangeAspect="1"/>
          </p:cNvPicPr>
          <p:nvPr/>
        </p:nvPicPr>
        <p:blipFill>
          <a:blip r:embed="rId5"/>
          <a:stretch>
            <a:fillRect/>
          </a:stretch>
        </p:blipFill>
        <p:spPr>
          <a:xfrm>
            <a:off x="4787564" y="3285893"/>
            <a:ext cx="609653" cy="226078"/>
          </a:xfrm>
          <a:prstGeom prst="rect">
            <a:avLst/>
          </a:prstGeom>
        </p:spPr>
      </p:pic>
    </p:spTree>
    <p:extLst>
      <p:ext uri="{BB962C8B-B14F-4D97-AF65-F5344CB8AC3E}">
        <p14:creationId xmlns:p14="http://schemas.microsoft.com/office/powerpoint/2010/main" val="88659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20000" y="445025"/>
            <a:ext cx="7704000" cy="10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函式庫用途</a:t>
            </a:r>
            <a:r>
              <a:rPr lang="en-US" altLang="zh-TW" dirty="0"/>
              <a:t>)</a:t>
            </a:r>
            <a:endParaRPr lang="zh-TW" altLang="en-US" dirty="0"/>
          </a:p>
        </p:txBody>
      </p:sp>
      <p:pic>
        <p:nvPicPr>
          <p:cNvPr id="4" name="圖片 3">
            <a:extLst>
              <a:ext uri="{FF2B5EF4-FFF2-40B4-BE49-F238E27FC236}">
                <a16:creationId xmlns:a16="http://schemas.microsoft.com/office/drawing/2014/main" id="{E82DB9B9-2AF3-F854-50FC-13AD2867C8FB}"/>
              </a:ext>
            </a:extLst>
          </p:cNvPr>
          <p:cNvPicPr>
            <a:picLocks noChangeAspect="1"/>
          </p:cNvPicPr>
          <p:nvPr/>
        </p:nvPicPr>
        <p:blipFill>
          <a:blip r:embed="rId3"/>
          <a:stretch>
            <a:fillRect/>
          </a:stretch>
        </p:blipFill>
        <p:spPr>
          <a:xfrm>
            <a:off x="2952609" y="1261342"/>
            <a:ext cx="3238781" cy="1074513"/>
          </a:xfrm>
          <a:prstGeom prst="rect">
            <a:avLst/>
          </a:prstGeom>
          <a:ln w="38100" cap="sq">
            <a:solidFill>
              <a:schemeClr val="tx2"/>
            </a:solidFill>
            <a:miter lim="800000"/>
          </a:ln>
          <a:effectLst>
            <a:outerShdw blurRad="57150" dist="50800" dir="2700000" algn="tl" rotWithShape="0">
              <a:srgbClr val="000000">
                <a:alpha val="40000"/>
              </a:srgbClr>
            </a:outerShdw>
          </a:effectLst>
        </p:spPr>
      </p:pic>
      <p:sp>
        <p:nvSpPr>
          <p:cNvPr id="6" name="Rectangle 1">
            <a:extLst>
              <a:ext uri="{FF2B5EF4-FFF2-40B4-BE49-F238E27FC236}">
                <a16:creationId xmlns:a16="http://schemas.microsoft.com/office/drawing/2014/main" id="{D31AF547-C9E9-D5B7-DE03-A7B994E83F34}"/>
              </a:ext>
            </a:extLst>
          </p:cNvPr>
          <p:cNvSpPr>
            <a:spLocks noChangeArrowheads="1"/>
          </p:cNvSpPr>
          <p:nvPr/>
        </p:nvSpPr>
        <p:spPr bwMode="auto">
          <a:xfrm>
            <a:off x="133815" y="-914399"/>
            <a:ext cx="9144000" cy="45720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1" i="0" u="none" strike="noStrike" cap="none" normalizeH="0" baseline="0">
                <a:ln>
                  <a:noFill/>
                </a:ln>
                <a:solidFill>
                  <a:schemeClr val="tx1"/>
                </a:solidFill>
                <a:effectLst/>
                <a:latin typeface="Arial Unicode MS"/>
                <a:ea typeface="Söhne Mono"/>
              </a:rPr>
              <a:t>requests</a:t>
            </a:r>
            <a:r>
              <a:rPr kumimoji="0" lang="zh-TW" altLang="zh-TW" sz="1200" b="0" i="0" u="none" strike="noStrike" cap="none" normalizeH="0" baseline="0">
                <a:ln>
                  <a:noFill/>
                </a:ln>
                <a:solidFill>
                  <a:srgbClr val="D1D5DB"/>
                </a:solidFill>
                <a:effectLst/>
                <a:ea typeface="Söhne"/>
              </a:rPr>
              <a:t> 是一個非常流行的Python HTTP庫，用於發送HTTP請求。</a:t>
            </a:r>
            <a:r>
              <a:rPr kumimoji="0" lang="zh-TW" altLang="zh-TW" sz="6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10" name="文字方塊 9">
            <a:extLst>
              <a:ext uri="{FF2B5EF4-FFF2-40B4-BE49-F238E27FC236}">
                <a16:creationId xmlns:a16="http://schemas.microsoft.com/office/drawing/2014/main" id="{47F1D392-EFEE-FB2B-4755-547E2375860A}"/>
              </a:ext>
            </a:extLst>
          </p:cNvPr>
          <p:cNvSpPr txBox="1"/>
          <p:nvPr/>
        </p:nvSpPr>
        <p:spPr>
          <a:xfrm>
            <a:off x="780028" y="2427693"/>
            <a:ext cx="7583941" cy="2585323"/>
          </a:xfrm>
          <a:prstGeom prst="rect">
            <a:avLst/>
          </a:prstGeom>
          <a:noFill/>
        </p:spPr>
        <p:txBody>
          <a:bodyPr wrap="square" rtlCol="0">
            <a:spAutoFit/>
          </a:bodyPr>
          <a:lstStyle/>
          <a:p>
            <a:pPr marL="342900" indent="-342900" algn="l">
              <a:buClr>
                <a:schemeClr val="tx2"/>
              </a:buClr>
              <a:buSzPct val="120000"/>
              <a:buFont typeface="Arial" panose="020B0604020202020204" pitchFamily="34" charset="0"/>
              <a:buChar char="•"/>
            </a:pPr>
            <a:r>
              <a:rPr lang="en-US" altLang="zh-TW" sz="1800" dirty="0">
                <a:solidFill>
                  <a:schemeClr val="dk1"/>
                </a:solidFill>
                <a:latin typeface="Asap" panose="02020500000000000000" charset="0"/>
                <a:sym typeface="Asap"/>
              </a:rPr>
              <a:t>requests </a:t>
            </a:r>
            <a:r>
              <a:rPr lang="zh-TW" altLang="en-US" sz="1800" dirty="0">
                <a:solidFill>
                  <a:schemeClr val="dk1"/>
                </a:solidFill>
                <a:latin typeface="Asap" panose="02020500000000000000" charset="0"/>
                <a:sym typeface="Asap"/>
              </a:rPr>
              <a:t>是一個非常流行的</a:t>
            </a:r>
            <a:r>
              <a:rPr lang="en-US" altLang="zh-TW" sz="1800" dirty="0">
                <a:solidFill>
                  <a:schemeClr val="dk1"/>
                </a:solidFill>
                <a:latin typeface="Asap" panose="02020500000000000000" charset="0"/>
                <a:sym typeface="Asap"/>
              </a:rPr>
              <a:t>Python HTTP</a:t>
            </a:r>
            <a:r>
              <a:rPr lang="zh-TW" altLang="en-US" sz="1800" dirty="0">
                <a:solidFill>
                  <a:schemeClr val="dk1"/>
                </a:solidFill>
                <a:latin typeface="Asap" panose="02020500000000000000" charset="0"/>
                <a:sym typeface="Asap"/>
              </a:rPr>
              <a:t>庫，用於發送</a:t>
            </a:r>
            <a:r>
              <a:rPr lang="en-US" altLang="zh-TW" sz="1800" dirty="0">
                <a:solidFill>
                  <a:schemeClr val="dk1"/>
                </a:solidFill>
                <a:latin typeface="Asap" panose="02020500000000000000" charset="0"/>
                <a:sym typeface="Asap"/>
              </a:rPr>
              <a:t>HTTP</a:t>
            </a:r>
            <a:r>
              <a:rPr lang="zh-TW" altLang="en-US" sz="1800" dirty="0">
                <a:solidFill>
                  <a:schemeClr val="dk1"/>
                </a:solidFill>
                <a:latin typeface="Asap" panose="02020500000000000000" charset="0"/>
                <a:sym typeface="Asap"/>
              </a:rPr>
              <a:t>請求。</a:t>
            </a: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r>
              <a:rPr lang="en-US" altLang="zh-TW" sz="1800" dirty="0" err="1">
                <a:solidFill>
                  <a:schemeClr val="dk1"/>
                </a:solidFill>
                <a:latin typeface="Asap" panose="02020500000000000000" charset="0"/>
                <a:sym typeface="Asap"/>
              </a:rPr>
              <a:t>BeautifulSoup</a:t>
            </a:r>
            <a:r>
              <a:rPr lang="en-US" altLang="zh-TW" sz="1800" dirty="0">
                <a:solidFill>
                  <a:schemeClr val="dk1"/>
                </a:solidFill>
                <a:latin typeface="Asap" panose="02020500000000000000" charset="0"/>
                <a:sym typeface="Asap"/>
              </a:rPr>
              <a:t> </a:t>
            </a:r>
            <a:r>
              <a:rPr lang="zh-TW" altLang="en-US" sz="1800" dirty="0">
                <a:solidFill>
                  <a:schemeClr val="dk1"/>
                </a:solidFill>
                <a:latin typeface="Asap" panose="02020500000000000000" charset="0"/>
                <a:sym typeface="Asap"/>
              </a:rPr>
              <a:t>是 </a:t>
            </a:r>
            <a:r>
              <a:rPr lang="en-US" altLang="zh-TW" sz="1800" dirty="0">
                <a:solidFill>
                  <a:schemeClr val="dk1"/>
                </a:solidFill>
                <a:latin typeface="Asap" panose="02020500000000000000" charset="0"/>
                <a:sym typeface="Asap"/>
              </a:rPr>
              <a:t>bs4 </a:t>
            </a:r>
            <a:r>
              <a:rPr lang="zh-TW" altLang="en-US" sz="1800" dirty="0">
                <a:solidFill>
                  <a:schemeClr val="dk1"/>
                </a:solidFill>
                <a:latin typeface="Asap" panose="02020500000000000000" charset="0"/>
                <a:sym typeface="Asap"/>
              </a:rPr>
              <a:t>庫的一部分，是一個用於解析</a:t>
            </a:r>
            <a:r>
              <a:rPr lang="en-US" altLang="zh-TW" sz="1800" dirty="0">
                <a:solidFill>
                  <a:schemeClr val="dk1"/>
                </a:solidFill>
                <a:latin typeface="Asap" panose="02020500000000000000" charset="0"/>
                <a:sym typeface="Asap"/>
              </a:rPr>
              <a:t>HTML</a:t>
            </a:r>
            <a:r>
              <a:rPr lang="zh-TW" altLang="en-US" sz="1800" dirty="0">
                <a:solidFill>
                  <a:schemeClr val="dk1"/>
                </a:solidFill>
                <a:latin typeface="Asap" panose="02020500000000000000" charset="0"/>
                <a:sym typeface="Asap"/>
              </a:rPr>
              <a:t>和</a:t>
            </a:r>
            <a:r>
              <a:rPr lang="en-US" altLang="zh-TW" sz="1800" dirty="0">
                <a:solidFill>
                  <a:schemeClr val="dk1"/>
                </a:solidFill>
                <a:latin typeface="Asap" panose="02020500000000000000" charset="0"/>
                <a:sym typeface="Asap"/>
              </a:rPr>
              <a:t>XML</a:t>
            </a:r>
            <a:r>
              <a:rPr lang="zh-TW" altLang="en-US" sz="1800" dirty="0">
                <a:solidFill>
                  <a:schemeClr val="dk1"/>
                </a:solidFill>
                <a:latin typeface="Asap" panose="02020500000000000000" charset="0"/>
                <a:sym typeface="Asap"/>
              </a:rPr>
              <a:t>文檔的</a:t>
            </a:r>
            <a:r>
              <a:rPr lang="en-US" altLang="zh-TW" sz="1800" dirty="0">
                <a:solidFill>
                  <a:schemeClr val="dk1"/>
                </a:solidFill>
                <a:latin typeface="Asap" panose="02020500000000000000" charset="0"/>
                <a:sym typeface="Asap"/>
              </a:rPr>
              <a:t>Python</a:t>
            </a:r>
            <a:r>
              <a:rPr lang="zh-TW" altLang="en-US" sz="1800" dirty="0">
                <a:solidFill>
                  <a:schemeClr val="dk1"/>
                </a:solidFill>
                <a:latin typeface="Asap" panose="02020500000000000000" charset="0"/>
                <a:sym typeface="Asap"/>
              </a:rPr>
              <a:t>庫。</a:t>
            </a: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r>
              <a:rPr lang="zh-TW" altLang="en-US" sz="1800" dirty="0">
                <a:solidFill>
                  <a:schemeClr val="dk1"/>
                </a:solidFill>
                <a:latin typeface="Asap" panose="02020500000000000000" charset="0"/>
                <a:sym typeface="Asap"/>
              </a:rPr>
              <a:t>使用 </a:t>
            </a:r>
            <a:r>
              <a:rPr lang="en-US" altLang="zh-TW" sz="1800" dirty="0" err="1">
                <a:solidFill>
                  <a:schemeClr val="dk1"/>
                </a:solidFill>
                <a:latin typeface="Asap" panose="02020500000000000000" charset="0"/>
                <a:sym typeface="Asap"/>
              </a:rPr>
              <a:t>json</a:t>
            </a:r>
            <a:r>
              <a:rPr lang="en-US" altLang="zh-TW" sz="1800" dirty="0">
                <a:solidFill>
                  <a:schemeClr val="dk1"/>
                </a:solidFill>
                <a:latin typeface="Asap" panose="02020500000000000000" charset="0"/>
                <a:sym typeface="Asap"/>
              </a:rPr>
              <a:t> </a:t>
            </a:r>
            <a:r>
              <a:rPr lang="zh-TW" altLang="en-US" sz="1800" dirty="0">
                <a:solidFill>
                  <a:schemeClr val="dk1"/>
                </a:solidFill>
                <a:latin typeface="Asap" panose="02020500000000000000" charset="0"/>
                <a:sym typeface="Asap"/>
              </a:rPr>
              <a:t>函式庫，可以在</a:t>
            </a:r>
            <a:r>
              <a:rPr lang="en-US" altLang="zh-TW" sz="1800" dirty="0">
                <a:solidFill>
                  <a:schemeClr val="dk1"/>
                </a:solidFill>
                <a:latin typeface="Asap" panose="02020500000000000000" charset="0"/>
                <a:sym typeface="Asap"/>
              </a:rPr>
              <a:t>Python</a:t>
            </a:r>
            <a:r>
              <a:rPr lang="zh-TW" altLang="en-US" sz="1800" dirty="0">
                <a:solidFill>
                  <a:schemeClr val="dk1"/>
                </a:solidFill>
                <a:latin typeface="Asap" panose="02020500000000000000" charset="0"/>
                <a:sym typeface="Asap"/>
              </a:rPr>
              <a:t>和</a:t>
            </a:r>
            <a:r>
              <a:rPr lang="en-US" altLang="zh-TW" sz="1800" dirty="0">
                <a:solidFill>
                  <a:schemeClr val="dk1"/>
                </a:solidFill>
                <a:latin typeface="Asap" panose="02020500000000000000" charset="0"/>
                <a:sym typeface="Asap"/>
              </a:rPr>
              <a:t>JSON</a:t>
            </a:r>
            <a:r>
              <a:rPr lang="zh-TW" altLang="en-US" sz="1800" dirty="0">
                <a:solidFill>
                  <a:schemeClr val="dk1"/>
                </a:solidFill>
                <a:latin typeface="Asap" panose="02020500000000000000" charset="0"/>
                <a:sym typeface="Asap"/>
              </a:rPr>
              <a:t>格式的字符串之間進行轉換。</a:t>
            </a: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endParaRPr lang="en-US" altLang="zh-TW" sz="1800" dirty="0">
              <a:solidFill>
                <a:schemeClr val="dk1"/>
              </a:solidFill>
              <a:latin typeface="Asap" panose="02020500000000000000" charset="0"/>
              <a:sym typeface="Asap"/>
            </a:endParaRPr>
          </a:p>
          <a:p>
            <a:pPr marL="342900" indent="-342900" algn="l">
              <a:buClr>
                <a:schemeClr val="tx2"/>
              </a:buClr>
              <a:buSzPct val="120000"/>
              <a:buFont typeface="Arial" panose="020B0604020202020204" pitchFamily="34" charset="0"/>
              <a:buChar char="•"/>
            </a:pPr>
            <a:r>
              <a:rPr lang="zh-TW" altLang="en-US" sz="1800" dirty="0">
                <a:solidFill>
                  <a:schemeClr val="dk1"/>
                </a:solidFill>
                <a:latin typeface="Asap" panose="02020500000000000000" charset="0"/>
                <a:sym typeface="Asap"/>
              </a:rPr>
              <a:t>使用 </a:t>
            </a:r>
            <a:r>
              <a:rPr lang="en-US" altLang="zh-TW" sz="1800" dirty="0">
                <a:solidFill>
                  <a:schemeClr val="dk1"/>
                </a:solidFill>
                <a:latin typeface="Asap" panose="02020500000000000000" charset="0"/>
                <a:sym typeface="Asap"/>
              </a:rPr>
              <a:t>re </a:t>
            </a:r>
            <a:r>
              <a:rPr lang="zh-TW" altLang="en-US" sz="1800" dirty="0">
                <a:solidFill>
                  <a:schemeClr val="dk1"/>
                </a:solidFill>
                <a:latin typeface="Asap" panose="02020500000000000000" charset="0"/>
                <a:sym typeface="Asap"/>
              </a:rPr>
              <a:t>函式庫，可以創建複雜的字符串匹配模式，並在文本中搜索、匹配或替換這些模式。</a:t>
            </a:r>
            <a:endParaRPr lang="en-US" altLang="zh-TW" sz="1800" dirty="0">
              <a:solidFill>
                <a:schemeClr val="dk1"/>
              </a:solidFill>
              <a:latin typeface="Asap" panose="02020500000000000000" charset="0"/>
              <a:sym typeface="As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20000" y="445025"/>
            <a:ext cx="7704000" cy="10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取得</a:t>
            </a:r>
            <a:r>
              <a:rPr lang="en-US" altLang="zh-TW" dirty="0"/>
              <a:t>HTML</a:t>
            </a:r>
            <a:r>
              <a:rPr lang="zh-TW" altLang="en-US" dirty="0"/>
              <a:t>內容</a:t>
            </a:r>
            <a:r>
              <a:rPr lang="en-US" altLang="zh-TW" dirty="0"/>
              <a:t>)</a:t>
            </a:r>
            <a:endParaRPr lang="zh-TW" altLang="en-US" dirty="0"/>
          </a:p>
        </p:txBody>
      </p:sp>
      <p:pic>
        <p:nvPicPr>
          <p:cNvPr id="5" name="圖片 4">
            <a:extLst>
              <a:ext uri="{FF2B5EF4-FFF2-40B4-BE49-F238E27FC236}">
                <a16:creationId xmlns:a16="http://schemas.microsoft.com/office/drawing/2014/main" id="{9D2FF2DF-81DD-2DFC-17C0-F30636D28C4E}"/>
              </a:ext>
            </a:extLst>
          </p:cNvPr>
          <p:cNvPicPr>
            <a:picLocks noChangeAspect="1"/>
          </p:cNvPicPr>
          <p:nvPr/>
        </p:nvPicPr>
        <p:blipFill rotWithShape="1">
          <a:blip r:embed="rId3"/>
          <a:srcRect b="12595"/>
          <a:stretch/>
        </p:blipFill>
        <p:spPr>
          <a:xfrm>
            <a:off x="1218785" y="1520167"/>
            <a:ext cx="6811618" cy="1703056"/>
          </a:xfrm>
          <a:prstGeom prst="rect">
            <a:avLst/>
          </a:prstGeom>
          <a:ln w="38100" cap="sq">
            <a:solidFill>
              <a:schemeClr val="tx2">
                <a:lumMod val="40000"/>
                <a:lumOff val="60000"/>
              </a:schemeClr>
            </a:solidFill>
            <a:miter lim="800000"/>
          </a:ln>
          <a:effectLst>
            <a:outerShdw blurRad="57150" dist="50800" dir="2700000" algn="tl" rotWithShape="0">
              <a:srgbClr val="000000">
                <a:alpha val="40000"/>
              </a:srgbClr>
            </a:outerShdw>
          </a:effectLst>
        </p:spPr>
      </p:pic>
      <p:sp>
        <p:nvSpPr>
          <p:cNvPr id="3" name="文字方塊 2">
            <a:extLst>
              <a:ext uri="{FF2B5EF4-FFF2-40B4-BE49-F238E27FC236}">
                <a16:creationId xmlns:a16="http://schemas.microsoft.com/office/drawing/2014/main" id="{7FA54204-846C-906C-C948-A3697DA96BAB}"/>
              </a:ext>
            </a:extLst>
          </p:cNvPr>
          <p:cNvSpPr txBox="1"/>
          <p:nvPr/>
        </p:nvSpPr>
        <p:spPr>
          <a:xfrm>
            <a:off x="356839" y="3594603"/>
            <a:ext cx="7583941" cy="400110"/>
          </a:xfrm>
          <a:prstGeom prst="rect">
            <a:avLst/>
          </a:prstGeom>
          <a:noFill/>
        </p:spPr>
        <p:txBody>
          <a:bodyPr wrap="square" rtlCol="0">
            <a:spAutoFit/>
          </a:bodyPr>
          <a:lstStyle/>
          <a:p>
            <a:pPr algn="l">
              <a:buClr>
                <a:schemeClr val="tx2"/>
              </a:buClr>
              <a:buSzPct val="120000"/>
            </a:pPr>
            <a:r>
              <a:rPr lang="en-US" altLang="zh-TW" sz="2000" dirty="0">
                <a:solidFill>
                  <a:schemeClr val="dk1"/>
                </a:solidFill>
                <a:latin typeface="Asap"/>
                <a:sym typeface="Asap"/>
              </a:rPr>
              <a:t>requests </a:t>
            </a:r>
            <a:r>
              <a:rPr lang="zh-TW" altLang="en-US" sz="2000" dirty="0">
                <a:solidFill>
                  <a:schemeClr val="dk1"/>
                </a:solidFill>
                <a:latin typeface="Asap"/>
                <a:sym typeface="Asap"/>
              </a:rPr>
              <a:t>用於發送</a:t>
            </a:r>
            <a:r>
              <a:rPr lang="en-US" altLang="zh-TW" sz="2000" dirty="0">
                <a:solidFill>
                  <a:schemeClr val="dk1"/>
                </a:solidFill>
                <a:latin typeface="Asap"/>
                <a:sym typeface="Asap"/>
              </a:rPr>
              <a:t>HTTP</a:t>
            </a:r>
            <a:r>
              <a:rPr lang="zh-TW" altLang="en-US" sz="2000" dirty="0">
                <a:solidFill>
                  <a:schemeClr val="dk1"/>
                </a:solidFill>
                <a:latin typeface="Asap"/>
                <a:sym typeface="Asap"/>
              </a:rPr>
              <a:t>請求，</a:t>
            </a:r>
            <a:r>
              <a:rPr lang="en-US" altLang="zh-TW" sz="2000" dirty="0" err="1">
                <a:solidFill>
                  <a:schemeClr val="dk1"/>
                </a:solidFill>
                <a:latin typeface="Asap"/>
                <a:sym typeface="Asap"/>
              </a:rPr>
              <a:t>BeautifulSoup</a:t>
            </a:r>
            <a:r>
              <a:rPr lang="en-US" altLang="zh-TW" sz="2000" dirty="0">
                <a:solidFill>
                  <a:schemeClr val="dk1"/>
                </a:solidFill>
                <a:latin typeface="Asap"/>
                <a:sym typeface="Asap"/>
              </a:rPr>
              <a:t> </a:t>
            </a:r>
            <a:r>
              <a:rPr lang="zh-TW" altLang="en-US" sz="2000" dirty="0">
                <a:solidFill>
                  <a:schemeClr val="dk1"/>
                </a:solidFill>
                <a:latin typeface="Asap"/>
                <a:sym typeface="Asap"/>
              </a:rPr>
              <a:t>用於解析</a:t>
            </a:r>
            <a:r>
              <a:rPr lang="en-US" altLang="zh-TW" sz="2000" dirty="0">
                <a:solidFill>
                  <a:schemeClr val="dk1"/>
                </a:solidFill>
                <a:latin typeface="Asap"/>
                <a:sym typeface="Asap"/>
              </a:rPr>
              <a:t>HTML</a:t>
            </a:r>
            <a:r>
              <a:rPr lang="zh-TW" altLang="en-US" sz="2000" dirty="0">
                <a:solidFill>
                  <a:schemeClr val="dk1"/>
                </a:solidFill>
                <a:latin typeface="Asap"/>
                <a:sym typeface="Asap"/>
              </a:rPr>
              <a:t>頁面。</a:t>
            </a:r>
            <a:endParaRPr lang="en-US" altLang="zh-TW" sz="2000" dirty="0">
              <a:solidFill>
                <a:schemeClr val="dk1"/>
              </a:solidFill>
              <a:latin typeface="Asap"/>
              <a:sym typeface="Asap"/>
            </a:endParaRPr>
          </a:p>
        </p:txBody>
      </p:sp>
    </p:spTree>
    <p:extLst>
      <p:ext uri="{BB962C8B-B14F-4D97-AF65-F5344CB8AC3E}">
        <p14:creationId xmlns:p14="http://schemas.microsoft.com/office/powerpoint/2010/main" val="225502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提取目標資料</a:t>
            </a:r>
            <a:r>
              <a:rPr lang="en-US" altLang="zh-TW" dirty="0"/>
              <a:t>(</a:t>
            </a:r>
            <a:r>
              <a:rPr lang="zh-TW" altLang="en-US" dirty="0"/>
              <a:t>檢索</a:t>
            </a:r>
            <a:r>
              <a:rPr lang="en-US" altLang="zh-TW" dirty="0"/>
              <a:t>HTML</a:t>
            </a:r>
            <a:r>
              <a:rPr lang="zh-TW" altLang="en-US" dirty="0"/>
              <a:t>常用函數</a:t>
            </a:r>
            <a:r>
              <a:rPr lang="en-US" altLang="zh-TW" dirty="0"/>
              <a:t>)</a:t>
            </a:r>
            <a:endParaRPr dirty="0"/>
          </a:p>
        </p:txBody>
      </p:sp>
      <p:graphicFrame>
        <p:nvGraphicFramePr>
          <p:cNvPr id="5" name="Google Shape;494;p29">
            <a:extLst>
              <a:ext uri="{FF2B5EF4-FFF2-40B4-BE49-F238E27FC236}">
                <a16:creationId xmlns:a16="http://schemas.microsoft.com/office/drawing/2014/main" id="{DC7E3E1A-3E5E-95F2-477B-192C1264BE5E}"/>
              </a:ext>
            </a:extLst>
          </p:cNvPr>
          <p:cNvGraphicFramePr/>
          <p:nvPr>
            <p:extLst>
              <p:ext uri="{D42A27DB-BD31-4B8C-83A1-F6EECF244321}">
                <p14:modId xmlns:p14="http://schemas.microsoft.com/office/powerpoint/2010/main" val="2728457011"/>
              </p:ext>
            </p:extLst>
          </p:nvPr>
        </p:nvGraphicFramePr>
        <p:xfrm>
          <a:off x="1228500" y="1385450"/>
          <a:ext cx="7123500" cy="3190625"/>
        </p:xfrm>
        <a:graphic>
          <a:graphicData uri="http://schemas.openxmlformats.org/drawingml/2006/table">
            <a:tbl>
              <a:tblPr>
                <a:noFill/>
                <a:tableStyleId>{E4272129-DAC6-41FF-9F33-D37BF24A0077}</a:tableStyleId>
              </a:tblPr>
              <a:tblGrid>
                <a:gridCol w="3561750">
                  <a:extLst>
                    <a:ext uri="{9D8B030D-6E8A-4147-A177-3AD203B41FA5}">
                      <a16:colId xmlns:a16="http://schemas.microsoft.com/office/drawing/2014/main" val="20000"/>
                    </a:ext>
                  </a:extLst>
                </a:gridCol>
                <a:gridCol w="3561750">
                  <a:extLst>
                    <a:ext uri="{9D8B030D-6E8A-4147-A177-3AD203B41FA5}">
                      <a16:colId xmlns:a16="http://schemas.microsoft.com/office/drawing/2014/main" val="20001"/>
                    </a:ext>
                  </a:extLst>
                </a:gridCol>
              </a:tblGrid>
              <a:tr h="543956">
                <a:tc>
                  <a:txBody>
                    <a:bodyPr/>
                    <a:lstStyle/>
                    <a:p>
                      <a:pPr marL="0" marR="0" lvl="0" indent="0" algn="ctr" rtl="0">
                        <a:lnSpc>
                          <a:spcPct val="100000"/>
                        </a:lnSpc>
                        <a:spcBef>
                          <a:spcPts val="0"/>
                        </a:spcBef>
                        <a:spcAft>
                          <a:spcPts val="0"/>
                        </a:spcAft>
                        <a:buNone/>
                      </a:pPr>
                      <a:r>
                        <a:rPr lang="en-US" sz="1800" b="1" dirty="0" err="1">
                          <a:solidFill>
                            <a:schemeClr val="lt1"/>
                          </a:solidFill>
                          <a:latin typeface="Syne"/>
                          <a:ea typeface="Syne"/>
                          <a:cs typeface="Syne"/>
                          <a:sym typeface="Syne"/>
                        </a:rPr>
                        <a:t>find_all</a:t>
                      </a:r>
                      <a:r>
                        <a:rPr lang="en-US" sz="1800" b="1" dirty="0">
                          <a:solidFill>
                            <a:schemeClr val="lt1"/>
                          </a:solidFill>
                          <a:latin typeface="Syne"/>
                          <a:ea typeface="Syne"/>
                          <a:cs typeface="Syne"/>
                          <a:sym typeface="Syne"/>
                        </a:rPr>
                        <a:t>(</a:t>
                      </a:r>
                      <a:r>
                        <a:rPr lang="zh-TW" altLang="en-US" sz="1800" b="1" dirty="0">
                          <a:solidFill>
                            <a:schemeClr val="lt1"/>
                          </a:solidFill>
                          <a:latin typeface="Syne"/>
                          <a:ea typeface="Syne"/>
                          <a:cs typeface="Syne"/>
                          <a:sym typeface="Syne"/>
                        </a:rPr>
                        <a:t>標籤種類</a:t>
                      </a:r>
                      <a:r>
                        <a:rPr lang="en-US" sz="1800" b="1" dirty="0">
                          <a:solidFill>
                            <a:schemeClr val="lt1"/>
                          </a:solidFill>
                          <a:latin typeface="Syne"/>
                          <a:ea typeface="Syne"/>
                          <a:cs typeface="Syne"/>
                          <a:sym typeface="Syne"/>
                        </a:rPr>
                        <a:t>)</a:t>
                      </a:r>
                      <a:endParaRPr sz="1800" b="1" dirty="0">
                        <a:solidFill>
                          <a:schemeClr val="lt1"/>
                        </a:solidFill>
                        <a:latin typeface="Syne"/>
                        <a:ea typeface="Syne"/>
                        <a:cs typeface="Syne"/>
                        <a:sym typeface="Syne"/>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800" b="1" dirty="0">
                          <a:solidFill>
                            <a:schemeClr val="lt1"/>
                          </a:solidFill>
                          <a:latin typeface="Syne"/>
                          <a:ea typeface="Syne"/>
                          <a:cs typeface="Syne"/>
                          <a:sym typeface="Syne"/>
                        </a:rPr>
                        <a:t>g</a:t>
                      </a:r>
                      <a:r>
                        <a:rPr lang="en" sz="1800" b="1" dirty="0">
                          <a:solidFill>
                            <a:schemeClr val="lt1"/>
                          </a:solidFill>
                          <a:latin typeface="Syne"/>
                          <a:ea typeface="Syne"/>
                          <a:cs typeface="Syne"/>
                          <a:sym typeface="Syne"/>
                        </a:rPr>
                        <a:t>et(</a:t>
                      </a:r>
                      <a:r>
                        <a:rPr lang="zh-TW" altLang="en-US" sz="1800" b="1" dirty="0">
                          <a:solidFill>
                            <a:schemeClr val="lt1"/>
                          </a:solidFill>
                          <a:latin typeface="Syne"/>
                          <a:ea typeface="Syne"/>
                          <a:cs typeface="Syne"/>
                          <a:sym typeface="Syne"/>
                        </a:rPr>
                        <a:t>標籤屬性</a:t>
                      </a:r>
                      <a:r>
                        <a:rPr lang="en" sz="1800" b="1" dirty="0">
                          <a:solidFill>
                            <a:schemeClr val="lt1"/>
                          </a:solidFill>
                          <a:latin typeface="Syne"/>
                          <a:ea typeface="Syne"/>
                          <a:cs typeface="Syne"/>
                          <a:sym typeface="Syne"/>
                        </a:rPr>
                        <a:t>)</a:t>
                      </a:r>
                      <a:endParaRPr sz="1800" b="1" dirty="0">
                        <a:solidFill>
                          <a:schemeClr val="lt1"/>
                        </a:solidFill>
                        <a:latin typeface="Syne"/>
                        <a:ea typeface="Syne"/>
                        <a:cs typeface="Syne"/>
                        <a:sym typeface="Syne"/>
                      </a:endParaRPr>
                    </a:p>
                  </a:txBody>
                  <a:tcPr marL="91425" marR="91425" marT="91425" marB="914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157580">
                <a:tc>
                  <a:txBody>
                    <a:bodyPr/>
                    <a:lstStyle/>
                    <a:p>
                      <a:pPr marL="0" marR="0" lvl="0" indent="0" algn="l" rtl="0">
                        <a:lnSpc>
                          <a:spcPct val="100000"/>
                        </a:lnSpc>
                        <a:spcBef>
                          <a:spcPts val="0"/>
                        </a:spcBef>
                        <a:spcAft>
                          <a:spcPts val="0"/>
                        </a:spcAft>
                        <a:buNone/>
                      </a:pPr>
                      <a:r>
                        <a:rPr lang="zh-TW" altLang="en-US" sz="2000" b="1" dirty="0">
                          <a:solidFill>
                            <a:schemeClr val="dk1"/>
                          </a:solidFill>
                          <a:latin typeface="Syne"/>
                          <a:ea typeface="Syne"/>
                          <a:cs typeface="Syne"/>
                          <a:sym typeface="Syne"/>
                        </a:rPr>
                        <a:t>用於在文檔中尋找所有匹配特定條件的標籤</a:t>
                      </a:r>
                      <a:endParaRPr sz="2000" b="1" dirty="0">
                        <a:solidFill>
                          <a:schemeClr val="dk1"/>
                        </a:solidFill>
                        <a:latin typeface="Syne"/>
                        <a:ea typeface="Syne"/>
                        <a:cs typeface="Syne"/>
                        <a:sym typeface="Syn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zh-TW" altLang="en-US" sz="2000" b="1" dirty="0">
                          <a:solidFill>
                            <a:schemeClr val="dk1"/>
                          </a:solidFill>
                          <a:latin typeface="Syne"/>
                          <a:ea typeface="Syne"/>
                          <a:cs typeface="Syne"/>
                          <a:sym typeface="Syne"/>
                        </a:rPr>
                        <a:t>是一個標籤對象的方法，用於從這個標籤中獲取特定屬性的值。</a:t>
                      </a:r>
                      <a:endParaRPr sz="2000" b="1" dirty="0">
                        <a:solidFill>
                          <a:schemeClr val="dk1"/>
                        </a:solidFill>
                        <a:latin typeface="Syne"/>
                        <a:ea typeface="Syne"/>
                        <a:cs typeface="Syne"/>
                        <a:sym typeface="Syn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1489089">
                <a:tc>
                  <a:txBody>
                    <a:bodyPr/>
                    <a:lstStyle/>
                    <a:p>
                      <a:pPr marL="0" marR="0" lvl="0" indent="0" algn="dist" rtl="0">
                        <a:lnSpc>
                          <a:spcPct val="100000"/>
                        </a:lnSpc>
                        <a:spcBef>
                          <a:spcPts val="0"/>
                        </a:spcBef>
                        <a:spcAft>
                          <a:spcPts val="0"/>
                        </a:spcAft>
                        <a:buNone/>
                      </a:pPr>
                      <a:r>
                        <a:rPr lang="zh-TW" altLang="en-US" sz="1800" dirty="0">
                          <a:solidFill>
                            <a:schemeClr val="lt1"/>
                          </a:solidFill>
                          <a:latin typeface="Asap"/>
                          <a:ea typeface="Asap"/>
                          <a:cs typeface="Asap"/>
                          <a:sym typeface="Asap"/>
                        </a:rPr>
                        <a:t>這個函數主要用於查找文檔中所有符合特定標籤名或擁有特定屬性的</a:t>
                      </a:r>
                      <a:r>
                        <a:rPr lang="en-US" altLang="zh-TW" sz="1800" dirty="0">
                          <a:solidFill>
                            <a:schemeClr val="lt1"/>
                          </a:solidFill>
                          <a:latin typeface="Asap"/>
                          <a:ea typeface="Asap"/>
                          <a:cs typeface="Asap"/>
                          <a:sym typeface="Asap"/>
                        </a:rPr>
                        <a:t>HTML</a:t>
                      </a:r>
                      <a:r>
                        <a:rPr lang="zh-TW" altLang="en-US" sz="1800" dirty="0">
                          <a:solidFill>
                            <a:schemeClr val="lt1"/>
                          </a:solidFill>
                          <a:latin typeface="Asap"/>
                          <a:ea typeface="Asap"/>
                          <a:cs typeface="Asap"/>
                          <a:sym typeface="Asap"/>
                        </a:rPr>
                        <a:t>或</a:t>
                      </a:r>
                      <a:r>
                        <a:rPr lang="en-US" altLang="zh-TW" sz="1800" dirty="0">
                          <a:solidFill>
                            <a:schemeClr val="lt1"/>
                          </a:solidFill>
                          <a:latin typeface="Asap"/>
                          <a:ea typeface="Asap"/>
                          <a:cs typeface="Asap"/>
                          <a:sym typeface="Asap"/>
                        </a:rPr>
                        <a:t>XML</a:t>
                      </a:r>
                      <a:r>
                        <a:rPr lang="zh-TW" altLang="en-US" sz="1800" dirty="0">
                          <a:solidFill>
                            <a:schemeClr val="lt1"/>
                          </a:solidFill>
                          <a:latin typeface="Asap"/>
                          <a:ea typeface="Asap"/>
                          <a:cs typeface="Asap"/>
                          <a:sym typeface="Asap"/>
                        </a:rPr>
                        <a:t>元素。它返回一個包含所有找到元素的列表。</a:t>
                      </a:r>
                      <a:endParaRPr sz="1800" dirty="0">
                        <a:solidFill>
                          <a:schemeClr val="lt1"/>
                        </a:solidFill>
                        <a:latin typeface="Asap"/>
                        <a:ea typeface="Asap"/>
                        <a:cs typeface="Asap"/>
                        <a:sym typeface="Asap"/>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None/>
                      </a:pPr>
                      <a:r>
                        <a:rPr lang="zh-TW" altLang="en-US" sz="1800" dirty="0">
                          <a:solidFill>
                            <a:schemeClr val="lt1"/>
                          </a:solidFill>
                          <a:latin typeface="Asap"/>
                          <a:ea typeface="Asap"/>
                          <a:cs typeface="Asap"/>
                          <a:sym typeface="Asap"/>
                        </a:rPr>
                        <a:t>當已經有一個特定的標籤對象時，可以使用</a:t>
                      </a:r>
                      <a:r>
                        <a:rPr lang="en-US" altLang="zh-TW" sz="1800" dirty="0">
                          <a:solidFill>
                            <a:schemeClr val="lt1"/>
                          </a:solidFill>
                          <a:latin typeface="Asap"/>
                          <a:ea typeface="Asap"/>
                          <a:cs typeface="Asap"/>
                          <a:sym typeface="Asap"/>
                        </a:rPr>
                        <a:t>get( )</a:t>
                      </a:r>
                      <a:r>
                        <a:rPr lang="zh-TW" altLang="en-US" sz="1800" dirty="0">
                          <a:solidFill>
                            <a:schemeClr val="lt1"/>
                          </a:solidFill>
                          <a:latin typeface="Asap"/>
                          <a:ea typeface="Asap"/>
                          <a:cs typeface="Asap"/>
                          <a:sym typeface="Asap"/>
                        </a:rPr>
                        <a:t>來提取該標籤的某個屬性（如 </a:t>
                      </a:r>
                      <a:r>
                        <a:rPr lang="en-US" altLang="zh-TW" sz="1800" dirty="0" err="1">
                          <a:solidFill>
                            <a:schemeClr val="lt1"/>
                          </a:solidFill>
                          <a:latin typeface="Asap"/>
                          <a:ea typeface="Asap"/>
                          <a:cs typeface="Asap"/>
                          <a:sym typeface="Asap"/>
                        </a:rPr>
                        <a:t>href</a:t>
                      </a:r>
                      <a:r>
                        <a:rPr lang="zh-TW" altLang="en-US" sz="1800" dirty="0">
                          <a:solidFill>
                            <a:schemeClr val="lt1"/>
                          </a:solidFill>
                          <a:latin typeface="Asap"/>
                          <a:ea typeface="Asap"/>
                          <a:cs typeface="Asap"/>
                          <a:sym typeface="Asap"/>
                        </a:rPr>
                        <a:t>、</a:t>
                      </a:r>
                      <a:r>
                        <a:rPr lang="en-US" altLang="zh-TW" sz="1800" dirty="0">
                          <a:solidFill>
                            <a:schemeClr val="lt1"/>
                          </a:solidFill>
                          <a:latin typeface="Asap"/>
                          <a:ea typeface="Asap"/>
                          <a:cs typeface="Asap"/>
                          <a:sym typeface="Asap"/>
                        </a:rPr>
                        <a:t>id</a:t>
                      </a:r>
                      <a:r>
                        <a:rPr lang="zh-TW" altLang="en-US" sz="1800" dirty="0">
                          <a:solidFill>
                            <a:schemeClr val="lt1"/>
                          </a:solidFill>
                          <a:latin typeface="Asap"/>
                          <a:ea typeface="Asap"/>
                          <a:cs typeface="Asap"/>
                          <a:sym typeface="Asap"/>
                        </a:rPr>
                        <a:t>、</a:t>
                      </a:r>
                      <a:r>
                        <a:rPr lang="en-US" altLang="zh-TW" sz="1800" dirty="0">
                          <a:solidFill>
                            <a:schemeClr val="lt1"/>
                          </a:solidFill>
                          <a:latin typeface="Asap"/>
                          <a:ea typeface="Asap"/>
                          <a:cs typeface="Asap"/>
                          <a:sym typeface="Asap"/>
                        </a:rPr>
                        <a:t>class </a:t>
                      </a:r>
                      <a:r>
                        <a:rPr lang="zh-TW" altLang="en-US" sz="1800" dirty="0">
                          <a:solidFill>
                            <a:schemeClr val="lt1"/>
                          </a:solidFill>
                          <a:latin typeface="Asap"/>
                          <a:ea typeface="Asap"/>
                          <a:cs typeface="Asap"/>
                          <a:sym typeface="Asap"/>
                        </a:rPr>
                        <a:t>等）的值。</a:t>
                      </a:r>
                      <a:endParaRPr sz="1800" dirty="0">
                        <a:solidFill>
                          <a:schemeClr val="lt1"/>
                        </a:solidFill>
                        <a:latin typeface="Asap"/>
                        <a:ea typeface="Asap"/>
                        <a:cs typeface="Asap"/>
                        <a:sym typeface="Asap"/>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0873745"/>
      </p:ext>
    </p:extLst>
  </p:cSld>
  <p:clrMapOvr>
    <a:masterClrMapping/>
  </p:clrMapOvr>
</p:sld>
</file>

<file path=ppt/theme/theme1.xml><?xml version="1.0" encoding="utf-8"?>
<a:theme xmlns:a="http://schemas.openxmlformats.org/drawingml/2006/main" name="Marketing Mix MK Plan Infographics by Slidesgo">
  <a:themeElements>
    <a:clrScheme name="Simple Light">
      <a:dk1>
        <a:srgbClr val="FFFED2"/>
      </a:dk1>
      <a:lt1>
        <a:srgbClr val="303030"/>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1311</Words>
  <Application>Microsoft Office PowerPoint</Application>
  <PresentationFormat>如螢幕大小 (16:9)</PresentationFormat>
  <Paragraphs>85</Paragraphs>
  <Slides>18</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Asap</vt:lpstr>
      <vt:lpstr>Syne</vt:lpstr>
      <vt:lpstr>Arial Unicode MS</vt:lpstr>
      <vt:lpstr>Arial</vt:lpstr>
      <vt:lpstr>Nunito Light</vt:lpstr>
      <vt:lpstr>Anaheim</vt:lpstr>
      <vt:lpstr>Roboto Condensed Light</vt:lpstr>
      <vt:lpstr>Raleway</vt:lpstr>
      <vt:lpstr>Marketing Mix MK Plan Infographics by Slidesgo</vt:lpstr>
      <vt:lpstr>教育部全球資訊網 爬蟲程式教學</vt:lpstr>
      <vt:lpstr>教學流程</vt:lpstr>
      <vt:lpstr>Beautiful Soup 套件介紹 </vt:lpstr>
      <vt:lpstr>Beautiful Soup 套件介紹 </vt:lpstr>
      <vt:lpstr>PowerPoint 簡報</vt:lpstr>
      <vt:lpstr>PowerPoint 簡報</vt:lpstr>
      <vt:lpstr>提取目標資料(函式庫用途)</vt:lpstr>
      <vt:lpstr>提取目標資料(取得HTML內容)</vt:lpstr>
      <vt:lpstr>提取目標資料(檢索HTML常用函數)</vt:lpstr>
      <vt:lpstr>提取目標資料(檢索HTML方法)</vt:lpstr>
      <vt:lpstr>提取目標資料(檢索新聞)</vt:lpstr>
      <vt:lpstr>提取目標資料(取得新聞相關資訊)</vt:lpstr>
      <vt:lpstr>提取目標資料(取得新聞內文資訊)</vt:lpstr>
      <vt:lpstr>將提取的資料以JSON格式儲存</vt:lpstr>
      <vt:lpstr>將資料提取功能寫成函數</vt:lpstr>
      <vt:lpstr>將提取的資料以JSON格式輸出</vt:lpstr>
      <vt:lpstr>防呆機制</vt:lpstr>
      <vt:lpstr>問題與困難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教育部全球資訊網 爬蟲程式教學</dc:title>
  <cp:lastModifiedBy>dong lin tsai</cp:lastModifiedBy>
  <cp:revision>8</cp:revision>
  <dcterms:modified xsi:type="dcterms:W3CDTF">2023-12-18T14:41:35Z</dcterms:modified>
</cp:coreProperties>
</file>