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  <p:sldMasterId id="2147484112" r:id="rId2"/>
  </p:sldMasterIdLst>
  <p:notesMasterIdLst>
    <p:notesMasterId r:id="rId36"/>
  </p:notesMasterIdLst>
  <p:handoutMasterIdLst>
    <p:handoutMasterId r:id="rId37"/>
  </p:handoutMasterIdLst>
  <p:sldIdLst>
    <p:sldId id="710" r:id="rId3"/>
    <p:sldId id="715" r:id="rId4"/>
    <p:sldId id="714" r:id="rId5"/>
    <p:sldId id="716" r:id="rId6"/>
    <p:sldId id="717" r:id="rId7"/>
    <p:sldId id="746" r:id="rId8"/>
    <p:sldId id="721" r:id="rId9"/>
    <p:sldId id="722" r:id="rId10"/>
    <p:sldId id="723" r:id="rId11"/>
    <p:sldId id="724" r:id="rId12"/>
    <p:sldId id="725" r:id="rId13"/>
    <p:sldId id="726" r:id="rId14"/>
    <p:sldId id="727" r:id="rId15"/>
    <p:sldId id="728" r:id="rId16"/>
    <p:sldId id="729" r:id="rId17"/>
    <p:sldId id="743" r:id="rId18"/>
    <p:sldId id="730" r:id="rId19"/>
    <p:sldId id="731" r:id="rId20"/>
    <p:sldId id="732" r:id="rId21"/>
    <p:sldId id="744" r:id="rId22"/>
    <p:sldId id="733" r:id="rId23"/>
    <p:sldId id="734" r:id="rId24"/>
    <p:sldId id="735" r:id="rId25"/>
    <p:sldId id="736" r:id="rId26"/>
    <p:sldId id="745" r:id="rId27"/>
    <p:sldId id="737" r:id="rId28"/>
    <p:sldId id="738" r:id="rId29"/>
    <p:sldId id="739" r:id="rId30"/>
    <p:sldId id="740" r:id="rId31"/>
    <p:sldId id="719" r:id="rId32"/>
    <p:sldId id="741" r:id="rId33"/>
    <p:sldId id="742" r:id="rId34"/>
    <p:sldId id="709" r:id="rId35"/>
  </p:sldIdLst>
  <p:sldSz cx="12192000" cy="6858000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61">
          <p15:clr>
            <a:srgbClr val="A4A3A4"/>
          </p15:clr>
        </p15:guide>
        <p15:guide id="2" orient="horz" pos="1481">
          <p15:clr>
            <a:srgbClr val="A4A3A4"/>
          </p15:clr>
        </p15:guide>
        <p15:guide id="3" orient="horz" pos="1987">
          <p15:clr>
            <a:srgbClr val="A4A3A4"/>
          </p15:clr>
        </p15:guide>
        <p15:guide id="4" orient="horz" pos="2009">
          <p15:clr>
            <a:srgbClr val="A4A3A4"/>
          </p15:clr>
        </p15:guide>
        <p15:guide id="5" pos="6113">
          <p15:clr>
            <a:srgbClr val="A4A3A4"/>
          </p15:clr>
        </p15:guide>
        <p15:guide id="6" pos="2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B0A"/>
    <a:srgbClr val="0A0B07"/>
    <a:srgbClr val="CBCDCD"/>
    <a:srgbClr val="000000"/>
    <a:srgbClr val="7C7C7C"/>
    <a:srgbClr val="646464"/>
    <a:srgbClr val="D1232B"/>
    <a:srgbClr val="515151"/>
    <a:srgbClr val="C50C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8" autoAdjust="0"/>
    <p:restoredTop sz="74897" autoAdjust="0"/>
  </p:normalViewPr>
  <p:slideViewPr>
    <p:cSldViewPr snapToGrid="0">
      <p:cViewPr>
        <p:scale>
          <a:sx n="120" d="100"/>
          <a:sy n="120" d="100"/>
        </p:scale>
        <p:origin x="1264" y="176"/>
      </p:cViewPr>
      <p:guideLst>
        <p:guide orient="horz" pos="2261"/>
        <p:guide orient="horz" pos="1481"/>
        <p:guide orient="horz" pos="1987"/>
        <p:guide orient="horz" pos="2009"/>
        <p:guide pos="6113"/>
        <p:guide pos="22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-4956" y="-90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7638D1-F43A-9C4D-8633-06F10F3541CB}" type="datetimeFigureOut">
              <a:rPr lang="en-US"/>
              <a:pPr>
                <a:defRPr/>
              </a:pPr>
              <a:t>4/26/17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684E0AD-DB14-5C47-932A-254EC368DF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64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5556CB-A3D0-EB43-93D3-DE539EB69B2E}" type="datetimeFigureOut">
              <a:rPr lang="en-US"/>
              <a:pPr>
                <a:defRPr/>
              </a:pPr>
              <a:t>4/26/17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240" tIns="48620" rIns="97240" bIns="486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7240" tIns="48620" rIns="97240" bIns="486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DE2917E-1C20-844B-B32D-63976B8229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9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lnSpc>
        <a:spcPct val="95000"/>
      </a:lnSpc>
      <a:spcBef>
        <a:spcPct val="30000"/>
      </a:spcBef>
      <a:spcAft>
        <a:spcPts val="60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227013" algn="l" defTabSz="457200" rtl="0" eaLnBrk="0" fontAlgn="base" hangingPunct="0">
      <a:lnSpc>
        <a:spcPct val="95000"/>
      </a:lnSpc>
      <a:spcBef>
        <a:spcPct val="30000"/>
      </a:spcBef>
      <a:spcAft>
        <a:spcPts val="60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70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Summary: Leave</a:t>
            </a:r>
            <a:r>
              <a:rPr lang="en-US" baseline="0" dirty="0" smtClean="0"/>
              <a:t> in </a:t>
            </a:r>
            <a:r>
              <a:rPr lang="en-US" b="1" baseline="0" dirty="0" smtClean="0"/>
              <a:t>dev</a:t>
            </a:r>
            <a:r>
              <a:rPr lang="en-US" b="0" baseline="0" dirty="0" smtClean="0"/>
              <a:t> instance. Release only once.</a:t>
            </a:r>
          </a:p>
          <a:p>
            <a:endParaRPr lang="en-US" dirty="0" smtClean="0"/>
          </a:p>
          <a:p>
            <a:r>
              <a:rPr lang="en-US" dirty="0" smtClean="0"/>
              <a:t>Long Term</a:t>
            </a:r>
            <a:r>
              <a:rPr lang="en-US" baseline="0" dirty="0" smtClean="0"/>
              <a:t> and Short Term in the same instance</a:t>
            </a:r>
          </a:p>
          <a:p>
            <a:r>
              <a:rPr lang="en-US" baseline="0" dirty="0" smtClean="0"/>
              <a:t>Saved as update sets</a:t>
            </a:r>
          </a:p>
          <a:p>
            <a:r>
              <a:rPr lang="en-US" baseline="0" dirty="0" smtClean="0"/>
              <a:t>Short term pushed to Test</a:t>
            </a:r>
          </a:p>
          <a:p>
            <a:r>
              <a:rPr lang="en-US" baseline="0" dirty="0" smtClean="0"/>
              <a:t>Long term remains</a:t>
            </a:r>
          </a:p>
          <a:p>
            <a:r>
              <a:rPr lang="en-US" baseline="0" dirty="0" smtClean="0"/>
              <a:t>Short term is tested and released as needed</a:t>
            </a:r>
          </a:p>
          <a:p>
            <a:r>
              <a:rPr lang="en-US" baseline="0" dirty="0" smtClean="0"/>
              <a:t>Long term pushed to test only when ready for release</a:t>
            </a:r>
          </a:p>
          <a:p>
            <a:r>
              <a:rPr lang="en-US" baseline="0" dirty="0" smtClean="0"/>
              <a:t>Long term tested</a:t>
            </a:r>
          </a:p>
          <a:p>
            <a:r>
              <a:rPr lang="en-US" baseline="0" dirty="0" smtClean="0"/>
              <a:t>Then Long term released</a:t>
            </a:r>
          </a:p>
          <a:p>
            <a:r>
              <a:rPr lang="en-US" baseline="0" dirty="0" smtClean="0"/>
              <a:t>Then clone 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5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Summary: Export out</a:t>
            </a:r>
            <a:r>
              <a:rPr lang="en-US" baseline="0" dirty="0" smtClean="0"/>
              <a:t> of dev as XML, upgrade/patch, import, apply, retest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Export work from Dev</a:t>
            </a:r>
          </a:p>
          <a:p>
            <a:r>
              <a:rPr lang="en-US" dirty="0" smtClean="0"/>
              <a:t>Clone over all instances</a:t>
            </a:r>
          </a:p>
          <a:p>
            <a:r>
              <a:rPr lang="en-US" dirty="0" smtClean="0"/>
              <a:t>Patch Dev and Test</a:t>
            </a:r>
          </a:p>
          <a:p>
            <a:r>
              <a:rPr lang="en-US" dirty="0" smtClean="0"/>
              <a:t>Fix Dev</a:t>
            </a:r>
          </a:p>
          <a:p>
            <a:r>
              <a:rPr lang="en-US" dirty="0" smtClean="0"/>
              <a:t>Move</a:t>
            </a:r>
            <a:r>
              <a:rPr lang="en-US" baseline="0" dirty="0" smtClean="0"/>
              <a:t> via Update sets to Test</a:t>
            </a:r>
          </a:p>
          <a:p>
            <a:r>
              <a:rPr lang="en-US" baseline="0" dirty="0" smtClean="0"/>
              <a:t>Test</a:t>
            </a:r>
          </a:p>
          <a:p>
            <a:r>
              <a:rPr lang="en-US" baseline="0" dirty="0" smtClean="0"/>
              <a:t>Release</a:t>
            </a:r>
          </a:p>
          <a:p>
            <a:r>
              <a:rPr lang="en-US" baseline="0" dirty="0" smtClean="0"/>
              <a:t>Clone</a:t>
            </a:r>
          </a:p>
          <a:p>
            <a:r>
              <a:rPr lang="en-US" baseline="0" dirty="0" smtClean="0"/>
              <a:t>Apply exported work</a:t>
            </a:r>
          </a:p>
          <a:p>
            <a:r>
              <a:rPr lang="en-US" baseline="0" dirty="0" smtClean="0"/>
              <a:t>Re-test for long term work</a:t>
            </a:r>
          </a:p>
          <a:p>
            <a:r>
              <a:rPr lang="en-US" baseline="0" dirty="0" smtClean="0"/>
              <a:t>Re-fix for Long term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50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78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Summary: Leave</a:t>
            </a:r>
            <a:r>
              <a:rPr lang="en-US" baseline="0" dirty="0" smtClean="0"/>
              <a:t> in </a:t>
            </a:r>
            <a:r>
              <a:rPr lang="en-US" b="1" baseline="0" dirty="0" smtClean="0"/>
              <a:t>dev</a:t>
            </a:r>
            <a:r>
              <a:rPr lang="en-US" b="0" baseline="0" dirty="0" smtClean="0"/>
              <a:t> instance, release with each sprint, hide until ready for final release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Long Term</a:t>
            </a:r>
            <a:r>
              <a:rPr lang="en-US" baseline="0" dirty="0" smtClean="0"/>
              <a:t> and Short Term in the same instance</a:t>
            </a:r>
          </a:p>
          <a:p>
            <a:r>
              <a:rPr lang="en-US" baseline="0" dirty="0" smtClean="0"/>
              <a:t>Saved as update sets</a:t>
            </a:r>
          </a:p>
          <a:p>
            <a:r>
              <a:rPr lang="en-US" baseline="0" dirty="0" smtClean="0"/>
              <a:t>Short term and long term pushed to Test</a:t>
            </a:r>
          </a:p>
          <a:p>
            <a:r>
              <a:rPr lang="en-US" baseline="0" dirty="0" smtClean="0"/>
              <a:t>Short term is tested and released as needed</a:t>
            </a:r>
          </a:p>
          <a:p>
            <a:r>
              <a:rPr lang="en-US" baseline="0" dirty="0" smtClean="0"/>
              <a:t>Long term released with short term but hidden by a script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ready for long term release</a:t>
            </a:r>
          </a:p>
          <a:p>
            <a:r>
              <a:rPr lang="en-US" baseline="0" dirty="0" smtClean="0"/>
              <a:t>In test, long term unhidden</a:t>
            </a:r>
          </a:p>
          <a:p>
            <a:r>
              <a:rPr lang="en-US" baseline="0" dirty="0" smtClean="0"/>
              <a:t>Long term tested</a:t>
            </a:r>
          </a:p>
          <a:p>
            <a:r>
              <a:rPr lang="en-US" baseline="0" dirty="0" smtClean="0"/>
              <a:t>Then Long term released</a:t>
            </a:r>
          </a:p>
          <a:p>
            <a:r>
              <a:rPr lang="en-US" baseline="0" dirty="0" smtClean="0"/>
              <a:t>Then clone 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39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Summary: Patch as normal,</a:t>
            </a:r>
            <a:r>
              <a:rPr lang="en-US" baseline="0" dirty="0" smtClean="0"/>
              <a:t> then unhide in dev, full retest.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Clone over all instances</a:t>
            </a:r>
          </a:p>
          <a:p>
            <a:r>
              <a:rPr lang="en-US" dirty="0" smtClean="0"/>
              <a:t>Patch Dev and Test</a:t>
            </a:r>
          </a:p>
          <a:p>
            <a:r>
              <a:rPr lang="en-US" dirty="0" smtClean="0"/>
              <a:t>Fix Dev</a:t>
            </a:r>
          </a:p>
          <a:p>
            <a:r>
              <a:rPr lang="en-US" dirty="0" smtClean="0"/>
              <a:t>Move</a:t>
            </a:r>
            <a:r>
              <a:rPr lang="en-US" baseline="0" dirty="0" smtClean="0"/>
              <a:t> via Update sets to Test</a:t>
            </a:r>
          </a:p>
          <a:p>
            <a:r>
              <a:rPr lang="en-US" baseline="0" dirty="0" smtClean="0"/>
              <a:t>Test</a:t>
            </a:r>
          </a:p>
          <a:p>
            <a:r>
              <a:rPr lang="en-US" baseline="0" dirty="0" smtClean="0"/>
              <a:t>Release</a:t>
            </a:r>
          </a:p>
          <a:p>
            <a:r>
              <a:rPr lang="en-US" baseline="0" dirty="0" smtClean="0"/>
              <a:t>Clone</a:t>
            </a:r>
          </a:p>
          <a:p>
            <a:r>
              <a:rPr lang="en-US" baseline="0" dirty="0" smtClean="0"/>
              <a:t>Unhide using script</a:t>
            </a:r>
          </a:p>
          <a:p>
            <a:r>
              <a:rPr lang="en-US" baseline="0" dirty="0" smtClean="0"/>
              <a:t>Re-test for long term work</a:t>
            </a:r>
          </a:p>
          <a:p>
            <a:r>
              <a:rPr lang="en-US" baseline="0" dirty="0" smtClean="0"/>
              <a:t>Re-fix for Long term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78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2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2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2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/>
              <a:t>Summary: </a:t>
            </a:r>
            <a:r>
              <a:rPr lang="en-US" sz="1100" dirty="0" smtClean="0"/>
              <a:t>Leave long term</a:t>
            </a:r>
            <a:r>
              <a:rPr lang="en-US" sz="1100" baseline="0" dirty="0" smtClean="0"/>
              <a:t> </a:t>
            </a:r>
            <a:r>
              <a:rPr lang="en-US" sz="1100" baseline="0" dirty="0" smtClean="0"/>
              <a:t>in </a:t>
            </a:r>
            <a:r>
              <a:rPr lang="en-US" sz="1100" b="1" baseline="0" dirty="0" smtClean="0"/>
              <a:t>dev2</a:t>
            </a:r>
            <a:r>
              <a:rPr lang="en-US" sz="1100" b="0" baseline="0" dirty="0" smtClean="0"/>
              <a:t> instance, </a:t>
            </a:r>
            <a:r>
              <a:rPr lang="en-US" sz="1100" b="0" baseline="0" dirty="0" smtClean="0"/>
              <a:t>release as normal pulling the new short term work into </a:t>
            </a:r>
            <a:r>
              <a:rPr lang="en-US" sz="1100" b="1" baseline="0" dirty="0" smtClean="0"/>
              <a:t>dev2 </a:t>
            </a:r>
            <a:r>
              <a:rPr lang="en-US" sz="1100" b="0" baseline="0" dirty="0" smtClean="0"/>
              <a:t>from </a:t>
            </a:r>
            <a:r>
              <a:rPr lang="en-US" sz="1100" b="1" baseline="0" dirty="0" smtClean="0"/>
              <a:t>test</a:t>
            </a:r>
            <a:r>
              <a:rPr lang="en-US" sz="1100" b="0" baseline="0" dirty="0" smtClean="0"/>
              <a:t>. Release long term work via </a:t>
            </a:r>
            <a:r>
              <a:rPr lang="en-US" sz="1100" b="1" baseline="0" dirty="0" smtClean="0"/>
              <a:t>test</a:t>
            </a:r>
            <a:r>
              <a:rPr lang="en-US" sz="1100" b="0" baseline="0" dirty="0" smtClean="0"/>
              <a:t> when ready</a:t>
            </a:r>
            <a:endParaRPr lang="en-US" sz="1100" b="1" dirty="0" smtClean="0"/>
          </a:p>
          <a:p>
            <a:endParaRPr lang="en-US" sz="1100" dirty="0" smtClean="0"/>
          </a:p>
          <a:p>
            <a:r>
              <a:rPr lang="en-US" sz="1100" dirty="0" smtClean="0"/>
              <a:t>Long </a:t>
            </a:r>
            <a:r>
              <a:rPr lang="en-US" sz="1100" dirty="0" smtClean="0"/>
              <a:t>Term</a:t>
            </a:r>
            <a:r>
              <a:rPr lang="en-US" sz="1100" baseline="0" dirty="0" smtClean="0"/>
              <a:t> and Short Term in different instances</a:t>
            </a:r>
          </a:p>
          <a:p>
            <a:r>
              <a:rPr lang="en-US" sz="1100" baseline="0" dirty="0" smtClean="0"/>
              <a:t>Saved as update sets, pushed via Team Development</a:t>
            </a:r>
          </a:p>
          <a:p>
            <a:r>
              <a:rPr lang="en-US" sz="1100" baseline="0" dirty="0" smtClean="0"/>
              <a:t>Short term pushed to Test</a:t>
            </a:r>
          </a:p>
          <a:p>
            <a:r>
              <a:rPr lang="en-US" sz="1100" baseline="0" dirty="0" smtClean="0"/>
              <a:t>Short term is tested and released as needed</a:t>
            </a:r>
          </a:p>
          <a:p>
            <a:r>
              <a:rPr lang="en-US" sz="1100" baseline="0" dirty="0" smtClean="0"/>
              <a:t>Short term is pulled into Dev2 once a week from test</a:t>
            </a:r>
          </a:p>
          <a:p>
            <a:endParaRPr lang="en-US" sz="1100" baseline="0" dirty="0" smtClean="0"/>
          </a:p>
          <a:p>
            <a:r>
              <a:rPr lang="en-US" sz="1100" baseline="0" dirty="0" smtClean="0"/>
              <a:t>When ready for long term release</a:t>
            </a:r>
          </a:p>
          <a:p>
            <a:r>
              <a:rPr lang="en-US" sz="1100" baseline="0" dirty="0" smtClean="0"/>
              <a:t>Push all to test</a:t>
            </a:r>
          </a:p>
          <a:p>
            <a:r>
              <a:rPr lang="en-US" sz="1100" baseline="0" dirty="0" smtClean="0"/>
              <a:t>Do a code review</a:t>
            </a:r>
          </a:p>
          <a:p>
            <a:r>
              <a:rPr lang="en-US" sz="1100" baseline="0" dirty="0" smtClean="0"/>
              <a:t>Account all changes</a:t>
            </a:r>
          </a:p>
          <a:p>
            <a:r>
              <a:rPr lang="en-US" sz="1100" baseline="0" dirty="0" smtClean="0"/>
              <a:t>Full retest of all functionality</a:t>
            </a:r>
          </a:p>
          <a:p>
            <a:r>
              <a:rPr lang="en-US" sz="1100" baseline="0" dirty="0" smtClean="0"/>
              <a:t>Release</a:t>
            </a:r>
          </a:p>
          <a:p>
            <a:r>
              <a:rPr lang="en-US" sz="1100" baseline="0" dirty="0" smtClean="0"/>
              <a:t>Clone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01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Summary: Leave long term</a:t>
            </a:r>
            <a:r>
              <a:rPr lang="en-US" sz="1200" baseline="0" dirty="0" smtClean="0"/>
              <a:t> in </a:t>
            </a:r>
            <a:r>
              <a:rPr lang="en-US" sz="1200" b="1" baseline="0" dirty="0" smtClean="0"/>
              <a:t>dev2</a:t>
            </a:r>
            <a:r>
              <a:rPr lang="en-US" sz="1200" b="0" baseline="0" dirty="0" smtClean="0"/>
              <a:t> instance, upgrade as normal all except </a:t>
            </a:r>
            <a:r>
              <a:rPr lang="en-US" sz="1200" b="1" baseline="0" dirty="0" smtClean="0"/>
              <a:t>dev2</a:t>
            </a:r>
            <a:r>
              <a:rPr lang="en-US" sz="1200" b="0" baseline="0" dirty="0" smtClean="0"/>
              <a:t>. then once that is done patch </a:t>
            </a:r>
            <a:r>
              <a:rPr lang="en-US" sz="1200" b="1" baseline="0" dirty="0" smtClean="0"/>
              <a:t>dev2</a:t>
            </a:r>
            <a:r>
              <a:rPr lang="en-US" sz="1200" b="0" baseline="0" dirty="0" smtClean="0"/>
              <a:t>, pull in the fixes from </a:t>
            </a:r>
            <a:r>
              <a:rPr lang="en-US" sz="1200" b="1" baseline="0" dirty="0" smtClean="0"/>
              <a:t>test</a:t>
            </a:r>
            <a:r>
              <a:rPr lang="en-US" sz="1200" b="0" baseline="0" dirty="0" smtClean="0"/>
              <a:t> and retest.</a:t>
            </a:r>
            <a:endParaRPr lang="en-US" sz="1200" dirty="0" smtClean="0"/>
          </a:p>
          <a:p>
            <a:endParaRPr lang="en-US" dirty="0" smtClean="0"/>
          </a:p>
          <a:p>
            <a:r>
              <a:rPr lang="en-US" dirty="0" smtClean="0"/>
              <a:t>Clone </a:t>
            </a:r>
            <a:r>
              <a:rPr lang="en-US" dirty="0" smtClean="0"/>
              <a:t>over test and dev</a:t>
            </a:r>
          </a:p>
          <a:p>
            <a:r>
              <a:rPr lang="en-US" dirty="0" smtClean="0"/>
              <a:t>Patch Dev and Test</a:t>
            </a:r>
          </a:p>
          <a:p>
            <a:r>
              <a:rPr lang="en-US" dirty="0" smtClean="0"/>
              <a:t>Reconcile via Team Dev between test and dev</a:t>
            </a:r>
          </a:p>
          <a:p>
            <a:r>
              <a:rPr lang="en-US" dirty="0" smtClean="0"/>
              <a:t>Fix Dev</a:t>
            </a:r>
          </a:p>
          <a:p>
            <a:r>
              <a:rPr lang="en-US" dirty="0" smtClean="0"/>
              <a:t>Move</a:t>
            </a:r>
            <a:r>
              <a:rPr lang="en-US" baseline="0" dirty="0" smtClean="0"/>
              <a:t> via Team Dev to Test</a:t>
            </a:r>
          </a:p>
          <a:p>
            <a:r>
              <a:rPr lang="en-US" baseline="0" dirty="0" smtClean="0"/>
              <a:t>Test</a:t>
            </a:r>
          </a:p>
          <a:p>
            <a:r>
              <a:rPr lang="en-US" baseline="0" dirty="0" smtClean="0"/>
              <a:t>Release</a:t>
            </a:r>
          </a:p>
          <a:p>
            <a:r>
              <a:rPr lang="en-US" baseline="0" dirty="0" smtClean="0"/>
              <a:t>Pull fixes down from test to Dev 2</a:t>
            </a:r>
          </a:p>
          <a:p>
            <a:r>
              <a:rPr lang="en-US" baseline="0" dirty="0" smtClean="0"/>
              <a:t>Clone Dev and Test</a:t>
            </a:r>
          </a:p>
          <a:p>
            <a:pPr marL="0" marR="0" indent="0" algn="l" defTabSz="4572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Re-fix for Long term work</a:t>
            </a:r>
          </a:p>
          <a:p>
            <a:r>
              <a:rPr lang="en-US" baseline="0" dirty="0" smtClean="0"/>
              <a:t>Re-test for long term work</a:t>
            </a:r>
          </a:p>
          <a:p>
            <a:r>
              <a:rPr lang="en-US" dirty="0" smtClean="0"/>
              <a:t>Reconcile Test and Dev2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58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95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28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6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Summary: Leave long term</a:t>
            </a:r>
            <a:r>
              <a:rPr lang="en-US" sz="1200" baseline="0" dirty="0" smtClean="0"/>
              <a:t> in </a:t>
            </a:r>
            <a:r>
              <a:rPr lang="en-US" sz="1200" b="1" baseline="0" dirty="0" smtClean="0"/>
              <a:t>dev2</a:t>
            </a:r>
            <a:r>
              <a:rPr lang="en-US" sz="1200" b="0" baseline="0" dirty="0" smtClean="0"/>
              <a:t> instance, release as normal pulling the new short term work into </a:t>
            </a:r>
            <a:r>
              <a:rPr lang="en-US" sz="1200" b="1" baseline="0" dirty="0" smtClean="0"/>
              <a:t>dev2 </a:t>
            </a:r>
            <a:r>
              <a:rPr lang="en-US" sz="1200" b="0" baseline="0" dirty="0" smtClean="0"/>
              <a:t>from </a:t>
            </a:r>
            <a:r>
              <a:rPr lang="en-US" sz="1200" b="1" baseline="0" dirty="0" smtClean="0"/>
              <a:t>dev</a:t>
            </a:r>
            <a:r>
              <a:rPr lang="en-US" sz="1200" b="0" baseline="0" dirty="0" smtClean="0"/>
              <a:t>. Release long term work via </a:t>
            </a:r>
            <a:r>
              <a:rPr lang="en-US" sz="1200" b="1" baseline="0" dirty="0" smtClean="0"/>
              <a:t>dev</a:t>
            </a:r>
            <a:r>
              <a:rPr lang="en-US" sz="1200" b="0" baseline="0" dirty="0" smtClean="0"/>
              <a:t> then </a:t>
            </a:r>
            <a:r>
              <a:rPr lang="en-US" sz="1200" b="1" baseline="0" dirty="0" smtClean="0"/>
              <a:t>test</a:t>
            </a:r>
            <a:r>
              <a:rPr lang="en-US" sz="1200" b="0" baseline="0" dirty="0" smtClean="0"/>
              <a:t> when ready</a:t>
            </a:r>
            <a:endParaRPr lang="en-US" sz="1200" b="1" dirty="0" smtClean="0"/>
          </a:p>
          <a:p>
            <a:endParaRPr lang="en-US" dirty="0" smtClean="0"/>
          </a:p>
          <a:p>
            <a:r>
              <a:rPr lang="en-US" dirty="0" smtClean="0"/>
              <a:t>Long </a:t>
            </a:r>
            <a:r>
              <a:rPr lang="en-US" dirty="0" smtClean="0"/>
              <a:t>Term</a:t>
            </a:r>
            <a:r>
              <a:rPr lang="en-US" baseline="0" dirty="0" smtClean="0"/>
              <a:t> and Short Term in different instances</a:t>
            </a:r>
          </a:p>
          <a:p>
            <a:r>
              <a:rPr lang="en-US" baseline="0" dirty="0" smtClean="0"/>
              <a:t>Saved as update sets, pushed via Team Development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Short term pushed to Test</a:t>
            </a:r>
          </a:p>
          <a:p>
            <a:r>
              <a:rPr lang="en-US" baseline="0" dirty="0" smtClean="0"/>
              <a:t>Short term is tested and released as needed</a:t>
            </a:r>
          </a:p>
          <a:p>
            <a:r>
              <a:rPr lang="en-US" baseline="0" dirty="0" smtClean="0"/>
              <a:t>Short term is pulled into Dev2 once a week from test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Long term is developed in dev 2</a:t>
            </a:r>
          </a:p>
          <a:p>
            <a:r>
              <a:rPr lang="en-US" baseline="0" dirty="0" smtClean="0"/>
              <a:t>Long term is pushed to dev 1</a:t>
            </a:r>
          </a:p>
          <a:p>
            <a:r>
              <a:rPr lang="en-US" baseline="0" dirty="0" smtClean="0"/>
              <a:t>Long term is tested in dev 1</a:t>
            </a:r>
          </a:p>
          <a:p>
            <a:r>
              <a:rPr lang="en-US" baseline="0" dirty="0" smtClean="0"/>
              <a:t>Long term held in dev 1 until release</a:t>
            </a:r>
          </a:p>
          <a:p>
            <a:r>
              <a:rPr lang="en-US" baseline="0" dirty="0" smtClean="0"/>
              <a:t>Long term gets constant code review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ready for long term release</a:t>
            </a:r>
          </a:p>
          <a:p>
            <a:r>
              <a:rPr lang="en-US" baseline="0" dirty="0" smtClean="0"/>
              <a:t>Push to test</a:t>
            </a:r>
          </a:p>
          <a:p>
            <a:r>
              <a:rPr lang="en-US" baseline="0" dirty="0" smtClean="0"/>
              <a:t>Release testing which can be abbreviated</a:t>
            </a:r>
          </a:p>
          <a:p>
            <a:r>
              <a:rPr lang="en-US" baseline="0" dirty="0" smtClean="0"/>
              <a:t>Release</a:t>
            </a:r>
          </a:p>
          <a:p>
            <a:r>
              <a:rPr lang="en-US" baseline="0" dirty="0" smtClean="0"/>
              <a:t>Clone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55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Summary: Leave long term</a:t>
            </a:r>
            <a:r>
              <a:rPr lang="en-US" sz="1200" baseline="0" dirty="0" smtClean="0"/>
              <a:t> in </a:t>
            </a:r>
            <a:r>
              <a:rPr lang="en-US" sz="1200" b="1" baseline="0" dirty="0" smtClean="0"/>
              <a:t>dev2</a:t>
            </a:r>
            <a:r>
              <a:rPr lang="en-US" sz="1200" b="0" baseline="0" dirty="0" smtClean="0"/>
              <a:t> instance, upgrade as normal all except </a:t>
            </a:r>
            <a:r>
              <a:rPr lang="en-US" sz="1200" b="1" baseline="0" dirty="0" smtClean="0"/>
              <a:t>dev2</a:t>
            </a:r>
            <a:r>
              <a:rPr lang="en-US" sz="1200" b="0" baseline="0" dirty="0" smtClean="0"/>
              <a:t>. then once that is done patch </a:t>
            </a:r>
            <a:r>
              <a:rPr lang="en-US" sz="1200" b="1" baseline="0" dirty="0" smtClean="0"/>
              <a:t>dev2</a:t>
            </a:r>
            <a:r>
              <a:rPr lang="en-US" sz="1200" b="0" baseline="0" dirty="0" smtClean="0"/>
              <a:t>, pull in the fixes from </a:t>
            </a:r>
            <a:r>
              <a:rPr lang="en-US" sz="1200" b="1" baseline="0" dirty="0" smtClean="0"/>
              <a:t>dev. </a:t>
            </a:r>
            <a:r>
              <a:rPr lang="en-US" sz="1200" b="0" baseline="0" dirty="0" smtClean="0"/>
              <a:t>Then push long term work from </a:t>
            </a:r>
            <a:r>
              <a:rPr lang="en-US" sz="1200" b="1" baseline="0" dirty="0" smtClean="0"/>
              <a:t>dev2</a:t>
            </a:r>
            <a:r>
              <a:rPr lang="en-US" sz="1200" b="0" baseline="0" dirty="0" smtClean="0"/>
              <a:t> to </a:t>
            </a:r>
            <a:r>
              <a:rPr lang="en-US" sz="1200" b="1" baseline="0" dirty="0" smtClean="0"/>
              <a:t>dev1</a:t>
            </a:r>
            <a:r>
              <a:rPr lang="en-US" sz="1200" b="0" baseline="0" dirty="0" smtClean="0"/>
              <a:t> and test in </a:t>
            </a:r>
            <a:r>
              <a:rPr lang="en-US" sz="1200" b="1" baseline="0" dirty="0" smtClean="0"/>
              <a:t>dev1</a:t>
            </a:r>
            <a:endParaRPr lang="en-US" sz="1200" b="1" dirty="0" smtClean="0"/>
          </a:p>
          <a:p>
            <a:endParaRPr lang="en-US" dirty="0" smtClean="0"/>
          </a:p>
          <a:p>
            <a:r>
              <a:rPr lang="en-US" dirty="0" smtClean="0"/>
              <a:t>Clone </a:t>
            </a:r>
            <a:r>
              <a:rPr lang="en-US" dirty="0" smtClean="0"/>
              <a:t>dev 1 over dev 2 (it has all dev</a:t>
            </a:r>
            <a:r>
              <a:rPr lang="en-US" baseline="0" dirty="0" smtClean="0"/>
              <a:t> 2’s work already)</a:t>
            </a:r>
          </a:p>
          <a:p>
            <a:r>
              <a:rPr lang="en-US" baseline="0" dirty="0" smtClean="0"/>
              <a:t>Clone Production over Dev 1 and Test</a:t>
            </a:r>
          </a:p>
          <a:p>
            <a:r>
              <a:rPr lang="en-US" baseline="0" dirty="0" smtClean="0"/>
              <a:t>Patch Dev 1 and Test</a:t>
            </a:r>
          </a:p>
          <a:p>
            <a:r>
              <a:rPr lang="en-US" baseline="0" dirty="0" smtClean="0"/>
              <a:t>Fix on Dev</a:t>
            </a:r>
          </a:p>
          <a:p>
            <a:r>
              <a:rPr lang="en-US" baseline="0" dirty="0" smtClean="0"/>
              <a:t>Push to test</a:t>
            </a:r>
          </a:p>
          <a:p>
            <a:r>
              <a:rPr lang="en-US" baseline="0" dirty="0" smtClean="0"/>
              <a:t>Test on Test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Patch Dev 2</a:t>
            </a:r>
          </a:p>
          <a:p>
            <a:r>
              <a:rPr lang="en-US" baseline="0" dirty="0" smtClean="0"/>
              <a:t>Pull fixes down to dev 2</a:t>
            </a:r>
          </a:p>
          <a:p>
            <a:r>
              <a:rPr lang="en-US" baseline="0" dirty="0" smtClean="0"/>
              <a:t>Fix long term fixes in dev 2</a:t>
            </a:r>
          </a:p>
          <a:p>
            <a:r>
              <a:rPr lang="en-US" baseline="0" dirty="0" smtClean="0"/>
              <a:t>Push to dev 1</a:t>
            </a:r>
          </a:p>
          <a:p>
            <a:r>
              <a:rPr lang="en-US" baseline="0" dirty="0" smtClean="0"/>
              <a:t>Test long term fixes in dev 1</a:t>
            </a:r>
          </a:p>
          <a:p>
            <a:r>
              <a:rPr lang="en-US" baseline="0" dirty="0" smtClean="0"/>
              <a:t>Reconcile dev 1 with test</a:t>
            </a:r>
          </a:p>
          <a:p>
            <a:r>
              <a:rPr lang="en-US" baseline="0" dirty="0" smtClean="0"/>
              <a:t>Reconcile dev 2 with dev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91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76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8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About UC</a:t>
            </a:r>
            <a:r>
              <a:rPr lang="en-US" sz="1200" b="1" baseline="0" dirty="0" smtClean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 Berkeley from </a:t>
            </a:r>
            <a:r>
              <a:rPr lang="en-US" sz="1200" b="1" baseline="0" dirty="0" err="1" smtClean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berkeley.edu</a:t>
            </a:r>
            <a:r>
              <a:rPr lang="en-US" sz="1200" b="1" baseline="0" dirty="0" smtClean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20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Demo after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813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5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6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Note: </a:t>
            </a:r>
            <a:r>
              <a:rPr lang="en-US" dirty="0"/>
              <a:t>Highlight why the audience should care to sit through your session.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This is why we took</a:t>
            </a:r>
            <a:r>
              <a:rPr lang="en-US" b="0" baseline="0" dirty="0" smtClean="0"/>
              <a:t> on this journey</a:t>
            </a:r>
          </a:p>
          <a:p>
            <a:pPr marL="0" marR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We needed to be agile, but with limited releases for only 1 customer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5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</a:t>
            </a:r>
            <a:r>
              <a:rPr lang="en-US" baseline="0" dirty="0" smtClean="0"/>
              <a:t> Term Development:</a:t>
            </a:r>
          </a:p>
          <a:p>
            <a:r>
              <a:rPr lang="en-US" baseline="0" dirty="0" smtClean="0"/>
              <a:t>Any feature, bug or improvement that can be done within one 2 week sprint. These are delivered as they are completed.</a:t>
            </a:r>
          </a:p>
          <a:p>
            <a:r>
              <a:rPr lang="en-US" baseline="0" dirty="0" smtClean="0"/>
              <a:t>Example: Adding a business rule to prevent the “Rows removed to security” message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Long Term Development:</a:t>
            </a:r>
          </a:p>
          <a:p>
            <a:r>
              <a:rPr lang="en-US" baseline="0" dirty="0" smtClean="0"/>
              <a:t>These are large feature sets that are completed over several sprints, often taking 3-6 months or more to complete. No part is revealed to customers until the entire feature is complete</a:t>
            </a:r>
          </a:p>
          <a:p>
            <a:r>
              <a:rPr lang="en-US" baseline="0" dirty="0" smtClean="0"/>
              <a:t>Example: Adding a new module, including table, workflow, ACLs, roles, business rules,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Upgrades and Patches:</a:t>
            </a:r>
          </a:p>
          <a:p>
            <a:r>
              <a:rPr lang="en-US" baseline="0" dirty="0" smtClean="0"/>
              <a:t>Normal </a:t>
            </a:r>
            <a:r>
              <a:rPr lang="en-US" baseline="0" dirty="0" err="1" smtClean="0"/>
              <a:t>ServiceNow</a:t>
            </a:r>
            <a:r>
              <a:rPr lang="en-US" baseline="0" dirty="0" smtClean="0"/>
              <a:t> Patching and Upgrading timeline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Flexibility:</a:t>
            </a:r>
          </a:p>
          <a:p>
            <a:r>
              <a:rPr lang="en-US" baseline="0" dirty="0" smtClean="0"/>
              <a:t>Ability to change direction as things arise from the customer.</a:t>
            </a:r>
          </a:p>
          <a:p>
            <a:r>
              <a:rPr lang="en-US" baseline="0" dirty="0" smtClean="0"/>
              <a:t>Example: Fixing a high priority production bug that was discovered mid sprint.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Minimizing Downtime</a:t>
            </a:r>
          </a:p>
          <a:p>
            <a:r>
              <a:rPr lang="en-US" baseline="0" dirty="0" smtClean="0"/>
              <a:t>Minimizing the amount of time that developers cannot develop</a:t>
            </a:r>
          </a:p>
          <a:p>
            <a:r>
              <a:rPr lang="en-US" baseline="0" dirty="0" smtClean="0"/>
              <a:t>Minimizing the amount of time that the production instance is under maintenance</a:t>
            </a:r>
          </a:p>
          <a:p>
            <a:r>
              <a:rPr lang="en-US" baseline="0" dirty="0" smtClean="0"/>
              <a:t>Example: Shortening the amount of time needed for patching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smtClean="0"/>
              <a:t>Product Discovery</a:t>
            </a:r>
          </a:p>
          <a:p>
            <a:r>
              <a:rPr lang="en-US" baseline="0" dirty="0" smtClean="0"/>
              <a:t>Exploring new features or ideas </a:t>
            </a:r>
          </a:p>
          <a:p>
            <a:r>
              <a:rPr lang="en-US" baseline="0" dirty="0" smtClean="0"/>
              <a:t>Example: Exploring the Wish List feature that was part of Istanbul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74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1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7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18266" y="2964798"/>
            <a:ext cx="10372453" cy="13620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0" cap="none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1" hasCustomPrompt="1"/>
          </p:nvPr>
        </p:nvSpPr>
        <p:spPr bwMode="gray">
          <a:xfrm>
            <a:off x="620480" y="4909774"/>
            <a:ext cx="3112734" cy="389744"/>
          </a:xfrm>
          <a:prstGeom prst="rect">
            <a:avLst/>
          </a:prstGeom>
        </p:spPr>
        <p:txBody>
          <a:bodyPr anchor="b" anchorCtr="0"/>
          <a:lstStyle>
            <a:lvl1pPr marL="0" indent="0" algn="l" defTabSz="457200" rtl="0" eaLnBrk="1" latinLnBrk="0" hangingPunct="1">
              <a:lnSpc>
                <a:spcPct val="85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  <a:defRPr lang="en-US" sz="1800" b="0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1 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18266" y="5226848"/>
            <a:ext cx="3112486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defRPr>
            </a:lvl1pPr>
            <a:lvl2pPr marL="231775" indent="0">
              <a:buNone/>
              <a:defRPr/>
            </a:lvl2pPr>
            <a:lvl3pPr marL="569913" indent="0">
              <a:buNone/>
              <a:defRPr/>
            </a:lvl3pPr>
            <a:lvl4pPr marL="854075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Title 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6092825" y="4910138"/>
            <a:ext cx="3111500" cy="388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/>
            </a:lvl1pPr>
          </a:lstStyle>
          <a:p>
            <a:pPr lvl="0"/>
            <a:r>
              <a:rPr lang="en-US" dirty="0"/>
              <a:t>Presenter 2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6092825" y="5248156"/>
            <a:ext cx="3111500" cy="928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sz="1400" dirty="0"/>
              <a:t>Title </a:t>
            </a:r>
          </a:p>
          <a:p>
            <a:pPr lvl="0"/>
            <a:r>
              <a:rPr lang="en-US" sz="1400" dirty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6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2448" y="1163436"/>
            <a:ext cx="5384800" cy="4597347"/>
          </a:xfrm>
        </p:spPr>
        <p:txBody>
          <a:bodyPr/>
          <a:lstStyle>
            <a:lvl1pPr>
              <a:spcBef>
                <a:spcPts val="480"/>
              </a:spcBef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37792" y="1163436"/>
            <a:ext cx="5384800" cy="4597347"/>
          </a:xfrm>
        </p:spPr>
        <p:txBody>
          <a:bodyPr/>
          <a:lstStyle>
            <a:lvl1pPr>
              <a:spcBef>
                <a:spcPts val="480"/>
              </a:spcBef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619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6320413" y="1220020"/>
            <a:ext cx="5335675" cy="3567164"/>
          </a:xfrm>
          <a:prstGeom prst="roundRect">
            <a:avLst>
              <a:gd name="adj" fmla="val 0"/>
            </a:avLst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rgbClr val="7C7C7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2443" y="1173032"/>
            <a:ext cx="5384800" cy="4725815"/>
          </a:xfrm>
        </p:spPr>
        <p:txBody>
          <a:bodyPr/>
          <a:lstStyle>
            <a:lvl1pPr>
              <a:spcBef>
                <a:spcPts val="480"/>
              </a:spcBef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3308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5968" y="269782"/>
            <a:ext cx="11109451" cy="66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36450" y="1704848"/>
            <a:ext cx="11109452" cy="3918712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36450" y="5684002"/>
            <a:ext cx="11109451" cy="260484"/>
          </a:xfrm>
        </p:spPr>
        <p:txBody>
          <a:bodyPr bIns="0" anchor="b" anchorCtr="0"/>
          <a:lstStyle>
            <a:lvl1pPr marL="0" indent="0">
              <a:buNone/>
              <a:defRPr lang="en-US" sz="8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</a:pPr>
            <a:r>
              <a:rPr lang="en-US" dirty="0"/>
              <a:t>Source: Goes Here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 bwMode="gray">
          <a:xfrm>
            <a:off x="1913468" y="1198319"/>
            <a:ext cx="8365065" cy="446087"/>
          </a:xfrm>
        </p:spPr>
        <p:txBody>
          <a:bodyPr lIns="0" anchor="b">
            <a:noAutofit/>
          </a:bodyPr>
          <a:lstStyle>
            <a:lvl1pPr algn="ctr">
              <a:lnSpc>
                <a:spcPct val="85000"/>
              </a:lnSpc>
              <a:spcBef>
                <a:spcPts val="600"/>
              </a:spcBef>
              <a:buNone/>
              <a:defRPr sz="2000" b="1">
                <a:solidFill>
                  <a:schemeClr val="bg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3222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36448" y="1106488"/>
            <a:ext cx="5559552" cy="4590224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8" hasCustomPrompt="1"/>
          </p:nvPr>
        </p:nvSpPr>
        <p:spPr bwMode="gray">
          <a:xfrm>
            <a:off x="6096001" y="1106488"/>
            <a:ext cx="5559552" cy="4590224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9592" y="269782"/>
            <a:ext cx="11109451" cy="66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23875" y="5725859"/>
            <a:ext cx="11109451" cy="260484"/>
          </a:xfrm>
        </p:spPr>
        <p:txBody>
          <a:bodyPr bIns="0" anchor="b" anchorCtr="0"/>
          <a:lstStyle>
            <a:lvl1pPr marL="0" indent="0">
              <a:buNone/>
              <a:defRPr lang="en-US" sz="8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</a:pPr>
            <a:r>
              <a:rPr lang="en-US" dirty="0"/>
              <a:t>Source: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8580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36448" y="1141890"/>
            <a:ext cx="5559552" cy="2216700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8" hasCustomPrompt="1"/>
          </p:nvPr>
        </p:nvSpPr>
        <p:spPr bwMode="gray">
          <a:xfrm>
            <a:off x="6096001" y="1141890"/>
            <a:ext cx="5559552" cy="2216700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9592" y="269782"/>
            <a:ext cx="11109451" cy="66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46102" y="5639839"/>
            <a:ext cx="11109451" cy="260484"/>
          </a:xfrm>
        </p:spPr>
        <p:txBody>
          <a:bodyPr bIns="0" anchor="b" anchorCtr="0"/>
          <a:lstStyle>
            <a:lvl1pPr marL="0" indent="0">
              <a:buNone/>
              <a:defRPr lang="en-US" sz="8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</a:pPr>
            <a:r>
              <a:rPr lang="en-US" dirty="0"/>
              <a:t>Source: Goes Here</a:t>
            </a:r>
          </a:p>
        </p:txBody>
      </p:sp>
      <p:sp>
        <p:nvSpPr>
          <p:cNvPr id="15" name="Chart Placeholder 3"/>
          <p:cNvSpPr>
            <a:spLocks noGrp="1"/>
          </p:cNvSpPr>
          <p:nvPr>
            <p:ph type="chart" sz="quarter" idx="19" hasCustomPrompt="1"/>
          </p:nvPr>
        </p:nvSpPr>
        <p:spPr bwMode="gray">
          <a:xfrm>
            <a:off x="536448" y="3358590"/>
            <a:ext cx="5559552" cy="2216700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6" name="Chart Placeholder 3"/>
          <p:cNvSpPr>
            <a:spLocks noGrp="1"/>
          </p:cNvSpPr>
          <p:nvPr>
            <p:ph type="chart" sz="quarter" idx="20" hasCustomPrompt="1"/>
          </p:nvPr>
        </p:nvSpPr>
        <p:spPr bwMode="gray">
          <a:xfrm>
            <a:off x="6096001" y="3358590"/>
            <a:ext cx="5559552" cy="2216700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142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36448" y="5722395"/>
            <a:ext cx="11123084" cy="260484"/>
          </a:xfrm>
        </p:spPr>
        <p:txBody>
          <a:bodyPr bIns="0" anchor="b" anchorCtr="0"/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Source: Goes Here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8"/>
          </p:nvPr>
        </p:nvSpPr>
        <p:spPr bwMode="gray">
          <a:xfrm>
            <a:off x="536448" y="1230697"/>
            <a:ext cx="11147552" cy="441115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white">
          <a:xfrm>
            <a:off x="281354" y="855785"/>
            <a:ext cx="11605846" cy="1641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5968" y="269782"/>
            <a:ext cx="11147552" cy="66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281354" y="855785"/>
            <a:ext cx="11605846" cy="1641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30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95781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6"/>
          <p:cNvSpPr>
            <a:spLocks noGrp="1"/>
          </p:cNvSpPr>
          <p:nvPr>
            <p:ph sz="quarter" idx="14" hasCustomPrompt="1"/>
          </p:nvPr>
        </p:nvSpPr>
        <p:spPr bwMode="gray">
          <a:xfrm>
            <a:off x="676104" y="1364273"/>
            <a:ext cx="9502876" cy="2352676"/>
          </a:xfrm>
        </p:spPr>
        <p:txBody>
          <a:bodyPr anchor="b" anchorCtr="0"/>
          <a:lstStyle>
            <a:lvl1pPr marL="228600" indent="-228600" algn="l">
              <a:buClr>
                <a:srgbClr val="515151"/>
              </a:buClr>
              <a:buFont typeface="Calibri" panose="020F0502020204030204" pitchFamily="34" charset="0"/>
              <a:buChar char="“"/>
              <a:defRPr sz="4000" baseline="0">
                <a:solidFill>
                  <a:srgbClr val="51515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styles.”</a:t>
            </a:r>
          </a:p>
        </p:txBody>
      </p:sp>
      <p:sp>
        <p:nvSpPr>
          <p:cNvPr id="8" name="Content Placeholder 26"/>
          <p:cNvSpPr>
            <a:spLocks noGrp="1"/>
          </p:cNvSpPr>
          <p:nvPr>
            <p:ph sz="quarter" idx="16" hasCustomPrompt="1"/>
          </p:nvPr>
        </p:nvSpPr>
        <p:spPr bwMode="gray">
          <a:xfrm>
            <a:off x="923407" y="4032282"/>
            <a:ext cx="9255573" cy="645886"/>
          </a:xfrm>
        </p:spPr>
        <p:txBody>
          <a:bodyPr anchor="t" anchorCtr="0"/>
          <a:lstStyle>
            <a:lvl1pPr marL="0" indent="0" algn="l">
              <a:buNone/>
              <a:defRPr sz="2000" baseline="0">
                <a:solidFill>
                  <a:srgbClr val="7C7C7C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Source information here</a:t>
            </a:r>
          </a:p>
        </p:txBody>
      </p:sp>
      <p:sp>
        <p:nvSpPr>
          <p:cNvPr id="4" name="Rectangle 3"/>
          <p:cNvSpPr/>
          <p:nvPr/>
        </p:nvSpPr>
        <p:spPr bwMode="white">
          <a:xfrm>
            <a:off x="261257" y="864158"/>
            <a:ext cx="11686233" cy="190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261257" y="864158"/>
            <a:ext cx="11686233" cy="190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2829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D123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454334" y="3244335"/>
            <a:ext cx="92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Do</a:t>
            </a:r>
            <a:r>
              <a:rPr lang="en-US" baseline="0" dirty="0">
                <a:solidFill>
                  <a:srgbClr val="FFFFFF"/>
                </a:solidFill>
              </a:rPr>
              <a:t> not use this layout. For visual reference in layout masters only.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D123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1454334" y="3244335"/>
            <a:ext cx="92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Do</a:t>
            </a:r>
            <a:r>
              <a:rPr lang="en-US" baseline="0" dirty="0">
                <a:solidFill>
                  <a:srgbClr val="FFFFFF"/>
                </a:solidFill>
              </a:rPr>
              <a:t> not use this layout. For visual reference in layout masters only.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593984"/>
      </p:ext>
    </p:extLst>
  </p:cSld>
  <p:clrMapOvr>
    <a:masterClrMapping/>
  </p:clrMapOvr>
  <p:transition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460830" y="1406798"/>
            <a:ext cx="8218026" cy="2505779"/>
          </a:xfrm>
        </p:spPr>
        <p:txBody>
          <a:bodyPr/>
          <a:lstStyle>
            <a:lvl1pPr marL="0" indent="0">
              <a:spcBef>
                <a:spcPts val="480"/>
              </a:spcBef>
              <a:buNone/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65391" y="3756405"/>
            <a:ext cx="10917897" cy="2048719"/>
          </a:xfrm>
        </p:spPr>
        <p:txBody>
          <a:bodyPr/>
          <a:lstStyle>
            <a:lvl1pPr marL="0" indent="0">
              <a:spcBef>
                <a:spcPts val="480"/>
              </a:spcBef>
              <a:buNone/>
              <a:defRPr sz="1800">
                <a:solidFill>
                  <a:schemeClr val="bg2"/>
                </a:solidFill>
              </a:defRPr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5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3330258"/>
            <a:ext cx="10972800" cy="1143000"/>
          </a:xfrm>
          <a:prstGeom prst="rect">
            <a:avLst/>
          </a:prstGeom>
          <a:ln w="0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n>
                  <a:noFill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122" y="4898948"/>
            <a:ext cx="3509942" cy="711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kern="0" dirty="0">
                <a:cs typeface="Calibri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0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PRESENTER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&lt;Company&gt;</a:t>
            </a:r>
            <a:r>
              <a:rPr lang="en-US" sz="1400" dirty="0"/>
              <a:t>  </a:t>
            </a:r>
            <a:endParaRPr lang="en-US" sz="1400" kern="0" dirty="0">
              <a:solidFill>
                <a:srgbClr val="CBCBCB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258168" y="4905480"/>
            <a:ext cx="3509942" cy="711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kern="0" dirty="0">
                <a:cs typeface="Calibri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0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PRESENTER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&lt;Company&gt;</a:t>
            </a:r>
            <a:r>
              <a:rPr lang="en-US" sz="1400" dirty="0"/>
              <a:t>  </a:t>
            </a:r>
            <a:endParaRPr lang="en-US" sz="1400" kern="0" dirty="0">
              <a:solidFill>
                <a:srgbClr val="CBCBCB"/>
              </a:solidFill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22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n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460830" y="1406798"/>
            <a:ext cx="8218026" cy="2505779"/>
          </a:xfrm>
        </p:spPr>
        <p:txBody>
          <a:bodyPr/>
          <a:lstStyle>
            <a:lvl1pPr marL="0" indent="0">
              <a:spcBef>
                <a:spcPts val="480"/>
              </a:spcBef>
              <a:buNone/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65391" y="3756405"/>
            <a:ext cx="10917897" cy="2048719"/>
          </a:xfrm>
        </p:spPr>
        <p:txBody>
          <a:bodyPr/>
          <a:lstStyle>
            <a:lvl1pPr marL="0" indent="0">
              <a:spcBef>
                <a:spcPts val="480"/>
              </a:spcBef>
              <a:buNone/>
              <a:defRPr sz="18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7633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0" rIns="9144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5477" y="1152144"/>
            <a:ext cx="11230707" cy="476482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90925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541" y="1565766"/>
            <a:ext cx="10372453" cy="1362075"/>
          </a:xfrm>
        </p:spPr>
        <p:txBody>
          <a:bodyPr anchor="b" anchorCtr="0">
            <a:noAutofit/>
          </a:bodyPr>
          <a:lstStyle>
            <a:lvl1pPr algn="l">
              <a:defRPr sz="4800" b="0" cap="none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100" y="2972535"/>
            <a:ext cx="10363199" cy="1500187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/>
        </p:nvSpPr>
        <p:spPr bwMode="white">
          <a:xfrm>
            <a:off x="386862" y="879231"/>
            <a:ext cx="11418276" cy="1406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795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503" y="3574"/>
            <a:ext cx="12191497" cy="2290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541" y="2017104"/>
            <a:ext cx="10372453" cy="1362075"/>
          </a:xfrm>
        </p:spPr>
        <p:txBody>
          <a:bodyPr anchor="b" anchorCtr="0">
            <a:noAutofit/>
          </a:bodyPr>
          <a:lstStyle>
            <a:lvl1pPr algn="l">
              <a:defRPr sz="4800" b="0" cap="none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100" y="3423873"/>
            <a:ext cx="10363199" cy="1500187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6422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503" y="3574"/>
            <a:ext cx="12191496" cy="2290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541" y="2017104"/>
            <a:ext cx="10372453" cy="1362075"/>
          </a:xfrm>
        </p:spPr>
        <p:txBody>
          <a:bodyPr anchor="b" anchorCtr="0">
            <a:noAutofit/>
          </a:bodyPr>
          <a:lstStyle>
            <a:lvl1pPr algn="l">
              <a:defRPr sz="4800" b="0" cap="none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100" y="3423873"/>
            <a:ext cx="10363199" cy="1500187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733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42664" y="273410"/>
            <a:ext cx="10972800" cy="6686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7892" y="1129608"/>
            <a:ext cx="11251663" cy="3753287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spcBef>
                <a:spcPts val="2000"/>
              </a:spcBef>
              <a:buNone/>
              <a:defRPr lang="en-US" sz="2600" smtClean="0">
                <a:solidFill>
                  <a:schemeClr val="bg2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Click to edit Agenda Item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619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0" rIns="9144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5477" y="1151713"/>
            <a:ext cx="11230707" cy="476482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4529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57" y="270756"/>
            <a:ext cx="11266074" cy="668692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529257"/>
            <a:ext cx="11282324" cy="452596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5744" y="987393"/>
            <a:ext cx="11275610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889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97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20" Type="http://schemas.openxmlformats.org/officeDocument/2006/relationships/theme" Target="../theme/theme2.xml"/><Relationship Id="rId21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1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C_Texture_1c_gray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2085" r="2252"/>
          <a:stretch/>
        </p:blipFill>
        <p:spPr>
          <a:xfrm>
            <a:off x="0" y="0"/>
            <a:ext cx="12192000" cy="2982083"/>
          </a:xfrm>
          <a:prstGeom prst="rect">
            <a:avLst/>
          </a:prstGeom>
        </p:spPr>
      </p:pic>
      <p:pic>
        <p:nvPicPr>
          <p:cNvPr id="10" name="Picture 6" descr="ServiceNow_White_Red_Logo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6321" y="6250028"/>
            <a:ext cx="2229716" cy="34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542924" y="6304643"/>
            <a:ext cx="9771289" cy="22678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0450" algn="l"/>
              </a:tabLst>
              <a:defRPr/>
            </a:pPr>
            <a:r>
              <a:rPr lang="en-US" sz="800" kern="1200" dirty="0">
                <a:solidFill>
                  <a:srgbClr val="646464"/>
                </a:solidFill>
                <a:latin typeface="Arial" pitchFamily="34" charset="0"/>
                <a:ea typeface="+mn-ea"/>
                <a:cs typeface="Arial" pitchFamily="34" charset="0"/>
              </a:rPr>
              <a:t>© 2017 ServiceNow All Rights Reserved</a:t>
            </a:r>
            <a:r>
              <a:rPr lang="en-US" sz="800" dirty="0">
                <a:solidFill>
                  <a:srgbClr val="CBCDCD"/>
                </a:solidFill>
                <a:effectLst/>
              </a:rPr>
              <a:t> </a:t>
            </a:r>
            <a:endParaRPr lang="en-US" sz="800" kern="1200" dirty="0">
              <a:solidFill>
                <a:srgbClr val="CBCDC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3" y="1155906"/>
            <a:ext cx="4710675" cy="103074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132" r:id="rId1"/>
    <p:sldLayoutId id="2147484133" r:id="rId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35084" y="270023"/>
            <a:ext cx="11229378" cy="668692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5518" y="1153052"/>
            <a:ext cx="11218944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/>
        </p:nvSpPr>
        <p:spPr bwMode="auto">
          <a:xfrm>
            <a:off x="1355165" y="6411458"/>
            <a:ext cx="3237095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rtl="0" eaLnBrk="1" latinLnBrk="0" hangingPunct="1">
              <a:tabLst>
                <a:tab pos="3600450" algn="l"/>
              </a:tabLst>
            </a:pPr>
            <a:r>
              <a:rPr lang="en-US" sz="800" kern="1200" dirty="0">
                <a:solidFill>
                  <a:srgbClr val="646464"/>
                </a:solidFill>
                <a:latin typeface="+mn-lt"/>
                <a:ea typeface="+mn-ea"/>
                <a:cs typeface="+mn-cs"/>
              </a:rPr>
              <a:t>© 2016 ServiceNow All Rights Reserved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5846449" y="6411458"/>
            <a:ext cx="497841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FBDCBF2-BE2D-4B82-87DE-56AD2FCE3670}" type="slidenum">
              <a:rPr lang="en-US" sz="800" smtClean="0">
                <a:solidFill>
                  <a:srgbClr val="646464"/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rgbClr val="646464"/>
              </a:solidFill>
              <a:latin typeface="+mj-lt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gray">
          <a:xfrm>
            <a:off x="10215129" y="6478915"/>
            <a:ext cx="1452886" cy="161433"/>
            <a:chOff x="6880226" y="6316662"/>
            <a:chExt cx="1614487" cy="179389"/>
          </a:xfrm>
        </p:grpSpPr>
        <p:sp>
          <p:nvSpPr>
            <p:cNvPr id="23" name="Freeform 5"/>
            <p:cNvSpPr>
              <a:spLocks/>
            </p:cNvSpPr>
            <p:nvPr/>
          </p:nvSpPr>
          <p:spPr bwMode="gray">
            <a:xfrm>
              <a:off x="6880226" y="6318250"/>
              <a:ext cx="138112" cy="177800"/>
            </a:xfrm>
            <a:custGeom>
              <a:avLst/>
              <a:gdLst>
                <a:gd name="T0" fmla="*/ 40 w 74"/>
                <a:gd name="T1" fmla="*/ 40 h 95"/>
                <a:gd name="T2" fmla="*/ 17 w 74"/>
                <a:gd name="T3" fmla="*/ 26 h 95"/>
                <a:gd name="T4" fmla="*/ 38 w 74"/>
                <a:gd name="T5" fmla="*/ 13 h 95"/>
                <a:gd name="T6" fmla="*/ 62 w 74"/>
                <a:gd name="T7" fmla="*/ 25 h 95"/>
                <a:gd name="T8" fmla="*/ 63 w 74"/>
                <a:gd name="T9" fmla="*/ 26 h 95"/>
                <a:gd name="T10" fmla="*/ 64 w 74"/>
                <a:gd name="T11" fmla="*/ 26 h 95"/>
                <a:gd name="T12" fmla="*/ 72 w 74"/>
                <a:gd name="T13" fmla="*/ 18 h 95"/>
                <a:gd name="T14" fmla="*/ 38 w 74"/>
                <a:gd name="T15" fmla="*/ 0 h 95"/>
                <a:gd name="T16" fmla="*/ 3 w 74"/>
                <a:gd name="T17" fmla="*/ 28 h 95"/>
                <a:gd name="T18" fmla="*/ 34 w 74"/>
                <a:gd name="T19" fmla="*/ 54 h 95"/>
                <a:gd name="T20" fmla="*/ 59 w 74"/>
                <a:gd name="T21" fmla="*/ 68 h 95"/>
                <a:gd name="T22" fmla="*/ 38 w 74"/>
                <a:gd name="T23" fmla="*/ 81 h 95"/>
                <a:gd name="T24" fmla="*/ 9 w 74"/>
                <a:gd name="T25" fmla="*/ 68 h 95"/>
                <a:gd name="T26" fmla="*/ 9 w 74"/>
                <a:gd name="T27" fmla="*/ 67 h 95"/>
                <a:gd name="T28" fmla="*/ 8 w 74"/>
                <a:gd name="T29" fmla="*/ 67 h 95"/>
                <a:gd name="T30" fmla="*/ 0 w 74"/>
                <a:gd name="T31" fmla="*/ 75 h 95"/>
                <a:gd name="T32" fmla="*/ 38 w 74"/>
                <a:gd name="T33" fmla="*/ 95 h 95"/>
                <a:gd name="T34" fmla="*/ 74 w 74"/>
                <a:gd name="T35" fmla="*/ 67 h 95"/>
                <a:gd name="T36" fmla="*/ 40 w 74"/>
                <a:gd name="T37" fmla="*/ 4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95">
                  <a:moveTo>
                    <a:pt x="40" y="40"/>
                  </a:moveTo>
                  <a:cubicBezTo>
                    <a:pt x="24" y="37"/>
                    <a:pt x="17" y="34"/>
                    <a:pt x="17" y="26"/>
                  </a:cubicBezTo>
                  <a:cubicBezTo>
                    <a:pt x="17" y="18"/>
                    <a:pt x="25" y="13"/>
                    <a:pt x="38" y="13"/>
                  </a:cubicBezTo>
                  <a:cubicBezTo>
                    <a:pt x="48" y="13"/>
                    <a:pt x="57" y="18"/>
                    <a:pt x="62" y="25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6" y="26"/>
                    <a:pt x="72" y="23"/>
                    <a:pt x="72" y="18"/>
                  </a:cubicBezTo>
                  <a:cubicBezTo>
                    <a:pt x="72" y="11"/>
                    <a:pt x="60" y="0"/>
                    <a:pt x="38" y="0"/>
                  </a:cubicBezTo>
                  <a:cubicBezTo>
                    <a:pt x="17" y="0"/>
                    <a:pt x="3" y="11"/>
                    <a:pt x="3" y="28"/>
                  </a:cubicBezTo>
                  <a:cubicBezTo>
                    <a:pt x="3" y="47"/>
                    <a:pt x="21" y="51"/>
                    <a:pt x="34" y="54"/>
                  </a:cubicBezTo>
                  <a:cubicBezTo>
                    <a:pt x="51" y="57"/>
                    <a:pt x="59" y="59"/>
                    <a:pt x="59" y="68"/>
                  </a:cubicBezTo>
                  <a:cubicBezTo>
                    <a:pt x="59" y="77"/>
                    <a:pt x="51" y="81"/>
                    <a:pt x="38" y="81"/>
                  </a:cubicBezTo>
                  <a:cubicBezTo>
                    <a:pt x="25" y="81"/>
                    <a:pt x="16" y="77"/>
                    <a:pt x="9" y="68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6" y="67"/>
                    <a:pt x="0" y="70"/>
                    <a:pt x="0" y="75"/>
                  </a:cubicBezTo>
                  <a:cubicBezTo>
                    <a:pt x="0" y="84"/>
                    <a:pt x="14" y="95"/>
                    <a:pt x="38" y="95"/>
                  </a:cubicBezTo>
                  <a:cubicBezTo>
                    <a:pt x="60" y="95"/>
                    <a:pt x="74" y="84"/>
                    <a:pt x="74" y="67"/>
                  </a:cubicBezTo>
                  <a:cubicBezTo>
                    <a:pt x="74" y="47"/>
                    <a:pt x="55" y="43"/>
                    <a:pt x="40" y="4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gray">
            <a:xfrm>
              <a:off x="7029450" y="6318250"/>
              <a:ext cx="165100" cy="177800"/>
            </a:xfrm>
            <a:custGeom>
              <a:avLst/>
              <a:gdLst>
                <a:gd name="T0" fmla="*/ 45 w 88"/>
                <a:gd name="T1" fmla="*/ 0 h 95"/>
                <a:gd name="T2" fmla="*/ 0 w 88"/>
                <a:gd name="T3" fmla="*/ 48 h 95"/>
                <a:gd name="T4" fmla="*/ 46 w 88"/>
                <a:gd name="T5" fmla="*/ 95 h 95"/>
                <a:gd name="T6" fmla="*/ 85 w 88"/>
                <a:gd name="T7" fmla="*/ 74 h 95"/>
                <a:gd name="T8" fmla="*/ 77 w 88"/>
                <a:gd name="T9" fmla="*/ 65 h 95"/>
                <a:gd name="T10" fmla="*/ 75 w 88"/>
                <a:gd name="T11" fmla="*/ 66 h 95"/>
                <a:gd name="T12" fmla="*/ 46 w 88"/>
                <a:gd name="T13" fmla="*/ 81 h 95"/>
                <a:gd name="T14" fmla="*/ 15 w 88"/>
                <a:gd name="T15" fmla="*/ 52 h 95"/>
                <a:gd name="T16" fmla="*/ 81 w 88"/>
                <a:gd name="T17" fmla="*/ 52 h 95"/>
                <a:gd name="T18" fmla="*/ 88 w 88"/>
                <a:gd name="T19" fmla="*/ 47 h 95"/>
                <a:gd name="T20" fmla="*/ 88 w 88"/>
                <a:gd name="T21" fmla="*/ 46 h 95"/>
                <a:gd name="T22" fmla="*/ 45 w 88"/>
                <a:gd name="T23" fmla="*/ 0 h 95"/>
                <a:gd name="T24" fmla="*/ 45 w 88"/>
                <a:gd name="T25" fmla="*/ 14 h 95"/>
                <a:gd name="T26" fmla="*/ 72 w 88"/>
                <a:gd name="T27" fmla="*/ 39 h 95"/>
                <a:gd name="T28" fmla="*/ 16 w 88"/>
                <a:gd name="T29" fmla="*/ 39 h 95"/>
                <a:gd name="T30" fmla="*/ 45 w 88"/>
                <a:gd name="T3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95">
                  <a:moveTo>
                    <a:pt x="45" y="0"/>
                  </a:moveTo>
                  <a:cubicBezTo>
                    <a:pt x="19" y="0"/>
                    <a:pt x="0" y="20"/>
                    <a:pt x="0" y="48"/>
                  </a:cubicBezTo>
                  <a:cubicBezTo>
                    <a:pt x="0" y="75"/>
                    <a:pt x="19" y="95"/>
                    <a:pt x="46" y="95"/>
                  </a:cubicBezTo>
                  <a:cubicBezTo>
                    <a:pt x="70" y="95"/>
                    <a:pt x="85" y="81"/>
                    <a:pt x="85" y="74"/>
                  </a:cubicBezTo>
                  <a:cubicBezTo>
                    <a:pt x="85" y="68"/>
                    <a:pt x="79" y="65"/>
                    <a:pt x="77" y="65"/>
                  </a:cubicBezTo>
                  <a:cubicBezTo>
                    <a:pt x="76" y="65"/>
                    <a:pt x="75" y="66"/>
                    <a:pt x="75" y="66"/>
                  </a:cubicBezTo>
                  <a:cubicBezTo>
                    <a:pt x="70" y="73"/>
                    <a:pt x="63" y="81"/>
                    <a:pt x="46" y="81"/>
                  </a:cubicBezTo>
                  <a:cubicBezTo>
                    <a:pt x="29" y="81"/>
                    <a:pt x="17" y="69"/>
                    <a:pt x="15" y="5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4" y="52"/>
                    <a:pt x="88" y="52"/>
                    <a:pt x="88" y="47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18"/>
                    <a:pt x="71" y="0"/>
                    <a:pt x="45" y="0"/>
                  </a:cubicBezTo>
                  <a:close/>
                  <a:moveTo>
                    <a:pt x="45" y="14"/>
                  </a:moveTo>
                  <a:cubicBezTo>
                    <a:pt x="60" y="14"/>
                    <a:pt x="70" y="23"/>
                    <a:pt x="72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24"/>
                    <a:pt x="30" y="14"/>
                    <a:pt x="45" y="14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gray">
            <a:xfrm>
              <a:off x="7207250" y="6319838"/>
              <a:ext cx="95250" cy="174625"/>
            </a:xfrm>
            <a:custGeom>
              <a:avLst/>
              <a:gdLst>
                <a:gd name="T0" fmla="*/ 37 w 51"/>
                <a:gd name="T1" fmla="*/ 0 h 93"/>
                <a:gd name="T2" fmla="*/ 15 w 51"/>
                <a:gd name="T3" fmla="*/ 12 h 93"/>
                <a:gd name="T4" fmla="*/ 6 w 51"/>
                <a:gd name="T5" fmla="*/ 1 h 93"/>
                <a:gd name="T6" fmla="*/ 0 w 51"/>
                <a:gd name="T7" fmla="*/ 4 h 93"/>
                <a:gd name="T8" fmla="*/ 0 w 51"/>
                <a:gd name="T9" fmla="*/ 86 h 93"/>
                <a:gd name="T10" fmla="*/ 7 w 51"/>
                <a:gd name="T11" fmla="*/ 93 h 93"/>
                <a:gd name="T12" fmla="*/ 8 w 51"/>
                <a:gd name="T13" fmla="*/ 93 h 93"/>
                <a:gd name="T14" fmla="*/ 15 w 51"/>
                <a:gd name="T15" fmla="*/ 86 h 93"/>
                <a:gd name="T16" fmla="*/ 15 w 51"/>
                <a:gd name="T17" fmla="*/ 51 h 93"/>
                <a:gd name="T18" fmla="*/ 35 w 51"/>
                <a:gd name="T19" fmla="*/ 14 h 93"/>
                <a:gd name="T20" fmla="*/ 45 w 51"/>
                <a:gd name="T21" fmla="*/ 18 h 93"/>
                <a:gd name="T22" fmla="*/ 45 w 51"/>
                <a:gd name="T23" fmla="*/ 18 h 93"/>
                <a:gd name="T24" fmla="*/ 46 w 51"/>
                <a:gd name="T25" fmla="*/ 18 h 93"/>
                <a:gd name="T26" fmla="*/ 51 w 51"/>
                <a:gd name="T27" fmla="*/ 10 h 93"/>
                <a:gd name="T28" fmla="*/ 37 w 51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93">
                  <a:moveTo>
                    <a:pt x="37" y="0"/>
                  </a:moveTo>
                  <a:cubicBezTo>
                    <a:pt x="27" y="0"/>
                    <a:pt x="20" y="4"/>
                    <a:pt x="15" y="12"/>
                  </a:cubicBezTo>
                  <a:cubicBezTo>
                    <a:pt x="15" y="5"/>
                    <a:pt x="11" y="1"/>
                    <a:pt x="6" y="1"/>
                  </a:cubicBezTo>
                  <a:cubicBezTo>
                    <a:pt x="4" y="1"/>
                    <a:pt x="0" y="2"/>
                    <a:pt x="0" y="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1"/>
                    <a:pt x="3" y="93"/>
                    <a:pt x="7" y="93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13" y="93"/>
                    <a:pt x="15" y="91"/>
                    <a:pt x="15" y="86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35"/>
                    <a:pt x="19" y="14"/>
                    <a:pt x="35" y="14"/>
                  </a:cubicBezTo>
                  <a:cubicBezTo>
                    <a:pt x="39" y="14"/>
                    <a:pt x="42" y="15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8" y="18"/>
                    <a:pt x="51" y="15"/>
                    <a:pt x="51" y="10"/>
                  </a:cubicBezTo>
                  <a:cubicBezTo>
                    <a:pt x="51" y="4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gray">
            <a:xfrm>
              <a:off x="7312025" y="6319838"/>
              <a:ext cx="158750" cy="174625"/>
            </a:xfrm>
            <a:custGeom>
              <a:avLst/>
              <a:gdLst>
                <a:gd name="T0" fmla="*/ 77 w 85"/>
                <a:gd name="T1" fmla="*/ 0 h 93"/>
                <a:gd name="T2" fmla="*/ 67 w 85"/>
                <a:gd name="T3" fmla="*/ 10 h 93"/>
                <a:gd name="T4" fmla="*/ 42 w 85"/>
                <a:gd name="T5" fmla="*/ 74 h 93"/>
                <a:gd name="T6" fmla="*/ 18 w 85"/>
                <a:gd name="T7" fmla="*/ 10 h 93"/>
                <a:gd name="T8" fmla="*/ 7 w 85"/>
                <a:gd name="T9" fmla="*/ 0 h 93"/>
                <a:gd name="T10" fmla="*/ 1 w 85"/>
                <a:gd name="T11" fmla="*/ 3 h 93"/>
                <a:gd name="T12" fmla="*/ 0 w 85"/>
                <a:gd name="T13" fmla="*/ 6 h 93"/>
                <a:gd name="T14" fmla="*/ 32 w 85"/>
                <a:gd name="T15" fmla="*/ 87 h 93"/>
                <a:gd name="T16" fmla="*/ 42 w 85"/>
                <a:gd name="T17" fmla="*/ 93 h 93"/>
                <a:gd name="T18" fmla="*/ 52 w 85"/>
                <a:gd name="T19" fmla="*/ 87 h 93"/>
                <a:gd name="T20" fmla="*/ 84 w 85"/>
                <a:gd name="T21" fmla="*/ 6 h 93"/>
                <a:gd name="T22" fmla="*/ 84 w 85"/>
                <a:gd name="T23" fmla="*/ 3 h 93"/>
                <a:gd name="T24" fmla="*/ 77 w 85"/>
                <a:gd name="T2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93">
                  <a:moveTo>
                    <a:pt x="77" y="0"/>
                  </a:moveTo>
                  <a:cubicBezTo>
                    <a:pt x="72" y="0"/>
                    <a:pt x="70" y="3"/>
                    <a:pt x="67" y="10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5" y="2"/>
                    <a:pt x="13" y="0"/>
                    <a:pt x="7" y="0"/>
                  </a:cubicBezTo>
                  <a:cubicBezTo>
                    <a:pt x="5" y="0"/>
                    <a:pt x="2" y="1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4" y="91"/>
                    <a:pt x="35" y="93"/>
                    <a:pt x="42" y="93"/>
                  </a:cubicBezTo>
                  <a:cubicBezTo>
                    <a:pt x="49" y="93"/>
                    <a:pt x="51" y="91"/>
                    <a:pt x="52" y="87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5"/>
                    <a:pt x="84" y="4"/>
                    <a:pt x="84" y="3"/>
                  </a:cubicBezTo>
                  <a:cubicBezTo>
                    <a:pt x="83" y="3"/>
                    <a:pt x="81" y="0"/>
                    <a:pt x="77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gray">
            <a:xfrm>
              <a:off x="7481888" y="6319838"/>
              <a:ext cx="26987" cy="171450"/>
            </a:xfrm>
            <a:custGeom>
              <a:avLst/>
              <a:gdLst>
                <a:gd name="T0" fmla="*/ 8 w 15"/>
                <a:gd name="T1" fmla="*/ 0 h 92"/>
                <a:gd name="T2" fmla="*/ 7 w 15"/>
                <a:gd name="T3" fmla="*/ 0 h 92"/>
                <a:gd name="T4" fmla="*/ 0 w 15"/>
                <a:gd name="T5" fmla="*/ 8 h 92"/>
                <a:gd name="T6" fmla="*/ 0 w 15"/>
                <a:gd name="T7" fmla="*/ 85 h 92"/>
                <a:gd name="T8" fmla="*/ 7 w 15"/>
                <a:gd name="T9" fmla="*/ 92 h 92"/>
                <a:gd name="T10" fmla="*/ 8 w 15"/>
                <a:gd name="T11" fmla="*/ 92 h 92"/>
                <a:gd name="T12" fmla="*/ 15 w 15"/>
                <a:gd name="T13" fmla="*/ 85 h 92"/>
                <a:gd name="T14" fmla="*/ 15 w 15"/>
                <a:gd name="T15" fmla="*/ 8 h 92"/>
                <a:gd name="T16" fmla="*/ 8 w 1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2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3"/>
                    <a:pt x="0" y="8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0"/>
                    <a:pt x="2" y="92"/>
                    <a:pt x="7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12" y="92"/>
                    <a:pt x="15" y="90"/>
                    <a:pt x="15" y="85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3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gray">
            <a:xfrm>
              <a:off x="7521575" y="6318250"/>
              <a:ext cx="160337" cy="177800"/>
            </a:xfrm>
            <a:custGeom>
              <a:avLst/>
              <a:gdLst>
                <a:gd name="T0" fmla="*/ 47 w 86"/>
                <a:gd name="T1" fmla="*/ 14 h 95"/>
                <a:gd name="T2" fmla="*/ 75 w 86"/>
                <a:gd name="T3" fmla="*/ 32 h 95"/>
                <a:gd name="T4" fmla="*/ 77 w 86"/>
                <a:gd name="T5" fmla="*/ 33 h 95"/>
                <a:gd name="T6" fmla="*/ 86 w 86"/>
                <a:gd name="T7" fmla="*/ 26 h 95"/>
                <a:gd name="T8" fmla="*/ 47 w 86"/>
                <a:gd name="T9" fmla="*/ 0 h 95"/>
                <a:gd name="T10" fmla="*/ 0 w 86"/>
                <a:gd name="T11" fmla="*/ 47 h 95"/>
                <a:gd name="T12" fmla="*/ 47 w 86"/>
                <a:gd name="T13" fmla="*/ 95 h 95"/>
                <a:gd name="T14" fmla="*/ 86 w 86"/>
                <a:gd name="T15" fmla="*/ 69 h 95"/>
                <a:gd name="T16" fmla="*/ 77 w 86"/>
                <a:gd name="T17" fmla="*/ 61 h 95"/>
                <a:gd name="T18" fmla="*/ 75 w 86"/>
                <a:gd name="T19" fmla="*/ 63 h 95"/>
                <a:gd name="T20" fmla="*/ 47 w 86"/>
                <a:gd name="T21" fmla="*/ 81 h 95"/>
                <a:gd name="T22" fmla="*/ 16 w 86"/>
                <a:gd name="T23" fmla="*/ 47 h 95"/>
                <a:gd name="T24" fmla="*/ 47 w 86"/>
                <a:gd name="T25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95">
                  <a:moveTo>
                    <a:pt x="47" y="14"/>
                  </a:moveTo>
                  <a:cubicBezTo>
                    <a:pt x="61" y="14"/>
                    <a:pt x="70" y="20"/>
                    <a:pt x="75" y="32"/>
                  </a:cubicBezTo>
                  <a:cubicBezTo>
                    <a:pt x="75" y="33"/>
                    <a:pt x="76" y="33"/>
                    <a:pt x="77" y="33"/>
                  </a:cubicBezTo>
                  <a:cubicBezTo>
                    <a:pt x="80" y="33"/>
                    <a:pt x="86" y="31"/>
                    <a:pt x="86" y="26"/>
                  </a:cubicBezTo>
                  <a:cubicBezTo>
                    <a:pt x="86" y="16"/>
                    <a:pt x="73" y="0"/>
                    <a:pt x="47" y="0"/>
                  </a:cubicBezTo>
                  <a:cubicBezTo>
                    <a:pt x="20" y="0"/>
                    <a:pt x="0" y="20"/>
                    <a:pt x="0" y="47"/>
                  </a:cubicBezTo>
                  <a:cubicBezTo>
                    <a:pt x="0" y="74"/>
                    <a:pt x="20" y="95"/>
                    <a:pt x="47" y="95"/>
                  </a:cubicBezTo>
                  <a:cubicBezTo>
                    <a:pt x="73" y="95"/>
                    <a:pt x="86" y="78"/>
                    <a:pt x="86" y="69"/>
                  </a:cubicBezTo>
                  <a:cubicBezTo>
                    <a:pt x="86" y="64"/>
                    <a:pt x="80" y="61"/>
                    <a:pt x="77" y="61"/>
                  </a:cubicBezTo>
                  <a:cubicBezTo>
                    <a:pt x="76" y="61"/>
                    <a:pt x="75" y="62"/>
                    <a:pt x="75" y="63"/>
                  </a:cubicBezTo>
                  <a:cubicBezTo>
                    <a:pt x="70" y="75"/>
                    <a:pt x="61" y="81"/>
                    <a:pt x="47" y="81"/>
                  </a:cubicBezTo>
                  <a:cubicBezTo>
                    <a:pt x="29" y="81"/>
                    <a:pt x="16" y="67"/>
                    <a:pt x="16" y="47"/>
                  </a:cubicBezTo>
                  <a:cubicBezTo>
                    <a:pt x="16" y="28"/>
                    <a:pt x="29" y="14"/>
                    <a:pt x="47" y="14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EditPoints="1"/>
            </p:cNvSpPr>
            <p:nvPr/>
          </p:nvSpPr>
          <p:spPr bwMode="gray">
            <a:xfrm>
              <a:off x="7693025" y="6318250"/>
              <a:ext cx="163512" cy="177800"/>
            </a:xfrm>
            <a:custGeom>
              <a:avLst/>
              <a:gdLst>
                <a:gd name="T0" fmla="*/ 46 w 88"/>
                <a:gd name="T1" fmla="*/ 0 h 95"/>
                <a:gd name="T2" fmla="*/ 0 w 88"/>
                <a:gd name="T3" fmla="*/ 48 h 95"/>
                <a:gd name="T4" fmla="*/ 47 w 88"/>
                <a:gd name="T5" fmla="*/ 95 h 95"/>
                <a:gd name="T6" fmla="*/ 85 w 88"/>
                <a:gd name="T7" fmla="*/ 74 h 95"/>
                <a:gd name="T8" fmla="*/ 77 w 88"/>
                <a:gd name="T9" fmla="*/ 65 h 95"/>
                <a:gd name="T10" fmla="*/ 75 w 88"/>
                <a:gd name="T11" fmla="*/ 66 h 95"/>
                <a:gd name="T12" fmla="*/ 47 w 88"/>
                <a:gd name="T13" fmla="*/ 81 h 95"/>
                <a:gd name="T14" fmla="*/ 15 w 88"/>
                <a:gd name="T15" fmla="*/ 52 h 95"/>
                <a:gd name="T16" fmla="*/ 82 w 88"/>
                <a:gd name="T17" fmla="*/ 52 h 95"/>
                <a:gd name="T18" fmla="*/ 88 w 88"/>
                <a:gd name="T19" fmla="*/ 47 h 95"/>
                <a:gd name="T20" fmla="*/ 88 w 88"/>
                <a:gd name="T21" fmla="*/ 46 h 95"/>
                <a:gd name="T22" fmla="*/ 46 w 88"/>
                <a:gd name="T23" fmla="*/ 0 h 95"/>
                <a:gd name="T24" fmla="*/ 46 w 88"/>
                <a:gd name="T25" fmla="*/ 14 h 95"/>
                <a:gd name="T26" fmla="*/ 72 w 88"/>
                <a:gd name="T27" fmla="*/ 39 h 95"/>
                <a:gd name="T28" fmla="*/ 16 w 88"/>
                <a:gd name="T29" fmla="*/ 39 h 95"/>
                <a:gd name="T30" fmla="*/ 46 w 88"/>
                <a:gd name="T3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95">
                  <a:moveTo>
                    <a:pt x="46" y="0"/>
                  </a:moveTo>
                  <a:cubicBezTo>
                    <a:pt x="20" y="0"/>
                    <a:pt x="0" y="20"/>
                    <a:pt x="0" y="48"/>
                  </a:cubicBezTo>
                  <a:cubicBezTo>
                    <a:pt x="0" y="75"/>
                    <a:pt x="19" y="95"/>
                    <a:pt x="47" y="95"/>
                  </a:cubicBezTo>
                  <a:cubicBezTo>
                    <a:pt x="71" y="95"/>
                    <a:pt x="85" y="81"/>
                    <a:pt x="85" y="74"/>
                  </a:cubicBezTo>
                  <a:cubicBezTo>
                    <a:pt x="85" y="68"/>
                    <a:pt x="79" y="65"/>
                    <a:pt x="77" y="65"/>
                  </a:cubicBezTo>
                  <a:cubicBezTo>
                    <a:pt x="76" y="65"/>
                    <a:pt x="76" y="66"/>
                    <a:pt x="75" y="66"/>
                  </a:cubicBezTo>
                  <a:cubicBezTo>
                    <a:pt x="71" y="73"/>
                    <a:pt x="64" y="81"/>
                    <a:pt x="47" y="81"/>
                  </a:cubicBezTo>
                  <a:cubicBezTo>
                    <a:pt x="30" y="81"/>
                    <a:pt x="17" y="69"/>
                    <a:pt x="15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5" y="52"/>
                    <a:pt x="88" y="52"/>
                    <a:pt x="88" y="47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18"/>
                    <a:pt x="71" y="0"/>
                    <a:pt x="46" y="0"/>
                  </a:cubicBezTo>
                  <a:close/>
                  <a:moveTo>
                    <a:pt x="46" y="14"/>
                  </a:moveTo>
                  <a:cubicBezTo>
                    <a:pt x="60" y="14"/>
                    <a:pt x="70" y="23"/>
                    <a:pt x="72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24"/>
                    <a:pt x="31" y="14"/>
                    <a:pt x="46" y="14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gray">
            <a:xfrm>
              <a:off x="7874000" y="6319838"/>
              <a:ext cx="155575" cy="176213"/>
            </a:xfrm>
            <a:custGeom>
              <a:avLst/>
              <a:gdLst>
                <a:gd name="T0" fmla="*/ 48 w 83"/>
                <a:gd name="T1" fmla="*/ 0 h 94"/>
                <a:gd name="T2" fmla="*/ 20 w 83"/>
                <a:gd name="T3" fmla="*/ 13 h 94"/>
                <a:gd name="T4" fmla="*/ 8 w 83"/>
                <a:gd name="T5" fmla="*/ 2 h 94"/>
                <a:gd name="T6" fmla="*/ 0 w 83"/>
                <a:gd name="T7" fmla="*/ 5 h 94"/>
                <a:gd name="T8" fmla="*/ 0 w 83"/>
                <a:gd name="T9" fmla="*/ 83 h 94"/>
                <a:gd name="T10" fmla="*/ 9 w 83"/>
                <a:gd name="T11" fmla="*/ 94 h 94"/>
                <a:gd name="T12" fmla="*/ 11 w 83"/>
                <a:gd name="T13" fmla="*/ 94 h 94"/>
                <a:gd name="T14" fmla="*/ 21 w 83"/>
                <a:gd name="T15" fmla="*/ 83 h 94"/>
                <a:gd name="T16" fmla="*/ 21 w 83"/>
                <a:gd name="T17" fmla="*/ 33 h 94"/>
                <a:gd name="T18" fmla="*/ 44 w 83"/>
                <a:gd name="T19" fmla="*/ 19 h 94"/>
                <a:gd name="T20" fmla="*/ 62 w 83"/>
                <a:gd name="T21" fmla="*/ 41 h 94"/>
                <a:gd name="T22" fmla="*/ 62 w 83"/>
                <a:gd name="T23" fmla="*/ 83 h 94"/>
                <a:gd name="T24" fmla="*/ 72 w 83"/>
                <a:gd name="T25" fmla="*/ 94 h 94"/>
                <a:gd name="T26" fmla="*/ 74 w 83"/>
                <a:gd name="T27" fmla="*/ 94 h 94"/>
                <a:gd name="T28" fmla="*/ 83 w 83"/>
                <a:gd name="T29" fmla="*/ 83 h 94"/>
                <a:gd name="T30" fmla="*/ 83 w 83"/>
                <a:gd name="T31" fmla="*/ 39 h 94"/>
                <a:gd name="T32" fmla="*/ 48 w 83"/>
                <a:gd name="T3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94">
                  <a:moveTo>
                    <a:pt x="48" y="0"/>
                  </a:moveTo>
                  <a:cubicBezTo>
                    <a:pt x="37" y="0"/>
                    <a:pt x="27" y="5"/>
                    <a:pt x="20" y="13"/>
                  </a:cubicBezTo>
                  <a:cubicBezTo>
                    <a:pt x="19" y="4"/>
                    <a:pt x="13" y="2"/>
                    <a:pt x="8" y="2"/>
                  </a:cubicBezTo>
                  <a:cubicBezTo>
                    <a:pt x="5" y="2"/>
                    <a:pt x="0" y="3"/>
                    <a:pt x="0" y="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0"/>
                    <a:pt x="3" y="94"/>
                    <a:pt x="9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8" y="94"/>
                    <a:pt x="21" y="90"/>
                    <a:pt x="21" y="8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6" y="25"/>
                    <a:pt x="34" y="19"/>
                    <a:pt x="44" y="19"/>
                  </a:cubicBezTo>
                  <a:cubicBezTo>
                    <a:pt x="55" y="19"/>
                    <a:pt x="62" y="28"/>
                    <a:pt x="62" y="41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90"/>
                    <a:pt x="65" y="94"/>
                    <a:pt x="72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0" y="94"/>
                    <a:pt x="83" y="90"/>
                    <a:pt x="83" y="8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15"/>
                    <a:pt x="70" y="0"/>
                    <a:pt x="48" y="0"/>
                  </a:cubicBez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gray">
            <a:xfrm>
              <a:off x="8221663" y="6321425"/>
              <a:ext cx="233362" cy="174625"/>
            </a:xfrm>
            <a:custGeom>
              <a:avLst/>
              <a:gdLst>
                <a:gd name="T0" fmla="*/ 124 w 125"/>
                <a:gd name="T1" fmla="*/ 5 h 93"/>
                <a:gd name="T2" fmla="*/ 113 w 125"/>
                <a:gd name="T3" fmla="*/ 0 h 93"/>
                <a:gd name="T4" fmla="*/ 102 w 125"/>
                <a:gd name="T5" fmla="*/ 11 h 93"/>
                <a:gd name="T6" fmla="*/ 90 w 125"/>
                <a:gd name="T7" fmla="*/ 65 h 93"/>
                <a:gd name="T8" fmla="*/ 76 w 125"/>
                <a:gd name="T9" fmla="*/ 19 h 93"/>
                <a:gd name="T10" fmla="*/ 64 w 125"/>
                <a:gd name="T11" fmla="*/ 12 h 93"/>
                <a:gd name="T12" fmla="*/ 51 w 125"/>
                <a:gd name="T13" fmla="*/ 19 h 93"/>
                <a:gd name="T14" fmla="*/ 36 w 125"/>
                <a:gd name="T15" fmla="*/ 66 h 93"/>
                <a:gd name="T16" fmla="*/ 24 w 125"/>
                <a:gd name="T17" fmla="*/ 11 h 93"/>
                <a:gd name="T18" fmla="*/ 13 w 125"/>
                <a:gd name="T19" fmla="*/ 0 h 93"/>
                <a:gd name="T20" fmla="*/ 1 w 125"/>
                <a:gd name="T21" fmla="*/ 5 h 93"/>
                <a:gd name="T22" fmla="*/ 1 w 125"/>
                <a:gd name="T23" fmla="*/ 8 h 93"/>
                <a:gd name="T24" fmla="*/ 22 w 125"/>
                <a:gd name="T25" fmla="*/ 86 h 93"/>
                <a:gd name="T26" fmla="*/ 35 w 125"/>
                <a:gd name="T27" fmla="*/ 93 h 93"/>
                <a:gd name="T28" fmla="*/ 47 w 125"/>
                <a:gd name="T29" fmla="*/ 85 h 93"/>
                <a:gd name="T30" fmla="*/ 63 w 125"/>
                <a:gd name="T31" fmla="*/ 38 h 93"/>
                <a:gd name="T32" fmla="*/ 78 w 125"/>
                <a:gd name="T33" fmla="*/ 85 h 93"/>
                <a:gd name="T34" fmla="*/ 91 w 125"/>
                <a:gd name="T35" fmla="*/ 93 h 93"/>
                <a:gd name="T36" fmla="*/ 104 w 125"/>
                <a:gd name="T37" fmla="*/ 86 h 93"/>
                <a:gd name="T38" fmla="*/ 125 w 125"/>
                <a:gd name="T39" fmla="*/ 8 h 93"/>
                <a:gd name="T40" fmla="*/ 124 w 125"/>
                <a:gd name="T41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93">
                  <a:moveTo>
                    <a:pt x="124" y="5"/>
                  </a:moveTo>
                  <a:cubicBezTo>
                    <a:pt x="123" y="4"/>
                    <a:pt x="118" y="0"/>
                    <a:pt x="113" y="0"/>
                  </a:cubicBezTo>
                  <a:cubicBezTo>
                    <a:pt x="111" y="0"/>
                    <a:pt x="104" y="1"/>
                    <a:pt x="102" y="11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5" y="14"/>
                    <a:pt x="71" y="12"/>
                    <a:pt x="64" y="12"/>
                  </a:cubicBezTo>
                  <a:cubicBezTo>
                    <a:pt x="56" y="12"/>
                    <a:pt x="52" y="14"/>
                    <a:pt x="51" y="19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2" y="1"/>
                    <a:pt x="16" y="0"/>
                    <a:pt x="13" y="0"/>
                  </a:cubicBezTo>
                  <a:cubicBezTo>
                    <a:pt x="8" y="0"/>
                    <a:pt x="3" y="3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4" y="92"/>
                    <a:pt x="29" y="93"/>
                    <a:pt x="35" y="93"/>
                  </a:cubicBezTo>
                  <a:cubicBezTo>
                    <a:pt x="42" y="93"/>
                    <a:pt x="46" y="91"/>
                    <a:pt x="47" y="85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0" y="91"/>
                    <a:pt x="83" y="93"/>
                    <a:pt x="91" y="93"/>
                  </a:cubicBezTo>
                  <a:cubicBezTo>
                    <a:pt x="97" y="93"/>
                    <a:pt x="102" y="92"/>
                    <a:pt x="104" y="86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25" y="6"/>
                    <a:pt x="125" y="6"/>
                    <a:pt x="124" y="5"/>
                  </a:cubicBez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gray">
            <a:xfrm>
              <a:off x="8043863" y="6338888"/>
              <a:ext cx="176212" cy="157163"/>
            </a:xfrm>
            <a:custGeom>
              <a:avLst/>
              <a:gdLst>
                <a:gd name="T0" fmla="*/ 90 w 94"/>
                <a:gd name="T1" fmla="*/ 15 h 84"/>
                <a:gd name="T2" fmla="*/ 87 w 94"/>
                <a:gd name="T3" fmla="*/ 9 h 84"/>
                <a:gd name="T4" fmla="*/ 81 w 94"/>
                <a:gd name="T5" fmla="*/ 4 h 84"/>
                <a:gd name="T6" fmla="*/ 66 w 94"/>
                <a:gd name="T7" fmla="*/ 9 h 84"/>
                <a:gd name="T8" fmla="*/ 66 w 94"/>
                <a:gd name="T9" fmla="*/ 13 h 84"/>
                <a:gd name="T10" fmla="*/ 69 w 94"/>
                <a:gd name="T11" fmla="*/ 18 h 84"/>
                <a:gd name="T12" fmla="*/ 71 w 94"/>
                <a:gd name="T13" fmla="*/ 22 h 84"/>
                <a:gd name="T14" fmla="*/ 74 w 94"/>
                <a:gd name="T15" fmla="*/ 36 h 84"/>
                <a:gd name="T16" fmla="*/ 47 w 94"/>
                <a:gd name="T17" fmla="*/ 65 h 84"/>
                <a:gd name="T18" fmla="*/ 20 w 94"/>
                <a:gd name="T19" fmla="*/ 36 h 84"/>
                <a:gd name="T20" fmla="*/ 23 w 94"/>
                <a:gd name="T21" fmla="*/ 21 h 84"/>
                <a:gd name="T22" fmla="*/ 26 w 94"/>
                <a:gd name="T23" fmla="*/ 17 h 84"/>
                <a:gd name="T24" fmla="*/ 28 w 94"/>
                <a:gd name="T25" fmla="*/ 13 h 84"/>
                <a:gd name="T26" fmla="*/ 28 w 94"/>
                <a:gd name="T27" fmla="*/ 9 h 84"/>
                <a:gd name="T28" fmla="*/ 13 w 94"/>
                <a:gd name="T29" fmla="*/ 4 h 84"/>
                <a:gd name="T30" fmla="*/ 6 w 94"/>
                <a:gd name="T31" fmla="*/ 11 h 84"/>
                <a:gd name="T32" fmla="*/ 4 w 94"/>
                <a:gd name="T33" fmla="*/ 14 h 84"/>
                <a:gd name="T34" fmla="*/ 0 w 94"/>
                <a:gd name="T35" fmla="*/ 36 h 84"/>
                <a:gd name="T36" fmla="*/ 47 w 94"/>
                <a:gd name="T37" fmla="*/ 84 h 84"/>
                <a:gd name="T38" fmla="*/ 94 w 94"/>
                <a:gd name="T39" fmla="*/ 36 h 84"/>
                <a:gd name="T40" fmla="*/ 90 w 94"/>
                <a:gd name="T41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84">
                  <a:moveTo>
                    <a:pt x="90" y="15"/>
                  </a:moveTo>
                  <a:cubicBezTo>
                    <a:pt x="89" y="13"/>
                    <a:pt x="88" y="11"/>
                    <a:pt x="87" y="9"/>
                  </a:cubicBezTo>
                  <a:cubicBezTo>
                    <a:pt x="85" y="7"/>
                    <a:pt x="83" y="5"/>
                    <a:pt x="81" y="4"/>
                  </a:cubicBezTo>
                  <a:cubicBezTo>
                    <a:pt x="75" y="0"/>
                    <a:pt x="68" y="6"/>
                    <a:pt x="66" y="9"/>
                  </a:cubicBezTo>
                  <a:cubicBezTo>
                    <a:pt x="65" y="11"/>
                    <a:pt x="65" y="12"/>
                    <a:pt x="66" y="13"/>
                  </a:cubicBezTo>
                  <a:cubicBezTo>
                    <a:pt x="67" y="15"/>
                    <a:pt x="68" y="17"/>
                    <a:pt x="69" y="18"/>
                  </a:cubicBezTo>
                  <a:cubicBezTo>
                    <a:pt x="70" y="19"/>
                    <a:pt x="70" y="20"/>
                    <a:pt x="71" y="22"/>
                  </a:cubicBezTo>
                  <a:cubicBezTo>
                    <a:pt x="73" y="26"/>
                    <a:pt x="74" y="31"/>
                    <a:pt x="74" y="36"/>
                  </a:cubicBezTo>
                  <a:cubicBezTo>
                    <a:pt x="74" y="53"/>
                    <a:pt x="63" y="65"/>
                    <a:pt x="47" y="65"/>
                  </a:cubicBezTo>
                  <a:cubicBezTo>
                    <a:pt x="32" y="65"/>
                    <a:pt x="20" y="53"/>
                    <a:pt x="20" y="36"/>
                  </a:cubicBezTo>
                  <a:cubicBezTo>
                    <a:pt x="20" y="31"/>
                    <a:pt x="21" y="26"/>
                    <a:pt x="23" y="21"/>
                  </a:cubicBezTo>
                  <a:cubicBezTo>
                    <a:pt x="24" y="20"/>
                    <a:pt x="25" y="18"/>
                    <a:pt x="26" y="17"/>
                  </a:cubicBezTo>
                  <a:cubicBezTo>
                    <a:pt x="27" y="16"/>
                    <a:pt x="27" y="14"/>
                    <a:pt x="28" y="13"/>
                  </a:cubicBezTo>
                  <a:cubicBezTo>
                    <a:pt x="29" y="12"/>
                    <a:pt x="29" y="11"/>
                    <a:pt x="28" y="9"/>
                  </a:cubicBezTo>
                  <a:cubicBezTo>
                    <a:pt x="26" y="6"/>
                    <a:pt x="19" y="0"/>
                    <a:pt x="13" y="4"/>
                  </a:cubicBezTo>
                  <a:cubicBezTo>
                    <a:pt x="11" y="5"/>
                    <a:pt x="8" y="8"/>
                    <a:pt x="6" y="11"/>
                  </a:cubicBezTo>
                  <a:cubicBezTo>
                    <a:pt x="6" y="12"/>
                    <a:pt x="5" y="13"/>
                    <a:pt x="4" y="14"/>
                  </a:cubicBezTo>
                  <a:cubicBezTo>
                    <a:pt x="1" y="21"/>
                    <a:pt x="0" y="28"/>
                    <a:pt x="0" y="36"/>
                  </a:cubicBezTo>
                  <a:cubicBezTo>
                    <a:pt x="0" y="64"/>
                    <a:pt x="19" y="84"/>
                    <a:pt x="47" y="84"/>
                  </a:cubicBezTo>
                  <a:cubicBezTo>
                    <a:pt x="75" y="84"/>
                    <a:pt x="94" y="64"/>
                    <a:pt x="94" y="36"/>
                  </a:cubicBezTo>
                  <a:cubicBezTo>
                    <a:pt x="94" y="28"/>
                    <a:pt x="93" y="21"/>
                    <a:pt x="90" y="15"/>
                  </a:cubicBez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gray">
            <a:xfrm>
              <a:off x="8115300" y="6316662"/>
              <a:ext cx="34925" cy="109538"/>
            </a:xfrm>
            <a:custGeom>
              <a:avLst/>
              <a:gdLst>
                <a:gd name="T0" fmla="*/ 10 w 19"/>
                <a:gd name="T1" fmla="*/ 0 h 59"/>
                <a:gd name="T2" fmla="*/ 8 w 19"/>
                <a:gd name="T3" fmla="*/ 0 h 59"/>
                <a:gd name="T4" fmla="*/ 0 w 19"/>
                <a:gd name="T5" fmla="*/ 11 h 59"/>
                <a:gd name="T6" fmla="*/ 0 w 19"/>
                <a:gd name="T7" fmla="*/ 48 h 59"/>
                <a:gd name="T8" fmla="*/ 8 w 19"/>
                <a:gd name="T9" fmla="*/ 59 h 59"/>
                <a:gd name="T10" fmla="*/ 10 w 19"/>
                <a:gd name="T11" fmla="*/ 59 h 59"/>
                <a:gd name="T12" fmla="*/ 19 w 19"/>
                <a:gd name="T13" fmla="*/ 48 h 59"/>
                <a:gd name="T14" fmla="*/ 19 w 19"/>
                <a:gd name="T15" fmla="*/ 11 h 59"/>
                <a:gd name="T16" fmla="*/ 10 w 19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59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5"/>
                    <a:pt x="3" y="59"/>
                    <a:pt x="8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5" y="59"/>
                    <a:pt x="19" y="55"/>
                    <a:pt x="19" y="4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EditPoints="1"/>
            </p:cNvSpPr>
            <p:nvPr/>
          </p:nvSpPr>
          <p:spPr bwMode="gray">
            <a:xfrm>
              <a:off x="8466138" y="6324600"/>
              <a:ext cx="28575" cy="26988"/>
            </a:xfrm>
            <a:custGeom>
              <a:avLst/>
              <a:gdLst>
                <a:gd name="T0" fmla="*/ 0 w 15"/>
                <a:gd name="T1" fmla="*/ 5 h 15"/>
                <a:gd name="T2" fmla="*/ 2 w 15"/>
                <a:gd name="T3" fmla="*/ 2 h 15"/>
                <a:gd name="T4" fmla="*/ 4 w 15"/>
                <a:gd name="T5" fmla="*/ 1 h 15"/>
                <a:gd name="T6" fmla="*/ 7 w 15"/>
                <a:gd name="T7" fmla="*/ 0 h 15"/>
                <a:gd name="T8" fmla="*/ 10 w 15"/>
                <a:gd name="T9" fmla="*/ 1 h 15"/>
                <a:gd name="T10" fmla="*/ 13 w 15"/>
                <a:gd name="T11" fmla="*/ 2 h 15"/>
                <a:gd name="T12" fmla="*/ 14 w 15"/>
                <a:gd name="T13" fmla="*/ 5 h 15"/>
                <a:gd name="T14" fmla="*/ 15 w 15"/>
                <a:gd name="T15" fmla="*/ 8 h 15"/>
                <a:gd name="T16" fmla="*/ 14 w 15"/>
                <a:gd name="T17" fmla="*/ 11 h 15"/>
                <a:gd name="T18" fmla="*/ 13 w 15"/>
                <a:gd name="T19" fmla="*/ 13 h 15"/>
                <a:gd name="T20" fmla="*/ 10 w 15"/>
                <a:gd name="T21" fmla="*/ 15 h 15"/>
                <a:gd name="T22" fmla="*/ 7 w 15"/>
                <a:gd name="T23" fmla="*/ 15 h 15"/>
                <a:gd name="T24" fmla="*/ 4 w 15"/>
                <a:gd name="T25" fmla="*/ 15 h 15"/>
                <a:gd name="T26" fmla="*/ 2 w 15"/>
                <a:gd name="T27" fmla="*/ 13 h 15"/>
                <a:gd name="T28" fmla="*/ 0 w 15"/>
                <a:gd name="T29" fmla="*/ 11 h 15"/>
                <a:gd name="T30" fmla="*/ 0 w 15"/>
                <a:gd name="T31" fmla="*/ 8 h 15"/>
                <a:gd name="T32" fmla="*/ 0 w 15"/>
                <a:gd name="T33" fmla="*/ 5 h 15"/>
                <a:gd name="T34" fmla="*/ 2 w 15"/>
                <a:gd name="T35" fmla="*/ 10 h 15"/>
                <a:gd name="T36" fmla="*/ 3 w 15"/>
                <a:gd name="T37" fmla="*/ 12 h 15"/>
                <a:gd name="T38" fmla="*/ 5 w 15"/>
                <a:gd name="T39" fmla="*/ 13 h 15"/>
                <a:gd name="T40" fmla="*/ 7 w 15"/>
                <a:gd name="T41" fmla="*/ 14 h 15"/>
                <a:gd name="T42" fmla="*/ 9 w 15"/>
                <a:gd name="T43" fmla="*/ 13 h 15"/>
                <a:gd name="T44" fmla="*/ 11 w 15"/>
                <a:gd name="T45" fmla="*/ 12 h 15"/>
                <a:gd name="T46" fmla="*/ 13 w 15"/>
                <a:gd name="T47" fmla="*/ 10 h 15"/>
                <a:gd name="T48" fmla="*/ 13 w 15"/>
                <a:gd name="T49" fmla="*/ 8 h 15"/>
                <a:gd name="T50" fmla="*/ 13 w 15"/>
                <a:gd name="T51" fmla="*/ 5 h 15"/>
                <a:gd name="T52" fmla="*/ 11 w 15"/>
                <a:gd name="T53" fmla="*/ 3 h 15"/>
                <a:gd name="T54" fmla="*/ 9 w 15"/>
                <a:gd name="T55" fmla="*/ 2 h 15"/>
                <a:gd name="T56" fmla="*/ 7 w 15"/>
                <a:gd name="T57" fmla="*/ 2 h 15"/>
                <a:gd name="T58" fmla="*/ 5 w 15"/>
                <a:gd name="T59" fmla="*/ 2 h 15"/>
                <a:gd name="T60" fmla="*/ 3 w 15"/>
                <a:gd name="T61" fmla="*/ 3 h 15"/>
                <a:gd name="T62" fmla="*/ 2 w 15"/>
                <a:gd name="T63" fmla="*/ 5 h 15"/>
                <a:gd name="T64" fmla="*/ 2 w 15"/>
                <a:gd name="T65" fmla="*/ 8 h 15"/>
                <a:gd name="T66" fmla="*/ 2 w 15"/>
                <a:gd name="T67" fmla="*/ 10 h 15"/>
                <a:gd name="T68" fmla="*/ 7 w 15"/>
                <a:gd name="T69" fmla="*/ 3 h 15"/>
                <a:gd name="T70" fmla="*/ 10 w 15"/>
                <a:gd name="T71" fmla="*/ 4 h 15"/>
                <a:gd name="T72" fmla="*/ 11 w 15"/>
                <a:gd name="T73" fmla="*/ 6 h 15"/>
                <a:gd name="T74" fmla="*/ 11 w 15"/>
                <a:gd name="T75" fmla="*/ 7 h 15"/>
                <a:gd name="T76" fmla="*/ 10 w 15"/>
                <a:gd name="T77" fmla="*/ 8 h 15"/>
                <a:gd name="T78" fmla="*/ 9 w 15"/>
                <a:gd name="T79" fmla="*/ 8 h 15"/>
                <a:gd name="T80" fmla="*/ 9 w 15"/>
                <a:gd name="T81" fmla="*/ 8 h 15"/>
                <a:gd name="T82" fmla="*/ 11 w 15"/>
                <a:gd name="T83" fmla="*/ 12 h 15"/>
                <a:gd name="T84" fmla="*/ 9 w 15"/>
                <a:gd name="T85" fmla="*/ 12 h 15"/>
                <a:gd name="T86" fmla="*/ 7 w 15"/>
                <a:gd name="T87" fmla="*/ 8 h 15"/>
                <a:gd name="T88" fmla="*/ 6 w 15"/>
                <a:gd name="T89" fmla="*/ 8 h 15"/>
                <a:gd name="T90" fmla="*/ 6 w 15"/>
                <a:gd name="T91" fmla="*/ 12 h 15"/>
                <a:gd name="T92" fmla="*/ 4 w 15"/>
                <a:gd name="T93" fmla="*/ 12 h 15"/>
                <a:gd name="T94" fmla="*/ 4 w 15"/>
                <a:gd name="T95" fmla="*/ 3 h 15"/>
                <a:gd name="T96" fmla="*/ 7 w 15"/>
                <a:gd name="T97" fmla="*/ 3 h 15"/>
                <a:gd name="T98" fmla="*/ 7 w 15"/>
                <a:gd name="T99" fmla="*/ 7 h 15"/>
                <a:gd name="T100" fmla="*/ 9 w 15"/>
                <a:gd name="T101" fmla="*/ 7 h 15"/>
                <a:gd name="T102" fmla="*/ 9 w 15"/>
                <a:gd name="T103" fmla="*/ 6 h 15"/>
                <a:gd name="T104" fmla="*/ 9 w 15"/>
                <a:gd name="T105" fmla="*/ 5 h 15"/>
                <a:gd name="T106" fmla="*/ 9 w 15"/>
                <a:gd name="T107" fmla="*/ 5 h 15"/>
                <a:gd name="T108" fmla="*/ 8 w 15"/>
                <a:gd name="T109" fmla="*/ 5 h 15"/>
                <a:gd name="T110" fmla="*/ 7 w 15"/>
                <a:gd name="T111" fmla="*/ 5 h 15"/>
                <a:gd name="T112" fmla="*/ 6 w 15"/>
                <a:gd name="T113" fmla="*/ 5 h 15"/>
                <a:gd name="T114" fmla="*/ 6 w 15"/>
                <a:gd name="T115" fmla="*/ 7 h 15"/>
                <a:gd name="T116" fmla="*/ 7 w 15"/>
                <a:gd name="T1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15">
                  <a:moveTo>
                    <a:pt x="0" y="5"/>
                  </a:moveTo>
                  <a:cubicBezTo>
                    <a:pt x="1" y="4"/>
                    <a:pt x="1" y="3"/>
                    <a:pt x="2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1"/>
                    <a:pt x="12" y="2"/>
                    <a:pt x="13" y="2"/>
                  </a:cubicBezTo>
                  <a:cubicBezTo>
                    <a:pt x="13" y="3"/>
                    <a:pt x="14" y="4"/>
                    <a:pt x="14" y="5"/>
                  </a:cubicBezTo>
                  <a:cubicBezTo>
                    <a:pt x="15" y="6"/>
                    <a:pt x="15" y="7"/>
                    <a:pt x="15" y="8"/>
                  </a:cubicBez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3" y="13"/>
                    <a:pt x="13" y="13"/>
                  </a:cubicBezTo>
                  <a:cubicBezTo>
                    <a:pt x="12" y="14"/>
                    <a:pt x="11" y="14"/>
                    <a:pt x="10" y="15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3" y="14"/>
                    <a:pt x="3" y="14"/>
                    <a:pt x="2" y="13"/>
                  </a:cubicBezTo>
                  <a:cubicBezTo>
                    <a:pt x="1" y="13"/>
                    <a:pt x="1" y="12"/>
                    <a:pt x="0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0" y="5"/>
                  </a:cubicBezTo>
                  <a:close/>
                  <a:moveTo>
                    <a:pt x="2" y="10"/>
                  </a:moveTo>
                  <a:cubicBezTo>
                    <a:pt x="2" y="11"/>
                    <a:pt x="3" y="11"/>
                    <a:pt x="3" y="12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3"/>
                    <a:pt x="11" y="12"/>
                    <a:pt x="11" y="12"/>
                  </a:cubicBezTo>
                  <a:cubicBezTo>
                    <a:pt x="12" y="11"/>
                    <a:pt x="12" y="11"/>
                    <a:pt x="13" y="10"/>
                  </a:cubicBezTo>
                  <a:cubicBezTo>
                    <a:pt x="13" y="9"/>
                    <a:pt x="13" y="9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5"/>
                    <a:pt x="12" y="4"/>
                    <a:pt x="11" y="3"/>
                  </a:cubicBezTo>
                  <a:cubicBezTo>
                    <a:pt x="11" y="3"/>
                    <a:pt x="10" y="3"/>
                    <a:pt x="9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lose/>
                  <a:moveTo>
                    <a:pt x="7" y="3"/>
                  </a:moveTo>
                  <a:cubicBezTo>
                    <a:pt x="9" y="3"/>
                    <a:pt x="9" y="4"/>
                    <a:pt x="10" y="4"/>
                  </a:cubicBezTo>
                  <a:cubicBezTo>
                    <a:pt x="10" y="4"/>
                    <a:pt x="11" y="5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7" y="3"/>
                  </a:lnTo>
                  <a:close/>
                  <a:moveTo>
                    <a:pt x="7" y="7"/>
                  </a:moveTo>
                  <a:cubicBezTo>
                    <a:pt x="8" y="7"/>
                    <a:pt x="8" y="7"/>
                    <a:pt x="9" y="7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ooter Placeholder 4"/>
          <p:cNvSpPr txBox="1">
            <a:spLocks/>
          </p:cNvSpPr>
          <p:nvPr/>
        </p:nvSpPr>
        <p:spPr bwMode="auto">
          <a:xfrm>
            <a:off x="113334" y="6411458"/>
            <a:ext cx="1335468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457200" rtl="0" eaLnBrk="1" latinLnBrk="0" hangingPunct="1">
              <a:tabLst>
                <a:tab pos="3600450" algn="l"/>
              </a:tabLst>
            </a:pPr>
            <a:r>
              <a:rPr lang="en-US" sz="800" kern="1200" dirty="0">
                <a:solidFill>
                  <a:srgbClr val="646464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39847" y="6463295"/>
            <a:ext cx="0" cy="118872"/>
          </a:xfrm>
          <a:prstGeom prst="line">
            <a:avLst/>
          </a:prstGeom>
          <a:ln w="9525">
            <a:solidFill>
              <a:srgbClr val="9FA2A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3875" y="6308725"/>
            <a:ext cx="11155680" cy="0"/>
          </a:xfrm>
          <a:prstGeom prst="line">
            <a:avLst/>
          </a:prstGeom>
          <a:ln w="285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0" y="6025896"/>
            <a:ext cx="12192000" cy="832104"/>
          </a:xfrm>
          <a:prstGeom prst="rect">
            <a:avLst/>
          </a:prstGeom>
          <a:solidFill>
            <a:srgbClr val="0A0B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Footer Placeholder 4"/>
          <p:cNvSpPr txBox="1">
            <a:spLocks/>
          </p:cNvSpPr>
          <p:nvPr userDrawn="1"/>
        </p:nvSpPr>
        <p:spPr bwMode="auto">
          <a:xfrm>
            <a:off x="5846763" y="6337011"/>
            <a:ext cx="498475" cy="2222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7B6B42A-CFB3-294C-902C-B38A268438FE}" type="slidenum">
              <a:rPr sz="1100">
                <a:solidFill>
                  <a:srgbClr val="CBCDCD"/>
                </a:solidFill>
                <a:latin typeface="+mj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1100" dirty="0">
              <a:solidFill>
                <a:srgbClr val="CBCDCD"/>
              </a:solidFill>
              <a:latin typeface="+mj-lt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146" y="6216787"/>
            <a:ext cx="2194560" cy="48019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45518" y="6080598"/>
            <a:ext cx="6096000" cy="6617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0450" algn="l"/>
              </a:tabLst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BCDCD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#Know17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0450" algn="l"/>
              </a:tabLst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© 2017 ServiceNow All Rights Reserved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BCDCD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BCDCD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2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34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5" r:id="rId17"/>
    <p:sldLayoutId id="2147484136" r:id="rId18"/>
    <p:sldLayoutId id="2147484137" r:id="rId19"/>
  </p:sldLayoutIdLst>
  <p:transition>
    <p:fade/>
  </p:transition>
  <p:txStyles>
    <p:titleStyle>
      <a:lvl1pPr algn="l" defTabSz="457200" rtl="0" eaLnBrk="1" latinLnBrk="0" hangingPunct="1">
        <a:lnSpc>
          <a:spcPct val="85000"/>
        </a:lnSpc>
        <a:spcBef>
          <a:spcPts val="0"/>
        </a:spcBef>
        <a:buNone/>
        <a:defRPr lang="en-US" sz="3200" b="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5425" algn="l" defTabSz="4572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4572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113" indent="-173038" algn="l" defTabSz="4572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11275" indent="-165100" algn="l" defTabSz="4572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Meeting the needs of development with fixed instances and Agile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000" dirty="0"/>
              <a:t>Justin </a:t>
            </a:r>
            <a:r>
              <a:rPr lang="en-US" sz="2000" dirty="0" err="1"/>
              <a:t>A�</a:t>
            </a:r>
            <a:r>
              <a:rPr lang="en-US" sz="2000" dirty="0" err="1" smtClean="0"/>
              <a:t>onuevo</a:t>
            </a:r>
            <a:endParaRPr lang="en-US" sz="20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dirty="0" smtClean="0"/>
              <a:t>Lead </a:t>
            </a:r>
            <a:r>
              <a:rPr lang="en-US" sz="1400" dirty="0" err="1" smtClean="0"/>
              <a:t>ServiceNow</a:t>
            </a:r>
            <a:r>
              <a:rPr lang="en-US" sz="1400" dirty="0" smtClean="0"/>
              <a:t> Developer</a:t>
            </a:r>
            <a:endParaRPr lang="en-US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dirty="0"/>
              <a:t>University of California, Berkeley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38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our alternatives?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800" y="1193800"/>
            <a:ext cx="11105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Method 1: Export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Method 2: Hide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Method 3: Branching Instances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Method 4: Inline Instances</a:t>
            </a:r>
          </a:p>
        </p:txBody>
      </p:sp>
    </p:spTree>
    <p:extLst>
      <p:ext uri="{BB962C8B-B14F-4D97-AF65-F5344CB8AC3E}">
        <p14:creationId xmlns:p14="http://schemas.microsoft.com/office/powerpoint/2010/main" val="931509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 Export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31" y="1066800"/>
            <a:ext cx="8686800" cy="217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3238500"/>
            <a:ext cx="109786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Basic Setup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Don’t push Long Term Development out of Dev until ready for deployment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During Patching and Upgrading, merge then export.</a:t>
            </a:r>
          </a:p>
        </p:txBody>
      </p:sp>
    </p:spTree>
    <p:extLst>
      <p:ext uri="{BB962C8B-B14F-4D97-AF65-F5344CB8AC3E}">
        <p14:creationId xmlns:p14="http://schemas.microsoft.com/office/powerpoint/2010/main" val="9077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 Export </a:t>
            </a:r>
            <a:r>
              <a:rPr lang="mr-IN" dirty="0" smtClean="0"/>
              <a:t>–</a:t>
            </a:r>
            <a:r>
              <a:rPr lang="en-US" dirty="0" smtClean="0"/>
              <a:t> Detailed Development Cycle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84" y="1066800"/>
            <a:ext cx="11409946" cy="398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5084" y="4990807"/>
            <a:ext cx="11409945" cy="76944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All development in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  <a:r>
              <a:rPr lang="en-US" sz="1100" dirty="0" smtClean="0">
                <a:solidFill>
                  <a:srgbClr val="515151"/>
                </a:solidFill>
              </a:rPr>
              <a:t> instance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Short term pushed to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  <a:r>
              <a:rPr lang="en-US" sz="1100" dirty="0" smtClean="0">
                <a:solidFill>
                  <a:srgbClr val="515151"/>
                </a:solidFill>
              </a:rPr>
              <a:t> during every sprint (box)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Long term held in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  <a:r>
              <a:rPr lang="en-US" sz="1100" dirty="0" smtClean="0">
                <a:solidFill>
                  <a:srgbClr val="515151"/>
                </a:solidFill>
              </a:rPr>
              <a:t> until release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Short term tested in </a:t>
            </a:r>
            <a:r>
              <a:rPr lang="en-US" sz="1100" b="1" dirty="0" smtClean="0">
                <a:solidFill>
                  <a:srgbClr val="515151"/>
                </a:solidFill>
              </a:rPr>
              <a:t>test </a:t>
            </a:r>
            <a:r>
              <a:rPr lang="en-US" sz="1100" dirty="0" smtClean="0">
                <a:solidFill>
                  <a:srgbClr val="515151"/>
                </a:solidFill>
              </a:rPr>
              <a:t>(box)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Short term release in </a:t>
            </a:r>
            <a:r>
              <a:rPr lang="en-US" sz="1100" b="1" dirty="0" smtClean="0">
                <a:solidFill>
                  <a:srgbClr val="515151"/>
                </a:solidFill>
              </a:rPr>
              <a:t>production</a:t>
            </a:r>
            <a:r>
              <a:rPr lang="en-US" sz="1100" dirty="0" smtClean="0">
                <a:solidFill>
                  <a:srgbClr val="515151"/>
                </a:solidFill>
              </a:rPr>
              <a:t> at the end of every sprint (box)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Long term pushed to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  <a:r>
              <a:rPr lang="en-US" sz="1100" dirty="0" smtClean="0">
                <a:solidFill>
                  <a:srgbClr val="515151"/>
                </a:solidFill>
              </a:rPr>
              <a:t> and tested only when ready for final release.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Long term pulled into </a:t>
            </a:r>
            <a:r>
              <a:rPr lang="en-US" sz="1100" b="1" dirty="0" smtClean="0">
                <a:solidFill>
                  <a:srgbClr val="515151"/>
                </a:solidFill>
              </a:rPr>
              <a:t>production</a:t>
            </a:r>
            <a:r>
              <a:rPr lang="en-US" sz="1100" dirty="0" smtClean="0">
                <a:solidFill>
                  <a:srgbClr val="515151"/>
                </a:solidFill>
              </a:rPr>
              <a:t> on release.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After long term release, clone over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  <a:r>
              <a:rPr lang="en-US" sz="1100" dirty="0" smtClean="0">
                <a:solidFill>
                  <a:srgbClr val="515151"/>
                </a:solidFill>
              </a:rPr>
              <a:t> and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118154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 Export </a:t>
            </a:r>
            <a:r>
              <a:rPr lang="mr-IN" dirty="0" smtClean="0"/>
              <a:t>–</a:t>
            </a:r>
            <a:r>
              <a:rPr lang="en-US" dirty="0" smtClean="0"/>
              <a:t> Patching/Upgrading 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84" y="958403"/>
            <a:ext cx="11264618" cy="425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084" y="5086497"/>
            <a:ext cx="11409945" cy="938719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Short term work has all been release before a patch/upgrade 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All long term work exported into an external update set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Clone from </a:t>
            </a:r>
            <a:r>
              <a:rPr lang="en-US" sz="1100" b="1" dirty="0" smtClean="0">
                <a:solidFill>
                  <a:srgbClr val="515151"/>
                </a:solidFill>
              </a:rPr>
              <a:t>production</a:t>
            </a:r>
            <a:r>
              <a:rPr lang="en-US" sz="1100" dirty="0" smtClean="0">
                <a:solidFill>
                  <a:srgbClr val="515151"/>
                </a:solidFill>
              </a:rPr>
              <a:t> to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  <a:r>
              <a:rPr lang="en-US" sz="1100" dirty="0" smtClean="0">
                <a:solidFill>
                  <a:srgbClr val="515151"/>
                </a:solidFill>
              </a:rPr>
              <a:t> and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Patch both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  <a:r>
              <a:rPr lang="en-US" sz="1100" dirty="0" smtClean="0">
                <a:solidFill>
                  <a:srgbClr val="515151"/>
                </a:solidFill>
              </a:rPr>
              <a:t> and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Review the </a:t>
            </a:r>
            <a:r>
              <a:rPr lang="en-US" sz="1100" dirty="0" err="1" smtClean="0">
                <a:solidFill>
                  <a:srgbClr val="515151"/>
                </a:solidFill>
              </a:rPr>
              <a:t>skiplist</a:t>
            </a:r>
            <a:r>
              <a:rPr lang="en-US" sz="1100" dirty="0" smtClean="0">
                <a:solidFill>
                  <a:srgbClr val="515151"/>
                </a:solidFill>
              </a:rPr>
              <a:t> and need to check list in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  <a:r>
              <a:rPr lang="en-US" sz="1100" dirty="0" smtClean="0">
                <a:solidFill>
                  <a:srgbClr val="515151"/>
                </a:solidFill>
              </a:rPr>
              <a:t>. 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Fix what needs to be fixed in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Full regression testing in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Test fixes in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Release into </a:t>
            </a:r>
            <a:r>
              <a:rPr lang="en-US" sz="1100" b="1" dirty="0" smtClean="0">
                <a:solidFill>
                  <a:srgbClr val="515151"/>
                </a:solidFill>
              </a:rPr>
              <a:t>production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Clone production over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  <a:r>
              <a:rPr lang="en-US" sz="1100" dirty="0" smtClean="0">
                <a:solidFill>
                  <a:srgbClr val="515151"/>
                </a:solidFill>
              </a:rPr>
              <a:t> and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Apply the exported update set to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Review new </a:t>
            </a:r>
            <a:r>
              <a:rPr lang="en-US" sz="1100" dirty="0" err="1" smtClean="0">
                <a:solidFill>
                  <a:srgbClr val="515151"/>
                </a:solidFill>
              </a:rPr>
              <a:t>skiplist</a:t>
            </a:r>
            <a:r>
              <a:rPr lang="en-US" sz="1100" dirty="0" smtClean="0">
                <a:solidFill>
                  <a:srgbClr val="515151"/>
                </a:solidFill>
              </a:rPr>
              <a:t> and need to check list in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  <a:r>
              <a:rPr lang="en-US" sz="1100" dirty="0" smtClean="0">
                <a:solidFill>
                  <a:srgbClr val="515151"/>
                </a:solidFill>
              </a:rPr>
              <a:t>.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Fix new fixes in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Regression testing for the long term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Test new fixes in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2066863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Export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800" y="1193800"/>
            <a:ext cx="11105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2400" dirty="0" smtClean="0">
                <a:solidFill>
                  <a:srgbClr val="515151"/>
                </a:solidFill>
              </a:rPr>
              <a:t>Notes: 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Update sets applied different number of updates every time it was applied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Including when applied to 2 instances cloned from the same backup</a:t>
            </a:r>
            <a:endParaRPr lang="en-US" sz="2400" dirty="0">
              <a:solidFill>
                <a:srgbClr val="515151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This reduces out confidence in the 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800" y="3225125"/>
            <a:ext cx="53721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2400" dirty="0">
                <a:solidFill>
                  <a:srgbClr val="515151"/>
                </a:solidFill>
              </a:rPr>
              <a:t>Pros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>
                <a:solidFill>
                  <a:srgbClr val="515151"/>
                </a:solidFill>
              </a:rPr>
              <a:t>Kept long term out of production, no risk of </a:t>
            </a:r>
            <a:r>
              <a:rPr lang="en-US" sz="2400" dirty="0" smtClean="0">
                <a:solidFill>
                  <a:srgbClr val="515151"/>
                </a:solidFill>
              </a:rPr>
              <a:t>exposure</a:t>
            </a:r>
            <a:endParaRPr lang="en-US" sz="2400" dirty="0">
              <a:solidFill>
                <a:srgbClr val="515151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Relatively simple process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Did not lose an work</a:t>
            </a:r>
            <a:endParaRPr lang="en-US" sz="2400" dirty="0">
              <a:solidFill>
                <a:srgbClr val="51515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0900" y="3225125"/>
            <a:ext cx="53721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2400" dirty="0" smtClean="0">
                <a:solidFill>
                  <a:srgbClr val="515151"/>
                </a:solidFill>
              </a:rPr>
              <a:t>Cons</a:t>
            </a:r>
            <a:endParaRPr lang="en-US" sz="2400" dirty="0">
              <a:solidFill>
                <a:srgbClr val="515151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Potential conflict of effort between Short term and Long term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Still considered unpredictable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Required constant revalidation</a:t>
            </a:r>
            <a:endParaRPr lang="en-US" sz="2400" dirty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62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What we can do better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442" y="938715"/>
            <a:ext cx="1097866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Fix the issue with inconsistent update counts on apply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This was a big issue for us. It removed confidence we had in the deployment.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Stop applying update sets out of order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We were afraid out of order update sets might override changes we wanted. Required effort to make sure nothing was updated in and out of the exported update sets.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728913" y="528637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2400" dirty="0" err="1" smtClean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55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 Hide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31" y="1066800"/>
            <a:ext cx="8686800" cy="217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3238500"/>
            <a:ext cx="109786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Basic Setup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Push long term development with each release, but use a script to hide it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Patch and Upgrade as if you did not have long term development</a:t>
            </a:r>
          </a:p>
        </p:txBody>
      </p:sp>
    </p:spTree>
    <p:extLst>
      <p:ext uri="{BB962C8B-B14F-4D97-AF65-F5344CB8AC3E}">
        <p14:creationId xmlns:p14="http://schemas.microsoft.com/office/powerpoint/2010/main" val="1962169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 Hide </a:t>
            </a:r>
            <a:r>
              <a:rPr lang="mr-IN" dirty="0" smtClean="0"/>
              <a:t>–</a:t>
            </a:r>
            <a:r>
              <a:rPr lang="en-US" dirty="0" smtClean="0"/>
              <a:t> Detailed Development Cycle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84" y="1090220"/>
            <a:ext cx="11409946" cy="3940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084" y="4958908"/>
            <a:ext cx="11409945" cy="76944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All development in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  <a:r>
              <a:rPr lang="en-US" sz="1100" dirty="0" smtClean="0">
                <a:solidFill>
                  <a:srgbClr val="515151"/>
                </a:solidFill>
              </a:rPr>
              <a:t> instance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Short term and long term pushed to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  <a:r>
              <a:rPr lang="en-US" sz="1100" dirty="0" smtClean="0">
                <a:solidFill>
                  <a:srgbClr val="515151"/>
                </a:solidFill>
              </a:rPr>
              <a:t> during every sprint (box)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Short term and long term tested in </a:t>
            </a:r>
            <a:r>
              <a:rPr lang="en-US" sz="1100" b="1" dirty="0" smtClean="0">
                <a:solidFill>
                  <a:srgbClr val="515151"/>
                </a:solidFill>
              </a:rPr>
              <a:t>test </a:t>
            </a:r>
            <a:r>
              <a:rPr lang="en-US" sz="1100" dirty="0" smtClean="0">
                <a:solidFill>
                  <a:srgbClr val="515151"/>
                </a:solidFill>
              </a:rPr>
              <a:t>(box)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Short term and long term release in </a:t>
            </a:r>
            <a:r>
              <a:rPr lang="en-US" sz="1100" b="1" dirty="0" smtClean="0">
                <a:solidFill>
                  <a:srgbClr val="515151"/>
                </a:solidFill>
              </a:rPr>
              <a:t>production</a:t>
            </a:r>
            <a:r>
              <a:rPr lang="en-US" sz="1100" dirty="0" smtClean="0">
                <a:solidFill>
                  <a:srgbClr val="515151"/>
                </a:solidFill>
              </a:rPr>
              <a:t> at the end of every sprint (box)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Long term hidden in </a:t>
            </a:r>
            <a:r>
              <a:rPr lang="en-US" sz="1100" b="1" dirty="0" smtClean="0">
                <a:solidFill>
                  <a:srgbClr val="515151"/>
                </a:solidFill>
              </a:rPr>
              <a:t>production</a:t>
            </a:r>
            <a:r>
              <a:rPr lang="en-US" sz="1100" dirty="0" smtClean="0">
                <a:solidFill>
                  <a:srgbClr val="515151"/>
                </a:solidFill>
              </a:rPr>
              <a:t> via a script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On release, long term unhidden via same script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>
                <a:solidFill>
                  <a:srgbClr val="515151"/>
                </a:solidFill>
              </a:rPr>
              <a:t>After long term release, clone over </a:t>
            </a:r>
            <a:r>
              <a:rPr lang="en-US" sz="1100" b="1" dirty="0">
                <a:solidFill>
                  <a:srgbClr val="515151"/>
                </a:solidFill>
              </a:rPr>
              <a:t>test</a:t>
            </a:r>
            <a:r>
              <a:rPr lang="en-US" sz="1100" dirty="0">
                <a:solidFill>
                  <a:srgbClr val="515151"/>
                </a:solidFill>
              </a:rPr>
              <a:t> and </a:t>
            </a:r>
            <a:r>
              <a:rPr lang="en-US" sz="1100" b="1" dirty="0">
                <a:solidFill>
                  <a:srgbClr val="515151"/>
                </a:solidFill>
              </a:rPr>
              <a:t>dev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endParaRPr lang="en-US" sz="1100" dirty="0" smtClean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94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 Hide </a:t>
            </a:r>
            <a:r>
              <a:rPr lang="mr-IN" dirty="0" smtClean="0"/>
              <a:t>–</a:t>
            </a:r>
            <a:r>
              <a:rPr lang="en-US" dirty="0" smtClean="0"/>
              <a:t> Patching/Upgrading 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84" y="1061646"/>
            <a:ext cx="11264618" cy="2944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084" y="3990357"/>
            <a:ext cx="11409945" cy="1107996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Short term work has all been release before a patch/upgrade 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Clone from </a:t>
            </a:r>
            <a:r>
              <a:rPr lang="en-US" sz="1100" b="1" dirty="0" smtClean="0">
                <a:solidFill>
                  <a:srgbClr val="515151"/>
                </a:solidFill>
              </a:rPr>
              <a:t>production</a:t>
            </a:r>
            <a:r>
              <a:rPr lang="en-US" sz="1100" dirty="0" smtClean="0">
                <a:solidFill>
                  <a:srgbClr val="515151"/>
                </a:solidFill>
              </a:rPr>
              <a:t> to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  <a:r>
              <a:rPr lang="en-US" sz="1100" dirty="0" smtClean="0">
                <a:solidFill>
                  <a:srgbClr val="515151"/>
                </a:solidFill>
              </a:rPr>
              <a:t> and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Patch both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  <a:r>
              <a:rPr lang="en-US" sz="1100" dirty="0" smtClean="0">
                <a:solidFill>
                  <a:srgbClr val="515151"/>
                </a:solidFill>
              </a:rPr>
              <a:t> and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Review the </a:t>
            </a:r>
            <a:r>
              <a:rPr lang="en-US" sz="1100" dirty="0" err="1" smtClean="0">
                <a:solidFill>
                  <a:srgbClr val="515151"/>
                </a:solidFill>
              </a:rPr>
              <a:t>skiplist</a:t>
            </a:r>
            <a:r>
              <a:rPr lang="en-US" sz="1100" dirty="0" smtClean="0">
                <a:solidFill>
                  <a:srgbClr val="515151"/>
                </a:solidFill>
              </a:rPr>
              <a:t> and need to check list in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  <a:r>
              <a:rPr lang="en-US" sz="1100" dirty="0" smtClean="0">
                <a:solidFill>
                  <a:srgbClr val="515151"/>
                </a:solidFill>
              </a:rPr>
              <a:t>. 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Fix what needs to be fixed in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Full regression testing in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Test fixes in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Release into </a:t>
            </a:r>
            <a:r>
              <a:rPr lang="en-US" sz="1100" b="1" dirty="0" smtClean="0">
                <a:solidFill>
                  <a:srgbClr val="515151"/>
                </a:solidFill>
              </a:rPr>
              <a:t>production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Clone production over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  <a:r>
              <a:rPr lang="en-US" sz="1100" dirty="0" smtClean="0">
                <a:solidFill>
                  <a:srgbClr val="515151"/>
                </a:solidFill>
              </a:rPr>
              <a:t> and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Unhide </a:t>
            </a:r>
            <a:r>
              <a:rPr lang="en-US" sz="1100" dirty="0" smtClean="0">
                <a:solidFill>
                  <a:srgbClr val="515151"/>
                </a:solidFill>
              </a:rPr>
              <a:t>long term via script</a:t>
            </a:r>
            <a:endParaRPr lang="en-US" sz="1100" b="1" dirty="0" smtClean="0">
              <a:solidFill>
                <a:srgbClr val="515151"/>
              </a:solidFill>
            </a:endParaRP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Review new </a:t>
            </a:r>
            <a:r>
              <a:rPr lang="en-US" sz="1100" dirty="0" err="1" smtClean="0">
                <a:solidFill>
                  <a:srgbClr val="515151"/>
                </a:solidFill>
              </a:rPr>
              <a:t>skiplist</a:t>
            </a:r>
            <a:r>
              <a:rPr lang="en-US" sz="1100" dirty="0" smtClean="0">
                <a:solidFill>
                  <a:srgbClr val="515151"/>
                </a:solidFill>
              </a:rPr>
              <a:t> and need to check list in dev.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Fix new fixes in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Regression testing for the long term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Test new fixes in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517719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smtClean="0"/>
              <a:t>2: Hide </a:t>
            </a:r>
            <a:r>
              <a:rPr lang="mr-IN" dirty="0" smtClean="0"/>
              <a:t>–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800" y="1193800"/>
            <a:ext cx="111056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2400" dirty="0" smtClean="0">
                <a:solidFill>
                  <a:srgbClr val="515151"/>
                </a:solidFill>
              </a:rPr>
              <a:t>Notes: 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Script had to be meticulously maintained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Required constant development effort to evolve into what we ended with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800" y="3225125"/>
            <a:ext cx="5372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2400" dirty="0">
                <a:solidFill>
                  <a:srgbClr val="515151"/>
                </a:solidFill>
              </a:rPr>
              <a:t>Pros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Easy to apply</a:t>
            </a:r>
            <a:endParaRPr lang="en-US" sz="2400" dirty="0">
              <a:solidFill>
                <a:srgbClr val="515151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Predictable Results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Script was scalable</a:t>
            </a:r>
            <a:endParaRPr lang="en-US" sz="2400" dirty="0">
              <a:solidFill>
                <a:srgbClr val="51515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0900" y="3225125"/>
            <a:ext cx="53721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2400" dirty="0" smtClean="0">
                <a:solidFill>
                  <a:srgbClr val="515151"/>
                </a:solidFill>
              </a:rPr>
              <a:t>Cons</a:t>
            </a:r>
            <a:endParaRPr lang="en-US" sz="2400" dirty="0">
              <a:solidFill>
                <a:srgbClr val="515151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>
                <a:solidFill>
                  <a:srgbClr val="515151"/>
                </a:solidFill>
              </a:rPr>
              <a:t>Potential conflict of effort between Short term and Long term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Cannot hide everything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Lots of testing</a:t>
            </a:r>
            <a:endParaRPr lang="en-US" sz="2400" dirty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4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427892" y="1164333"/>
            <a:ext cx="11022428" cy="4702232"/>
          </a:xfrm>
        </p:spPr>
        <p:txBody>
          <a:bodyPr numCol="1"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About Me and </a:t>
            </a:r>
            <a:r>
              <a:rPr lang="en-US" sz="2000" dirty="0"/>
              <a:t>the University of California, </a:t>
            </a:r>
            <a:r>
              <a:rPr lang="en-US" sz="2000" dirty="0" smtClean="0"/>
              <a:t>Berkeley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About this presentation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What you need to know first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Method 1: Export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Method 2: Hide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Method 3: Branching Instances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Method 4: Inline Instances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How we patch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Exploratory Development</a:t>
            </a:r>
            <a:endParaRPr lang="en-US" sz="12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1505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What we can do better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442" y="938715"/>
            <a:ext cx="1097866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Script works best when entire module hidden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That is no longer the case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Going forward new work might overwrite current functionality we might not want live yet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There were some things we could not hide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Example: business rule modifications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Now that part of the functionality was live, the risk of exposing something you didn’t want exposed was higher.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How do we require less testing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How do we remove the test on every release that everything was hidden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728913" y="528637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2400" dirty="0" err="1" smtClean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3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3: Branching Instances (Our current process)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899" y="1066800"/>
            <a:ext cx="6842449" cy="325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4318000"/>
            <a:ext cx="109786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Closer to what </a:t>
            </a:r>
            <a:r>
              <a:rPr lang="en-US" sz="2400" dirty="0" err="1" smtClean="0">
                <a:solidFill>
                  <a:srgbClr val="515151"/>
                </a:solidFill>
              </a:rPr>
              <a:t>ServiceNow</a:t>
            </a:r>
            <a:r>
              <a:rPr lang="en-US" sz="2400" dirty="0" smtClean="0">
                <a:solidFill>
                  <a:srgbClr val="515151"/>
                </a:solidFill>
              </a:rPr>
              <a:t> recommends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Long term development stays in Dev 2 until release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Patch and Upgrade uses a complicated process, Dev 2 never gets cloned over</a:t>
            </a:r>
          </a:p>
        </p:txBody>
      </p:sp>
    </p:spTree>
    <p:extLst>
      <p:ext uri="{BB962C8B-B14F-4D97-AF65-F5344CB8AC3E}">
        <p14:creationId xmlns:p14="http://schemas.microsoft.com/office/powerpoint/2010/main" val="1940117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3: </a:t>
            </a:r>
            <a:r>
              <a:rPr lang="en-US" dirty="0"/>
              <a:t>Branching Instances </a:t>
            </a:r>
            <a:r>
              <a:rPr lang="mr-IN" dirty="0" smtClean="0"/>
              <a:t>–</a:t>
            </a:r>
            <a:r>
              <a:rPr lang="en-US" dirty="0" smtClean="0"/>
              <a:t> Detailed Development Cycle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3" y="1090220"/>
            <a:ext cx="11229156" cy="4421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5084" y="5352322"/>
            <a:ext cx="11409945" cy="707886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Short term in </a:t>
            </a:r>
            <a:r>
              <a:rPr lang="en-US" sz="1000" b="1" dirty="0" smtClean="0">
                <a:solidFill>
                  <a:srgbClr val="515151"/>
                </a:solidFill>
              </a:rPr>
              <a:t>dev1</a:t>
            </a:r>
            <a:r>
              <a:rPr lang="en-US" sz="1000" dirty="0" smtClean="0">
                <a:solidFill>
                  <a:srgbClr val="515151"/>
                </a:solidFill>
              </a:rPr>
              <a:t>. Long term in </a:t>
            </a:r>
            <a:r>
              <a:rPr lang="en-US" sz="1000" b="1" dirty="0" smtClean="0">
                <a:solidFill>
                  <a:srgbClr val="515151"/>
                </a:solidFill>
              </a:rPr>
              <a:t>dev2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Short term pushed to </a:t>
            </a:r>
            <a:r>
              <a:rPr lang="en-US" sz="1000" b="1" dirty="0" smtClean="0">
                <a:solidFill>
                  <a:srgbClr val="515151"/>
                </a:solidFill>
              </a:rPr>
              <a:t>test</a:t>
            </a:r>
            <a:r>
              <a:rPr lang="en-US" sz="1000" dirty="0" smtClean="0">
                <a:solidFill>
                  <a:srgbClr val="515151"/>
                </a:solidFill>
              </a:rPr>
              <a:t> during each sprint (box)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Short term tested in </a:t>
            </a:r>
            <a:r>
              <a:rPr lang="en-US" sz="1000" b="1" dirty="0" smtClean="0">
                <a:solidFill>
                  <a:srgbClr val="515151"/>
                </a:solidFill>
              </a:rPr>
              <a:t>test</a:t>
            </a:r>
            <a:r>
              <a:rPr lang="en-US" sz="1000" dirty="0">
                <a:solidFill>
                  <a:srgbClr val="515151"/>
                </a:solidFill>
              </a:rPr>
              <a:t> (box)</a:t>
            </a:r>
            <a:endParaRPr lang="en-US" sz="1000" b="1" dirty="0" smtClean="0">
              <a:solidFill>
                <a:srgbClr val="515151"/>
              </a:solidFill>
            </a:endParaRP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Short term released into </a:t>
            </a:r>
            <a:r>
              <a:rPr lang="en-US" sz="1000" b="1" dirty="0" smtClean="0">
                <a:solidFill>
                  <a:srgbClr val="515151"/>
                </a:solidFill>
              </a:rPr>
              <a:t>production</a:t>
            </a:r>
            <a:r>
              <a:rPr lang="en-US" sz="1000" dirty="0" smtClean="0">
                <a:solidFill>
                  <a:srgbClr val="515151"/>
                </a:solidFill>
              </a:rPr>
              <a:t> at the end of each sprint </a:t>
            </a:r>
            <a:r>
              <a:rPr lang="en-US" sz="1000" dirty="0">
                <a:solidFill>
                  <a:srgbClr val="515151"/>
                </a:solidFill>
              </a:rPr>
              <a:t>(box)</a:t>
            </a:r>
            <a:endParaRPr lang="en-US" sz="1000" dirty="0" smtClean="0">
              <a:solidFill>
                <a:srgbClr val="515151"/>
              </a:solidFill>
            </a:endParaRP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Short term pulled into dev2 at the end of each sprint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Long term tested in </a:t>
            </a:r>
            <a:r>
              <a:rPr lang="en-US" sz="1000" b="1" dirty="0" smtClean="0">
                <a:solidFill>
                  <a:srgbClr val="515151"/>
                </a:solidFill>
              </a:rPr>
              <a:t>dev2</a:t>
            </a:r>
            <a:endParaRPr lang="en-US" sz="1000" dirty="0" smtClean="0">
              <a:solidFill>
                <a:srgbClr val="515151"/>
              </a:solidFill>
            </a:endParaRP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Long term pushed to </a:t>
            </a:r>
            <a:r>
              <a:rPr lang="en-US" sz="1000" b="1" dirty="0" smtClean="0">
                <a:solidFill>
                  <a:srgbClr val="515151"/>
                </a:solidFill>
              </a:rPr>
              <a:t>test</a:t>
            </a:r>
            <a:r>
              <a:rPr lang="en-US" sz="1000" dirty="0" smtClean="0">
                <a:solidFill>
                  <a:srgbClr val="515151"/>
                </a:solidFill>
              </a:rPr>
              <a:t> when ready for release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Long term fully retested in </a:t>
            </a:r>
            <a:r>
              <a:rPr lang="en-US" sz="1000" b="1" dirty="0" smtClean="0">
                <a:solidFill>
                  <a:srgbClr val="515151"/>
                </a:solidFill>
              </a:rPr>
              <a:t>test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Long term released to </a:t>
            </a:r>
            <a:r>
              <a:rPr lang="en-US" sz="1000" b="1" dirty="0" smtClean="0">
                <a:solidFill>
                  <a:srgbClr val="515151"/>
                </a:solidFill>
              </a:rPr>
              <a:t>production</a:t>
            </a:r>
            <a:endParaRPr lang="en-US" sz="1000" dirty="0" smtClean="0">
              <a:solidFill>
                <a:srgbClr val="515151"/>
              </a:solidFill>
            </a:endParaRP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b="1" dirty="0" smtClean="0">
                <a:solidFill>
                  <a:srgbClr val="515151"/>
                </a:solidFill>
              </a:rPr>
              <a:t>Production</a:t>
            </a:r>
            <a:r>
              <a:rPr lang="en-US" sz="1000" dirty="0" smtClean="0">
                <a:solidFill>
                  <a:srgbClr val="515151"/>
                </a:solidFill>
              </a:rPr>
              <a:t> cloned over </a:t>
            </a:r>
            <a:r>
              <a:rPr lang="en-US" sz="1000" b="1" dirty="0" smtClean="0">
                <a:solidFill>
                  <a:srgbClr val="515151"/>
                </a:solidFill>
              </a:rPr>
              <a:t>test</a:t>
            </a:r>
            <a:r>
              <a:rPr lang="en-US" sz="1000" dirty="0" smtClean="0">
                <a:solidFill>
                  <a:srgbClr val="515151"/>
                </a:solidFill>
              </a:rPr>
              <a:t>, </a:t>
            </a:r>
            <a:r>
              <a:rPr lang="en-US" sz="1000" b="1" dirty="0" smtClean="0">
                <a:solidFill>
                  <a:srgbClr val="515151"/>
                </a:solidFill>
              </a:rPr>
              <a:t>dev1</a:t>
            </a:r>
            <a:r>
              <a:rPr lang="en-US" sz="1000" dirty="0" smtClean="0">
                <a:solidFill>
                  <a:srgbClr val="515151"/>
                </a:solidFill>
              </a:rPr>
              <a:t>, and </a:t>
            </a:r>
            <a:r>
              <a:rPr lang="en-US" sz="1000" b="1" dirty="0" smtClean="0">
                <a:solidFill>
                  <a:srgbClr val="515151"/>
                </a:solidFill>
              </a:rPr>
              <a:t>dev2</a:t>
            </a:r>
          </a:p>
        </p:txBody>
      </p:sp>
    </p:spTree>
    <p:extLst>
      <p:ext uri="{BB962C8B-B14F-4D97-AF65-F5344CB8AC3E}">
        <p14:creationId xmlns:p14="http://schemas.microsoft.com/office/powerpoint/2010/main" val="1668194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3: </a:t>
            </a:r>
            <a:r>
              <a:rPr lang="en-US" dirty="0"/>
              <a:t>Branching Instances </a:t>
            </a:r>
            <a:r>
              <a:rPr lang="mr-IN" dirty="0" smtClean="0"/>
              <a:t>–</a:t>
            </a:r>
            <a:r>
              <a:rPr lang="en-US" dirty="0" smtClean="0"/>
              <a:t> Patching/Upgrading 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5" y="1061646"/>
            <a:ext cx="11256647" cy="39675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084" y="4915399"/>
            <a:ext cx="11409945" cy="1107996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Short term work has all been release before a patch/upgrade 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Clone from </a:t>
            </a:r>
            <a:r>
              <a:rPr lang="en-US" sz="1100" b="1" dirty="0" smtClean="0">
                <a:solidFill>
                  <a:srgbClr val="515151"/>
                </a:solidFill>
              </a:rPr>
              <a:t>production</a:t>
            </a:r>
            <a:r>
              <a:rPr lang="en-US" sz="1100" dirty="0" smtClean="0">
                <a:solidFill>
                  <a:srgbClr val="515151"/>
                </a:solidFill>
              </a:rPr>
              <a:t> to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  <a:r>
              <a:rPr lang="en-US" sz="1100" dirty="0" smtClean="0">
                <a:solidFill>
                  <a:srgbClr val="515151"/>
                </a:solidFill>
              </a:rPr>
              <a:t> and </a:t>
            </a:r>
            <a:r>
              <a:rPr lang="en-US" sz="1100" b="1" dirty="0" smtClean="0">
                <a:solidFill>
                  <a:srgbClr val="515151"/>
                </a:solidFill>
              </a:rPr>
              <a:t>dev1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Patch both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  <a:r>
              <a:rPr lang="en-US" sz="1100" dirty="0" smtClean="0">
                <a:solidFill>
                  <a:srgbClr val="515151"/>
                </a:solidFill>
              </a:rPr>
              <a:t> and </a:t>
            </a:r>
            <a:r>
              <a:rPr lang="en-US" sz="1100" b="1" dirty="0" smtClean="0">
                <a:solidFill>
                  <a:srgbClr val="515151"/>
                </a:solidFill>
              </a:rPr>
              <a:t>dev1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Use Team Develop to Reconcile </a:t>
            </a:r>
            <a:r>
              <a:rPr lang="en-US" sz="1100" b="1" dirty="0" smtClean="0">
                <a:solidFill>
                  <a:srgbClr val="515151"/>
                </a:solidFill>
              </a:rPr>
              <a:t>dev1</a:t>
            </a:r>
            <a:r>
              <a:rPr lang="en-US" sz="1100" dirty="0" smtClean="0">
                <a:solidFill>
                  <a:srgbClr val="515151"/>
                </a:solidFill>
              </a:rPr>
              <a:t> and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  <a:endParaRPr lang="en-US" sz="1100" dirty="0" smtClean="0">
              <a:solidFill>
                <a:srgbClr val="515151"/>
              </a:solidFill>
            </a:endParaRP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Review the </a:t>
            </a:r>
            <a:r>
              <a:rPr lang="en-US" sz="1100" dirty="0" err="1" smtClean="0">
                <a:solidFill>
                  <a:srgbClr val="515151"/>
                </a:solidFill>
              </a:rPr>
              <a:t>skiplist</a:t>
            </a:r>
            <a:r>
              <a:rPr lang="en-US" sz="1100" dirty="0" smtClean="0">
                <a:solidFill>
                  <a:srgbClr val="515151"/>
                </a:solidFill>
              </a:rPr>
              <a:t> and need to check list in </a:t>
            </a:r>
            <a:r>
              <a:rPr lang="en-US" sz="1100" b="1" dirty="0" smtClean="0">
                <a:solidFill>
                  <a:srgbClr val="515151"/>
                </a:solidFill>
              </a:rPr>
              <a:t>dev1</a:t>
            </a:r>
            <a:r>
              <a:rPr lang="en-US" sz="1100" dirty="0" smtClean="0">
                <a:solidFill>
                  <a:srgbClr val="515151"/>
                </a:solidFill>
              </a:rPr>
              <a:t>. 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Fix what needs to be fixed in </a:t>
            </a:r>
            <a:r>
              <a:rPr lang="en-US" sz="1100" b="1" dirty="0" smtClean="0">
                <a:solidFill>
                  <a:srgbClr val="515151"/>
                </a:solidFill>
              </a:rPr>
              <a:t>dev1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Full regression testing in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Test fixes in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Release into </a:t>
            </a:r>
            <a:r>
              <a:rPr lang="en-US" sz="1100" b="1" dirty="0" smtClean="0">
                <a:solidFill>
                  <a:srgbClr val="515151"/>
                </a:solidFill>
              </a:rPr>
              <a:t>production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Patch </a:t>
            </a:r>
            <a:r>
              <a:rPr lang="en-US" sz="1100" b="1" dirty="0" smtClean="0">
                <a:solidFill>
                  <a:srgbClr val="515151"/>
                </a:solidFill>
              </a:rPr>
              <a:t>dev2</a:t>
            </a:r>
            <a:endParaRPr lang="en-US" sz="1100" dirty="0" smtClean="0">
              <a:solidFill>
                <a:srgbClr val="515151"/>
              </a:solidFill>
            </a:endParaRP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Pull fixes from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  <a:r>
              <a:rPr lang="en-US" sz="1100" dirty="0" smtClean="0">
                <a:solidFill>
                  <a:srgbClr val="515151"/>
                </a:solidFill>
              </a:rPr>
              <a:t> to </a:t>
            </a:r>
            <a:r>
              <a:rPr lang="en-US" sz="1100" b="1" dirty="0" smtClean="0">
                <a:solidFill>
                  <a:srgbClr val="515151"/>
                </a:solidFill>
              </a:rPr>
              <a:t>dev2</a:t>
            </a:r>
            <a:endParaRPr lang="en-US" sz="1100" dirty="0" smtClean="0">
              <a:solidFill>
                <a:srgbClr val="515151"/>
              </a:solidFill>
            </a:endParaRP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Clone production over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  <a:r>
              <a:rPr lang="en-US" sz="1100" dirty="0" smtClean="0">
                <a:solidFill>
                  <a:srgbClr val="515151"/>
                </a:solidFill>
              </a:rPr>
              <a:t> and </a:t>
            </a:r>
            <a:r>
              <a:rPr lang="en-US" sz="1100" b="1" dirty="0" smtClean="0">
                <a:solidFill>
                  <a:srgbClr val="515151"/>
                </a:solidFill>
              </a:rPr>
              <a:t>dev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Review new </a:t>
            </a:r>
            <a:r>
              <a:rPr lang="en-US" sz="1100" dirty="0" err="1" smtClean="0">
                <a:solidFill>
                  <a:srgbClr val="515151"/>
                </a:solidFill>
              </a:rPr>
              <a:t>skiplist</a:t>
            </a:r>
            <a:r>
              <a:rPr lang="en-US" sz="1100" dirty="0" smtClean="0">
                <a:solidFill>
                  <a:srgbClr val="515151"/>
                </a:solidFill>
              </a:rPr>
              <a:t> and need to check list in </a:t>
            </a:r>
            <a:r>
              <a:rPr lang="en-US" sz="1100" b="1" dirty="0" smtClean="0">
                <a:solidFill>
                  <a:srgbClr val="515151"/>
                </a:solidFill>
              </a:rPr>
              <a:t>dev2</a:t>
            </a:r>
            <a:r>
              <a:rPr lang="en-US" sz="1100" dirty="0" smtClean="0">
                <a:solidFill>
                  <a:srgbClr val="515151"/>
                </a:solidFill>
              </a:rPr>
              <a:t>.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Fix new fixes in </a:t>
            </a:r>
            <a:r>
              <a:rPr lang="en-US" sz="1100" b="1" dirty="0" smtClean="0">
                <a:solidFill>
                  <a:srgbClr val="515151"/>
                </a:solidFill>
              </a:rPr>
              <a:t>dev2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Regression testing for the long term </a:t>
            </a:r>
            <a:r>
              <a:rPr lang="en-US" sz="1100" b="1" dirty="0" smtClean="0">
                <a:solidFill>
                  <a:srgbClr val="515151"/>
                </a:solidFill>
              </a:rPr>
              <a:t>dev2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Test new fixes in </a:t>
            </a:r>
            <a:r>
              <a:rPr lang="en-US" sz="1100" b="1" dirty="0" smtClean="0">
                <a:solidFill>
                  <a:srgbClr val="515151"/>
                </a:solidFill>
              </a:rPr>
              <a:t>dev2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100" dirty="0" smtClean="0">
                <a:solidFill>
                  <a:srgbClr val="515151"/>
                </a:solidFill>
              </a:rPr>
              <a:t>Use Team Develop to reconcile </a:t>
            </a:r>
            <a:r>
              <a:rPr lang="en-US" sz="1100" b="1" dirty="0" smtClean="0">
                <a:solidFill>
                  <a:srgbClr val="515151"/>
                </a:solidFill>
              </a:rPr>
              <a:t>test</a:t>
            </a:r>
            <a:r>
              <a:rPr lang="en-US" sz="1100" dirty="0" smtClean="0">
                <a:solidFill>
                  <a:srgbClr val="515151"/>
                </a:solidFill>
              </a:rPr>
              <a:t> and </a:t>
            </a:r>
            <a:r>
              <a:rPr lang="en-US" sz="1100" b="1" dirty="0" smtClean="0">
                <a:solidFill>
                  <a:srgbClr val="515151"/>
                </a:solidFill>
              </a:rPr>
              <a:t>dev2</a:t>
            </a:r>
            <a:endParaRPr lang="en-US" sz="1100" dirty="0" smtClean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22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</a:t>
            </a:r>
            <a:r>
              <a:rPr lang="en-US" dirty="0" smtClean="0"/>
              <a:t>: </a:t>
            </a:r>
            <a:r>
              <a:rPr lang="en-US" dirty="0"/>
              <a:t>Branching Instances </a:t>
            </a:r>
            <a:r>
              <a:rPr lang="mr-IN" dirty="0" smtClean="0"/>
              <a:t>–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800" y="1193800"/>
            <a:ext cx="111056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2400" dirty="0" smtClean="0">
                <a:solidFill>
                  <a:srgbClr val="515151"/>
                </a:solidFill>
              </a:rPr>
              <a:t>Notes: 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Requires another instance.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Works when some parts are live.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800" y="3225125"/>
            <a:ext cx="53721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2400" dirty="0">
                <a:solidFill>
                  <a:srgbClr val="515151"/>
                </a:solidFill>
              </a:rPr>
              <a:t>Pros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Manages conflicts of Long term and Short term</a:t>
            </a:r>
            <a:endParaRPr lang="en-US" sz="2400" dirty="0">
              <a:solidFill>
                <a:srgbClr val="515151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Easy release of short term efforts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0900" y="3225125"/>
            <a:ext cx="5372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2400" dirty="0" smtClean="0">
                <a:solidFill>
                  <a:srgbClr val="515151"/>
                </a:solidFill>
              </a:rPr>
              <a:t>Cons</a:t>
            </a:r>
            <a:endParaRPr lang="en-US" sz="2400" dirty="0">
              <a:solidFill>
                <a:srgbClr val="515151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Push too large to validate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Difficult to patch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Required full retest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Dev and test are in the same instance</a:t>
            </a:r>
            <a:endParaRPr lang="en-US" sz="2400" dirty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25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What we can do better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442" y="938715"/>
            <a:ext cx="1097866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Minimize our pushes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More frequent pushes allow better use of the built in tools for code review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Separate testing instance from development instance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Allows testing to be more accurate with what it will look like on release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Changes that are not part of the update set won’t affect testing 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Minimize retesting when ready to deploy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728913" y="528637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2400" dirty="0" err="1" smtClean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53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4: Inline Instances (Process still in development)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18" y="1079501"/>
            <a:ext cx="8882225" cy="1776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799" y="3162300"/>
            <a:ext cx="109786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Important: Separates Development and Testing for Long term efforts 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Long term development pushed from Dev 2 to Dev 1 then held until release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Patch and Upgrade uses a complicated process</a:t>
            </a:r>
          </a:p>
        </p:txBody>
      </p:sp>
    </p:spTree>
    <p:extLst>
      <p:ext uri="{BB962C8B-B14F-4D97-AF65-F5344CB8AC3E}">
        <p14:creationId xmlns:p14="http://schemas.microsoft.com/office/powerpoint/2010/main" val="136769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4: Inline </a:t>
            </a:r>
            <a:r>
              <a:rPr lang="en-US" dirty="0" smtClean="0"/>
              <a:t>Instances </a:t>
            </a:r>
            <a:r>
              <a:rPr lang="mr-IN" dirty="0" smtClean="0"/>
              <a:t>–</a:t>
            </a:r>
            <a:r>
              <a:rPr lang="en-US" dirty="0" smtClean="0"/>
              <a:t> Detailed Development Cycle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84" y="1156849"/>
            <a:ext cx="11229156" cy="32723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5084" y="5352322"/>
            <a:ext cx="11515911" cy="707886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Short term in </a:t>
            </a:r>
            <a:r>
              <a:rPr lang="en-US" sz="1000" b="1" dirty="0" smtClean="0">
                <a:solidFill>
                  <a:srgbClr val="515151"/>
                </a:solidFill>
              </a:rPr>
              <a:t>dev1</a:t>
            </a:r>
            <a:r>
              <a:rPr lang="en-US" sz="1000" dirty="0" smtClean="0">
                <a:solidFill>
                  <a:srgbClr val="515151"/>
                </a:solidFill>
              </a:rPr>
              <a:t>. Long term in </a:t>
            </a:r>
            <a:r>
              <a:rPr lang="en-US" sz="1000" b="1" dirty="0" smtClean="0">
                <a:solidFill>
                  <a:srgbClr val="515151"/>
                </a:solidFill>
              </a:rPr>
              <a:t>dev2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Short term pushed to </a:t>
            </a:r>
            <a:r>
              <a:rPr lang="en-US" sz="1000" b="1" dirty="0" smtClean="0">
                <a:solidFill>
                  <a:srgbClr val="515151"/>
                </a:solidFill>
              </a:rPr>
              <a:t>test</a:t>
            </a:r>
            <a:r>
              <a:rPr lang="en-US" sz="1000" dirty="0" smtClean="0">
                <a:solidFill>
                  <a:srgbClr val="515151"/>
                </a:solidFill>
              </a:rPr>
              <a:t> during each sprint (box1)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Short term tested in </a:t>
            </a:r>
            <a:r>
              <a:rPr lang="en-US" sz="1000" b="1" dirty="0" smtClean="0">
                <a:solidFill>
                  <a:srgbClr val="515151"/>
                </a:solidFill>
              </a:rPr>
              <a:t>test</a:t>
            </a:r>
            <a:r>
              <a:rPr lang="en-US" sz="1000" dirty="0">
                <a:solidFill>
                  <a:srgbClr val="515151"/>
                </a:solidFill>
              </a:rPr>
              <a:t> (</a:t>
            </a:r>
            <a:r>
              <a:rPr lang="en-US" sz="1000" dirty="0" smtClean="0">
                <a:solidFill>
                  <a:srgbClr val="515151"/>
                </a:solidFill>
              </a:rPr>
              <a:t>box1)</a:t>
            </a:r>
            <a:endParaRPr lang="en-US" sz="1000" b="1" dirty="0" smtClean="0">
              <a:solidFill>
                <a:srgbClr val="515151"/>
              </a:solidFill>
            </a:endParaRP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Short term released into </a:t>
            </a:r>
            <a:r>
              <a:rPr lang="en-US" sz="1000" b="1" dirty="0" smtClean="0">
                <a:solidFill>
                  <a:srgbClr val="515151"/>
                </a:solidFill>
              </a:rPr>
              <a:t>production</a:t>
            </a:r>
            <a:r>
              <a:rPr lang="en-US" sz="1000" dirty="0" smtClean="0">
                <a:solidFill>
                  <a:srgbClr val="515151"/>
                </a:solidFill>
              </a:rPr>
              <a:t> at the end of each sprint </a:t>
            </a:r>
            <a:r>
              <a:rPr lang="en-US" sz="1000" dirty="0">
                <a:solidFill>
                  <a:srgbClr val="515151"/>
                </a:solidFill>
              </a:rPr>
              <a:t>(</a:t>
            </a:r>
            <a:r>
              <a:rPr lang="en-US" sz="1000" dirty="0" smtClean="0">
                <a:solidFill>
                  <a:srgbClr val="515151"/>
                </a:solidFill>
              </a:rPr>
              <a:t>box1)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Short term pulled into </a:t>
            </a:r>
            <a:r>
              <a:rPr lang="en-US" sz="1000" b="1" dirty="0" smtClean="0">
                <a:solidFill>
                  <a:srgbClr val="515151"/>
                </a:solidFill>
              </a:rPr>
              <a:t>dev2</a:t>
            </a:r>
            <a:r>
              <a:rPr lang="en-US" sz="1000" dirty="0" smtClean="0">
                <a:solidFill>
                  <a:srgbClr val="515151"/>
                </a:solidFill>
              </a:rPr>
              <a:t> at the end of each sprint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Long term pushed to </a:t>
            </a:r>
            <a:r>
              <a:rPr lang="en-US" sz="1000" b="1" dirty="0" smtClean="0">
                <a:solidFill>
                  <a:srgbClr val="515151"/>
                </a:solidFill>
              </a:rPr>
              <a:t>dev1</a:t>
            </a:r>
            <a:r>
              <a:rPr lang="en-US" sz="1000" dirty="0" smtClean="0">
                <a:solidFill>
                  <a:srgbClr val="515151"/>
                </a:solidFill>
              </a:rPr>
              <a:t> during each sprint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Long term pushed to </a:t>
            </a:r>
            <a:r>
              <a:rPr lang="en-US" sz="1000" b="1" dirty="0" smtClean="0">
                <a:solidFill>
                  <a:srgbClr val="515151"/>
                </a:solidFill>
              </a:rPr>
              <a:t>test</a:t>
            </a:r>
            <a:r>
              <a:rPr lang="en-US" sz="1000" dirty="0" smtClean="0">
                <a:solidFill>
                  <a:srgbClr val="515151"/>
                </a:solidFill>
              </a:rPr>
              <a:t> from </a:t>
            </a:r>
            <a:r>
              <a:rPr lang="en-US" sz="1000" b="1" dirty="0" smtClean="0">
                <a:solidFill>
                  <a:srgbClr val="515151"/>
                </a:solidFill>
              </a:rPr>
              <a:t>dev1</a:t>
            </a:r>
            <a:r>
              <a:rPr lang="en-US" sz="1000" dirty="0" smtClean="0">
                <a:solidFill>
                  <a:srgbClr val="515151"/>
                </a:solidFill>
              </a:rPr>
              <a:t> when ready for release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Long term smoke tested in </a:t>
            </a:r>
            <a:r>
              <a:rPr lang="en-US" sz="1000" b="1" dirty="0" smtClean="0">
                <a:solidFill>
                  <a:srgbClr val="515151"/>
                </a:solidFill>
              </a:rPr>
              <a:t>test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Long term released to </a:t>
            </a:r>
            <a:r>
              <a:rPr lang="en-US" sz="1000" b="1" dirty="0" smtClean="0">
                <a:solidFill>
                  <a:srgbClr val="515151"/>
                </a:solidFill>
              </a:rPr>
              <a:t>production</a:t>
            </a:r>
            <a:endParaRPr lang="en-US" sz="1000" dirty="0" smtClean="0">
              <a:solidFill>
                <a:srgbClr val="515151"/>
              </a:solidFill>
            </a:endParaRP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b="1" dirty="0" smtClean="0">
                <a:solidFill>
                  <a:srgbClr val="515151"/>
                </a:solidFill>
              </a:rPr>
              <a:t>Production</a:t>
            </a:r>
            <a:r>
              <a:rPr lang="en-US" sz="1000" dirty="0" smtClean="0">
                <a:solidFill>
                  <a:srgbClr val="515151"/>
                </a:solidFill>
              </a:rPr>
              <a:t> cloned over </a:t>
            </a:r>
            <a:r>
              <a:rPr lang="en-US" sz="1000" b="1" dirty="0" smtClean="0">
                <a:solidFill>
                  <a:srgbClr val="515151"/>
                </a:solidFill>
              </a:rPr>
              <a:t>test</a:t>
            </a:r>
            <a:r>
              <a:rPr lang="en-US" sz="1000" dirty="0" smtClean="0">
                <a:solidFill>
                  <a:srgbClr val="515151"/>
                </a:solidFill>
              </a:rPr>
              <a:t>, </a:t>
            </a:r>
            <a:r>
              <a:rPr lang="en-US" sz="1000" b="1" dirty="0" smtClean="0">
                <a:solidFill>
                  <a:srgbClr val="515151"/>
                </a:solidFill>
              </a:rPr>
              <a:t>dev1</a:t>
            </a:r>
            <a:r>
              <a:rPr lang="en-US" sz="1000" dirty="0" smtClean="0">
                <a:solidFill>
                  <a:srgbClr val="515151"/>
                </a:solidFill>
              </a:rPr>
              <a:t>, and </a:t>
            </a:r>
            <a:r>
              <a:rPr lang="en-US" sz="1000" b="1" dirty="0" smtClean="0">
                <a:solidFill>
                  <a:srgbClr val="515151"/>
                </a:solidFill>
              </a:rPr>
              <a:t>dev2</a:t>
            </a:r>
          </a:p>
        </p:txBody>
      </p:sp>
    </p:spTree>
    <p:extLst>
      <p:ext uri="{BB962C8B-B14F-4D97-AF65-F5344CB8AC3E}">
        <p14:creationId xmlns:p14="http://schemas.microsoft.com/office/powerpoint/2010/main" val="168135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4: Inline </a:t>
            </a:r>
            <a:r>
              <a:rPr lang="en-US" dirty="0" smtClean="0"/>
              <a:t>Instances </a:t>
            </a:r>
            <a:r>
              <a:rPr lang="mr-IN" dirty="0" smtClean="0"/>
              <a:t>–</a:t>
            </a:r>
            <a:r>
              <a:rPr lang="en-US" dirty="0" smtClean="0"/>
              <a:t> Patching/Upgrading 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76" y="1061646"/>
            <a:ext cx="10290485" cy="3967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084" y="4957927"/>
            <a:ext cx="11409945" cy="1063228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Short term work has all been release before a patch/upgrade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Clone from </a:t>
            </a:r>
            <a:r>
              <a:rPr lang="en-US" sz="1000" b="1" dirty="0" smtClean="0">
                <a:solidFill>
                  <a:srgbClr val="515151"/>
                </a:solidFill>
              </a:rPr>
              <a:t>dev1</a:t>
            </a:r>
            <a:r>
              <a:rPr lang="en-US" sz="1000" dirty="0" smtClean="0">
                <a:solidFill>
                  <a:srgbClr val="515151"/>
                </a:solidFill>
              </a:rPr>
              <a:t> to </a:t>
            </a:r>
            <a:r>
              <a:rPr lang="en-US" sz="1000" b="1" dirty="0" smtClean="0">
                <a:solidFill>
                  <a:srgbClr val="515151"/>
                </a:solidFill>
              </a:rPr>
              <a:t>dev2</a:t>
            </a:r>
            <a:r>
              <a:rPr lang="en-US" sz="1000" dirty="0" smtClean="0">
                <a:solidFill>
                  <a:srgbClr val="515151"/>
                </a:solidFill>
              </a:rPr>
              <a:t> 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Clone from </a:t>
            </a:r>
            <a:r>
              <a:rPr lang="en-US" sz="1000" b="1" dirty="0" smtClean="0">
                <a:solidFill>
                  <a:srgbClr val="515151"/>
                </a:solidFill>
              </a:rPr>
              <a:t>production</a:t>
            </a:r>
            <a:r>
              <a:rPr lang="en-US" sz="1000" dirty="0" smtClean="0">
                <a:solidFill>
                  <a:srgbClr val="515151"/>
                </a:solidFill>
              </a:rPr>
              <a:t> to </a:t>
            </a:r>
            <a:r>
              <a:rPr lang="en-US" sz="1000" b="1" dirty="0" smtClean="0">
                <a:solidFill>
                  <a:srgbClr val="515151"/>
                </a:solidFill>
              </a:rPr>
              <a:t>test</a:t>
            </a:r>
            <a:r>
              <a:rPr lang="en-US" sz="1000" dirty="0" smtClean="0">
                <a:solidFill>
                  <a:srgbClr val="515151"/>
                </a:solidFill>
              </a:rPr>
              <a:t> and </a:t>
            </a:r>
            <a:r>
              <a:rPr lang="en-US" sz="1000" b="1" dirty="0" smtClean="0">
                <a:solidFill>
                  <a:srgbClr val="515151"/>
                </a:solidFill>
              </a:rPr>
              <a:t>dev1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Patch both </a:t>
            </a:r>
            <a:r>
              <a:rPr lang="en-US" sz="1000" b="1" dirty="0" smtClean="0">
                <a:solidFill>
                  <a:srgbClr val="515151"/>
                </a:solidFill>
              </a:rPr>
              <a:t>test</a:t>
            </a:r>
            <a:r>
              <a:rPr lang="en-US" sz="1000" dirty="0" smtClean="0">
                <a:solidFill>
                  <a:srgbClr val="515151"/>
                </a:solidFill>
              </a:rPr>
              <a:t> and </a:t>
            </a:r>
            <a:r>
              <a:rPr lang="en-US" sz="1000" b="1" dirty="0" smtClean="0">
                <a:solidFill>
                  <a:srgbClr val="515151"/>
                </a:solidFill>
              </a:rPr>
              <a:t>dev1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Use Team Develop to Reconcile </a:t>
            </a:r>
            <a:r>
              <a:rPr lang="en-US" sz="1000" b="1" dirty="0" smtClean="0">
                <a:solidFill>
                  <a:srgbClr val="515151"/>
                </a:solidFill>
              </a:rPr>
              <a:t>dev1</a:t>
            </a:r>
            <a:r>
              <a:rPr lang="en-US" sz="1000" dirty="0" smtClean="0">
                <a:solidFill>
                  <a:srgbClr val="515151"/>
                </a:solidFill>
              </a:rPr>
              <a:t> and </a:t>
            </a:r>
            <a:r>
              <a:rPr lang="en-US" sz="1000" b="1" dirty="0" smtClean="0">
                <a:solidFill>
                  <a:srgbClr val="515151"/>
                </a:solidFill>
              </a:rPr>
              <a:t>test</a:t>
            </a:r>
            <a:endParaRPr lang="en-US" sz="1000" dirty="0" smtClean="0">
              <a:solidFill>
                <a:srgbClr val="515151"/>
              </a:solidFill>
            </a:endParaRP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Review the </a:t>
            </a:r>
            <a:r>
              <a:rPr lang="en-US" sz="1000" dirty="0" err="1" smtClean="0">
                <a:solidFill>
                  <a:srgbClr val="515151"/>
                </a:solidFill>
              </a:rPr>
              <a:t>skiplist</a:t>
            </a:r>
            <a:r>
              <a:rPr lang="en-US" sz="1000" dirty="0" smtClean="0">
                <a:solidFill>
                  <a:srgbClr val="515151"/>
                </a:solidFill>
              </a:rPr>
              <a:t> and need to check list in </a:t>
            </a:r>
            <a:r>
              <a:rPr lang="en-US" sz="1000" b="1" dirty="0" smtClean="0">
                <a:solidFill>
                  <a:srgbClr val="515151"/>
                </a:solidFill>
              </a:rPr>
              <a:t>dev1</a:t>
            </a:r>
            <a:r>
              <a:rPr lang="en-US" sz="1000" dirty="0" smtClean="0">
                <a:solidFill>
                  <a:srgbClr val="515151"/>
                </a:solidFill>
              </a:rPr>
              <a:t>. 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Fix what needs to be fixed in </a:t>
            </a:r>
            <a:r>
              <a:rPr lang="en-US" sz="1000" b="1" dirty="0" smtClean="0">
                <a:solidFill>
                  <a:srgbClr val="515151"/>
                </a:solidFill>
              </a:rPr>
              <a:t>dev1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Patch </a:t>
            </a:r>
            <a:r>
              <a:rPr lang="en-US" sz="1000" b="1" dirty="0" smtClean="0">
                <a:solidFill>
                  <a:srgbClr val="515151"/>
                </a:solidFill>
              </a:rPr>
              <a:t>dev2</a:t>
            </a:r>
            <a:endParaRPr lang="en-US" sz="1000" dirty="0" smtClean="0">
              <a:solidFill>
                <a:srgbClr val="515151"/>
              </a:solidFill>
            </a:endParaRP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Pull fixes from </a:t>
            </a:r>
            <a:r>
              <a:rPr lang="en-US" sz="1000" b="1" dirty="0" smtClean="0">
                <a:solidFill>
                  <a:srgbClr val="515151"/>
                </a:solidFill>
              </a:rPr>
              <a:t>dev1 </a:t>
            </a:r>
            <a:r>
              <a:rPr lang="en-US" sz="1000" dirty="0" smtClean="0">
                <a:solidFill>
                  <a:srgbClr val="515151"/>
                </a:solidFill>
              </a:rPr>
              <a:t>to </a:t>
            </a:r>
            <a:r>
              <a:rPr lang="en-US" sz="1000" b="1" dirty="0" smtClean="0">
                <a:solidFill>
                  <a:srgbClr val="515151"/>
                </a:solidFill>
              </a:rPr>
              <a:t>dev2</a:t>
            </a:r>
            <a:endParaRPr lang="en-US" sz="1000" dirty="0" smtClean="0">
              <a:solidFill>
                <a:srgbClr val="515151"/>
              </a:solidFill>
            </a:endParaRP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>
                <a:solidFill>
                  <a:srgbClr val="515151"/>
                </a:solidFill>
              </a:rPr>
              <a:t>Full regression testing in </a:t>
            </a:r>
            <a:r>
              <a:rPr lang="en-US" sz="1000" b="1" dirty="0">
                <a:solidFill>
                  <a:srgbClr val="515151"/>
                </a:solidFill>
              </a:rPr>
              <a:t>test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>
                <a:solidFill>
                  <a:srgbClr val="515151"/>
                </a:solidFill>
              </a:rPr>
              <a:t>Test fixes in </a:t>
            </a:r>
            <a:r>
              <a:rPr lang="en-US" sz="1000" b="1" dirty="0">
                <a:solidFill>
                  <a:srgbClr val="515151"/>
                </a:solidFill>
              </a:rPr>
              <a:t>test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>
                <a:solidFill>
                  <a:srgbClr val="515151"/>
                </a:solidFill>
              </a:rPr>
              <a:t>Release into </a:t>
            </a:r>
            <a:r>
              <a:rPr lang="en-US" sz="1000" b="1" dirty="0">
                <a:solidFill>
                  <a:srgbClr val="515151"/>
                </a:solidFill>
              </a:rPr>
              <a:t>production</a:t>
            </a:r>
            <a:endParaRPr lang="en-US" sz="1000" dirty="0">
              <a:solidFill>
                <a:srgbClr val="515151"/>
              </a:solidFill>
            </a:endParaRP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Clone production over </a:t>
            </a:r>
            <a:r>
              <a:rPr lang="en-US" sz="1000" b="1" dirty="0" smtClean="0">
                <a:solidFill>
                  <a:srgbClr val="515151"/>
                </a:solidFill>
              </a:rPr>
              <a:t>test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Review new </a:t>
            </a:r>
            <a:r>
              <a:rPr lang="en-US" sz="1000" dirty="0" err="1" smtClean="0">
                <a:solidFill>
                  <a:srgbClr val="515151"/>
                </a:solidFill>
              </a:rPr>
              <a:t>skiplist</a:t>
            </a:r>
            <a:r>
              <a:rPr lang="en-US" sz="1000" dirty="0" smtClean="0">
                <a:solidFill>
                  <a:srgbClr val="515151"/>
                </a:solidFill>
              </a:rPr>
              <a:t> and need to check list in </a:t>
            </a:r>
            <a:r>
              <a:rPr lang="en-US" sz="1000" b="1" dirty="0" smtClean="0">
                <a:solidFill>
                  <a:srgbClr val="515151"/>
                </a:solidFill>
              </a:rPr>
              <a:t>dev2</a:t>
            </a:r>
            <a:r>
              <a:rPr lang="en-US" sz="1000" dirty="0" smtClean="0">
                <a:solidFill>
                  <a:srgbClr val="515151"/>
                </a:solidFill>
              </a:rPr>
              <a:t>.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Fix new fixes in </a:t>
            </a:r>
            <a:r>
              <a:rPr lang="en-US" sz="1000" b="1" dirty="0" smtClean="0">
                <a:solidFill>
                  <a:srgbClr val="515151"/>
                </a:solidFill>
              </a:rPr>
              <a:t>dev2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Regression testing for the long term </a:t>
            </a:r>
            <a:r>
              <a:rPr lang="en-US" sz="1000" b="1" dirty="0" smtClean="0">
                <a:solidFill>
                  <a:srgbClr val="515151"/>
                </a:solidFill>
              </a:rPr>
              <a:t>dev1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Test new fixes in </a:t>
            </a:r>
            <a:r>
              <a:rPr lang="en-US" sz="1000" b="1" dirty="0" smtClean="0">
                <a:solidFill>
                  <a:srgbClr val="515151"/>
                </a:solidFill>
              </a:rPr>
              <a:t>dev1</a:t>
            </a:r>
          </a:p>
          <a:p>
            <a:pPr marL="228600" indent="-228600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515151"/>
                </a:solidFill>
              </a:rPr>
              <a:t>Use Team Develop to reconcile </a:t>
            </a:r>
            <a:r>
              <a:rPr lang="en-US" sz="1000" b="1" dirty="0" smtClean="0">
                <a:solidFill>
                  <a:srgbClr val="515151"/>
                </a:solidFill>
              </a:rPr>
              <a:t>test</a:t>
            </a:r>
            <a:r>
              <a:rPr lang="en-US" sz="1000" dirty="0" smtClean="0">
                <a:solidFill>
                  <a:srgbClr val="515151"/>
                </a:solidFill>
              </a:rPr>
              <a:t> and </a:t>
            </a:r>
            <a:r>
              <a:rPr lang="en-US" sz="1000" b="1" dirty="0" smtClean="0">
                <a:solidFill>
                  <a:srgbClr val="515151"/>
                </a:solidFill>
              </a:rPr>
              <a:t>dev1</a:t>
            </a:r>
            <a:r>
              <a:rPr lang="en-US" sz="1000" dirty="0" smtClean="0">
                <a:solidFill>
                  <a:srgbClr val="515151"/>
                </a:solidFill>
              </a:rPr>
              <a:t> and </a:t>
            </a:r>
            <a:r>
              <a:rPr lang="en-US" sz="1000" b="1" dirty="0" smtClean="0">
                <a:solidFill>
                  <a:srgbClr val="515151"/>
                </a:solidFill>
              </a:rPr>
              <a:t>dev1 </a:t>
            </a:r>
            <a:r>
              <a:rPr lang="en-US" sz="1000" dirty="0" smtClean="0">
                <a:solidFill>
                  <a:srgbClr val="515151"/>
                </a:solidFill>
              </a:rPr>
              <a:t>and </a:t>
            </a:r>
            <a:r>
              <a:rPr lang="en-US" sz="1000" b="1" dirty="0" smtClean="0">
                <a:solidFill>
                  <a:srgbClr val="515151"/>
                </a:solidFill>
              </a:rPr>
              <a:t>dev2</a:t>
            </a:r>
            <a:endParaRPr lang="en-US" sz="1000" dirty="0" smtClean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00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4: Inline </a:t>
            </a:r>
            <a:r>
              <a:rPr lang="en-US" dirty="0" smtClean="0"/>
              <a:t>Instances </a:t>
            </a:r>
            <a:r>
              <a:rPr lang="mr-IN" dirty="0" smtClean="0"/>
              <a:t>–</a:t>
            </a:r>
            <a:r>
              <a:rPr lang="en-US" dirty="0" smtClean="0"/>
              <a:t> Predictions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800" y="1193800"/>
            <a:ext cx="111056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2400" dirty="0" smtClean="0">
                <a:solidFill>
                  <a:srgbClr val="515151"/>
                </a:solidFill>
              </a:rPr>
              <a:t>Notes: 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Separates testing and development for long term efforts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More confident in deployments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800" y="3225125"/>
            <a:ext cx="53721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2400" dirty="0">
                <a:solidFill>
                  <a:srgbClr val="515151"/>
                </a:solidFill>
              </a:rPr>
              <a:t>Pros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Constant formal code reviews</a:t>
            </a:r>
            <a:endParaRPr lang="en-US" sz="2400" dirty="0">
              <a:solidFill>
                <a:srgbClr val="515151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Testing and Development are separate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0900" y="3225125"/>
            <a:ext cx="53721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2400" dirty="0" smtClean="0">
                <a:solidFill>
                  <a:srgbClr val="515151"/>
                </a:solidFill>
              </a:rPr>
              <a:t>Cons</a:t>
            </a:r>
            <a:endParaRPr lang="en-US" sz="2400" dirty="0">
              <a:solidFill>
                <a:srgbClr val="515151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Risk of conflict between Short term and Long term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Difficult to patch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endParaRPr lang="en-US" sz="2400" dirty="0" smtClean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63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9286" y="3553428"/>
            <a:ext cx="11146418" cy="2280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chemeClr val="bg2"/>
                </a:solidFill>
              </a:rPr>
              <a:t>NAME: </a:t>
            </a:r>
            <a:r>
              <a:rPr lang="en-US" dirty="0"/>
              <a:t>Justin </a:t>
            </a:r>
            <a:r>
              <a:rPr lang="en-US" dirty="0" err="1"/>
              <a:t>A�</a:t>
            </a:r>
            <a:r>
              <a:rPr lang="en-US" dirty="0" err="1" smtClean="0"/>
              <a:t>onuevo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 smtClean="0">
                <a:solidFill>
                  <a:schemeClr val="bg2"/>
                </a:solidFill>
              </a:rPr>
              <a:t>TITLE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dirty="0" smtClean="0"/>
              <a:t>Lead Developer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FUNCTION: </a:t>
            </a:r>
            <a:r>
              <a:rPr lang="en-US" dirty="0" err="1" smtClean="0"/>
              <a:t>ServiceNow</a:t>
            </a:r>
            <a:r>
              <a:rPr lang="en-US" dirty="0" smtClean="0"/>
              <a:t> Development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COMPANY:  </a:t>
            </a:r>
            <a:r>
              <a:rPr lang="en-US" dirty="0" smtClean="0"/>
              <a:t>University of California, Berkeley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numCol="1" spcCol="457200"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chemeClr val="bg2"/>
                </a:solidFill>
              </a:rPr>
              <a:t>Experience: </a:t>
            </a:r>
            <a:r>
              <a:rPr lang="en-US" sz="1800" dirty="0" smtClean="0"/>
              <a:t>9 years in web development, 4 </a:t>
            </a:r>
            <a:r>
              <a:rPr lang="en-US" sz="1800" dirty="0"/>
              <a:t>years </a:t>
            </a:r>
            <a:r>
              <a:rPr lang="en-US" dirty="0" smtClean="0"/>
              <a:t>working with </a:t>
            </a:r>
            <a:r>
              <a:rPr lang="en-US" dirty="0" err="1" smtClean="0"/>
              <a:t>ServiceNow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chemeClr val="bg2"/>
                </a:solidFill>
              </a:rPr>
              <a:t>Expertise: </a:t>
            </a:r>
            <a:r>
              <a:rPr lang="en-US" sz="1800" dirty="0" smtClean="0"/>
              <a:t>Web Development,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, SQL, </a:t>
            </a:r>
            <a:r>
              <a:rPr lang="en-US" sz="1800" dirty="0" err="1" smtClean="0"/>
              <a:t>ServiceNow</a:t>
            </a:r>
            <a:r>
              <a:rPr lang="en-US" sz="1800" dirty="0" smtClean="0"/>
              <a:t>, Data Analytics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chemeClr val="bg2"/>
                </a:solidFill>
              </a:rPr>
              <a:t>Achievements: </a:t>
            </a:r>
            <a:r>
              <a:rPr lang="en-US" dirty="0" smtClean="0"/>
              <a:t>HR Case management rollout, Cross tool integrations. </a:t>
            </a:r>
            <a:endParaRPr lang="en-US" sz="1800" dirty="0" smtClean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is-IS" sz="1800" b="1" dirty="0" smtClean="0">
                <a:solidFill>
                  <a:schemeClr val="bg2"/>
                </a:solidFill>
              </a:rPr>
              <a:t>Current Projects: </a:t>
            </a:r>
            <a:r>
              <a:rPr lang="is-IS" sz="1800" dirty="0" smtClean="0"/>
              <a:t>HR Case Management</a:t>
            </a:r>
            <a:r>
              <a:rPr lang="en-US" dirty="0" smtClean="0"/>
              <a:t>, Surveys, Testing Automation.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597263" y="3326489"/>
            <a:ext cx="5384800" cy="250711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49772" y="1038121"/>
            <a:ext cx="5614689" cy="479548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78" y="1238488"/>
            <a:ext cx="1972850" cy="19839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3067290" y="1250066"/>
            <a:ext cx="0" cy="201399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34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we patch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patch</a:t>
            </a:r>
          </a:p>
          <a:p>
            <a:r>
              <a:rPr lang="en-US" dirty="0" smtClean="0"/>
              <a:t>Export list of all skips</a:t>
            </a:r>
          </a:p>
          <a:p>
            <a:r>
              <a:rPr lang="en-US" dirty="0" smtClean="0"/>
              <a:t>Import into ’Special Sauce’ spread sheet</a:t>
            </a:r>
          </a:p>
          <a:p>
            <a:r>
              <a:rPr lang="en-US" dirty="0" smtClean="0"/>
              <a:t>Filter out skips that we have seen before via matching hashes</a:t>
            </a:r>
          </a:p>
          <a:p>
            <a:r>
              <a:rPr lang="en-US" dirty="0" smtClean="0"/>
              <a:t>Review remaining skips: Keep, Revert, Merge</a:t>
            </a:r>
          </a:p>
          <a:p>
            <a:r>
              <a:rPr lang="en-US" dirty="0" smtClean="0"/>
              <a:t>Revert the reverts</a:t>
            </a:r>
          </a:p>
          <a:p>
            <a:r>
              <a:rPr lang="en-US" dirty="0" smtClean="0"/>
              <a:t>Manually merge the merges</a:t>
            </a:r>
          </a:p>
          <a:p>
            <a:r>
              <a:rPr lang="en-US" dirty="0" smtClean="0"/>
              <a:t>Go over the Development Check List</a:t>
            </a:r>
          </a:p>
          <a:p>
            <a:r>
              <a:rPr lang="en-US" dirty="0" smtClean="0"/>
              <a:t>Fix what needs fixing from the check list</a:t>
            </a:r>
          </a:p>
          <a:p>
            <a:r>
              <a:rPr lang="en-US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41470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Our Patching Spreadsheet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7" y="1118114"/>
            <a:ext cx="11229975" cy="2089710"/>
          </a:xfrm>
        </p:spPr>
      </p:pic>
      <p:sp>
        <p:nvSpPr>
          <p:cNvPr id="5" name="TextBox 4"/>
          <p:cNvSpPr txBox="1"/>
          <p:nvPr/>
        </p:nvSpPr>
        <p:spPr>
          <a:xfrm>
            <a:off x="434487" y="3387223"/>
            <a:ext cx="11229975" cy="2400657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2400" dirty="0" smtClean="0">
                <a:solidFill>
                  <a:srgbClr val="515151"/>
                </a:solidFill>
              </a:rPr>
              <a:t>Columns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>
                <a:solidFill>
                  <a:srgbClr val="515151"/>
                </a:solidFill>
              </a:rPr>
              <a:t>File Name (From </a:t>
            </a:r>
            <a:r>
              <a:rPr lang="en-US" sz="2400" dirty="0" err="1">
                <a:solidFill>
                  <a:srgbClr val="515151"/>
                </a:solidFill>
              </a:rPr>
              <a:t>Skiplist</a:t>
            </a:r>
            <a:r>
              <a:rPr lang="en-US" sz="2400" dirty="0">
                <a:solidFill>
                  <a:srgbClr val="515151"/>
                </a:solidFill>
              </a:rPr>
              <a:t>)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>
                <a:solidFill>
                  <a:srgbClr val="515151"/>
                </a:solidFill>
              </a:rPr>
              <a:t>Target Name </a:t>
            </a:r>
            <a:r>
              <a:rPr lang="en-US" sz="2400" dirty="0" smtClean="0">
                <a:solidFill>
                  <a:srgbClr val="515151"/>
                </a:solidFill>
              </a:rPr>
              <a:t/>
            </a:r>
            <a:br>
              <a:rPr lang="en-US" sz="2400" dirty="0" smtClean="0">
                <a:solidFill>
                  <a:srgbClr val="515151"/>
                </a:solidFill>
              </a:rPr>
            </a:br>
            <a:r>
              <a:rPr lang="en-US" sz="2400" dirty="0" smtClean="0">
                <a:solidFill>
                  <a:srgbClr val="515151"/>
                </a:solidFill>
              </a:rPr>
              <a:t>(</a:t>
            </a:r>
            <a:r>
              <a:rPr lang="en-US" sz="2400" dirty="0">
                <a:solidFill>
                  <a:srgbClr val="515151"/>
                </a:solidFill>
              </a:rPr>
              <a:t>From </a:t>
            </a:r>
            <a:r>
              <a:rPr lang="en-US" sz="2400" dirty="0" err="1">
                <a:solidFill>
                  <a:srgbClr val="515151"/>
                </a:solidFill>
              </a:rPr>
              <a:t>Skiplist</a:t>
            </a:r>
            <a:r>
              <a:rPr lang="en-US" sz="2400" dirty="0">
                <a:solidFill>
                  <a:srgbClr val="515151"/>
                </a:solidFill>
              </a:rPr>
              <a:t>)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>
                <a:solidFill>
                  <a:srgbClr val="515151"/>
                </a:solidFill>
              </a:rPr>
              <a:t>Type (From </a:t>
            </a:r>
            <a:r>
              <a:rPr lang="en-US" sz="2400" dirty="0" err="1">
                <a:solidFill>
                  <a:srgbClr val="515151"/>
                </a:solidFill>
              </a:rPr>
              <a:t>Skiplist</a:t>
            </a:r>
            <a:r>
              <a:rPr lang="en-US" sz="2400" dirty="0">
                <a:solidFill>
                  <a:srgbClr val="515151"/>
                </a:solidFill>
              </a:rPr>
              <a:t>)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>
                <a:solidFill>
                  <a:srgbClr val="515151"/>
                </a:solidFill>
              </a:rPr>
              <a:t>Payload Hash </a:t>
            </a:r>
            <a:r>
              <a:rPr lang="en-US" sz="2400" dirty="0" smtClean="0">
                <a:solidFill>
                  <a:srgbClr val="515151"/>
                </a:solidFill>
              </a:rPr>
              <a:t/>
            </a:r>
            <a:br>
              <a:rPr lang="en-US" sz="2400" dirty="0" smtClean="0">
                <a:solidFill>
                  <a:srgbClr val="515151"/>
                </a:solidFill>
              </a:rPr>
            </a:br>
            <a:r>
              <a:rPr lang="en-US" sz="2400" dirty="0" smtClean="0">
                <a:solidFill>
                  <a:srgbClr val="515151"/>
                </a:solidFill>
              </a:rPr>
              <a:t>(</a:t>
            </a:r>
            <a:r>
              <a:rPr lang="en-US" sz="2400" dirty="0">
                <a:solidFill>
                  <a:srgbClr val="515151"/>
                </a:solidFill>
              </a:rPr>
              <a:t>From </a:t>
            </a:r>
            <a:r>
              <a:rPr lang="en-US" sz="2400" dirty="0" err="1">
                <a:solidFill>
                  <a:srgbClr val="515151"/>
                </a:solidFill>
              </a:rPr>
              <a:t>Skiplist</a:t>
            </a:r>
            <a:r>
              <a:rPr lang="en-US" sz="2400" dirty="0">
                <a:solidFill>
                  <a:srgbClr val="515151"/>
                </a:solidFill>
              </a:rPr>
              <a:t>)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>
                <a:solidFill>
                  <a:srgbClr val="515151"/>
                </a:solidFill>
              </a:rPr>
              <a:t>Previous (Hash matches)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>
                <a:solidFill>
                  <a:srgbClr val="515151"/>
                </a:solidFill>
              </a:rPr>
              <a:t>Investigator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>
                <a:solidFill>
                  <a:srgbClr val="515151"/>
                </a:solidFill>
              </a:rPr>
              <a:t>Investigation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>
                <a:solidFill>
                  <a:srgbClr val="515151"/>
                </a:solidFill>
              </a:rPr>
              <a:t>Change Documentation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>
                <a:solidFill>
                  <a:srgbClr val="515151"/>
                </a:solidFill>
              </a:rPr>
              <a:t>Outcome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>
                <a:solidFill>
                  <a:srgbClr val="515151"/>
                </a:solidFill>
              </a:rPr>
              <a:t>Work Status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endParaRPr lang="en-US" sz="2400" dirty="0" smtClean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0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Exploratory Development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35084" y="1152023"/>
            <a:ext cx="11229975" cy="34470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No spare instances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Some exploration we can back out, some we can’t, other break when you </a:t>
            </a:r>
            <a:r>
              <a:rPr lang="en-US" sz="2400" dirty="0" err="1" smtClean="0">
                <a:solidFill>
                  <a:srgbClr val="515151"/>
                </a:solidFill>
              </a:rPr>
              <a:t>backout</a:t>
            </a:r>
            <a:endParaRPr lang="en-US" sz="2400" dirty="0" smtClean="0">
              <a:solidFill>
                <a:srgbClr val="515151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Personal Development Instances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Be careful of IP conflicts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Cannot clone from your business environment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On Methods 1,2,3 exploratory development can cause issues with testing if done in LT environment</a:t>
            </a:r>
          </a:p>
        </p:txBody>
      </p:sp>
    </p:spTree>
    <p:extLst>
      <p:ext uri="{BB962C8B-B14F-4D97-AF65-F5344CB8AC3E}">
        <p14:creationId xmlns:p14="http://schemas.microsoft.com/office/powerpoint/2010/main" val="1586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B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468923" y="879231"/>
            <a:ext cx="11277600" cy="175846"/>
          </a:xfrm>
          <a:prstGeom prst="rect">
            <a:avLst/>
          </a:prstGeom>
          <a:solidFill>
            <a:srgbClr val="0A0B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CC_Texture_1c_gray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2085" r="2252"/>
          <a:stretch/>
        </p:blipFill>
        <p:spPr>
          <a:xfrm>
            <a:off x="0" y="0"/>
            <a:ext cx="12192000" cy="2982083"/>
          </a:xfrm>
          <a:prstGeom prst="rect">
            <a:avLst/>
          </a:prstGeom>
        </p:spPr>
      </p:pic>
      <p:sp>
        <p:nvSpPr>
          <p:cNvPr id="2" name="Subtitle 4"/>
          <p:cNvSpPr txBox="1">
            <a:spLocks/>
          </p:cNvSpPr>
          <p:nvPr/>
        </p:nvSpPr>
        <p:spPr>
          <a:xfrm>
            <a:off x="2996045" y="3263715"/>
            <a:ext cx="6199910" cy="1913315"/>
          </a:xfrm>
          <a:prstGeom prst="rect">
            <a:avLst/>
          </a:prstGeom>
        </p:spPr>
        <p:txBody>
          <a:bodyPr numCol="1"/>
          <a:lstStyle>
            <a:lvl1pPr marL="0" indent="0" algn="l" defTabSz="457200" rtl="0" eaLnBrk="1" latinLnBrk="0" hangingPunct="1">
              <a:spcBef>
                <a:spcPts val="1200"/>
              </a:spcBef>
              <a:buClr>
                <a:schemeClr val="tx2"/>
              </a:buClr>
              <a:buFont typeface="Arial"/>
              <a:buNone/>
              <a:defRPr sz="24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457200" rtl="0" eaLnBrk="1" latinLnBrk="0" hangingPunct="1">
              <a:spcBef>
                <a:spcPts val="672"/>
              </a:spcBef>
              <a:buClr>
                <a:schemeClr val="tx2"/>
              </a:buClr>
              <a:buFont typeface="Arial"/>
              <a:buChar char="–"/>
              <a:defRPr sz="20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457200" rtl="0" eaLnBrk="1" latinLnBrk="0" hangingPunct="1">
              <a:spcBef>
                <a:spcPts val="672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3pPr>
            <a:lvl4pPr marL="1027113" indent="-173038" algn="l" defTabSz="457200" rtl="0" eaLnBrk="1" latinLnBrk="0" hangingPunct="1">
              <a:spcBef>
                <a:spcPts val="672"/>
              </a:spcBef>
              <a:buClr>
                <a:schemeClr val="tx2"/>
              </a:buClr>
              <a:buFont typeface="Arial"/>
              <a:buChar char="–"/>
              <a:defRPr sz="16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4pPr>
            <a:lvl5pPr marL="1311275" indent="-165100" algn="l" defTabSz="457200" rtl="0" eaLnBrk="1" latinLnBrk="0" hangingPunct="1">
              <a:spcBef>
                <a:spcPts val="672"/>
              </a:spcBef>
              <a:buClr>
                <a:schemeClr val="tx2"/>
              </a:buClr>
              <a:buFont typeface="Arial"/>
              <a:buChar char="»"/>
              <a:defRPr sz="16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FFFF"/>
                </a:solidFill>
              </a:rPr>
              <a:t>Justin Anonuevo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000" i="1" dirty="0" smtClean="0">
                <a:solidFill>
                  <a:srgbClr val="FFFFFF"/>
                </a:solidFill>
              </a:rPr>
              <a:t>Lead Developer</a:t>
            </a:r>
            <a:endParaRPr lang="en-US" sz="2000" i="1" dirty="0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FFFF"/>
                </a:solidFill>
              </a:rPr>
              <a:t>University of California, Berkeley</a:t>
            </a:r>
            <a:endParaRPr lang="en-US" sz="2000" dirty="0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1800" dirty="0" err="1" smtClean="0">
                <a:solidFill>
                  <a:srgbClr val="FFFFFF"/>
                </a:solidFill>
              </a:rPr>
              <a:t>Justin.anonuevo@berkeley.edu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3010198" y="2002255"/>
            <a:ext cx="6171604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8430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18043" y="3524911"/>
            <a:ext cx="11146418" cy="2280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022" y="1244279"/>
            <a:ext cx="1975104" cy="1989453"/>
          </a:xfrm>
          <a:prstGeom prst="rect">
            <a:avLst/>
          </a:prstGeom>
          <a:ln w="19050"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University of California, Berkeley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2"/>
                </a:solidFill>
              </a:rPr>
              <a:t>NAME: </a:t>
            </a:r>
            <a:r>
              <a:rPr lang="en-US" dirty="0"/>
              <a:t>University of California, </a:t>
            </a:r>
            <a:r>
              <a:rPr lang="en-US" dirty="0" smtClean="0"/>
              <a:t>Berkeley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2"/>
                </a:solidFill>
              </a:rPr>
              <a:t>INDUSTRY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dirty="0" smtClean="0"/>
              <a:t>Education, Research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half" idx="2"/>
          </p:nvPr>
        </p:nvSpPr>
        <p:spPr/>
        <p:txBody>
          <a:bodyPr numCol="1" spcCol="0"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b="1" dirty="0" smtClean="0">
                <a:solidFill>
                  <a:schemeClr val="bg2"/>
                </a:solidFill>
              </a:rPr>
              <a:t>About UC Berkeley: </a:t>
            </a:r>
            <a:r>
              <a:rPr lang="en-US" sz="2000" dirty="0"/>
              <a:t>From a group of academic pioneers in 1868 to the Free Speech Movement in 1964, Berkeley is a place where the brightest minds from across the globe come together to explore, ask questions and improve the world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b="1" dirty="0" smtClean="0">
                <a:solidFill>
                  <a:schemeClr val="bg2"/>
                </a:solidFill>
              </a:rPr>
              <a:t>Initiatives: </a:t>
            </a:r>
            <a:r>
              <a:rPr lang="en-US" sz="2000" dirty="0" smtClean="0"/>
              <a:t>Improving interunit intra-ticket communication, Improve the speed at which customer requests turn into user stories, Improve data quality for HR requests and processing.</a:t>
            </a:r>
            <a:endParaRPr lang="is-IS" sz="2000" dirty="0"/>
          </a:p>
        </p:txBody>
      </p:sp>
      <p:sp>
        <p:nvSpPr>
          <p:cNvPr id="16" name="Rectangle 15"/>
          <p:cNvSpPr/>
          <p:nvPr/>
        </p:nvSpPr>
        <p:spPr>
          <a:xfrm>
            <a:off x="597263" y="3326489"/>
            <a:ext cx="5384800" cy="250711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49772" y="1038121"/>
            <a:ext cx="5614689" cy="479548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67290" y="1250066"/>
            <a:ext cx="0" cy="201399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7263" y="3326489"/>
            <a:ext cx="5384800" cy="250711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3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Objectives and What You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Objectives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Show you how we manage short term, long term and experimental development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Show you the process we went through, including problems we encountered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What you will learn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The four ways have have or will manage our environments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Why we chose those methods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Problems and benefits of each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issues we ran into as we grew </a:t>
            </a:r>
            <a:r>
              <a:rPr lang="en-US" dirty="0" smtClean="0"/>
              <a:t>and how that motivated our decisions: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Formalizing our development process (How we handle patching, upgrading, mixed timelines)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Splintering timelines (Mixing long term and short term projects)</a:t>
            </a:r>
          </a:p>
        </p:txBody>
      </p:sp>
    </p:spTree>
    <p:extLst>
      <p:ext uri="{BB962C8B-B14F-4D97-AF65-F5344CB8AC3E}">
        <p14:creationId xmlns:p14="http://schemas.microsoft.com/office/powerpoint/2010/main" val="765118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Why did we do this?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In mid 2014 we signed on a new client within the University: Human Resources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/>
              <a:t>started work with the existing </a:t>
            </a:r>
            <a:r>
              <a:rPr lang="en-US" dirty="0" smtClean="0"/>
              <a:t>Human Resources Service Management application</a:t>
            </a:r>
            <a:r>
              <a:rPr lang="en-US" dirty="0"/>
              <a:t>, in Dublin </a:t>
            </a:r>
            <a:r>
              <a:rPr lang="en-US" dirty="0" smtClean="0"/>
              <a:t>release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HRSM was new, replaces HR Management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scoped apps at </a:t>
            </a:r>
            <a:r>
              <a:rPr lang="en-US" sz="2400" dirty="0">
                <a:solidFill>
                  <a:srgbClr val="515151"/>
                </a:solidFill>
                <a:latin typeface="Calibri" charset="0"/>
                <a:ea typeface="ＭＳ Ｐゴシック" charset="0"/>
                <a:cs typeface="ＭＳ Ｐゴシック" charset="0"/>
              </a:rPr>
              <a:t>the</a:t>
            </a:r>
            <a:r>
              <a:rPr lang="en-US" dirty="0" smtClean="0"/>
              <a:t> time. This came with Fuji, 2 releases later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Our customer wanted less frequent large releases instead of constant small improvements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Our customer also wanted the agility of agile, since they were still discovering their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 the same time as working with another customer, the Campus Shared Services IT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</a:t>
            </a:r>
            <a:r>
              <a:rPr lang="en-US" dirty="0" smtClean="0"/>
              <a:t>ad a more traditional, sprint based, release cycle</a:t>
            </a:r>
          </a:p>
        </p:txBody>
      </p:sp>
    </p:spTree>
    <p:extLst>
      <p:ext uri="{BB962C8B-B14F-4D97-AF65-F5344CB8AC3E}">
        <p14:creationId xmlns:p14="http://schemas.microsoft.com/office/powerpoint/2010/main" val="92572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 about our environment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800" y="1168400"/>
            <a:ext cx="1110566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We do not use Scoped Apps</a:t>
            </a:r>
          </a:p>
          <a:p>
            <a:pPr marL="800100" lvl="1" indent="-342900">
              <a:spcBef>
                <a:spcPts val="6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Was not available at the time we started our long term effort</a:t>
            </a:r>
          </a:p>
          <a:p>
            <a:pPr marL="800100" lvl="1" indent="-342900">
              <a:spcBef>
                <a:spcPts val="6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Conversion takes a long time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Efforts we are balancing:</a:t>
            </a:r>
          </a:p>
          <a:p>
            <a:pPr marL="800100" lvl="1" indent="-342900">
              <a:spcBef>
                <a:spcPts val="6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Long Term </a:t>
            </a:r>
            <a:r>
              <a:rPr lang="en-US" sz="2000" dirty="0" smtClean="0">
                <a:latin typeface="+mn-lt"/>
                <a:ea typeface="+mn-ea"/>
                <a:cs typeface="+mn-cs"/>
              </a:rPr>
              <a:t>Development	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marL="1257300" lvl="2" indent="-342900">
              <a:spcBef>
                <a:spcPts val="6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Human Resources Service Management feature building</a:t>
            </a:r>
          </a:p>
          <a:p>
            <a:pPr marL="800100" lvl="1" indent="-342900">
              <a:spcBef>
                <a:spcPts val="6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Short Term Development</a:t>
            </a:r>
          </a:p>
          <a:p>
            <a:pPr marL="1257300" lvl="2" indent="-342900">
              <a:spcBef>
                <a:spcPts val="6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HR Service Management Fixes, Incident, Change, ESS, Reporting</a:t>
            </a:r>
          </a:p>
        </p:txBody>
      </p:sp>
    </p:spTree>
    <p:extLst>
      <p:ext uri="{BB962C8B-B14F-4D97-AF65-F5344CB8AC3E}">
        <p14:creationId xmlns:p14="http://schemas.microsoft.com/office/powerpoint/2010/main" val="1669966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fix?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800" y="1193800"/>
            <a:ext cx="111056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Development Needs: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Short Term Development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Long Term Development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Upgrades and Patches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Product Owner Needs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Flexibility (Pivot with the needs of the customer)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Minimizing Downtime</a:t>
            </a:r>
          </a:p>
          <a:p>
            <a:pPr marL="800100" lvl="1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Product Discovery (What can we do in our instances)</a:t>
            </a:r>
          </a:p>
        </p:txBody>
      </p:sp>
    </p:spTree>
    <p:extLst>
      <p:ext uri="{BB962C8B-B14F-4D97-AF65-F5344CB8AC3E}">
        <p14:creationId xmlns:p14="http://schemas.microsoft.com/office/powerpoint/2010/main" val="2050122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ServiceNow</a:t>
            </a:r>
            <a:r>
              <a:rPr lang="en-US" dirty="0" smtClean="0"/>
              <a:t> recommend we fix this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84" y="1091115"/>
            <a:ext cx="6781800" cy="339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1100" y="1206500"/>
            <a:ext cx="413336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Requires a lot of instances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Does not go into specifics on how to patch or upgrade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515151"/>
                </a:solidFill>
              </a:rPr>
              <a:t>Does not address upgrading/patching while doing Long Term Development</a:t>
            </a:r>
          </a:p>
        </p:txBody>
      </p:sp>
    </p:spTree>
    <p:extLst>
      <p:ext uri="{BB962C8B-B14F-4D97-AF65-F5344CB8AC3E}">
        <p14:creationId xmlns:p14="http://schemas.microsoft.com/office/powerpoint/2010/main" val="745377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3">
      <a:dk1>
        <a:srgbClr val="00000B"/>
      </a:dk1>
      <a:lt1>
        <a:srgbClr val="FFFFFF"/>
      </a:lt1>
      <a:dk2>
        <a:srgbClr val="D1232B"/>
      </a:dk2>
      <a:lt2>
        <a:srgbClr val="646464"/>
      </a:lt2>
      <a:accent1>
        <a:srgbClr val="122248"/>
      </a:accent1>
      <a:accent2>
        <a:srgbClr val="94C6C9"/>
      </a:accent2>
      <a:accent3>
        <a:srgbClr val="D64123"/>
      </a:accent3>
      <a:accent4>
        <a:srgbClr val="EA9123"/>
      </a:accent4>
      <a:accent5>
        <a:srgbClr val="0C763C"/>
      </a:accent5>
      <a:accent6>
        <a:srgbClr val="185A7D"/>
      </a:accent6>
      <a:hlink>
        <a:srgbClr val="185A7D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eaLnBrk="1" hangingPunct="1">
          <a:defRPr sz="4400" dirty="0" smtClean="0">
            <a:solidFill>
              <a:srgbClr val="FFFFFF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rviceNow 2016 new">
  <a:themeElements>
    <a:clrScheme name="Custom 4">
      <a:dk1>
        <a:srgbClr val="00000B"/>
      </a:dk1>
      <a:lt1>
        <a:srgbClr val="FFFFFF"/>
      </a:lt1>
      <a:dk2>
        <a:srgbClr val="D1232B"/>
      </a:dk2>
      <a:lt2>
        <a:srgbClr val="646464"/>
      </a:lt2>
      <a:accent1>
        <a:srgbClr val="122248"/>
      </a:accent1>
      <a:accent2>
        <a:srgbClr val="94C6C9"/>
      </a:accent2>
      <a:accent3>
        <a:srgbClr val="D64123"/>
      </a:accent3>
      <a:accent4>
        <a:srgbClr val="EA9123"/>
      </a:accent4>
      <a:accent5>
        <a:srgbClr val="0C763C"/>
      </a:accent5>
      <a:accent6>
        <a:srgbClr val="185A7D"/>
      </a:accent6>
      <a:hlink>
        <a:srgbClr val="EA9123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rgbClr val="FFFF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1200"/>
          </a:spcBef>
          <a:buClr>
            <a:schemeClr val="tx2"/>
          </a:buClr>
          <a:defRPr sz="2400" dirty="0" err="1" smtClean="0">
            <a:solidFill>
              <a:srgbClr val="51515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rviceNow 2016 new" id="{E1851341-ABD8-4E75-BF22-7DD896082544}" vid="{A4A921CA-866A-4632-9386-EAA30F11D9E3}"/>
    </a:ext>
  </a:extLst>
</a:theme>
</file>

<file path=ppt/theme/theme3.xml><?xml version="1.0" encoding="utf-8"?>
<a:theme xmlns:a="http://schemas.openxmlformats.org/drawingml/2006/main" name="Office Theme">
  <a:themeElements>
    <a:clrScheme name="ServiceNow2014">
      <a:dk1>
        <a:srgbClr val="515151"/>
      </a:dk1>
      <a:lt1>
        <a:srgbClr val="FFFFFF"/>
      </a:lt1>
      <a:dk2>
        <a:srgbClr val="D1232B"/>
      </a:dk2>
      <a:lt2>
        <a:srgbClr val="A5A5A5"/>
      </a:lt2>
      <a:accent1>
        <a:srgbClr val="006DDA"/>
      </a:accent1>
      <a:accent2>
        <a:srgbClr val="003399"/>
      </a:accent2>
      <a:accent3>
        <a:srgbClr val="001642"/>
      </a:accent3>
      <a:accent4>
        <a:srgbClr val="55ADFD"/>
      </a:accent4>
      <a:accent5>
        <a:srgbClr val="A5A5A5"/>
      </a:accent5>
      <a:accent6>
        <a:srgbClr val="515151"/>
      </a:accent6>
      <a:hlink>
        <a:srgbClr val="55ADFD"/>
      </a:hlink>
      <a:folHlink>
        <a:srgbClr val="D25B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ServiceNow2014">
      <a:dk1>
        <a:srgbClr val="515151"/>
      </a:dk1>
      <a:lt1>
        <a:srgbClr val="FFFFFF"/>
      </a:lt1>
      <a:dk2>
        <a:srgbClr val="D1232B"/>
      </a:dk2>
      <a:lt2>
        <a:srgbClr val="A5A5A5"/>
      </a:lt2>
      <a:accent1>
        <a:srgbClr val="006DDA"/>
      </a:accent1>
      <a:accent2>
        <a:srgbClr val="003399"/>
      </a:accent2>
      <a:accent3>
        <a:srgbClr val="001642"/>
      </a:accent3>
      <a:accent4>
        <a:srgbClr val="55ADFD"/>
      </a:accent4>
      <a:accent5>
        <a:srgbClr val="A5A5A5"/>
      </a:accent5>
      <a:accent6>
        <a:srgbClr val="515151"/>
      </a:accent6>
      <a:hlink>
        <a:srgbClr val="55ADFD"/>
      </a:hlink>
      <a:folHlink>
        <a:srgbClr val="D25B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52905</TotalTime>
  <Words>3042</Words>
  <Application>Microsoft Macintosh PowerPoint</Application>
  <PresentationFormat>Widescreen</PresentationFormat>
  <Paragraphs>475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Avenir Book</vt:lpstr>
      <vt:lpstr>Calibri</vt:lpstr>
      <vt:lpstr>Calibri Light</vt:lpstr>
      <vt:lpstr>Mangal</vt:lpstr>
      <vt:lpstr>ＭＳ Ｐゴシック</vt:lpstr>
      <vt:lpstr>Arial</vt:lpstr>
      <vt:lpstr>Custom Design</vt:lpstr>
      <vt:lpstr>ServiceNow 2016 new</vt:lpstr>
      <vt:lpstr>Meeting the needs of development with fixed instances and Agile</vt:lpstr>
      <vt:lpstr>Agenda</vt:lpstr>
      <vt:lpstr>Speaker Introduction</vt:lpstr>
      <vt:lpstr>University of California, Berkeley</vt:lpstr>
      <vt:lpstr>Objectives and What You Will Learn</vt:lpstr>
      <vt:lpstr>Why did we do this?</vt:lpstr>
      <vt:lpstr>What you should know about our environment</vt:lpstr>
      <vt:lpstr>What are we trying to fix?</vt:lpstr>
      <vt:lpstr>How does ServiceNow recommend we fix this</vt:lpstr>
      <vt:lpstr>What are our alternatives?</vt:lpstr>
      <vt:lpstr>Method 1: Export</vt:lpstr>
      <vt:lpstr>Method 1: Export – Detailed Development Cycle</vt:lpstr>
      <vt:lpstr>Method 1: Export – Patching/Upgrading Cycle</vt:lpstr>
      <vt:lpstr>Method 1: Export – Results</vt:lpstr>
      <vt:lpstr>Next Step: What we can do better</vt:lpstr>
      <vt:lpstr>Method 2: Hide</vt:lpstr>
      <vt:lpstr>Method 2: Hide – Detailed Development Cycle</vt:lpstr>
      <vt:lpstr>Method 2: Hide – Patching/Upgrading Cycle</vt:lpstr>
      <vt:lpstr>Method 2: Hide – Results</vt:lpstr>
      <vt:lpstr>Next Step: What we can do better</vt:lpstr>
      <vt:lpstr>Method 3: Branching Instances (Our current process)</vt:lpstr>
      <vt:lpstr>Method 3: Branching Instances – Detailed Development Cycle</vt:lpstr>
      <vt:lpstr>Method 3: Branching Instances – Patching/Upgrading Cycle</vt:lpstr>
      <vt:lpstr>Method 3: Branching Instances – Results</vt:lpstr>
      <vt:lpstr>Next Step: What we can do better</vt:lpstr>
      <vt:lpstr>Method 4: Inline Instances (Process still in development)</vt:lpstr>
      <vt:lpstr>Method 4: Inline Instances – Detailed Development Cycle</vt:lpstr>
      <vt:lpstr>Method 4: Inline Instances – Patching/Upgrading Cycle</vt:lpstr>
      <vt:lpstr>Method 4: Inline Instances – Predictions</vt:lpstr>
      <vt:lpstr>How we patch</vt:lpstr>
      <vt:lpstr>Our Patching Spreadsheet</vt:lpstr>
      <vt:lpstr>Exploratory Development</vt:lpstr>
      <vt:lpstr>PowerPoint Presentation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ServiceNow</dc:title>
  <dc:creator>ServiceNow</dc:creator>
  <cp:lastModifiedBy>Justin Anonuevo</cp:lastModifiedBy>
  <cp:revision>482</cp:revision>
  <cp:lastPrinted>2017-04-21T15:16:04Z</cp:lastPrinted>
  <dcterms:created xsi:type="dcterms:W3CDTF">2014-01-17T00:08:24Z</dcterms:created>
  <dcterms:modified xsi:type="dcterms:W3CDTF">2017-04-26T23:12:26Z</dcterms:modified>
</cp:coreProperties>
</file>