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2" r:id="rId3"/>
    <p:sldId id="256" r:id="rId4"/>
    <p:sldId id="257" r:id="rId5"/>
    <p:sldId id="258" r:id="rId6"/>
    <p:sldId id="259" r:id="rId7"/>
    <p:sldId id="260" r:id="rId8"/>
    <p:sldId id="264" r:id="rId9"/>
    <p:sldId id="265" r:id="rId10"/>
    <p:sldId id="268" r:id="rId11"/>
    <p:sldId id="263" r:id="rId12"/>
    <p:sldId id="269" r:id="rId13"/>
    <p:sldId id="270" r:id="rId14"/>
    <p:sldId id="274" r:id="rId15"/>
    <p:sldId id="267" r:id="rId16"/>
    <p:sldId id="266" r:id="rId17"/>
    <p:sldId id="261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F836"/>
    <a:srgbClr val="BA3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48161-F02F-4810-81FB-F4E2C3FB5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166BD8-536F-4474-AB50-168B6205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FE3AB-3995-4AF6-A836-6BEE2357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D19611-3DE2-4FD6-A4D5-C3287E1B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404952-EDDA-4B6A-B452-153A9C72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8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734D2-C4AD-4EC9-A9D0-79170EE5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70992F-3E80-4024-B94A-37D2C5C8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7F01E-5902-4E70-B944-B0F382E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A1BE3-423E-45F0-B91A-915DA91C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8912C-5F57-4812-972E-6F137469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42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6BF217-FF24-49CB-BD42-509FFBFC4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BD8AB-854A-4D14-8242-E8062D2D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01ED4-444C-4826-8958-D48286CE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E7E3E-14AB-48C5-BBAF-3C4F9D4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47DDD-BF9C-4D02-A345-B4673CA2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1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E3136-36AB-4409-9035-785C67C4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4D143-67AF-4E87-AA43-316C50E2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6314B-960F-4A60-AA1C-08CE4362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57CD7-D949-4946-83A1-2B250D42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82524-4FA3-47A3-BF87-4B589EE9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1EDF4-6719-47F9-8327-8357495D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02622-2A2D-45AF-9366-AF7198671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DFE4E4-1688-46F9-B57A-AFA1AC55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7F00A-0324-4556-BC79-AF81532E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9E661-3B0D-4BEC-A7AA-93E688A6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419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8D268-9503-4792-830C-CAAAF7D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00F83-AED7-4DC5-A5D0-C0051803D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FFAA2-2D0A-43AF-9EAE-9922A580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77704-90B7-4DBA-AC49-1A09D684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625A64-B5B5-4D58-B5FF-12C1641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3821A9-EF60-4D6A-B539-FF79059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64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1ED7F-B7B3-4107-B49A-C33ED76C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3F273F-0497-459E-8064-857E0FA3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AF459D-18C8-4BAB-B6D8-C28F1E681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B4FF4C-99BF-42E4-8704-6F9C6D5A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C580D7-2793-4FCB-9AB4-BA67E8D6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9AD58E-324F-449A-9621-F3507C80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42E40C-B435-4068-8732-C878354F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F5C7B2-2D2E-4E4B-BF4A-86D3D124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03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E6B2D-B78A-4D2F-BF78-8999EE5B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2FCFB-BD89-4E94-B194-62E72BA5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5F7329-349C-4337-8DDE-CC967D72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B1473C-E3AD-4AA0-B802-11B2622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89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ABD2EA-2518-4263-B10F-C9D33FCC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15BD6F-866A-487D-A284-8C021DC0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F681DB-1CC6-4EEE-A941-1AC1A086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56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0C19E-8DD8-4E4A-BA01-6A22B8A5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84061-1A52-4BE9-AF28-3554104E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9A8FAF-F134-4CE6-88D1-3BD82EE1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3307B1-D65A-4733-8805-7080CE1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2E185E-A5F3-4B10-AFB8-912AA177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A30EFA-E67A-4501-B744-4715F2FB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60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6E366-AA18-48DA-83C9-308AE30F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DF3250-44D2-4698-AD4E-A4A082DD0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B5E5CD-C179-4309-B1C8-F17C9703E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57C11E-FFFD-472F-A69A-34921410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EB1086-20DD-431C-96A3-B24B5385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9F571-10DF-4E3E-9391-AA74C52D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14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2271C4-945C-4B63-99EC-A53F4087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3A10C2-2D7B-4D40-914F-A27FB2A1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4DF9C-FB82-4D88-B7F8-E282F9A90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3C04-AF84-4EFD-AA0A-FD3BB24CB09F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F4AB7-443C-49C4-952A-F8F23E058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45F764-FBBD-451F-B55E-279084927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153B-6EBB-4CE2-A5C0-1B3B450EBE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3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63466-733D-42E3-BB2B-E6298CF6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518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CO" sz="34400" b="1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4610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F5C0C5E-458A-469B-92B5-1D423BE6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33" y="0"/>
            <a:ext cx="5359239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598" y="86742"/>
            <a:ext cx="4577399" cy="1089267"/>
          </a:xfrm>
        </p:spPr>
        <p:txBody>
          <a:bodyPr>
            <a:normAutofit fontScale="90000"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Cooper Black" panose="0208090404030B020404" pitchFamily="18" charset="0"/>
              </a:rPr>
              <a:t>Estructuras [struct]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0B539D-A7CD-4114-B6FA-FC49D8F6DED2}"/>
              </a:ext>
            </a:extLst>
          </p:cNvPr>
          <p:cNvSpPr/>
          <p:nvPr/>
        </p:nvSpPr>
        <p:spPr>
          <a:xfrm>
            <a:off x="3498433" y="6223379"/>
            <a:ext cx="5331668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475" y="6312247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93" y="6223378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8" y="6257348"/>
            <a:ext cx="528001" cy="528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09" y="3021398"/>
            <a:ext cx="1105388" cy="1105388"/>
          </a:xfrm>
          <a:prstGeom prst="rect">
            <a:avLst/>
          </a:prstGeom>
        </p:spPr>
      </p:pic>
      <p:sp>
        <p:nvSpPr>
          <p:cNvPr id="18" name="Marcador de contenido 11">
            <a:extLst>
              <a:ext uri="{FF2B5EF4-FFF2-40B4-BE49-F238E27FC236}">
                <a16:creationId xmlns:a16="http://schemas.microsoft.com/office/drawing/2014/main" id="{23895B2C-DB6E-4749-84E8-AD29FBAE5C29}"/>
              </a:ext>
            </a:extLst>
          </p:cNvPr>
          <p:cNvSpPr txBox="1">
            <a:spLocks/>
          </p:cNvSpPr>
          <p:nvPr/>
        </p:nvSpPr>
        <p:spPr>
          <a:xfrm>
            <a:off x="4068599" y="1699611"/>
            <a:ext cx="4149137" cy="854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rgbClr val="BA36B4"/>
                </a:solidFill>
              </a:rPr>
              <a:t>Estructura Básica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rgbClr val="BA36B4"/>
                </a:solidFill>
              </a:rPr>
              <a:t>Estructura Anidada  </a:t>
            </a:r>
            <a:endParaRPr lang="es-CO" sz="2900" b="1" dirty="0">
              <a:solidFill>
                <a:srgbClr val="BA36B4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2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13F5703-3B16-4A32-9792-9CFA8BBF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2795"/>
            <a:ext cx="10515600" cy="1325563"/>
          </a:xfrm>
        </p:spPr>
        <p:txBody>
          <a:bodyPr/>
          <a:lstStyle/>
          <a:p>
            <a:pPr algn="ctr"/>
            <a:r>
              <a:rPr lang="es-CO" b="1" i="1" u="sng" dirty="0">
                <a:latin typeface="Arial Black" panose="020B0A04020102020204" pitchFamily="34" charset="0"/>
              </a:rPr>
              <a:t>INTERMEDIO </a:t>
            </a:r>
          </a:p>
        </p:txBody>
      </p:sp>
    </p:spTree>
    <p:extLst>
      <p:ext uri="{BB962C8B-B14F-4D97-AF65-F5344CB8AC3E}">
        <p14:creationId xmlns:p14="http://schemas.microsoft.com/office/powerpoint/2010/main" val="110244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D0ADF8-D21B-4ED5-B902-C6943A706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34" y="0"/>
            <a:ext cx="5331668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598" y="86742"/>
            <a:ext cx="4577399" cy="1089267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Cooper Black" panose="0208090404030B020404" pitchFamily="18" charset="0"/>
              </a:rPr>
              <a:t>Funciones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0B539D-A7CD-4114-B6FA-FC49D8F6DED2}"/>
              </a:ext>
            </a:extLst>
          </p:cNvPr>
          <p:cNvSpPr/>
          <p:nvPr/>
        </p:nvSpPr>
        <p:spPr>
          <a:xfrm>
            <a:off x="3498433" y="6223379"/>
            <a:ext cx="5331668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475" y="6312247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93" y="6223378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8" y="6257348"/>
            <a:ext cx="528001" cy="528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13" y="992112"/>
            <a:ext cx="1011107" cy="946741"/>
          </a:xfrm>
          <a:prstGeom prst="rect">
            <a:avLst/>
          </a:prstGeom>
        </p:spPr>
      </p:pic>
      <p:sp>
        <p:nvSpPr>
          <p:cNvPr id="18" name="Marcador de contenido 11">
            <a:extLst>
              <a:ext uri="{FF2B5EF4-FFF2-40B4-BE49-F238E27FC236}">
                <a16:creationId xmlns:a16="http://schemas.microsoft.com/office/drawing/2014/main" id="{23895B2C-DB6E-4749-84E8-AD29FBAE5C29}"/>
              </a:ext>
            </a:extLst>
          </p:cNvPr>
          <p:cNvSpPr txBox="1">
            <a:spLocks/>
          </p:cNvSpPr>
          <p:nvPr/>
        </p:nvSpPr>
        <p:spPr>
          <a:xfrm>
            <a:off x="3498432" y="4810626"/>
            <a:ext cx="2405478" cy="1429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sz="3800" b="1" dirty="0"/>
              <a:t>Plantillas de Función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/>
              <a:t>Enviar Datos a Una Plantilla de Función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/>
              <a:t>Paso de Parámetros Por Referencia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3800" b="1" dirty="0">
              <a:solidFill>
                <a:srgbClr val="08F83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B06BFF80-D477-48D0-90BB-2B0E50524CA9}"/>
              </a:ext>
            </a:extLst>
          </p:cNvPr>
          <p:cNvSpPr txBox="1">
            <a:spLocks/>
          </p:cNvSpPr>
          <p:nvPr/>
        </p:nvSpPr>
        <p:spPr>
          <a:xfrm>
            <a:off x="6478817" y="4827401"/>
            <a:ext cx="2509022" cy="1395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sz="3800" b="1" dirty="0"/>
              <a:t>Plantillas de Función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/>
              <a:t>Enviar Datos a Una Plantilla de Función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/>
              <a:t>Paso de Parámetros Por Referencia </a:t>
            </a:r>
          </a:p>
          <a:p>
            <a:pPr marL="0" indent="0">
              <a:buNone/>
            </a:pPr>
            <a:endParaRPr lang="es-CO" sz="3800" b="1" dirty="0">
              <a:solidFill>
                <a:srgbClr val="08F83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CD81EF7-2732-4231-8FFE-8A2F9F9FC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573" y="0"/>
            <a:ext cx="13265740" cy="6885895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598" y="86742"/>
            <a:ext cx="4577399" cy="1089267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>
                <a:latin typeface="Cooper Black" panose="0208090404030B020404" pitchFamily="18" charset="0"/>
              </a:rPr>
              <a:t>Punteros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0B539D-A7CD-4114-B6FA-FC49D8F6DED2}"/>
              </a:ext>
            </a:extLst>
          </p:cNvPr>
          <p:cNvSpPr/>
          <p:nvPr/>
        </p:nvSpPr>
        <p:spPr>
          <a:xfrm>
            <a:off x="3498433" y="6265221"/>
            <a:ext cx="5331668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475" y="6312247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93" y="6223378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8" y="6257348"/>
            <a:ext cx="528001" cy="528001"/>
          </a:xfrm>
          <a:prstGeom prst="rect">
            <a:avLst/>
          </a:prstGeom>
        </p:spPr>
      </p:pic>
      <p:sp>
        <p:nvSpPr>
          <p:cNvPr id="18" name="Marcador de contenido 11">
            <a:extLst>
              <a:ext uri="{FF2B5EF4-FFF2-40B4-BE49-F238E27FC236}">
                <a16:creationId xmlns:a16="http://schemas.microsoft.com/office/drawing/2014/main" id="{23895B2C-DB6E-4749-84E8-AD29FBAE5C29}"/>
              </a:ext>
            </a:extLst>
          </p:cNvPr>
          <p:cNvSpPr txBox="1">
            <a:spLocks/>
          </p:cNvSpPr>
          <p:nvPr/>
        </p:nvSpPr>
        <p:spPr>
          <a:xfrm>
            <a:off x="3498433" y="4051103"/>
            <a:ext cx="2405478" cy="2470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chemeClr val="accent2">
                    <a:lumMod val="75000"/>
                  </a:schemeClr>
                </a:solidFill>
              </a:rPr>
              <a:t>Declaración de Punteros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chemeClr val="accent2">
                    <a:lumMod val="75000"/>
                  </a:schemeClr>
                </a:solidFill>
              </a:rPr>
              <a:t>Correspondencia Entre Arreglos y Punteros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chemeClr val="accent2">
                    <a:lumMod val="75000"/>
                  </a:schemeClr>
                </a:solidFill>
              </a:rPr>
              <a:t>Asignación Dinamia de Arreglos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chemeClr val="accent2">
                    <a:lumMod val="75000"/>
                  </a:schemeClr>
                </a:solidFill>
              </a:rPr>
              <a:t>Transmisión de Direcciones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3800" b="1" dirty="0"/>
          </a:p>
          <a:p>
            <a:pPr>
              <a:buFont typeface="Wingdings" panose="05000000000000000000" pitchFamily="2" charset="2"/>
              <a:buChar char="ü"/>
            </a:pPr>
            <a:endParaRPr lang="es-CO" sz="3800" b="1" dirty="0"/>
          </a:p>
          <a:p>
            <a:pPr>
              <a:buFont typeface="Wingdings" panose="05000000000000000000" pitchFamily="2" charset="2"/>
              <a:buChar char="ü"/>
            </a:pPr>
            <a:endParaRPr lang="es-CO" sz="3800" b="1" dirty="0">
              <a:solidFill>
                <a:srgbClr val="08F83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B06BFF80-D477-48D0-90BB-2B0E50524CA9}"/>
              </a:ext>
            </a:extLst>
          </p:cNvPr>
          <p:cNvSpPr txBox="1">
            <a:spLocks/>
          </p:cNvSpPr>
          <p:nvPr/>
        </p:nvSpPr>
        <p:spPr>
          <a:xfrm>
            <a:off x="6478817" y="4588236"/>
            <a:ext cx="2509022" cy="1395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chemeClr val="accent2">
                    <a:lumMod val="75000"/>
                  </a:schemeClr>
                </a:solidFill>
              </a:rPr>
              <a:t>Transmisión de Arreglos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chemeClr val="accent2">
                    <a:lumMod val="75000"/>
                  </a:schemeClr>
                </a:solidFill>
              </a:rPr>
              <a:t>Matriz Dinámica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chemeClr val="accent2">
                    <a:lumMod val="75000"/>
                  </a:schemeClr>
                </a:solidFill>
              </a:rPr>
              <a:t>Punteros a Estructuras </a:t>
            </a:r>
          </a:p>
          <a:p>
            <a:pPr marL="0" indent="0">
              <a:buNone/>
            </a:pPr>
            <a:endParaRPr lang="es-CO" sz="3800" b="1" dirty="0">
              <a:solidFill>
                <a:srgbClr val="08F83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3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AEE3998-D7BC-40AC-AF14-70DDF84F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61" y="19633"/>
            <a:ext cx="6933063" cy="6818734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166" y="0"/>
            <a:ext cx="5331668" cy="1278034"/>
          </a:xfrm>
        </p:spPr>
        <p:txBody>
          <a:bodyPr>
            <a:noAutofit/>
          </a:bodyPr>
          <a:lstStyle/>
          <a:p>
            <a:pPr algn="ctr"/>
            <a:r>
              <a:rPr lang="es-CO" sz="3600" b="1" dirty="0">
                <a:latin typeface="Cooper Black" panose="0208090404030B020404" pitchFamily="18" charset="0"/>
              </a:rPr>
              <a:t>Archivos O Ficheros</a:t>
            </a:r>
            <a:endParaRPr lang="es-CO" sz="3600" b="1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0B539D-A7CD-4114-B6FA-FC49D8F6DED2}"/>
              </a:ext>
            </a:extLst>
          </p:cNvPr>
          <p:cNvSpPr/>
          <p:nvPr/>
        </p:nvSpPr>
        <p:spPr>
          <a:xfrm>
            <a:off x="3498433" y="6223379"/>
            <a:ext cx="5331668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475" y="6312247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93" y="6223378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8" y="6257348"/>
            <a:ext cx="528001" cy="528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01" y="5050978"/>
            <a:ext cx="1011107" cy="946741"/>
          </a:xfrm>
          <a:prstGeom prst="rect">
            <a:avLst/>
          </a:prstGeom>
        </p:spPr>
      </p:pic>
      <p:sp>
        <p:nvSpPr>
          <p:cNvPr id="18" name="Marcador de contenido 11">
            <a:extLst>
              <a:ext uri="{FF2B5EF4-FFF2-40B4-BE49-F238E27FC236}">
                <a16:creationId xmlns:a16="http://schemas.microsoft.com/office/drawing/2014/main" id="{23895B2C-DB6E-4749-84E8-AD29FBAE5C29}"/>
              </a:ext>
            </a:extLst>
          </p:cNvPr>
          <p:cNvSpPr txBox="1">
            <a:spLocks/>
          </p:cNvSpPr>
          <p:nvPr/>
        </p:nvSpPr>
        <p:spPr>
          <a:xfrm>
            <a:off x="3507474" y="3871252"/>
            <a:ext cx="1992573" cy="2318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sz="4900" b="1" dirty="0">
                <a:solidFill>
                  <a:srgbClr val="08F836"/>
                </a:solidFill>
              </a:rPr>
              <a:t>Escribir En Un Archivo De Texto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4900" b="1" dirty="0">
                <a:solidFill>
                  <a:srgbClr val="08F836"/>
                </a:solidFill>
              </a:rPr>
              <a:t>Lectura En Un Archivo De Texto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4900" b="1" dirty="0">
                <a:solidFill>
                  <a:srgbClr val="08F836"/>
                </a:solidFill>
              </a:rPr>
              <a:t>Añadir Texto En Un Archivo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4900" b="1" dirty="0">
                <a:solidFill>
                  <a:srgbClr val="08F836"/>
                </a:solidFill>
              </a:rPr>
              <a:t>Archivo Binario-Función Escribir ()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3800" b="1" dirty="0">
              <a:solidFill>
                <a:srgbClr val="08F83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B06BFF80-D477-48D0-90BB-2B0E50524CA9}"/>
              </a:ext>
            </a:extLst>
          </p:cNvPr>
          <p:cNvSpPr txBox="1">
            <a:spLocks/>
          </p:cNvSpPr>
          <p:nvPr/>
        </p:nvSpPr>
        <p:spPr>
          <a:xfrm>
            <a:off x="7065669" y="3880188"/>
            <a:ext cx="1992573" cy="1395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rgbClr val="08F836"/>
                </a:solidFill>
              </a:rPr>
              <a:t>Archivo Binario-Función Leer 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rgbClr val="08F836"/>
                </a:solidFill>
              </a:rPr>
              <a:t>Seekp () &amp; Tellp 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rgbClr val="08F836"/>
                </a:solidFill>
              </a:rPr>
              <a:t>Seekg () &amp; Tellg ()</a:t>
            </a:r>
          </a:p>
          <a:p>
            <a:pPr marL="0" indent="0">
              <a:buNone/>
            </a:pPr>
            <a:endParaRPr lang="es-CO" sz="3800" b="1" dirty="0">
              <a:solidFill>
                <a:srgbClr val="08F83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4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13F5703-3B16-4A32-9792-9CFA8BBF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2795"/>
            <a:ext cx="10515600" cy="1325563"/>
          </a:xfrm>
        </p:spPr>
        <p:txBody>
          <a:bodyPr/>
          <a:lstStyle/>
          <a:p>
            <a:pPr algn="ctr"/>
            <a:r>
              <a:rPr lang="es-CO" b="1" i="1" u="sng" dirty="0">
                <a:latin typeface="Arial Black" panose="020B0A04020102020204" pitchFamily="34" charset="0"/>
              </a:rPr>
              <a:t>AVANZADO </a:t>
            </a:r>
          </a:p>
        </p:txBody>
      </p:sp>
    </p:spTree>
    <p:extLst>
      <p:ext uri="{BB962C8B-B14F-4D97-AF65-F5344CB8AC3E}">
        <p14:creationId xmlns:p14="http://schemas.microsoft.com/office/powerpoint/2010/main" val="37298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7A6785-4AC1-4E0B-94F2-F1AD55630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4" y="0"/>
            <a:ext cx="532262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343" y="-250061"/>
            <a:ext cx="5217406" cy="1105388"/>
          </a:xfrm>
        </p:spPr>
        <p:txBody>
          <a:bodyPr>
            <a:noAutofit/>
          </a:bodyPr>
          <a:lstStyle/>
          <a:p>
            <a:pPr algn="ctr"/>
            <a:r>
              <a:rPr lang="es-CO" sz="2800" b="1" dirty="0">
                <a:solidFill>
                  <a:srgbClr val="FFFF00"/>
                </a:solidFill>
                <a:latin typeface="Cooper Black" panose="0208090404030B020404" pitchFamily="18" charset="0"/>
              </a:rPr>
              <a:t>Métodos De Ordenamiento     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94343" y="4025127"/>
            <a:ext cx="2501657" cy="225168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Método Burbuja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Ordenamiento por Inserción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Ordenamiento por Selección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Ordenación Shell- Definición Y Algoritmo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63414"/>
            <a:ext cx="20173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60" y="2789506"/>
            <a:ext cx="1105388" cy="11053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DD24CAD-53EF-4960-90E8-43C925280CD4}"/>
              </a:ext>
            </a:extLst>
          </p:cNvPr>
          <p:cNvSpPr/>
          <p:nvPr/>
        </p:nvSpPr>
        <p:spPr>
          <a:xfrm>
            <a:off x="354173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609AE5D-8FD1-4D2B-8961-AA257767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330242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1" y="624271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6276688"/>
            <a:ext cx="528001" cy="528001"/>
          </a:xfrm>
          <a:prstGeom prst="rect">
            <a:avLst/>
          </a:prstGeom>
        </p:spPr>
      </p:pic>
      <p:sp>
        <p:nvSpPr>
          <p:cNvPr id="17" name="Marcador de contenido 11">
            <a:extLst>
              <a:ext uri="{FF2B5EF4-FFF2-40B4-BE49-F238E27FC236}">
                <a16:creationId xmlns:a16="http://schemas.microsoft.com/office/drawing/2014/main" id="{ACCC0D61-A398-40CC-87FA-9329033D4E34}"/>
              </a:ext>
            </a:extLst>
          </p:cNvPr>
          <p:cNvSpPr txBox="1">
            <a:spLocks/>
          </p:cNvSpPr>
          <p:nvPr/>
        </p:nvSpPr>
        <p:spPr>
          <a:xfrm>
            <a:off x="6326235" y="3894894"/>
            <a:ext cx="2624446" cy="2251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Ordenación Shell- Codificación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QuickSort-Definición Y Algoritmo </a:t>
            </a:r>
            <a:endParaRPr lang="es-CO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QuickSort-Codificación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310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685E5BA-08D9-428D-8519-640F45F7F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0"/>
            <a:ext cx="532262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505" y="-265807"/>
            <a:ext cx="2642414" cy="1551843"/>
          </a:xfrm>
        </p:spPr>
        <p:txBody>
          <a:bodyPr>
            <a:noAutofit/>
          </a:bodyPr>
          <a:lstStyle/>
          <a:p>
            <a:pPr algn="ctr"/>
            <a:r>
              <a:rPr lang="es-CO" sz="2800" b="1" dirty="0">
                <a:solidFill>
                  <a:schemeClr val="accent2"/>
                </a:solidFill>
                <a:latin typeface="Cooper Black" panose="0208090404030B020404" pitchFamily="18" charset="0"/>
              </a:rPr>
              <a:t>Búsqueda En Un Arreglo    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41735" y="4682103"/>
            <a:ext cx="2248150" cy="9361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Búsqueda Secuencial </a:t>
            </a:r>
            <a:br>
              <a:rPr lang="es-CO" b="1" dirty="0">
                <a:solidFill>
                  <a:schemeClr val="bg1"/>
                </a:solidFill>
              </a:rPr>
            </a:br>
            <a:r>
              <a:rPr lang="es-CO" b="1" dirty="0">
                <a:solidFill>
                  <a:schemeClr val="bg1"/>
                </a:solidFill>
              </a:rPr>
              <a:t>De Un Arreglo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63414"/>
            <a:ext cx="20173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32" y="180648"/>
            <a:ext cx="1105388" cy="11053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DD24CAD-53EF-4960-90E8-43C925280CD4}"/>
              </a:ext>
            </a:extLst>
          </p:cNvPr>
          <p:cNvSpPr/>
          <p:nvPr/>
        </p:nvSpPr>
        <p:spPr>
          <a:xfrm>
            <a:off x="354173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D8FD8611-45BF-4C18-A087-A21F9EA213C7}"/>
              </a:ext>
            </a:extLst>
          </p:cNvPr>
          <p:cNvSpPr txBox="1">
            <a:spLocks/>
          </p:cNvSpPr>
          <p:nvPr/>
        </p:nvSpPr>
        <p:spPr>
          <a:xfrm>
            <a:off x="7009231" y="3754507"/>
            <a:ext cx="1855129" cy="93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Búsqueda Binaria De Un Arreglo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609AE5D-8FD1-4D2B-8961-AA257767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330242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1" y="624271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6276688"/>
            <a:ext cx="528001" cy="5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0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9E922F6-AF8A-4931-B065-21AE923C2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0"/>
            <a:ext cx="5322625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751" y="-276142"/>
            <a:ext cx="4114659" cy="1551843"/>
          </a:xfrm>
        </p:spPr>
        <p:txBody>
          <a:bodyPr>
            <a:noAutofit/>
          </a:bodyPr>
          <a:lstStyle/>
          <a:p>
            <a:pPr algn="ctr"/>
            <a:r>
              <a:rPr lang="es-CO" sz="2800" b="1" dirty="0">
                <a:solidFill>
                  <a:schemeClr val="accent2"/>
                </a:solidFill>
                <a:latin typeface="Cooper Black" panose="0208090404030B020404" pitchFamily="18" charset="0"/>
              </a:rPr>
              <a:t>Pilas Y Colas </a:t>
            </a:r>
            <a:endParaRPr lang="es-CO" sz="1600" b="1" dirty="0">
              <a:solidFill>
                <a:schemeClr val="accent2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45717" y="3040859"/>
            <a:ext cx="4114659" cy="197005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Insertar y Quitar Elementos a Una Pila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Hacer un Menú Para Una Pila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Insertar Y Eliminar Elementos de Una Cola </a:t>
            </a: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63414"/>
            <a:ext cx="20173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36" y="900637"/>
            <a:ext cx="1105388" cy="11053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DD24CAD-53EF-4960-90E8-43C925280CD4}"/>
              </a:ext>
            </a:extLst>
          </p:cNvPr>
          <p:cNvSpPr/>
          <p:nvPr/>
        </p:nvSpPr>
        <p:spPr>
          <a:xfrm>
            <a:off x="354173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609AE5D-8FD1-4D2B-8961-AA257767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330242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1" y="624271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6276688"/>
            <a:ext cx="528001" cy="5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91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D02722-327A-437F-84B6-094CB998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4" y="0"/>
            <a:ext cx="5322626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276" y="-112508"/>
            <a:ext cx="4401542" cy="1551843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Listas </a:t>
            </a:r>
            <a:endParaRPr lang="es-CO" sz="4000" b="1" dirty="0">
              <a:solidFill>
                <a:schemeClr val="accent2">
                  <a:lumMod val="40000"/>
                  <a:lumOff val="6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63414"/>
            <a:ext cx="20173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50" y="1642742"/>
            <a:ext cx="1105388" cy="11053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DD24CAD-53EF-4960-90E8-43C925280CD4}"/>
              </a:ext>
            </a:extLst>
          </p:cNvPr>
          <p:cNvSpPr/>
          <p:nvPr/>
        </p:nvSpPr>
        <p:spPr>
          <a:xfrm>
            <a:off x="354173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609AE5D-8FD1-4D2B-8961-AA257767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330242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1" y="624271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6276688"/>
            <a:ext cx="528001" cy="528001"/>
          </a:xfrm>
          <a:prstGeom prst="rect">
            <a:avLst/>
          </a:prstGeom>
        </p:spPr>
      </p:pic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1FA7C97D-63BA-4E6B-9EF5-CE824E910AB0}"/>
              </a:ext>
            </a:extLst>
          </p:cNvPr>
          <p:cNvSpPr txBox="1">
            <a:spLocks/>
          </p:cNvSpPr>
          <p:nvPr/>
        </p:nvSpPr>
        <p:spPr>
          <a:xfrm>
            <a:off x="3805734" y="1353065"/>
            <a:ext cx="3577705" cy="1537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sz="2900" b="1" dirty="0">
                <a:solidFill>
                  <a:schemeClr val="accent5">
                    <a:lumMod val="75000"/>
                  </a:schemeClr>
                </a:solidFill>
              </a:rPr>
              <a:t> Insertar Elementos En Una Lista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900" b="1" dirty="0">
                <a:solidFill>
                  <a:schemeClr val="accent5">
                    <a:lumMod val="75000"/>
                  </a:schemeClr>
                </a:solidFill>
              </a:rPr>
              <a:t> Mostrar Elementos </a:t>
            </a: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En Una Lista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 Buscar Elementos En Una Lista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05735" y="4951225"/>
            <a:ext cx="3755126" cy="129014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Eliminar Elementos En Una Lista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Eliminar Todos Los Elementos En Una Lista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Ejercicios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412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C60B9-2114-49BE-8EAC-EA344AD9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2795"/>
            <a:ext cx="10515600" cy="1325563"/>
          </a:xfrm>
        </p:spPr>
        <p:txBody>
          <a:bodyPr/>
          <a:lstStyle/>
          <a:p>
            <a:pPr algn="ctr"/>
            <a:r>
              <a:rPr lang="es-CO" b="1" i="1" u="sng" dirty="0">
                <a:latin typeface="Arial Black" panose="020B0A04020102020204" pitchFamily="34" charset="0"/>
              </a:rPr>
              <a:t>BASICO </a:t>
            </a:r>
          </a:p>
        </p:txBody>
      </p:sp>
    </p:spTree>
    <p:extLst>
      <p:ext uri="{BB962C8B-B14F-4D97-AF65-F5344CB8AC3E}">
        <p14:creationId xmlns:p14="http://schemas.microsoft.com/office/powerpoint/2010/main" val="3928821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54AF6B-787D-494D-8323-D8AD739BB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276" y="-165084"/>
            <a:ext cx="4401542" cy="1376704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Árboles  </a:t>
            </a:r>
            <a:endParaRPr lang="es-CO" sz="4000" b="1" dirty="0">
              <a:solidFill>
                <a:schemeClr val="accent2">
                  <a:lumMod val="40000"/>
                  <a:lumOff val="6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63414"/>
            <a:ext cx="20173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06" y="2876306"/>
            <a:ext cx="1105388" cy="11053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DD24CAD-53EF-4960-90E8-43C925280CD4}"/>
              </a:ext>
            </a:extLst>
          </p:cNvPr>
          <p:cNvSpPr/>
          <p:nvPr/>
        </p:nvSpPr>
        <p:spPr>
          <a:xfrm>
            <a:off x="354173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609AE5D-8FD1-4D2B-8961-AA257767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330242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1" y="624271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6276688"/>
            <a:ext cx="528001" cy="528001"/>
          </a:xfrm>
          <a:prstGeom prst="rect">
            <a:avLst/>
          </a:prstGeom>
        </p:spPr>
      </p:pic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1FA7C97D-63BA-4E6B-9EF5-CE824E910AB0}"/>
              </a:ext>
            </a:extLst>
          </p:cNvPr>
          <p:cNvSpPr txBox="1">
            <a:spLocks/>
          </p:cNvSpPr>
          <p:nvPr/>
        </p:nvSpPr>
        <p:spPr>
          <a:xfrm>
            <a:off x="3805736" y="971191"/>
            <a:ext cx="4598082" cy="1222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 Árbol Binario 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Árbol Binario De Búsqueda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Insertar Nodos En Un Árbol  ABB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Mostrar El Árbol Completo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39162" y="4733351"/>
            <a:ext cx="3755126" cy="1577550"/>
          </a:xfrm>
        </p:spPr>
        <p:txBody>
          <a:bodyPr>
            <a:normAutofit fontScale="55000" lnSpcReduction="20000"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Buscar Un Nodo En El Árbol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Recorrido De Un Árbol  En Pre-Orden 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Recorrido De Un Árbol  En In-Orden 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Recorrido De Un Árbol  En Post-Orden 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Eliminar Un Nodo Del Árbol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055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628799-3C55-4342-B442-B262AD4B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9341"/>
            <a:ext cx="6838659" cy="6838659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106" y="171382"/>
            <a:ext cx="5537788" cy="634621"/>
          </a:xfrm>
        </p:spPr>
        <p:txBody>
          <a:bodyPr>
            <a:noAutofit/>
          </a:bodyPr>
          <a:lstStyle/>
          <a:p>
            <a:pPr algn="ctr"/>
            <a:r>
              <a:rPr lang="es-CO" sz="3600" b="1" dirty="0">
                <a:latin typeface="Cooper Black" panose="0208090404030B020404" pitchFamily="18" charset="0"/>
              </a:rPr>
              <a:t>POO: Clases Y Objetos </a:t>
            </a:r>
            <a:r>
              <a:rPr lang="es-CO" sz="5400" b="1" dirty="0">
                <a:latin typeface="Cooper Black" panose="0208090404030B020404" pitchFamily="18" charset="0"/>
              </a:rPr>
              <a:t> </a:t>
            </a:r>
            <a:endParaRPr lang="es-CO" sz="3600" b="1" dirty="0">
              <a:latin typeface="Cooper Black" panose="0208090404030B0204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91" y="1512853"/>
            <a:ext cx="1105388" cy="11053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DD24CAD-53EF-4960-90E8-43C925280CD4}"/>
              </a:ext>
            </a:extLst>
          </p:cNvPr>
          <p:cNvSpPr/>
          <p:nvPr/>
        </p:nvSpPr>
        <p:spPr>
          <a:xfrm>
            <a:off x="354173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609AE5D-8FD1-4D2B-8961-AA257767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330242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1" y="624271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6276688"/>
            <a:ext cx="528001" cy="528001"/>
          </a:xfrm>
          <a:prstGeom prst="rect">
            <a:avLst/>
          </a:prstGeom>
        </p:spPr>
      </p:pic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1FA7C97D-63BA-4E6B-9EF5-CE824E910AB0}"/>
              </a:ext>
            </a:extLst>
          </p:cNvPr>
          <p:cNvSpPr txBox="1">
            <a:spLocks/>
          </p:cNvSpPr>
          <p:nvPr/>
        </p:nvSpPr>
        <p:spPr>
          <a:xfrm>
            <a:off x="3455412" y="805311"/>
            <a:ext cx="2359531" cy="1365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 </a:t>
            </a: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Clases Y Objetos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Declaración De Una Clase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Creación De Objetos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5" name="Marcador de contenido 11">
            <a:extLst>
              <a:ext uri="{FF2B5EF4-FFF2-40B4-BE49-F238E27FC236}">
                <a16:creationId xmlns:a16="http://schemas.microsoft.com/office/drawing/2014/main" id="{0EC4D6B4-E1CD-4E13-B050-7F1136D36D73}"/>
              </a:ext>
            </a:extLst>
          </p:cNvPr>
          <p:cNvSpPr txBox="1">
            <a:spLocks/>
          </p:cNvSpPr>
          <p:nvPr/>
        </p:nvSpPr>
        <p:spPr>
          <a:xfrm>
            <a:off x="6936600" y="3813154"/>
            <a:ext cx="1841438" cy="2374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bg1"/>
                </a:solidFill>
              </a:rPr>
              <a:t> </a:t>
            </a: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Encapsulamiento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Sobrecarga De Funciones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Arreglo de Objetos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Destructor De Objetos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Auto referencia Del Objeto-</a:t>
            </a:r>
            <a:r>
              <a:rPr lang="es-CO" b="1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7" name="Marcador de contenido 11">
            <a:extLst>
              <a:ext uri="{FF2B5EF4-FFF2-40B4-BE49-F238E27FC236}">
                <a16:creationId xmlns:a16="http://schemas.microsoft.com/office/drawing/2014/main" id="{5ED20BCD-738F-401D-B49E-8C95E8E1ACE7}"/>
              </a:ext>
            </a:extLst>
          </p:cNvPr>
          <p:cNvSpPr txBox="1">
            <a:spLocks/>
          </p:cNvSpPr>
          <p:nvPr/>
        </p:nvSpPr>
        <p:spPr>
          <a:xfrm>
            <a:off x="3541735" y="4503158"/>
            <a:ext cx="1841438" cy="1523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Clases compuestas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Miembros Static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Funciones Amigas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Tipos Abstractos De Datos  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024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944E1C3-BAED-458D-B3D9-EE467670E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61" y="0"/>
            <a:ext cx="5332099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018" y="-184636"/>
            <a:ext cx="3680144" cy="1427683"/>
          </a:xfrm>
        </p:spPr>
        <p:txBody>
          <a:bodyPr>
            <a:noAutofit/>
          </a:bodyPr>
          <a:lstStyle/>
          <a:p>
            <a:pPr algn="ctr"/>
            <a:r>
              <a:rPr lang="es-CO" sz="2800" b="1" dirty="0">
                <a:solidFill>
                  <a:srgbClr val="002060"/>
                </a:solidFill>
                <a:latin typeface="Cooper Black" panose="0208090404030B020404" pitchFamily="18" charset="0"/>
              </a:rPr>
              <a:t>POO: Herencia Y Polimorfismo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481810"/>
            <a:ext cx="1105388" cy="11053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DD24CAD-53EF-4960-90E8-43C925280CD4}"/>
              </a:ext>
            </a:extLst>
          </p:cNvPr>
          <p:cNvSpPr/>
          <p:nvPr/>
        </p:nvSpPr>
        <p:spPr>
          <a:xfrm>
            <a:off x="354173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609AE5D-8FD1-4D2B-8961-AA257767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330242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1" y="624271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6276688"/>
            <a:ext cx="528001" cy="528001"/>
          </a:xfrm>
          <a:prstGeom prst="rect">
            <a:avLst/>
          </a:prstGeom>
        </p:spPr>
      </p:pic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1FA7C97D-63BA-4E6B-9EF5-CE824E910AB0}"/>
              </a:ext>
            </a:extLst>
          </p:cNvPr>
          <p:cNvSpPr txBox="1">
            <a:spLocks/>
          </p:cNvSpPr>
          <p:nvPr/>
        </p:nvSpPr>
        <p:spPr>
          <a:xfrm>
            <a:off x="4189863" y="1353390"/>
            <a:ext cx="4008299" cy="4366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rgbClr val="00B050"/>
                </a:solidFill>
              </a:rPr>
              <a:t>Herencia Publica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rgbClr val="00B050"/>
                </a:solidFill>
              </a:rPr>
              <a:t>Herencia Privada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rgbClr val="00B050"/>
                </a:solidFill>
              </a:rPr>
              <a:t>Herencia Protegida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rgbClr val="00B050"/>
                </a:solidFill>
              </a:rPr>
              <a:t>Constructores Y Destructores De Clases Derivadas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rgbClr val="00B050"/>
                </a:solidFill>
              </a:rPr>
              <a:t>Herencia Múltiple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rgbClr val="00B050"/>
                </a:solidFill>
              </a:rPr>
              <a:t>Clase Abstracta Y Función Virtual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rgbClr val="00B050"/>
                </a:solidFill>
              </a:rPr>
              <a:t>Polimorfismo  </a:t>
            </a:r>
          </a:p>
          <a:p>
            <a:pPr marL="0" indent="0">
              <a:buNone/>
            </a:pPr>
            <a:endParaRPr lang="es-CO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6" name="Marcador de contenido 11">
            <a:extLst>
              <a:ext uri="{FF2B5EF4-FFF2-40B4-BE49-F238E27FC236}">
                <a16:creationId xmlns:a16="http://schemas.microsoft.com/office/drawing/2014/main" id="{C20B0245-233A-4516-A011-BB220CD4BC6B}"/>
              </a:ext>
            </a:extLst>
          </p:cNvPr>
          <p:cNvSpPr txBox="1">
            <a:spLocks/>
          </p:cNvSpPr>
          <p:nvPr/>
        </p:nvSpPr>
        <p:spPr>
          <a:xfrm>
            <a:off x="6516390" y="-202572"/>
            <a:ext cx="2347970" cy="150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606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313463-43E6-4187-90A1-E4177E63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4" y="0"/>
            <a:ext cx="5322626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018" y="-202573"/>
            <a:ext cx="3680144" cy="1052727"/>
          </a:xfrm>
        </p:spPr>
        <p:txBody>
          <a:bodyPr>
            <a:noAutofit/>
          </a:bodyPr>
          <a:lstStyle/>
          <a:p>
            <a:pPr algn="ctr"/>
            <a:r>
              <a:rPr lang="es-CO" sz="4000" b="1" dirty="0">
                <a:solidFill>
                  <a:srgbClr val="002060"/>
                </a:solidFill>
                <a:latin typeface="Cooper Black" panose="0208090404030B020404" pitchFamily="18" charset="0"/>
              </a:rPr>
              <a:t>Templates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31" y="3209467"/>
            <a:ext cx="1105388" cy="1105388"/>
          </a:xfrm>
          <a:prstGeom prst="rect">
            <a:avLst/>
          </a:prstGeom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F609AE5D-8FD1-4D2B-8961-AA257767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330242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1" y="624271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6276688"/>
            <a:ext cx="528001" cy="528001"/>
          </a:xfrm>
          <a:prstGeom prst="rect">
            <a:avLst/>
          </a:prstGeom>
        </p:spPr>
      </p:pic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1FA7C97D-63BA-4E6B-9EF5-CE824E910AB0}"/>
              </a:ext>
            </a:extLst>
          </p:cNvPr>
          <p:cNvSpPr txBox="1">
            <a:spLocks/>
          </p:cNvSpPr>
          <p:nvPr/>
        </p:nvSpPr>
        <p:spPr>
          <a:xfrm>
            <a:off x="4189863" y="1353390"/>
            <a:ext cx="4008299" cy="351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chemeClr val="bg2">
                    <a:lumMod val="10000"/>
                  </a:schemeClr>
                </a:solidFill>
              </a:rPr>
              <a:t> Plantillas De Funciones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chemeClr val="bg2">
                    <a:lumMod val="10000"/>
                  </a:schemeClr>
                </a:solidFill>
              </a:rPr>
              <a:t> Plantillas De Clases  </a:t>
            </a:r>
          </a:p>
          <a:p>
            <a:pPr marL="0" indent="0">
              <a:buNone/>
            </a:pPr>
            <a:endParaRPr lang="es-CO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6" name="Marcador de contenido 11">
            <a:extLst>
              <a:ext uri="{FF2B5EF4-FFF2-40B4-BE49-F238E27FC236}">
                <a16:creationId xmlns:a16="http://schemas.microsoft.com/office/drawing/2014/main" id="{C20B0245-233A-4516-A011-BB220CD4BC6B}"/>
              </a:ext>
            </a:extLst>
          </p:cNvPr>
          <p:cNvSpPr txBox="1">
            <a:spLocks/>
          </p:cNvSpPr>
          <p:nvPr/>
        </p:nvSpPr>
        <p:spPr>
          <a:xfrm>
            <a:off x="6516390" y="-202572"/>
            <a:ext cx="2347970" cy="150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8" name="Marcador de contenido 11">
            <a:extLst>
              <a:ext uri="{FF2B5EF4-FFF2-40B4-BE49-F238E27FC236}">
                <a16:creationId xmlns:a16="http://schemas.microsoft.com/office/drawing/2014/main" id="{601B4CA9-D377-43A5-ABCC-1EC56D6232E7}"/>
              </a:ext>
            </a:extLst>
          </p:cNvPr>
          <p:cNvSpPr txBox="1">
            <a:spLocks/>
          </p:cNvSpPr>
          <p:nvPr/>
        </p:nvSpPr>
        <p:spPr>
          <a:xfrm>
            <a:off x="4518018" y="4292460"/>
            <a:ext cx="2486014" cy="142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688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FAF4AF-59AB-4810-BC70-4B6D7A888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35" y="1477510"/>
            <a:ext cx="3680144" cy="1427683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>
                <a:solidFill>
                  <a:srgbClr val="002060"/>
                </a:solidFill>
                <a:latin typeface="Cooper Black" panose="0208090404030B020404" pitchFamily="18" charset="0"/>
              </a:rPr>
              <a:t>Bonus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25" y="2488052"/>
            <a:ext cx="1105388" cy="11053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DD24CAD-53EF-4960-90E8-43C925280CD4}"/>
              </a:ext>
            </a:extLst>
          </p:cNvPr>
          <p:cNvSpPr/>
          <p:nvPr/>
        </p:nvSpPr>
        <p:spPr>
          <a:xfrm>
            <a:off x="354173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609AE5D-8FD1-4D2B-8961-AA257767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12" y="6330242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1" y="624271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35" y="6276688"/>
            <a:ext cx="528001" cy="528001"/>
          </a:xfrm>
          <a:prstGeom prst="rect">
            <a:avLst/>
          </a:prstGeom>
        </p:spPr>
      </p:pic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1FA7C97D-63BA-4E6B-9EF5-CE824E910AB0}"/>
              </a:ext>
            </a:extLst>
          </p:cNvPr>
          <p:cNvSpPr txBox="1">
            <a:spLocks/>
          </p:cNvSpPr>
          <p:nvPr/>
        </p:nvSpPr>
        <p:spPr>
          <a:xfrm>
            <a:off x="4273565" y="3495662"/>
            <a:ext cx="2645513" cy="2711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chemeClr val="bg2">
                    <a:lumMod val="10000"/>
                  </a:schemeClr>
                </a:solidFill>
              </a:rPr>
              <a:t>Análisis Y Eficiencia De Algoritmos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chemeClr val="bg2">
                    <a:lumMod val="10000"/>
                  </a:schemeClr>
                </a:solidFill>
              </a:rPr>
              <a:t>Algoritmos Recursivos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600" b="1" dirty="0">
                <a:solidFill>
                  <a:schemeClr val="bg2">
                    <a:lumMod val="10000"/>
                  </a:schemeClr>
                </a:solidFill>
              </a:rPr>
              <a:t>Biblioteca Estándar De Plantillas (STL)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6" name="Marcador de contenido 11">
            <a:extLst>
              <a:ext uri="{FF2B5EF4-FFF2-40B4-BE49-F238E27FC236}">
                <a16:creationId xmlns:a16="http://schemas.microsoft.com/office/drawing/2014/main" id="{C20B0245-233A-4516-A011-BB220CD4BC6B}"/>
              </a:ext>
            </a:extLst>
          </p:cNvPr>
          <p:cNvSpPr txBox="1">
            <a:spLocks/>
          </p:cNvSpPr>
          <p:nvPr/>
        </p:nvSpPr>
        <p:spPr>
          <a:xfrm>
            <a:off x="6516390" y="-202572"/>
            <a:ext cx="2347970" cy="150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8" name="Marcador de contenido 11">
            <a:extLst>
              <a:ext uri="{FF2B5EF4-FFF2-40B4-BE49-F238E27FC236}">
                <a16:creationId xmlns:a16="http://schemas.microsoft.com/office/drawing/2014/main" id="{601B4CA9-D377-43A5-ABCC-1EC56D6232E7}"/>
              </a:ext>
            </a:extLst>
          </p:cNvPr>
          <p:cNvSpPr txBox="1">
            <a:spLocks/>
          </p:cNvSpPr>
          <p:nvPr/>
        </p:nvSpPr>
        <p:spPr>
          <a:xfrm>
            <a:off x="4518018" y="4292460"/>
            <a:ext cx="2486014" cy="142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3362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E9EF9E7-DB95-4268-918B-AE08EC41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91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CO" sz="34400" b="1" dirty="0"/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375208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CD2E77-2FA1-48B9-B5D6-62A1A126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0" y="0"/>
            <a:ext cx="5386218" cy="6858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EA8C144D-50A7-4233-9799-AEC61B6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557" y="-341704"/>
            <a:ext cx="7914564" cy="1359265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8F836"/>
                </a:solidFill>
                <a:latin typeface="Copperplate Gothic Bold" panose="020E0705020206020404" pitchFamily="34" charset="0"/>
              </a:rPr>
              <a:t>Clase Gratuita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84AC393-3D93-4C3E-B428-E1358BF6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39" y="4683873"/>
            <a:ext cx="2524918" cy="183619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Un vistazo a Rstudio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R Como Calculadora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Funciones Básicas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Funciones Trigonométricas </a:t>
            </a:r>
          </a:p>
          <a:p>
            <a:pPr marL="0" indent="0">
              <a:buNone/>
            </a:pPr>
            <a:r>
              <a:rPr lang="es-CO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942B56E-B442-41F8-A76A-02CF45A7D5E3}"/>
              </a:ext>
            </a:extLst>
          </p:cNvPr>
          <p:cNvSpPr/>
          <p:nvPr/>
        </p:nvSpPr>
        <p:spPr>
          <a:xfrm>
            <a:off x="3411941" y="6223379"/>
            <a:ext cx="5386217" cy="6346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1401089-E8E1-4C39-A57A-2A73FEAC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533" y="6313706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0702852-402E-47CC-ADB9-5AE3B5627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32" y="6312088"/>
            <a:ext cx="457201" cy="4572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BBD602C-EC11-4464-931B-F650BC2B9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4" y="622337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4A77AF39-CF75-4B08-B23E-6E9CBBFD31FD}"/>
              </a:ext>
            </a:extLst>
          </p:cNvPr>
          <p:cNvSpPr txBox="1">
            <a:spLocks/>
          </p:cNvSpPr>
          <p:nvPr/>
        </p:nvSpPr>
        <p:spPr>
          <a:xfrm>
            <a:off x="6207521" y="4683872"/>
            <a:ext cx="2590637" cy="2219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Redondeo y Decimales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Variables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Funciones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Números Complejos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Ejercicios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7988170-02B5-4041-8D65-635E4B45B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32" y="3300371"/>
            <a:ext cx="1178357" cy="1178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073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C0808CB-358A-462A-AF06-C681867E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0" y="0"/>
            <a:ext cx="5386218" cy="6858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EA8C144D-50A7-4233-9799-AEC61B6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612" y="45465"/>
            <a:ext cx="7914564" cy="1090169"/>
          </a:xfrm>
        </p:spPr>
        <p:txBody>
          <a:bodyPr/>
          <a:lstStyle/>
          <a:p>
            <a:r>
              <a:rPr lang="es-CO" dirty="0">
                <a:solidFill>
                  <a:srgbClr val="FFFF00"/>
                </a:solidFill>
                <a:latin typeface="Cooper Black" panose="0208090404030B020404" pitchFamily="18" charset="0"/>
              </a:rPr>
              <a:t>Clase Gratuita</a:t>
            </a:r>
            <a:r>
              <a:rPr lang="es-CO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84AC393-3D93-4C3E-B428-E1358BF6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98" y="1181099"/>
            <a:ext cx="446860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Descargar Dev C++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Mi Primer Programa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Tipos De Datos Básicos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Lectura o Entrada De Datos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Operaciones Aritméticas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Ejercicios 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942B56E-B442-41F8-A76A-02CF45A7D5E3}"/>
              </a:ext>
            </a:extLst>
          </p:cNvPr>
          <p:cNvSpPr/>
          <p:nvPr/>
        </p:nvSpPr>
        <p:spPr>
          <a:xfrm>
            <a:off x="3411941" y="6223379"/>
            <a:ext cx="5386217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1401089-E8E1-4C39-A57A-2A73FEAC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533" y="6313706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0702852-402E-47CC-ADB9-5AE3B5627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32" y="6312088"/>
            <a:ext cx="457201" cy="4572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BBD602C-EC11-4464-931B-F650BC2B9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74" y="622337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67DE7A9-AA66-47EB-975F-2500E045B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20" y="1001823"/>
            <a:ext cx="1314910" cy="13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D6633BB-842B-426E-A482-1EC25C82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5" y="0"/>
            <a:ext cx="5322626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602" y="-205582"/>
            <a:ext cx="10515600" cy="1325563"/>
          </a:xfrm>
        </p:spPr>
        <p:txBody>
          <a:bodyPr>
            <a:normAutofit/>
          </a:bodyPr>
          <a:lstStyle/>
          <a:p>
            <a:r>
              <a:rPr lang="es-CO" sz="3600" b="1" dirty="0">
                <a:latin typeface="Cooper Black" panose="0208090404030B020404" pitchFamily="18" charset="0"/>
              </a:rPr>
              <a:t>Expresiones En C++ 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38032" y="852928"/>
            <a:ext cx="6735762" cy="4397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Expresiones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Intercambio De Valores </a:t>
            </a:r>
            <a:br>
              <a:rPr lang="es-CO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Entre Dos Variables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Promedio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Hipotenusa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Raíz Cuadrada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Elevación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Ecuaciones De </a:t>
            </a:r>
            <a:br>
              <a:rPr lang="es-CO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Segundo Grado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6F4499B-5252-4388-9508-C342AA80CE94}"/>
              </a:ext>
            </a:extLst>
          </p:cNvPr>
          <p:cNvSpPr/>
          <p:nvPr/>
        </p:nvSpPr>
        <p:spPr>
          <a:xfrm>
            <a:off x="350747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474" y="6288218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41D3041-83B7-4841-962C-41B86EAB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1" y="6288218"/>
            <a:ext cx="457201" cy="45720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60" y="6236469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8D94474-6E77-4CDC-B301-ED4E8E0C6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87" y="2276726"/>
            <a:ext cx="1152274" cy="1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DCC29A-B2E6-44E4-AE9D-97704175E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1" y="0"/>
            <a:ext cx="5254100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601" y="194708"/>
            <a:ext cx="4875374" cy="1325563"/>
          </a:xfrm>
        </p:spPr>
        <p:txBody>
          <a:bodyPr>
            <a:normAutofit/>
          </a:bodyPr>
          <a:lstStyle/>
          <a:p>
            <a:pPr algn="ctr"/>
            <a:r>
              <a:rPr lang="es-CO" sz="3600" b="1" dirty="0">
                <a:solidFill>
                  <a:schemeClr val="bg1"/>
                </a:solidFill>
                <a:latin typeface="Cooper Black" panose="0208090404030B020404" pitchFamily="18" charset="0"/>
              </a:rPr>
              <a:t>Estructuras Condicionales  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04601" y="1520271"/>
            <a:ext cx="4235947" cy="2795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FFC000"/>
                </a:solidFill>
              </a:rPr>
              <a:t>Sentencia IF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FFC000"/>
                </a:solidFill>
              </a:rPr>
              <a:t>Sentencia Switch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FFC000"/>
                </a:solidFill>
              </a:rPr>
              <a:t>Menú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FFC000"/>
                </a:solidFill>
              </a:rPr>
              <a:t>Ejercicios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FEB674C-2FE8-42DA-80AE-08757377CCE1}"/>
              </a:ext>
            </a:extLst>
          </p:cNvPr>
          <p:cNvSpPr/>
          <p:nvPr/>
        </p:nvSpPr>
        <p:spPr>
          <a:xfrm>
            <a:off x="3576000" y="6223379"/>
            <a:ext cx="5254100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475" y="6299043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91" y="6227534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1" y="6267055"/>
            <a:ext cx="528001" cy="5280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E32076-6950-42D9-9699-A994149AB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77" y="1625217"/>
            <a:ext cx="1505979" cy="1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A59E155-C37F-4696-A124-7586C897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54" y="0"/>
            <a:ext cx="5639286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53082">
            <a:off x="4871292" y="775945"/>
            <a:ext cx="2970213" cy="1325563"/>
          </a:xfrm>
        </p:spPr>
        <p:txBody>
          <a:bodyPr>
            <a:normAutofit/>
          </a:bodyPr>
          <a:lstStyle/>
          <a:p>
            <a:pPr algn="ctr"/>
            <a:r>
              <a:rPr lang="es-CO" sz="3600" b="1" dirty="0">
                <a:solidFill>
                  <a:schemeClr val="bg1"/>
                </a:solidFill>
                <a:latin typeface="Cooper Black" panose="0208090404030B020404" pitchFamily="18" charset="0"/>
              </a:rPr>
              <a:t>Estructuras Repetitivas  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52053" y="3611829"/>
            <a:ext cx="4235947" cy="2219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Sentencia While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Sentencia Do While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Sentencia For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Ejercicios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687" y="6265530"/>
            <a:ext cx="532262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  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@billyeducationx 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54" y="6262060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72" y="6262060"/>
            <a:ext cx="528001" cy="528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C6BC4D-8EFE-4EAD-98AA-C7328E095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39" y="4434311"/>
            <a:ext cx="1396621" cy="13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7612D40-ACCD-4E46-9EA8-C2ED92ED9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5" y="0"/>
            <a:ext cx="5322626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599" y="470884"/>
            <a:ext cx="4577399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Arreglos o Vectores   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08227" y="1829665"/>
            <a:ext cx="3803046" cy="320851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Arreglo Unidimensional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Suma De Elementos De Un Arreglo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Multiplicación  De Elementos De Un Arreglo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Mostrar Elementos De Un Arreglo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Imprimir Un Arreglo En Orden Inverso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Mayor Elemento De Un Arreglo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Ejercicios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0B539D-A7CD-4114-B6FA-FC49D8F6DED2}"/>
              </a:ext>
            </a:extLst>
          </p:cNvPr>
          <p:cNvSpPr/>
          <p:nvPr/>
        </p:nvSpPr>
        <p:spPr>
          <a:xfrm>
            <a:off x="350747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475" y="6312247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93" y="6223378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8" y="6257348"/>
            <a:ext cx="528001" cy="528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76" y="4930297"/>
            <a:ext cx="1105388" cy="11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7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678480-1D2E-4242-885F-DA4E70D91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4" y="142874"/>
            <a:ext cx="5322626" cy="6715125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598" y="86742"/>
            <a:ext cx="4577399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  <a:latin typeface="Cooper Black" panose="0208090404030B020404" pitchFamily="18" charset="0"/>
              </a:rPr>
              <a:t>Matrices o Tablas    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B5F0BDF-0457-4CCA-ACD8-1AB663B75F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69354" y="1412305"/>
            <a:ext cx="2260746" cy="218404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C00000"/>
                </a:solidFill>
              </a:rPr>
              <a:t>Ingresar Datos a Una Matriz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C00000"/>
                </a:solidFill>
              </a:rPr>
              <a:t>Mostrar La Diagonal Principal De Una Matriz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C00000"/>
                </a:solidFill>
              </a:rPr>
              <a:t>Copiar una Matriz a Otra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0B539D-A7CD-4114-B6FA-FC49D8F6DED2}"/>
              </a:ext>
            </a:extLst>
          </p:cNvPr>
          <p:cNvSpPr/>
          <p:nvPr/>
        </p:nvSpPr>
        <p:spPr>
          <a:xfrm>
            <a:off x="3507475" y="6223379"/>
            <a:ext cx="5322625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475" y="6312247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93" y="6223378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8" y="6257348"/>
            <a:ext cx="528001" cy="528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10" y="4897273"/>
            <a:ext cx="1105388" cy="1105388"/>
          </a:xfrm>
          <a:prstGeom prst="rect">
            <a:avLst/>
          </a:prstGeom>
        </p:spPr>
      </p:pic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E7B845AE-5F5A-4252-9692-1A5E95F87DD1}"/>
              </a:ext>
            </a:extLst>
          </p:cNvPr>
          <p:cNvSpPr txBox="1">
            <a:spLocks/>
          </p:cNvSpPr>
          <p:nvPr/>
        </p:nvSpPr>
        <p:spPr>
          <a:xfrm>
            <a:off x="3498433" y="2295188"/>
            <a:ext cx="1838460" cy="2184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C00000"/>
                </a:solidFill>
              </a:rPr>
              <a:t>Ingresar Datos Aleatorios a Una Matriz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C00000"/>
                </a:solidFill>
              </a:rPr>
              <a:t>Matriz Transpuesta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C00000"/>
                </a:solidFill>
              </a:rPr>
              <a:t>Suma de Matrices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7622B051-6A28-4A82-A099-AFF30AE10CEF}"/>
              </a:ext>
            </a:extLst>
          </p:cNvPr>
          <p:cNvSpPr txBox="1">
            <a:spLocks/>
          </p:cNvSpPr>
          <p:nvPr/>
        </p:nvSpPr>
        <p:spPr>
          <a:xfrm>
            <a:off x="6794862" y="4873563"/>
            <a:ext cx="1961263" cy="141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C00000"/>
                </a:solidFill>
              </a:rPr>
              <a:t>Determinar Si Una Matriz Es Simétrica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900" b="1" dirty="0">
                <a:solidFill>
                  <a:srgbClr val="C00000"/>
                </a:solidFill>
              </a:rPr>
              <a:t>Producto de Matrices 3X3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7ED1F1-A721-42CB-A3AA-EECDA830F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33" y="0"/>
            <a:ext cx="5331667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CAFB4D5-CAB2-4308-8599-E1AD0948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598" y="86742"/>
            <a:ext cx="4577399" cy="1089267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Cooper Black" panose="0208090404030B020404" pitchFamily="18" charset="0"/>
              </a:rPr>
              <a:t>Cadenas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54F7F7-9E92-435C-A0B1-B30D0B7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0B539D-A7CD-4114-B6FA-FC49D8F6DED2}"/>
              </a:ext>
            </a:extLst>
          </p:cNvPr>
          <p:cNvSpPr/>
          <p:nvPr/>
        </p:nvSpPr>
        <p:spPr>
          <a:xfrm>
            <a:off x="3498433" y="6223379"/>
            <a:ext cx="5331668" cy="634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E75D5CA-8284-4044-9AA6-DCC5042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475" y="6312247"/>
            <a:ext cx="53226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@billyeducationx 	             Jhon Edward Cruz Puentes | Tusclases.co</a:t>
            </a:r>
            <a:b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             www.tusclases.co</a:t>
            </a:r>
            <a:r>
              <a:rPr kumimoji="0" lang="es-CO" altLang="es-CO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altLang="es-CO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BB06BB5-2614-4EBF-8FB1-E55460C8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93" y="6223378"/>
            <a:ext cx="609183" cy="5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BEDF5-3472-40A9-83D5-10F9EA27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8" y="6257348"/>
            <a:ext cx="528001" cy="528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576A5E-13BA-4EDE-A0B8-DCAAB7810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9" y="4813180"/>
            <a:ext cx="1105388" cy="1105388"/>
          </a:xfrm>
          <a:prstGeom prst="rect">
            <a:avLst/>
          </a:prstGeom>
        </p:spPr>
      </p:pic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E7B845AE-5F5A-4252-9692-1A5E95F87DD1}"/>
              </a:ext>
            </a:extLst>
          </p:cNvPr>
          <p:cNvSpPr txBox="1">
            <a:spLocks/>
          </p:cNvSpPr>
          <p:nvPr/>
        </p:nvSpPr>
        <p:spPr>
          <a:xfrm>
            <a:off x="6349709" y="1176010"/>
            <a:ext cx="2550128" cy="1189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08F836"/>
                </a:solidFill>
              </a:rPr>
              <a:t>Función strrev ()</a:t>
            </a:r>
            <a:endParaRPr lang="es-CO" sz="2900" b="1" dirty="0">
              <a:solidFill>
                <a:srgbClr val="08F83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sz="2900" b="1" dirty="0">
                <a:solidFill>
                  <a:srgbClr val="08F836"/>
                </a:solidFill>
              </a:rPr>
              <a:t>Función strupr 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900" b="1" dirty="0">
                <a:solidFill>
                  <a:srgbClr val="08F836"/>
                </a:solidFill>
              </a:rPr>
              <a:t>Función strlwr ()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sz="2900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  <p:sp>
        <p:nvSpPr>
          <p:cNvPr id="18" name="Marcador de contenido 11">
            <a:extLst>
              <a:ext uri="{FF2B5EF4-FFF2-40B4-BE49-F238E27FC236}">
                <a16:creationId xmlns:a16="http://schemas.microsoft.com/office/drawing/2014/main" id="{23895B2C-DB6E-4749-84E8-AD29FBAE5C29}"/>
              </a:ext>
            </a:extLst>
          </p:cNvPr>
          <p:cNvSpPr txBox="1">
            <a:spLocks/>
          </p:cNvSpPr>
          <p:nvPr/>
        </p:nvSpPr>
        <p:spPr>
          <a:xfrm>
            <a:off x="3540598" y="1176831"/>
            <a:ext cx="2809111" cy="1493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rgbClr val="08F836"/>
                </a:solidFill>
              </a:rPr>
              <a:t>Función strlen 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rgbClr val="08F836"/>
                </a:solidFill>
              </a:rPr>
              <a:t>Función strcpy 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rgbClr val="08F836"/>
                </a:solidFill>
              </a:rPr>
              <a:t>Función strcmp 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3800" b="1" dirty="0">
                <a:solidFill>
                  <a:srgbClr val="08F836"/>
                </a:solidFill>
              </a:rPr>
              <a:t>Función strcat ()</a:t>
            </a:r>
          </a:p>
          <a:p>
            <a:pPr marL="0" indent="0">
              <a:buNone/>
            </a:pPr>
            <a:endParaRPr lang="es-CO" sz="2900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  <p:sp>
        <p:nvSpPr>
          <p:cNvPr id="19" name="Marcador de contenido 11">
            <a:extLst>
              <a:ext uri="{FF2B5EF4-FFF2-40B4-BE49-F238E27FC236}">
                <a16:creationId xmlns:a16="http://schemas.microsoft.com/office/drawing/2014/main" id="{940E45DF-32D2-4AFC-8FF9-DD0C47549D56}"/>
              </a:ext>
            </a:extLst>
          </p:cNvPr>
          <p:cNvSpPr txBox="1">
            <a:spLocks/>
          </p:cNvSpPr>
          <p:nvPr/>
        </p:nvSpPr>
        <p:spPr>
          <a:xfrm>
            <a:off x="3913314" y="5452569"/>
            <a:ext cx="2436395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es-CO" sz="2900" b="1" dirty="0">
                <a:solidFill>
                  <a:srgbClr val="08F836"/>
                </a:solidFill>
              </a:rPr>
              <a:t>Función atoi ()</a:t>
            </a:r>
          </a:p>
          <a:p>
            <a:pPr marL="0" indent="0">
              <a:buNone/>
            </a:pPr>
            <a:endParaRPr lang="es-CO" sz="2900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O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89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1011</Words>
  <Application>Microsoft Office PowerPoint</Application>
  <PresentationFormat>Panorámica</PresentationFormat>
  <Paragraphs>276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Bahnschrift SemiBold SemiConden</vt:lpstr>
      <vt:lpstr>Calibri</vt:lpstr>
      <vt:lpstr>Calibri Light</vt:lpstr>
      <vt:lpstr>Cooper Black</vt:lpstr>
      <vt:lpstr>Copperplate Gothic Bold</vt:lpstr>
      <vt:lpstr>Times New Roman</vt:lpstr>
      <vt:lpstr>Wingdings</vt:lpstr>
      <vt:lpstr>Tema de Office</vt:lpstr>
      <vt:lpstr>C++</vt:lpstr>
      <vt:lpstr>BASICO </vt:lpstr>
      <vt:lpstr>Clase Gratuita </vt:lpstr>
      <vt:lpstr>Expresiones En C++ </vt:lpstr>
      <vt:lpstr>Estructuras Condicionales  </vt:lpstr>
      <vt:lpstr>Estructuras Repetitivas  </vt:lpstr>
      <vt:lpstr>Arreglos o Vectores   </vt:lpstr>
      <vt:lpstr>Matrices o Tablas    </vt:lpstr>
      <vt:lpstr>Cadenas </vt:lpstr>
      <vt:lpstr>Estructuras [struct]</vt:lpstr>
      <vt:lpstr>INTERMEDIO </vt:lpstr>
      <vt:lpstr>Funciones </vt:lpstr>
      <vt:lpstr>Punteros </vt:lpstr>
      <vt:lpstr>Archivos O Ficheros</vt:lpstr>
      <vt:lpstr>AVANZADO </vt:lpstr>
      <vt:lpstr>Métodos De Ordenamiento     </vt:lpstr>
      <vt:lpstr>Búsqueda En Un Arreglo    </vt:lpstr>
      <vt:lpstr>Pilas Y Colas </vt:lpstr>
      <vt:lpstr>Listas </vt:lpstr>
      <vt:lpstr>Árboles  </vt:lpstr>
      <vt:lpstr>POO: Clases Y Objetos  </vt:lpstr>
      <vt:lpstr>POO: Herencia Y Polimorfismo</vt:lpstr>
      <vt:lpstr>Templates</vt:lpstr>
      <vt:lpstr>Bonus</vt:lpstr>
      <vt:lpstr>R </vt:lpstr>
      <vt:lpstr>Clase Gratuita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Gratuita</dc:title>
  <dc:creator>Maria Fernanda Reyes Ruiz</dc:creator>
  <cp:lastModifiedBy>Maria Fernanda Reyes Ruiz</cp:lastModifiedBy>
  <cp:revision>40</cp:revision>
  <dcterms:created xsi:type="dcterms:W3CDTF">2020-08-01T03:43:56Z</dcterms:created>
  <dcterms:modified xsi:type="dcterms:W3CDTF">2020-08-06T03:50:27Z</dcterms:modified>
</cp:coreProperties>
</file>