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4" r:id="rId2"/>
    <p:sldId id="338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8" r:id="rId13"/>
    <p:sldId id="324" r:id="rId14"/>
    <p:sldId id="329" r:id="rId15"/>
    <p:sldId id="327" r:id="rId16"/>
    <p:sldId id="332" r:id="rId17"/>
    <p:sldId id="330" r:id="rId18"/>
    <p:sldId id="331" r:id="rId19"/>
    <p:sldId id="333" r:id="rId20"/>
    <p:sldId id="344" r:id="rId21"/>
    <p:sldId id="345" r:id="rId22"/>
    <p:sldId id="346" r:id="rId23"/>
    <p:sldId id="341" r:id="rId24"/>
    <p:sldId id="343" r:id="rId25"/>
    <p:sldId id="342" r:id="rId26"/>
    <p:sldId id="339" r:id="rId27"/>
    <p:sldId id="334" r:id="rId28"/>
    <p:sldId id="335" r:id="rId29"/>
    <p:sldId id="336" r:id="rId30"/>
    <p:sldId id="340" r:id="rId31"/>
    <p:sldId id="33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447" autoAdjust="0"/>
  </p:normalViewPr>
  <p:slideViewPr>
    <p:cSldViewPr>
      <p:cViewPr varScale="1">
        <p:scale>
          <a:sx n="51" d="100"/>
          <a:sy n="51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9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2017/4/27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</a:t>
            </a:r>
            <a:r>
              <a:rPr lang="en-US" altLang="zh-TW" dirty="0">
                <a:latin typeface="+mj-lt"/>
              </a:rPr>
              <a:t>Design 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>
                <a:latin typeface="+mj-lt"/>
              </a:rPr>
              <a:t>Homework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/>
              <a:t>2</a:t>
            </a:r>
            <a:r>
              <a:rPr lang="en-US" altLang="zh-TW" dirty="0" smtClean="0">
                <a:latin typeface="+mj-lt"/>
              </a:rPr>
              <a:t>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808312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Deadline</a:t>
            </a:r>
            <a:endParaRPr lang="en-US" altLang="zh-TW" sz="5700" b="1" dirty="0">
              <a:solidFill>
                <a:srgbClr val="FF0000"/>
              </a:solidFill>
            </a:endParaRPr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2017/05/24,  23:59</a:t>
            </a:r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No Argument !</a:t>
            </a:r>
            <a:endParaRPr lang="zh-TW" altLang="en-US" sz="57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smtClean="0"/>
              <a:t>Invocations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err="1" smtClean="0"/>
              <a:t>Ident</a:t>
            </a:r>
            <a:r>
              <a:rPr lang="en-US" altLang="zh-TW" dirty="0" smtClean="0"/>
              <a:t>(0 or multiple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commas)</a:t>
            </a:r>
            <a:r>
              <a:rPr lang="en-US" altLang="zh-TW" i="1" dirty="0" smtClean="0"/>
              <a:t>;</a:t>
            </a:r>
            <a:br>
              <a:rPr lang="en-US" altLang="zh-TW" i="1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err="1"/>
              <a:t>Ident</a:t>
            </a:r>
            <a:r>
              <a:rPr lang="en-US" altLang="zh-TW" i="1" dirty="0" smtClean="0"/>
              <a:t> = </a:t>
            </a:r>
            <a:r>
              <a:rPr lang="en-US" altLang="zh-TW" dirty="0" err="1" smtClean="0"/>
              <a:t>Ident</a:t>
            </a:r>
            <a:r>
              <a:rPr lang="en-US" altLang="zh-TW" dirty="0"/>
              <a:t>(0 or multiple </a:t>
            </a:r>
            <a:r>
              <a:rPr lang="en-US" altLang="zh-TW" i="1" dirty="0" err="1"/>
              <a:t>Expr</a:t>
            </a:r>
            <a:r>
              <a:rPr lang="en-US" altLang="zh-TW" i="1" dirty="0"/>
              <a:t> </a:t>
            </a:r>
            <a:r>
              <a:rPr lang="en-US" altLang="zh-TW" dirty="0"/>
              <a:t>separated by commas)</a:t>
            </a:r>
            <a:r>
              <a:rPr lang="en-US" altLang="zh-TW" i="1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if the return type matches 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heck if the parameter list matches</a:t>
            </a:r>
          </a:p>
          <a:p>
            <a:pPr lvl="1"/>
            <a:r>
              <a:rPr lang="en-US" altLang="zh-TW" dirty="0"/>
              <a:t>detect </a:t>
            </a:r>
            <a:r>
              <a:rPr lang="en-US" altLang="zh-TW" dirty="0" smtClean="0"/>
              <a:t>parameters that are not declared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042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Simple </a:t>
            </a:r>
            <a:r>
              <a:rPr lang="en-US" altLang="zh-TW" dirty="0"/>
              <a:t>Statements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; </a:t>
            </a:r>
            <a:endParaRPr lang="en-US" altLang="zh-TW" dirty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can be a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or an array. If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is an array, it has the form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err="1" smtClean="0"/>
              <a:t>ident</a:t>
            </a:r>
            <a:r>
              <a:rPr kumimoji="1" lang="en-US" altLang="zh-TW" dirty="0" smtClean="0"/>
              <a:t>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][…]</a:t>
            </a:r>
          </a:p>
          <a:p>
            <a:r>
              <a:rPr lang="en-US" altLang="zh-TW" dirty="0"/>
              <a:t>What you don’t need to implement  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semantic errors </a:t>
            </a:r>
            <a:r>
              <a:rPr lang="en-US" altLang="zh-TW" dirty="0" smtClean="0"/>
              <a:t>such as</a:t>
            </a:r>
          </a:p>
          <a:p>
            <a:pPr lvl="2"/>
            <a:r>
              <a:rPr lang="en-US" altLang="zh-TW" dirty="0" smtClean="0"/>
              <a:t>v </a:t>
            </a:r>
            <a:r>
              <a:rPr lang="en-US" altLang="zh-TW" dirty="0"/>
              <a:t>= </a:t>
            </a:r>
            <a:r>
              <a:rPr lang="en-US" altLang="zh-TW" dirty="0" smtClean="0"/>
              <a:t>10 </a:t>
            </a:r>
            <a:r>
              <a:rPr lang="en-US" altLang="zh-TW" dirty="0"/>
              <a:t>+ </a:t>
            </a:r>
            <a:r>
              <a:rPr lang="en-US" altLang="zh-TW" dirty="0" smtClean="0"/>
              <a:t>true;. </a:t>
            </a:r>
            <a:endParaRPr lang="en-US" altLang="zh-TW" dirty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7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Expressions(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legal </a:t>
            </a:r>
            <a:r>
              <a:rPr lang="en-US" altLang="zh-TW" dirty="0"/>
              <a:t>components </a:t>
            </a:r>
            <a:r>
              <a:rPr lang="en-US" altLang="zh-TW" dirty="0" smtClean="0"/>
              <a:t>include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literal constants,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(mentioned last page), </a:t>
            </a:r>
            <a:r>
              <a:rPr lang="en-US" altLang="zh-TW" dirty="0"/>
              <a:t>function </a:t>
            </a:r>
            <a:r>
              <a:rPr lang="en-US" altLang="zh-TW" dirty="0" smtClean="0"/>
              <a:t>invocations</a:t>
            </a:r>
            <a:endParaRPr lang="en-US" altLang="zh-TW" dirty="0"/>
          </a:p>
          <a:p>
            <a:r>
              <a:rPr kumimoji="1" lang="en-US" altLang="zh-TW" dirty="0"/>
              <a:t>O</a:t>
            </a:r>
            <a:r>
              <a:rPr kumimoji="1" lang="en-US" altLang="zh-TW" dirty="0" smtClean="0"/>
              <a:t>nly </a:t>
            </a:r>
            <a:r>
              <a:rPr lang="en-US" altLang="zh-TW" dirty="0" smtClean="0"/>
              <a:t>support </a:t>
            </a:r>
            <a:r>
              <a:rPr lang="en-US" altLang="zh-TW" dirty="0"/>
              <a:t>the following operators with the precedence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/>
              <a:t>[] (array indexing)</a:t>
            </a:r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++  -- (</a:t>
            </a:r>
            <a:r>
              <a:rPr lang="en-US" altLang="zh-TW" i="1" dirty="0"/>
              <a:t>p</a:t>
            </a:r>
            <a:r>
              <a:rPr lang="en-US" altLang="zh-TW" i="1" dirty="0" smtClean="0"/>
              <a:t>ostfix expressions</a:t>
            </a:r>
            <a:r>
              <a:rPr lang="is-IS" altLang="zh-TW" dirty="0" smtClean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- </a:t>
            </a:r>
            <a:r>
              <a:rPr lang="is-IS" altLang="zh-TW" dirty="0"/>
              <a:t>(unary</a:t>
            </a:r>
            <a:r>
              <a:rPr lang="is-IS" altLang="zh-TW" dirty="0" smtClean="0"/>
              <a:t>)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* / </a:t>
            </a:r>
            <a:r>
              <a:rPr lang="is-IS" altLang="zh-TW" dirty="0" smtClean="0"/>
              <a:t>%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+ - </a:t>
            </a:r>
            <a:endParaRPr lang="is-I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&lt; </a:t>
            </a:r>
            <a:r>
              <a:rPr lang="is-IS" altLang="zh-TW" dirty="0" smtClean="0"/>
              <a:t> &lt;</a:t>
            </a:r>
            <a:r>
              <a:rPr lang="is-IS" altLang="zh-TW" dirty="0"/>
              <a:t>= </a:t>
            </a:r>
            <a:r>
              <a:rPr lang="is-IS" altLang="zh-TW" dirty="0" smtClean="0"/>
              <a:t> =</a:t>
            </a:r>
            <a:r>
              <a:rPr lang="is-IS" altLang="zh-TW" dirty="0"/>
              <a:t>= </a:t>
            </a:r>
            <a:r>
              <a:rPr lang="is-IS" altLang="zh-TW" dirty="0" smtClean="0"/>
              <a:t> &gt;</a:t>
            </a:r>
            <a:r>
              <a:rPr lang="is-IS" altLang="zh-TW" dirty="0"/>
              <a:t>= </a:t>
            </a:r>
            <a:r>
              <a:rPr lang="is-IS" altLang="zh-TW" dirty="0" smtClean="0"/>
              <a:t> &gt;  !</a:t>
            </a:r>
            <a:r>
              <a:rPr lang="is-IS" altLang="zh-TW" dirty="0"/>
              <a:t>= </a:t>
            </a:r>
            <a:r>
              <a:rPr lang="is-IS" altLang="zh-TW" dirty="0" smtClean="0"/>
              <a:t>  = 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!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&amp;</a:t>
            </a:r>
            <a:r>
              <a:rPr lang="is-IS" altLang="zh-TW" dirty="0" smtClean="0"/>
              <a:t>&amp;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|| </a:t>
            </a:r>
            <a:endParaRPr lang="is-IS" altLang="zh-TW" dirty="0" smtClean="0"/>
          </a:p>
          <a:p>
            <a:pPr marL="571500" indent="-514350"/>
            <a:r>
              <a:rPr lang="en-US" altLang="zh-TW" dirty="0"/>
              <a:t>All operator are left-associative except - (unary) and !. </a:t>
            </a:r>
            <a:endParaRPr lang="en-US" altLang="zh-TW" dirty="0" smtClean="0"/>
          </a:p>
          <a:p>
            <a:pPr marL="571500" lvl="1" indent="-514350">
              <a:buFont typeface="Arial" pitchFamily="34" charset="0"/>
              <a:buChar char="•"/>
            </a:pPr>
            <a:r>
              <a:rPr lang="en-US" altLang="zh-TW" dirty="0" smtClean="0"/>
              <a:t>Parentheses are support to dictate </a:t>
            </a:r>
            <a:r>
              <a:rPr lang="en-US" altLang="zh-TW" dirty="0"/>
              <a:t>a different precedence. </a:t>
            </a:r>
            <a:endParaRPr lang="is-I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7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Compound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</a:t>
            </a:r>
            <a:r>
              <a:rPr lang="en-US" altLang="zh-TW" sz="2200" dirty="0" smtClean="0"/>
              <a:t>multiple </a:t>
            </a:r>
            <a:r>
              <a:rPr lang="en-US" altLang="zh-TW" sz="2200" dirty="0"/>
              <a:t>variable and </a:t>
            </a:r>
            <a:r>
              <a:rPr lang="en-US" altLang="zh-TW" sz="2200" dirty="0" smtClean="0"/>
              <a:t>constant declarations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more </a:t>
            </a:r>
            <a:r>
              <a:rPr lang="en-US" altLang="zh-TW" sz="2200" dirty="0" smtClean="0"/>
              <a:t>statements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} 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trict order</a:t>
            </a:r>
            <a:r>
              <a:rPr lang="en-US" altLang="zh-TW" sz="22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 smtClean="0">
                <a:solidFill>
                  <a:srgbClr val="FF0000"/>
                </a:solidFill>
              </a:rPr>
              <a:t>Within </a:t>
            </a:r>
            <a:r>
              <a:rPr lang="en-US" altLang="zh-TW" sz="2200" b="1" dirty="0">
                <a:solidFill>
                  <a:srgbClr val="FF0000"/>
                </a:solidFill>
              </a:rPr>
              <a:t>a pair of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braces, variable</a:t>
            </a:r>
            <a:r>
              <a:rPr lang="en-US" altLang="zh-TW" sz="2200" b="1" dirty="0">
                <a:solidFill>
                  <a:srgbClr val="FF0000"/>
                </a:solidFill>
              </a:rPr>
              <a:t>/constant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declarations must always go first</a:t>
            </a:r>
            <a:r>
              <a:rPr lang="en-US" altLang="zh-TW" sz="2200" dirty="0" smtClean="0">
                <a:solidFill>
                  <a:srgbClr val="FF0000"/>
                </a:solidFill>
              </a:rPr>
              <a:t>, then the statements </a:t>
            </a:r>
            <a:endParaRPr lang="en-US" altLang="zh-TW" sz="2200" dirty="0">
              <a:solidFill>
                <a:srgbClr val="FF0000"/>
              </a:solidFill>
            </a:endParaRPr>
          </a:p>
          <a:p>
            <a:r>
              <a:rPr lang="en-US" altLang="zh-TW" sz="2200" dirty="0" smtClean="0"/>
              <a:t>Legal: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a, b;</a:t>
            </a:r>
            <a:br>
              <a:rPr lang="en-US" altLang="zh-TW" sz="2200" dirty="0" smtClean="0"/>
            </a:br>
            <a:r>
              <a:rPr lang="en-US" altLang="zh-TW" sz="2200" dirty="0" smtClean="0"/>
              <a:t>a = 9;</a:t>
            </a:r>
            <a:br>
              <a:rPr lang="en-US" altLang="zh-TW" sz="2200" dirty="0" smtClean="0"/>
            </a:br>
            <a:r>
              <a:rPr lang="en-US" altLang="zh-TW" sz="2200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4149080"/>
            <a:ext cx="1944216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sz="2200" dirty="0" smtClean="0">
                <a:solidFill>
                  <a:srgbClr val="FF0000"/>
                </a:solidFill>
              </a:rPr>
              <a:t>Illegal:</a:t>
            </a:r>
            <a:br>
              <a:rPr kumimoji="1"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smtClean="0">
                <a:solidFill>
                  <a:srgbClr val="FF0000"/>
                </a:solidFill>
              </a:rPr>
              <a:t>{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 err="1">
                <a:solidFill>
                  <a:srgbClr val="FF0000"/>
                </a:solidFill>
              </a:rPr>
              <a:t>int</a:t>
            </a:r>
            <a:r>
              <a:rPr lang="en-US" altLang="zh-TW" sz="2200" dirty="0">
                <a:solidFill>
                  <a:srgbClr val="FF0000"/>
                </a:solidFill>
              </a:rPr>
              <a:t> a;</a:t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a = 9</a:t>
            </a:r>
            <a:r>
              <a:rPr lang="en-US" altLang="zh-TW" sz="2200" dirty="0" smtClean="0">
                <a:solidFill>
                  <a:srgbClr val="FF0000"/>
                </a:solidFill>
              </a:rPr>
              <a:t>;</a:t>
            </a:r>
            <a:br>
              <a:rPr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200" dirty="0" smtClean="0">
                <a:solidFill>
                  <a:srgbClr val="FF0000"/>
                </a:solidFill>
              </a:rPr>
              <a:t> b;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/>
              <a:buChar char="•"/>
            </a:pPr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304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and if-else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Only support two forms: 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 smtClean="0"/>
              <a:t>if 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 smtClean="0"/>
              <a:t>) {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	</a:t>
            </a:r>
            <a:r>
              <a:rPr lang="en-US" altLang="zh-TW" sz="1800" dirty="0" smtClean="0"/>
              <a:t>0 </a:t>
            </a:r>
            <a:r>
              <a:rPr lang="en-US" altLang="zh-TW" sz="1800" dirty="0"/>
              <a:t>or multiple variable and </a:t>
            </a:r>
            <a:r>
              <a:rPr lang="en-US" altLang="zh-TW" sz="1800" dirty="0" smtClean="0"/>
              <a:t>constant declarations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 else {</a:t>
            </a:r>
            <a:br>
              <a:rPr kumimoji="1" lang="en-US" altLang="zh-TW" sz="1800" dirty="0" smtClean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or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if </a:t>
            </a:r>
            <a:r>
              <a:rPr kumimoji="1" lang="en-US" altLang="zh-TW" sz="1800" dirty="0"/>
              <a:t>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/>
              <a:t>) {</a:t>
            </a:r>
            <a:br>
              <a:rPr kumimoji="1" lang="en-US" altLang="zh-TW" sz="1800" dirty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statements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/>
              <a:t>} </a:t>
            </a:r>
            <a:endParaRPr kumimoji="1" lang="en-US" altLang="zh-TW" sz="1800" dirty="0" smtClean="0"/>
          </a:p>
          <a:p>
            <a:r>
              <a:rPr lang="en-US" altLang="zh-TW" sz="1800" b="1" dirty="0">
                <a:solidFill>
                  <a:srgbClr val="FF0000"/>
                </a:solidFill>
              </a:rPr>
              <a:t>Strict order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18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3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Only support two forms: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switch </a:t>
            </a:r>
            <a:r>
              <a:rPr lang="en-US" altLang="zh-TW" sz="1800" dirty="0"/>
              <a:t>(</a:t>
            </a:r>
            <a:r>
              <a:rPr lang="en-US" altLang="zh-TW" sz="1800" b="1" dirty="0" err="1"/>
              <a:t>ident</a:t>
            </a:r>
            <a:r>
              <a:rPr lang="en-US" altLang="zh-TW" sz="1800" dirty="0"/>
              <a:t>) {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	case constant</a:t>
            </a:r>
            <a:r>
              <a:rPr lang="en-US" altLang="zh-TW" sz="1800" dirty="0"/>
              <a:t>: </a:t>
            </a:r>
          </a:p>
          <a:p>
            <a:pPr marL="914400" lvl="2" indent="0">
              <a:buNone/>
            </a:pPr>
            <a:r>
              <a:rPr lang="en-US" altLang="zh-TW" sz="1800" dirty="0" smtClean="0"/>
              <a:t>	0 </a:t>
            </a:r>
            <a:r>
              <a:rPr lang="en-US" altLang="zh-TW" sz="1800" dirty="0"/>
              <a:t>or more </a:t>
            </a:r>
            <a:r>
              <a:rPr lang="en-US" altLang="zh-TW" sz="1800" dirty="0" smtClean="0"/>
              <a:t>statements</a:t>
            </a:r>
            <a:br>
              <a:rPr lang="en-US" altLang="zh-TW" sz="1800" dirty="0" smtClean="0"/>
            </a:br>
            <a:r>
              <a:rPr lang="en-US" altLang="zh-TW" sz="1800" dirty="0" smtClean="0"/>
              <a:t>case constant</a:t>
            </a:r>
            <a:r>
              <a:rPr lang="en-US" altLang="zh-TW" sz="1800" dirty="0"/>
              <a:t>: 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0 </a:t>
            </a:r>
            <a:r>
              <a:rPr lang="en-US" altLang="zh-TW" sz="1800" dirty="0"/>
              <a:t>or more statements 		</a:t>
            </a:r>
            <a:br>
              <a:rPr lang="en-US" altLang="zh-TW" sz="1800" dirty="0"/>
            </a:br>
            <a:r>
              <a:rPr lang="en-US" altLang="zh-TW" sz="1800" dirty="0"/>
              <a:t>		… 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	default</a:t>
            </a:r>
            <a:r>
              <a:rPr lang="en-US" altLang="zh-TW" sz="1800" dirty="0"/>
              <a:t>:</a:t>
            </a:r>
          </a:p>
          <a:p>
            <a:pPr marL="914400" lvl="2" indent="0">
              <a:buNone/>
            </a:pP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 </a:t>
            </a:r>
            <a:endParaRPr lang="en-US" altLang="zh-TW" sz="1800" dirty="0"/>
          </a:p>
          <a:p>
            <a:pPr marL="514350" lvl="1" indent="0">
              <a:buNone/>
            </a:pP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Constant here can only be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(3,4,…) or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char_constant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(‘a’, ‘d’)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smtClean="0">
                <a:solidFill>
                  <a:srgbClr val="FF0000"/>
                </a:solidFill>
              </a:rPr>
              <a:t>Be careful! </a:t>
            </a:r>
            <a:r>
              <a:rPr lang="en-US" altLang="zh-TW" sz="1800" strike="sngStrike" dirty="0" smtClean="0">
                <a:solidFill>
                  <a:srgbClr val="FF0000"/>
                </a:solidFill>
              </a:rPr>
              <a:t>“</a:t>
            </a:r>
            <a:r>
              <a:rPr lang="en-US" altLang="zh-TW" sz="1800" strike="sngStrike" dirty="0" err="1">
                <a:solidFill>
                  <a:srgbClr val="FF0000"/>
                </a:solidFill>
              </a:rPr>
              <a:t>asd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”</a:t>
            </a:r>
            <a:r>
              <a:rPr lang="en-US" altLang="zh-TW" sz="1800" dirty="0" smtClean="0">
                <a:solidFill>
                  <a:srgbClr val="FF0000"/>
                </a:solidFill>
              </a:rPr>
              <a:t> is not included!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Switch takes only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ident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, not </a:t>
            </a:r>
            <a:r>
              <a:rPr lang="en-US" altLang="zh-TW" sz="1800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 in our homework.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There must be </a:t>
            </a:r>
            <a:r>
              <a:rPr lang="en-US" altLang="zh-TW" sz="1800" dirty="0">
                <a:solidFill>
                  <a:srgbClr val="FF0000"/>
                </a:solidFill>
              </a:rPr>
              <a:t>at least one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non­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default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 statement.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If </a:t>
            </a:r>
            <a:r>
              <a:rPr lang="en-US" altLang="zh-TW" sz="1800" dirty="0">
                <a:solidFill>
                  <a:srgbClr val="FF0000"/>
                </a:solidFill>
              </a:rPr>
              <a:t>there is a </a:t>
            </a:r>
            <a:r>
              <a:rPr lang="en-US" altLang="zh-TW" sz="1800" b="1" dirty="0">
                <a:solidFill>
                  <a:srgbClr val="FF0000"/>
                </a:solidFill>
              </a:rPr>
              <a:t>default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case, </a:t>
            </a:r>
            <a:r>
              <a:rPr lang="en-US" altLang="zh-TW" sz="1800" dirty="0">
                <a:solidFill>
                  <a:srgbClr val="FF0000"/>
                </a:solidFill>
              </a:rPr>
              <a:t>it must be listed </a:t>
            </a:r>
            <a:r>
              <a:rPr lang="en-US" altLang="zh-TW" sz="1800" dirty="0" smtClean="0">
                <a:solidFill>
                  <a:srgbClr val="FF0000"/>
                </a:solidFill>
              </a:rPr>
              <a:t>last.</a:t>
            </a:r>
          </a:p>
          <a:p>
            <a:r>
              <a:rPr lang="en-US" altLang="zh-TW" sz="1800" dirty="0"/>
              <a:t>What you don’t need to implement  </a:t>
            </a:r>
            <a:endParaRPr kumimoji="1" lang="en-US" altLang="zh-TW" sz="1800" dirty="0"/>
          </a:p>
          <a:p>
            <a:pPr lvl="1"/>
            <a:r>
              <a:rPr lang="en-US" altLang="zh-TW" sz="1800" dirty="0"/>
              <a:t>check </a:t>
            </a:r>
            <a:r>
              <a:rPr lang="en-US" altLang="zh-TW" sz="1800" dirty="0" smtClean="0"/>
              <a:t>if </a:t>
            </a:r>
            <a:r>
              <a:rPr lang="en-US" altLang="zh-TW" sz="1800" dirty="0" err="1" smtClean="0"/>
              <a:t>ident</a:t>
            </a:r>
            <a:r>
              <a:rPr lang="en-US" altLang="zh-TW" sz="1800" dirty="0" smtClean="0"/>
              <a:t> is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or char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78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200" dirty="0" smtClean="0"/>
              <a:t>Only support two forms: 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 smtClean="0"/>
              <a:t>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 {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	</a:t>
            </a:r>
            <a:r>
              <a:rPr lang="en-US" altLang="zh-TW" sz="2200" dirty="0" smtClean="0"/>
              <a:t>0 </a:t>
            </a:r>
            <a:r>
              <a:rPr lang="en-US" altLang="zh-TW" sz="2200" dirty="0"/>
              <a:t>or multiple variable and </a:t>
            </a:r>
            <a:r>
              <a:rPr lang="en-US" altLang="zh-TW" sz="2200" dirty="0" smtClean="0"/>
              <a:t>constant declarations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	0 or more </a:t>
            </a:r>
            <a:r>
              <a:rPr lang="en-US" altLang="zh-TW" sz="2200" dirty="0" smtClean="0"/>
              <a:t>statements</a:t>
            </a:r>
            <a:r>
              <a:rPr kumimoji="1" lang="en-US" altLang="zh-TW" sz="2200" dirty="0" smtClean="0"/>
              <a:t/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} 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or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do {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	</a:t>
            </a:r>
            <a:r>
              <a:rPr lang="en-US" altLang="zh-TW" sz="2200" dirty="0"/>
              <a:t>0 or multiple variable and constant declarations</a:t>
            </a:r>
            <a:br>
              <a:rPr lang="en-US" altLang="zh-TW" sz="2200" dirty="0"/>
            </a:br>
            <a:r>
              <a:rPr lang="en-US" altLang="zh-TW" sz="2200" dirty="0"/>
              <a:t>	0 or more statements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} 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);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Strict order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22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6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(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) </a:t>
            </a:r>
            <a:r>
              <a:rPr kumimoji="1" lang="en-US" altLang="zh-TW" dirty="0"/>
              <a:t>{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lang="en-US" altLang="zh-TW" dirty="0"/>
              <a:t>0 or multiple variable and constant declarations</a:t>
            </a:r>
            <a:br>
              <a:rPr lang="en-US" altLang="zh-TW" dirty="0"/>
            </a:br>
            <a:r>
              <a:rPr lang="en-US" altLang="zh-TW" dirty="0"/>
              <a:t>	0 or more statements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} </a:t>
            </a:r>
            <a:endParaRPr kumimoji="1" lang="en-US" altLang="zh-TW" dirty="0" smtClean="0"/>
          </a:p>
          <a:p>
            <a:r>
              <a:rPr lang="en-US" altLang="zh-TW" dirty="0"/>
              <a:t>Any of the three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omitted. However, </a:t>
            </a: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semicolons must remain.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2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eturn, break, continue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eturn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r>
              <a:rPr kumimoji="1" lang="en-US" altLang="zh-TW" dirty="0"/>
              <a:t>b</a:t>
            </a:r>
            <a:r>
              <a:rPr kumimoji="1" lang="en-US" altLang="zh-TW" dirty="0" smtClean="0"/>
              <a:t>reak;</a:t>
            </a:r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ontinue;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1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altLang="zh-TW" sz="1800" dirty="0"/>
              <a:t>If the input is not syntactically valid, </a:t>
            </a:r>
            <a:r>
              <a:rPr lang="en-US" altLang="zh-TW" sz="1800" dirty="0" smtClean="0"/>
              <a:t>please print out</a:t>
            </a:r>
            <a:br>
              <a:rPr lang="en-US" altLang="zh-TW" sz="1800" dirty="0" smtClean="0"/>
            </a:br>
            <a:r>
              <a:rPr lang="en-US" altLang="zh-TW" sz="1800" dirty="0"/>
              <a:t>*** </a:t>
            </a:r>
            <a:r>
              <a:rPr lang="en-US" altLang="zh-TW" sz="1800" dirty="0">
                <a:cs typeface="Calibri"/>
              </a:rPr>
              <a:t>Error at line </a:t>
            </a:r>
            <a:r>
              <a:rPr lang="en-US" altLang="zh-TW" sz="1800" dirty="0" smtClean="0">
                <a:cs typeface="Calibri"/>
              </a:rPr>
              <a:t>[</a:t>
            </a:r>
            <a:r>
              <a:rPr lang="en-US" altLang="zh-TW" sz="1800" dirty="0" err="1" smtClean="0">
                <a:cs typeface="Calibri"/>
              </a:rPr>
              <a:t>line_num</a:t>
            </a:r>
            <a:r>
              <a:rPr lang="en-US" altLang="zh-TW" sz="1800" dirty="0" smtClean="0">
                <a:cs typeface="Calibri"/>
              </a:rPr>
              <a:t>]: [</a:t>
            </a:r>
            <a:r>
              <a:rPr lang="en-US" altLang="zh-TW" sz="1800" dirty="0"/>
              <a:t>source code of that </a:t>
            </a:r>
            <a:r>
              <a:rPr lang="en-US" altLang="zh-TW" sz="1800" dirty="0" smtClean="0"/>
              <a:t>line</a:t>
            </a:r>
            <a:r>
              <a:rPr lang="en-US" altLang="zh-TW" sz="1800" dirty="0" smtClean="0">
                <a:cs typeface="Calibri"/>
              </a:rPr>
              <a:t>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>Unmatched </a:t>
            </a:r>
            <a:r>
              <a:rPr lang="en-US" altLang="zh-TW" sz="1800" dirty="0">
                <a:cs typeface="Calibri"/>
              </a:rPr>
              <a:t>token: </a:t>
            </a:r>
            <a:r>
              <a:rPr lang="en-US" altLang="zh-TW" sz="1800" dirty="0" smtClean="0">
                <a:cs typeface="Calibri"/>
              </a:rPr>
              <a:t>[the token your parser can not recognized]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/>
              <a:t>*** syntax </a:t>
            </a:r>
            <a:r>
              <a:rPr lang="en-US" altLang="zh-TW" sz="1800" dirty="0" smtClean="0"/>
              <a:t>error</a:t>
            </a: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/>
              <a:t>e.g.</a:t>
            </a:r>
            <a:br>
              <a:rPr lang="en-US" altLang="zh-TW" sz="1800" dirty="0" smtClean="0"/>
            </a:br>
            <a:r>
              <a:rPr lang="en-US" altLang="zh-TW" sz="1800" dirty="0" smtClean="0"/>
              <a:t>	*** </a:t>
            </a:r>
            <a:r>
              <a:rPr lang="en-US" altLang="zh-TW" sz="1800" dirty="0" smtClean="0">
                <a:cs typeface="Calibri"/>
              </a:rPr>
              <a:t>Error </a:t>
            </a:r>
            <a:r>
              <a:rPr lang="en-US" altLang="zh-TW" sz="1800" dirty="0">
                <a:cs typeface="Calibri"/>
              </a:rPr>
              <a:t>at line 5: </a:t>
            </a:r>
            <a:r>
              <a:rPr lang="en-US" altLang="zh-TW" sz="1800" dirty="0" err="1">
                <a:cs typeface="Calibri"/>
              </a:rPr>
              <a:t>func</a:t>
            </a:r>
            <a:r>
              <a:rPr lang="en-US" altLang="zh-TW" sz="1800" dirty="0">
                <a:cs typeface="Calibri"/>
              </a:rPr>
              <a:t>() </a:t>
            </a:r>
            <a:r>
              <a:rPr lang="en-US" altLang="zh-TW" sz="1800" dirty="0" smtClean="0">
                <a:cs typeface="Calibri"/>
              </a:rPr>
              <a:t>=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Unmatched token: =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r>
              <a:rPr lang="en-US" altLang="zh-TW" sz="1800" dirty="0"/>
              <a:t>*** syntax error</a:t>
            </a:r>
            <a:endParaRPr kumimoji="1" lang="en-US" altLang="zh-TW" sz="1800" dirty="0"/>
          </a:p>
          <a:p>
            <a:r>
              <a:rPr kumimoji="1" lang="en-US" altLang="zh-TW" sz="18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yyerror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char *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msg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 {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>
                <a:solidFill>
                  <a:srgbClr val="FF0000"/>
                </a:solidFill>
              </a:rPr>
              <a:t>**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Error at line %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d: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linenum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buff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n"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Unmatched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token: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yytext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*** syntax error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/>
            </a:r>
            <a:br>
              <a:rPr kumimoji="1" lang="en-US" altLang="zh-TW" sz="1800" b="1" dirty="0" smtClean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exit(-1);	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}</a:t>
            </a:r>
            <a:endParaRPr kumimoji="1"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6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Requirements: </a:t>
            </a:r>
            <a:r>
              <a:rPr kumimoji="1" lang="en-US" altLang="zh-TW" dirty="0" smtClean="0"/>
              <a:t>PARSER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Error </a:t>
            </a:r>
            <a:r>
              <a:rPr lang="en-US" altLang="zh-TW" sz="3200" dirty="0" smtClean="0"/>
              <a:t>handling: </a:t>
            </a:r>
            <a:r>
              <a:rPr kumimoji="1" lang="en-US" altLang="zh-TW" sz="3200" dirty="0" smtClean="0"/>
              <a:t>testcase1_err.cs in </a:t>
            </a:r>
            <a:r>
              <a:rPr kumimoji="1" lang="en-US" altLang="zh-TW" sz="3200" dirty="0"/>
              <a:t>testcase1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*</a:t>
            </a:r>
            <a:r>
              <a:rPr kumimoji="1" lang="en-US" altLang="zh-TW" dirty="0"/>
              <a:t>** Error at line 4: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Unmatched token:</a:t>
            </a:r>
          </a:p>
          <a:p>
            <a:pPr marL="0" indent="0">
              <a:buNone/>
            </a:pPr>
            <a:r>
              <a:rPr kumimoji="1" lang="en-US" altLang="zh-TW" dirty="0"/>
              <a:t>*** syntax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72816"/>
            <a:ext cx="8208912" cy="20882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/*There should be at least one function definition in the program*/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a;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b;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99792" y="1412776"/>
            <a:ext cx="367240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testcase1_err.cs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4077072"/>
            <a:ext cx="3672408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Output error</a:t>
            </a:r>
            <a:endParaRPr kumimoji="1"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4139952" y="3645024"/>
            <a:ext cx="79208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69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Error </a:t>
            </a:r>
            <a:r>
              <a:rPr lang="en-US" altLang="zh-TW" sz="3200" dirty="0" smtClean="0"/>
              <a:t>handling: </a:t>
            </a:r>
            <a:r>
              <a:rPr kumimoji="1" lang="en-US" altLang="zh-TW" sz="3200" dirty="0" smtClean="0"/>
              <a:t>testcase1_err.cs in </a:t>
            </a:r>
            <a:r>
              <a:rPr kumimoji="1" lang="en-US" altLang="zh-TW" sz="3200" dirty="0"/>
              <a:t>testcase1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*</a:t>
            </a:r>
            <a:r>
              <a:rPr kumimoji="1" lang="en-US" altLang="zh-TW" dirty="0"/>
              <a:t>** Error at line 4: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Unmatched token:</a:t>
            </a:r>
          </a:p>
          <a:p>
            <a:pPr marL="0" indent="0">
              <a:buNone/>
            </a:pPr>
            <a:r>
              <a:rPr kumimoji="1" lang="en-US" altLang="zh-TW" dirty="0"/>
              <a:t>*** syntax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72816"/>
            <a:ext cx="8208912" cy="20882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/*There should be at least one function definition in the program*/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a;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b;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99792" y="1412776"/>
            <a:ext cx="367240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testcase1_err.cs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4077072"/>
            <a:ext cx="3672408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Output error</a:t>
            </a:r>
            <a:endParaRPr kumimoji="1"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4139952" y="3645024"/>
            <a:ext cx="79208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爆炸 2 8"/>
          <p:cNvSpPr/>
          <p:nvPr/>
        </p:nvSpPr>
        <p:spPr>
          <a:xfrm>
            <a:off x="6479704" y="2833365"/>
            <a:ext cx="2664296" cy="2448272"/>
          </a:xfrm>
          <a:prstGeom prst="irregularSeal2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Why?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3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Error </a:t>
            </a:r>
            <a:r>
              <a:rPr lang="en-US" altLang="zh-TW" sz="3200" dirty="0" smtClean="0"/>
              <a:t>handling: </a:t>
            </a:r>
            <a:r>
              <a:rPr kumimoji="1" lang="en-US" altLang="zh-TW" sz="3200" dirty="0" smtClean="0"/>
              <a:t>testcase1_err.cs in </a:t>
            </a:r>
            <a:r>
              <a:rPr kumimoji="1" lang="en-US" altLang="zh-TW" sz="3200" dirty="0"/>
              <a:t>testcase1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*</a:t>
            </a:r>
            <a:r>
              <a:rPr kumimoji="1" lang="en-US" altLang="zh-TW" dirty="0"/>
              <a:t>** Error at line 4: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Unmatched token:</a:t>
            </a:r>
          </a:p>
          <a:p>
            <a:pPr marL="0" indent="0">
              <a:buNone/>
            </a:pPr>
            <a:r>
              <a:rPr kumimoji="1" lang="en-US" altLang="zh-TW" dirty="0"/>
              <a:t>*** syntax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72816"/>
            <a:ext cx="8208912" cy="20882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/*There should be at least one function definition in the program*/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a;</a:t>
            </a:r>
          </a:p>
          <a:p>
            <a:r>
              <a:rPr kumimoji="1" lang="en-US" altLang="zh-TW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400" dirty="0">
                <a:solidFill>
                  <a:schemeClr val="tx1"/>
                </a:solidFill>
              </a:rPr>
              <a:t> b;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99792" y="1412776"/>
            <a:ext cx="367240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testcase1_err.cs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4077072"/>
            <a:ext cx="3672408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Output error</a:t>
            </a:r>
            <a:endParaRPr kumimoji="1"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4139952" y="3645024"/>
            <a:ext cx="79208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5638800" y="3284275"/>
            <a:ext cx="3456384" cy="2305674"/>
          </a:xfrm>
          <a:prstGeom prst="wedgeRoundRectCallout">
            <a:avLst>
              <a:gd name="adj1" fmla="val -140064"/>
              <a:gd name="adj2" fmla="val 548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there isn’t any function definition in the program, error message will be printed out after processing all </a:t>
            </a:r>
            <a:r>
              <a:rPr lang="en-US" altLang="zh-TW" sz="2400" dirty="0" smtClean="0">
                <a:solidFill>
                  <a:srgbClr val="FF0000"/>
                </a:solidFill>
              </a:rPr>
              <a:t>statements.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8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Calibri"/>
              </a:rPr>
              <a:t>Legal </a:t>
            </a:r>
            <a:r>
              <a:rPr lang="en-US" altLang="zh-TW" dirty="0" smtClean="0">
                <a:cs typeface="Calibri"/>
              </a:rPr>
              <a:t>code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rint information </a:t>
            </a:r>
            <a:r>
              <a:rPr lang="en-US" altLang="zh-TW" dirty="0"/>
              <a:t>according to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on,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off, </a:t>
            </a:r>
            <a:r>
              <a:rPr kumimoji="1" lang="en-US" altLang="zh-TW" dirty="0"/>
              <a:t>#pragma </a:t>
            </a:r>
            <a:r>
              <a:rPr kumimoji="1" lang="en-US" altLang="zh-TW" dirty="0" smtClean="0"/>
              <a:t>token </a:t>
            </a:r>
            <a:r>
              <a:rPr kumimoji="1" lang="en-US" altLang="zh-TW" dirty="0"/>
              <a:t>on, #pragma </a:t>
            </a:r>
            <a:r>
              <a:rPr kumimoji="1" lang="en-US" altLang="zh-TW" dirty="0" smtClean="0"/>
              <a:t>token off</a:t>
            </a:r>
            <a:r>
              <a:rPr kumimoji="1" lang="tr-TR" altLang="zh-TW" dirty="0" smtClean="0"/>
              <a:t> </a:t>
            </a:r>
            <a:r>
              <a:rPr lang="en-US" altLang="zh-TW" dirty="0" smtClean="0"/>
              <a:t>(same </a:t>
            </a:r>
            <a:r>
              <a:rPr lang="en-US" altLang="zh-TW" dirty="0"/>
              <a:t>as </a:t>
            </a:r>
            <a:r>
              <a:rPr lang="en-US" altLang="zh-TW" dirty="0" smtClean="0"/>
              <a:t>HW1)</a:t>
            </a:r>
          </a:p>
          <a:p>
            <a:pPr lvl="1"/>
            <a:r>
              <a:rPr lang="en-US" altLang="zh-TW" dirty="0"/>
              <a:t>If the input file is syntactically correct, </a:t>
            </a:r>
            <a:r>
              <a:rPr lang="en-US" altLang="zh-TW" dirty="0" smtClean="0"/>
              <a:t>please print out: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0000"/>
                </a:solidFill>
              </a:rPr>
              <a:t>No syntax error!</a:t>
            </a:r>
            <a:endParaRPr lang="en-US" altLang="zh-TW" dirty="0" smtClean="0">
              <a:solidFill>
                <a:srgbClr val="FF0000"/>
              </a:solidFill>
              <a:cs typeface="Calibri"/>
            </a:endParaRPr>
          </a:p>
          <a:p>
            <a:r>
              <a:rPr kumimoji="1" lang="en-US" altLang="zh-TW" dirty="0" smtClean="0">
                <a:cs typeface="Calibri"/>
              </a:rPr>
              <a:t>Error code</a:t>
            </a:r>
          </a:p>
          <a:p>
            <a:pPr lvl="1"/>
            <a:r>
              <a:rPr kumimoji="1" lang="en-US" altLang="zh-TW" dirty="0" smtClean="0">
                <a:cs typeface="Calibri"/>
              </a:rPr>
              <a:t>Follow the rules mentioned in the previous page</a:t>
            </a:r>
            <a:endParaRPr lang="en-US" altLang="zh-TW" dirty="0">
              <a:cs typeface="Calibri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05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Read input file from </a:t>
            </a:r>
            <a:r>
              <a:rPr kumimoji="1" lang="en-US" altLang="zh-TW" dirty="0" err="1" smtClean="0"/>
              <a:t>stdin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.</a:t>
            </a:r>
            <a:r>
              <a:rPr kumimoji="1" lang="en-US" altLang="zh-TW" dirty="0"/>
              <a:t>/parser &lt; </a:t>
            </a:r>
            <a:r>
              <a:rPr kumimoji="1" lang="en-US" altLang="zh-TW" dirty="0" err="1"/>
              <a:t>testcase.cs</a:t>
            </a:r>
            <a:r>
              <a:rPr kumimoji="1" lang="en-US" altLang="zh-TW" dirty="0"/>
              <a:t> 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7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(Optional) Advanced part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Anything you want to implement included in C99.</a:t>
            </a:r>
          </a:p>
          <a:p>
            <a:r>
              <a:rPr kumimoji="1" lang="en-US" altLang="zh-TW" dirty="0" smtClean="0"/>
              <a:t>Remember to write in your report!</a:t>
            </a:r>
          </a:p>
          <a:p>
            <a:r>
              <a:rPr kumimoji="1" lang="en-US" altLang="zh-TW" dirty="0" smtClean="0"/>
              <a:t>Remember to provide your own test case!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Requirements: Report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1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Report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 smtClean="0">
                <a:latin typeface="+mn-lt"/>
              </a:rPr>
              <a:t>For student who </a:t>
            </a:r>
            <a:r>
              <a:rPr kumimoji="1" lang="en-US" altLang="zh-TW" b="1" dirty="0" smtClean="0">
                <a:latin typeface="+mn-lt"/>
              </a:rPr>
              <a:t>finish</a:t>
            </a:r>
            <a:r>
              <a:rPr kumimoji="1" lang="en-US" altLang="zh-TW" dirty="0" smtClean="0">
                <a:latin typeface="+mn-lt"/>
              </a:rPr>
              <a:t> the homework,</a:t>
            </a:r>
          </a:p>
          <a:p>
            <a:pPr lvl="1"/>
            <a:r>
              <a:rPr lang="en-US" altLang="zh-TW" dirty="0"/>
              <a:t>Explain how the Scanner-Parser interaction in </a:t>
            </a:r>
            <a:r>
              <a:rPr lang="en-US" altLang="zh-TW" dirty="0" smtClean="0"/>
              <a:t>hw2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>
                <a:latin typeface="+mn-lt"/>
              </a:rPr>
              <a:t>the abilities of your </a:t>
            </a:r>
            <a:r>
              <a:rPr lang="en-US" altLang="zh-TW" dirty="0" smtClean="0">
                <a:latin typeface="+mn-lt"/>
              </a:rPr>
              <a:t>parser and </a:t>
            </a:r>
            <a:r>
              <a:rPr lang="en-US" altLang="zh-TW" dirty="0" smtClean="0"/>
              <a:t>what </a:t>
            </a:r>
            <a:r>
              <a:rPr lang="en-US" altLang="zh-TW" dirty="0"/>
              <a:t>changes </a:t>
            </a:r>
            <a:r>
              <a:rPr lang="en-US" altLang="zh-TW" dirty="0" smtClean="0"/>
              <a:t>you </a:t>
            </a:r>
            <a:r>
              <a:rPr lang="en-US" altLang="zh-TW" dirty="0"/>
              <a:t>make </a:t>
            </a:r>
            <a:r>
              <a:rPr lang="en-US" altLang="zh-TW" dirty="0" smtClean="0"/>
              <a:t>to the </a:t>
            </a:r>
            <a:r>
              <a:rPr lang="en-US" altLang="zh-TW" dirty="0" err="1" smtClean="0"/>
              <a:t>scanner.l</a:t>
            </a:r>
            <a:r>
              <a:rPr lang="en-US" altLang="zh-TW" dirty="0" smtClean="0"/>
              <a:t> (your previous scanner)</a:t>
            </a:r>
          </a:p>
          <a:p>
            <a:pPr lvl="2"/>
            <a:r>
              <a:rPr kumimoji="1" lang="en-US" altLang="zh-TW" dirty="0" smtClean="0">
                <a:latin typeface="+mn-lt"/>
              </a:rPr>
              <a:t>(Optional) </a:t>
            </a:r>
            <a:r>
              <a:rPr lang="en-US" altLang="zh-TW" dirty="0" smtClean="0">
                <a:latin typeface="+mn-lt"/>
              </a:rPr>
              <a:t>Describe the advanced part you do in the homework(upload your own test cases) </a:t>
            </a:r>
            <a:endParaRPr kumimoji="1" lang="en-US" altLang="zh-TW" dirty="0" smtClean="0">
              <a:latin typeface="+mn-lt"/>
            </a:endParaRPr>
          </a:p>
          <a:p>
            <a:r>
              <a:rPr kumimoji="1" lang="en-US" altLang="zh-TW" dirty="0" smtClean="0">
                <a:latin typeface="+mn-lt"/>
              </a:rPr>
              <a:t>For </a:t>
            </a:r>
            <a:r>
              <a:rPr kumimoji="1" lang="en-US" altLang="zh-TW" dirty="0">
                <a:latin typeface="+mn-lt"/>
              </a:rPr>
              <a:t>student who </a:t>
            </a:r>
            <a:r>
              <a:rPr kumimoji="1" lang="en-US" altLang="zh-TW" b="1" dirty="0" smtClean="0">
                <a:latin typeface="+mn-lt"/>
              </a:rPr>
              <a:t>can not finish </a:t>
            </a:r>
            <a:r>
              <a:rPr kumimoji="1" lang="en-US" altLang="zh-TW" dirty="0">
                <a:latin typeface="+mn-lt"/>
              </a:rPr>
              <a:t>the homework</a:t>
            </a:r>
            <a:r>
              <a:rPr kumimoji="1" lang="en-US" altLang="zh-TW" dirty="0" smtClean="0">
                <a:latin typeface="+mn-lt"/>
              </a:rPr>
              <a:t>,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/>
              <a:t>Explain how the Scanner-Parser interaction in hw2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</a:t>
            </a:r>
            <a:r>
              <a:rPr lang="en-US" altLang="zh-TW" dirty="0">
                <a:latin typeface="+mn-lt"/>
              </a:rPr>
              <a:t>abilities of your </a:t>
            </a:r>
            <a:r>
              <a:rPr lang="en-US" altLang="zh-TW" dirty="0"/>
              <a:t>parser</a:t>
            </a:r>
            <a:endParaRPr lang="en-US" altLang="zh-TW" b="1" dirty="0"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 smtClean="0">
                <a:latin typeface="+mn-lt"/>
                <a:cs typeface="Arial Unicode MS" pitchFamily="34" charset="-120"/>
              </a:rPr>
              <a:t>the difficulties you faced 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methods you tried to solve your problems</a:t>
            </a:r>
          </a:p>
          <a:p>
            <a:r>
              <a:rPr lang="en-US" altLang="zh-TW" dirty="0" smtClean="0">
                <a:latin typeface="+mn-lt"/>
              </a:rPr>
              <a:t>(Tips) Print </a:t>
            </a:r>
            <a:r>
              <a:rPr lang="en-US" altLang="zh-TW" dirty="0">
                <a:latin typeface="+mn-lt"/>
              </a:rPr>
              <a:t>screen </a:t>
            </a:r>
            <a:r>
              <a:rPr kumimoji="1" lang="en-US" altLang="zh-TW" dirty="0" err="1" smtClean="0">
                <a:latin typeface="+mn-lt"/>
              </a:rPr>
              <a:t>git</a:t>
            </a:r>
            <a:r>
              <a:rPr kumimoji="1" lang="en-US" altLang="zh-TW" dirty="0" smtClean="0">
                <a:latin typeface="+mn-lt"/>
              </a:rPr>
              <a:t> </a:t>
            </a:r>
            <a:r>
              <a:rPr kumimoji="1" lang="en-US" altLang="zh-TW" dirty="0">
                <a:latin typeface="+mn-lt"/>
              </a:rPr>
              <a:t>commit </a:t>
            </a:r>
            <a:r>
              <a:rPr kumimoji="1" lang="en-US" altLang="zh-TW" dirty="0" smtClean="0">
                <a:latin typeface="+mn-lt"/>
              </a:rPr>
              <a:t>message and explain it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Grading Policies 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lt"/>
              </a:rPr>
              <a:t>For all the homework,</a:t>
            </a:r>
          </a:p>
          <a:p>
            <a:pPr lvl="1"/>
            <a:r>
              <a:rPr lang="en-US" altLang="zh-TW" sz="2400" strike="sngStrike" dirty="0" smtClean="0"/>
              <a:t>Warnings: minus 20 points </a:t>
            </a:r>
            <a:r>
              <a:rPr kumimoji="1" lang="en-US" altLang="zh-TW" sz="2400" dirty="0"/>
              <a:t>Conflicts</a:t>
            </a:r>
            <a:r>
              <a:rPr lang="en-US" altLang="zh-TW" sz="2400" dirty="0"/>
              <a:t>: minus 20 </a:t>
            </a:r>
            <a:r>
              <a:rPr lang="en-US" altLang="zh-TW" sz="2400" dirty="0" smtClean="0"/>
              <a:t>points</a:t>
            </a:r>
            <a:endParaRPr lang="en-US" altLang="zh-TW" sz="2400" strike="sngStrike" dirty="0" smtClean="0"/>
          </a:p>
          <a:p>
            <a:pPr lvl="1"/>
            <a:r>
              <a:rPr lang="en-US" altLang="zh-TW" sz="2400" dirty="0" smtClean="0">
                <a:latin typeface="+mn-lt"/>
              </a:rPr>
              <a:t>Late homework: minus 10 points </a:t>
            </a:r>
            <a:r>
              <a:rPr lang="en-US" altLang="zh-TW" sz="2400" b="1" dirty="0" smtClean="0">
                <a:latin typeface="+mn-lt"/>
              </a:rPr>
              <a:t>per day</a:t>
            </a:r>
          </a:p>
          <a:p>
            <a:pPr lvl="1"/>
            <a:r>
              <a:rPr lang="en-US" altLang="zh-TW" sz="2400" dirty="0" smtClean="0">
                <a:latin typeface="+mn-lt"/>
              </a:rPr>
              <a:t>Not </a:t>
            </a:r>
            <a:r>
              <a:rPr lang="en-US" altLang="zh-TW" sz="2400" dirty="0">
                <a:latin typeface="+mn-lt"/>
              </a:rPr>
              <a:t>executable </a:t>
            </a:r>
            <a:r>
              <a:rPr lang="en-US" altLang="zh-TW" sz="2400" dirty="0" smtClean="0">
                <a:latin typeface="+mn-lt"/>
              </a:rPr>
              <a:t>(include not </a:t>
            </a:r>
            <a:r>
              <a:rPr lang="en-US" altLang="zh-TW" sz="2400" dirty="0">
                <a:latin typeface="+mn-lt"/>
              </a:rPr>
              <a:t>following the output </a:t>
            </a:r>
            <a:r>
              <a:rPr lang="en-US" altLang="zh-TW" sz="2400" dirty="0" smtClean="0">
                <a:latin typeface="+mn-lt"/>
              </a:rPr>
              <a:t>format and not </a:t>
            </a:r>
            <a:r>
              <a:rPr lang="en-US" altLang="zh-TW" sz="2400" dirty="0">
                <a:latin typeface="+mn-lt"/>
              </a:rPr>
              <a:t>following the submission rules</a:t>
            </a:r>
            <a:r>
              <a:rPr lang="en-US" altLang="zh-TW" sz="2400" dirty="0" smtClean="0">
                <a:latin typeface="+mn-lt"/>
              </a:rPr>
              <a:t>): </a:t>
            </a:r>
            <a:r>
              <a:rPr lang="en-US" altLang="zh-TW" sz="2400" b="1" dirty="0" smtClean="0">
                <a:latin typeface="+mn-lt"/>
              </a:rPr>
              <a:t>You can still get 50 points if you turn in your codes and the report.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Cheating: You will receive zero credit!</a:t>
            </a:r>
            <a:endParaRPr lang="zh-TW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3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3 unique test cases </a:t>
            </a:r>
            <a:r>
              <a:rPr lang="en-US" altLang="zh-TW" dirty="0" smtClean="0">
                <a:latin typeface="+mn-lt"/>
              </a:rPr>
              <a:t>(85%</a:t>
            </a:r>
            <a:r>
              <a:rPr lang="en-US" altLang="zh-TW" dirty="0">
                <a:latin typeface="+mn-lt"/>
              </a:rPr>
              <a:t>) 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One(</a:t>
            </a:r>
            <a:r>
              <a:rPr lang="en-US" altLang="zh-TW" b="1" dirty="0" smtClean="0"/>
              <a:t>testcase1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+mn-lt"/>
              </a:rPr>
              <a:t>in </a:t>
            </a:r>
            <a:r>
              <a:rPr kumimoji="1" lang="en-US" altLang="zh-TW" dirty="0" smtClean="0"/>
              <a:t>reference_hw2</a:t>
            </a:r>
            <a:r>
              <a:rPr lang="en-US" altLang="zh-TW" dirty="0" smtClean="0">
                <a:latin typeface="+mn-lt"/>
              </a:rPr>
              <a:t>) is released </a:t>
            </a:r>
            <a:r>
              <a:rPr lang="en-US" altLang="zh-TW" dirty="0">
                <a:latin typeface="+mn-lt"/>
              </a:rPr>
              <a:t>before grading for you to validate your program. The others will release after grading.</a:t>
            </a:r>
          </a:p>
          <a:p>
            <a:pPr lvl="1"/>
            <a:r>
              <a:rPr lang="en-US" altLang="zh-TW" b="1" dirty="0">
                <a:latin typeface="+mn-lt"/>
              </a:rPr>
              <a:t>Pass 1 test case: get </a:t>
            </a:r>
            <a:r>
              <a:rPr lang="en-US" altLang="zh-TW" b="1" dirty="0" smtClean="0">
                <a:latin typeface="+mn-lt"/>
              </a:rPr>
              <a:t>65 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2 test cases: get </a:t>
            </a:r>
            <a:r>
              <a:rPr lang="en-US" altLang="zh-TW" b="1" dirty="0" smtClean="0">
                <a:latin typeface="+mn-lt"/>
              </a:rPr>
              <a:t>75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3 test cases: get </a:t>
            </a:r>
            <a:r>
              <a:rPr lang="en-US" altLang="zh-TW" b="1" dirty="0" smtClean="0"/>
              <a:t>85</a:t>
            </a:r>
            <a:endParaRPr lang="en-US" altLang="zh-TW" b="1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Report (</a:t>
            </a:r>
            <a:r>
              <a:rPr lang="en-US" altLang="zh-TW" dirty="0" smtClean="0">
                <a:latin typeface="+mn-lt"/>
              </a:rPr>
              <a:t>15%</a:t>
            </a:r>
            <a:r>
              <a:rPr lang="en-US" altLang="zh-TW" dirty="0">
                <a:latin typeface="+mn-lt"/>
              </a:rPr>
              <a:t>) 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1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 Structure </a:t>
            </a:r>
            <a:r>
              <a:rPr lang="en-US" altLang="zh-TW" dirty="0" smtClean="0"/>
              <a:t>&amp; Scope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 program </a:t>
            </a:r>
            <a:r>
              <a:rPr lang="en-US" altLang="zh-TW" b="1" dirty="0">
                <a:solidFill>
                  <a:srgbClr val="FF0000"/>
                </a:solidFill>
              </a:rPr>
              <a:t>must</a:t>
            </a:r>
            <a:r>
              <a:rPr lang="en-US" altLang="zh-TW" dirty="0"/>
              <a:t> have </a:t>
            </a:r>
            <a:r>
              <a:rPr lang="en-US" altLang="zh-TW" dirty="0" smtClean="0"/>
              <a:t>at least one global function definition. </a:t>
            </a:r>
          </a:p>
          <a:p>
            <a:pPr lvl="1"/>
            <a:r>
              <a:rPr lang="en-US" altLang="zh-TW" dirty="0" smtClean="0"/>
              <a:t>The function defined first in a program is treated </a:t>
            </a:r>
            <a:r>
              <a:rPr lang="en-US" altLang="zh-TW" dirty="0"/>
              <a:t>as the entry point of the program execution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Variables in global scope </a:t>
            </a:r>
          </a:p>
          <a:p>
            <a:pPr lvl="1"/>
            <a:r>
              <a:rPr lang="en-US" altLang="zh-TW" dirty="0"/>
              <a:t>Declaration at the </a:t>
            </a:r>
            <a:r>
              <a:rPr lang="en-US" altLang="zh-TW" dirty="0" smtClean="0"/>
              <a:t>top ­</a:t>
            </a:r>
            <a:r>
              <a:rPr lang="en-US" altLang="zh-TW" dirty="0"/>
              <a:t>level. That is, variables are declared outside function definitions.</a:t>
            </a:r>
            <a:endParaRPr kumimoji="1" lang="en-US" altLang="zh-TW" dirty="0"/>
          </a:p>
          <a:p>
            <a:r>
              <a:rPr lang="en-US" altLang="zh-TW" dirty="0"/>
              <a:t>Variables in </a:t>
            </a:r>
            <a:r>
              <a:rPr kumimoji="1" lang="en-US" altLang="zh-TW" dirty="0"/>
              <a:t>local scope</a:t>
            </a:r>
          </a:p>
          <a:p>
            <a:pPr lvl="1"/>
            <a:r>
              <a:rPr lang="en-US" altLang="zh-TW" dirty="0"/>
              <a:t>Each function has a local scope for its parameter list and another local scope for its body. That is, variables are declared inside function definitions. </a:t>
            </a:r>
          </a:p>
          <a:p>
            <a:pPr marL="0" indent="0">
              <a:buNone/>
            </a:pP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16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The Example File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reference_hw2.zip</a:t>
            </a:r>
          </a:p>
          <a:p>
            <a:r>
              <a:rPr kumimoji="1" lang="en-US" altLang="zh-TW" dirty="0" smtClean="0"/>
              <a:t>You can just modify the </a:t>
            </a:r>
            <a:r>
              <a:rPr kumimoji="1" lang="en-US" altLang="zh-TW" dirty="0" smtClean="0"/>
              <a:t>reference code </a:t>
            </a:r>
            <a:r>
              <a:rPr kumimoji="1" lang="en-US" altLang="zh-TW" dirty="0" smtClean="0"/>
              <a:t>to meet </a:t>
            </a:r>
            <a:r>
              <a:rPr kumimoji="1" lang="en-US" altLang="zh-TW" dirty="0" smtClean="0"/>
              <a:t>below requirements of hw2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What you need to do to pass </a:t>
            </a:r>
            <a:r>
              <a:rPr kumimoji="1" lang="en-US" altLang="zh-TW" dirty="0" smtClean="0"/>
              <a:t>testcase1</a:t>
            </a:r>
          </a:p>
          <a:p>
            <a:pPr lvl="2"/>
            <a:r>
              <a:rPr kumimoji="1" lang="en-US" altLang="zh-TW" dirty="0" smtClean="0"/>
              <a:t>Implement '\’</a:t>
            </a:r>
          </a:p>
          <a:p>
            <a:pPr lvl="2"/>
            <a:r>
              <a:rPr kumimoji="1" lang="en-US" altLang="zh-TW" dirty="0" smtClean="0"/>
              <a:t>Implement </a:t>
            </a:r>
            <a:r>
              <a:rPr kumimoji="1" lang="en-US" altLang="zh-TW" dirty="0"/>
              <a:t>return </a:t>
            </a:r>
            <a:r>
              <a:rPr kumimoji="1" lang="en-US" altLang="zh-TW" dirty="0" smtClean="0"/>
              <a:t>statement</a:t>
            </a:r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the hw2.y </a:t>
            </a:r>
            <a:r>
              <a:rPr kumimoji="1" lang="en-US" altLang="zh-TW" dirty="0" smtClean="0"/>
              <a:t>grammar </a:t>
            </a:r>
            <a:r>
              <a:rPr kumimoji="1" lang="en-US" altLang="zh-TW" dirty="0"/>
              <a:t>rules to meet </a:t>
            </a:r>
            <a:r>
              <a:rPr kumimoji="1" lang="en-US" altLang="zh-TW" dirty="0" smtClean="0"/>
              <a:t>the function </a:t>
            </a:r>
            <a:r>
              <a:rPr kumimoji="1" lang="en-US" altLang="zh-TW" dirty="0"/>
              <a:t>definition form specified in hw2 spec.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kumimoji="1" lang="en-US" altLang="zh-TW" dirty="0" smtClean="0"/>
              <a:t> </a:t>
            </a:r>
            <a:r>
              <a:rPr kumimoji="1" lang="en-US" altLang="zh-TW" dirty="0"/>
              <a:t>Type ident(para, para, para, …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>{</a:t>
            </a:r>
            <a:br>
              <a:rPr kumimoji="1" lang="en-US" altLang="zh-TW" dirty="0" smtClean="0"/>
            </a:br>
            <a:r>
              <a:rPr kumimoji="1" lang="en-US" altLang="zh-TW" dirty="0" smtClean="0"/>
              <a:t> 	…</a:t>
            </a:r>
            <a:br>
              <a:rPr kumimoji="1" lang="en-US" altLang="zh-TW" dirty="0" smtClean="0"/>
            </a:br>
            <a:r>
              <a:rPr kumimoji="1" lang="en-US" altLang="zh-TW" dirty="0" smtClean="0"/>
              <a:t>}</a:t>
            </a:r>
            <a:endParaRPr kumimoji="1" lang="en-US" altLang="zh-TW" dirty="0"/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hw2.l and hw2.y to meet the output </a:t>
            </a:r>
            <a:r>
              <a:rPr kumimoji="1" lang="en-US" altLang="zh-TW" dirty="0" smtClean="0"/>
              <a:t>format specified </a:t>
            </a:r>
            <a:r>
              <a:rPr kumimoji="1" lang="en-US" altLang="zh-TW" dirty="0"/>
              <a:t>in hw2 spec</a:t>
            </a:r>
            <a:r>
              <a:rPr kumimoji="1" lang="en-US" altLang="zh-TW" dirty="0" smtClean="0"/>
              <a:t>.</a:t>
            </a:r>
          </a:p>
          <a:p>
            <a:pPr lvl="2"/>
            <a:r>
              <a:rPr kumimoji="1" lang="en-US" altLang="zh-TW" dirty="0" smtClean="0"/>
              <a:t>Print out the error (with the given format) for testcase1_err.cs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If pass testcase1, you can get </a:t>
            </a:r>
            <a:r>
              <a:rPr lang="en-US" altLang="zh-TW" dirty="0">
                <a:solidFill>
                  <a:srgbClr val="FF0000"/>
                </a:solidFill>
              </a:rPr>
              <a:t>grading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65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Submission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Y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ou </a:t>
            </a:r>
            <a:r>
              <a:rPr lang="en-US" altLang="zh-TW" sz="2000" b="1" dirty="0">
                <a:solidFill>
                  <a:srgbClr val="FF0000"/>
                </a:solidFill>
              </a:rPr>
              <a:t>must upload all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 </a:t>
            </a:r>
            <a:r>
              <a:rPr lang="en-US" altLang="zh-TW" sz="2000" b="1" dirty="0">
                <a:solidFill>
                  <a:srgbClr val="FF0000"/>
                </a:solidFill>
              </a:rPr>
              <a:t>items: your source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code (</a:t>
            </a:r>
            <a:r>
              <a:rPr lang="en-US" altLang="zh-TW" sz="2000" b="1" dirty="0" err="1">
                <a:solidFill>
                  <a:srgbClr val="FF0000"/>
                </a:solidFill>
              </a:rPr>
              <a:t>lex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scanner and </a:t>
            </a:r>
            <a:r>
              <a:rPr lang="en-US" altLang="zh-TW" sz="2000" b="1" dirty="0" err="1">
                <a:solidFill>
                  <a:srgbClr val="FF0000"/>
                </a:solidFill>
              </a:rPr>
              <a:t>yacc</a:t>
            </a:r>
            <a:r>
              <a:rPr lang="en-US" altLang="zh-TW" sz="2000" b="1" dirty="0">
                <a:solidFill>
                  <a:srgbClr val="FF0000"/>
                </a:solidFill>
              </a:rPr>
              <a:t> parser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), </a:t>
            </a:r>
            <a:r>
              <a:rPr lang="en-US" altLang="zh-TW" sz="2000" b="1" dirty="0">
                <a:solidFill>
                  <a:srgbClr val="FF0000"/>
                </a:solidFill>
              </a:rPr>
              <a:t>a </a:t>
            </a:r>
            <a:r>
              <a:rPr lang="en-US" altLang="zh-TW" sz="2000" b="1" dirty="0" err="1">
                <a:solidFill>
                  <a:srgbClr val="FF0000"/>
                </a:solidFill>
              </a:rPr>
              <a:t>makefile</a:t>
            </a:r>
            <a:r>
              <a:rPr lang="en-US" altLang="zh-TW" sz="2000" b="1" dirty="0">
                <a:solidFill>
                  <a:srgbClr val="FF0000"/>
                </a:solidFill>
              </a:rPr>
              <a:t> in server and you report in </a:t>
            </a:r>
            <a:r>
              <a:rPr lang="en-US" altLang="zh-TW" sz="2000" b="1" dirty="0" err="1">
                <a:solidFill>
                  <a:srgbClr val="FF0000"/>
                </a:solidFill>
              </a:rPr>
              <a:t>iLMS</a:t>
            </a:r>
            <a:r>
              <a:rPr lang="en-US" altLang="zh-TW" sz="2000" b="1" dirty="0">
                <a:solidFill>
                  <a:srgbClr val="FF0000"/>
                </a:solidFill>
              </a:rPr>
              <a:t>, or you will get zero credit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sz="2000" b="1" dirty="0" smtClean="0"/>
              <a:t>Server: Source code</a:t>
            </a: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create “hw2” under your home directory</a:t>
            </a: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</a:rPr>
              <a:t>. </a:t>
            </a:r>
            <a:r>
              <a:rPr lang="en-US" altLang="zh-TW" sz="1400" dirty="0" smtClean="0"/>
              <a:t>Student </a:t>
            </a:r>
            <a:r>
              <a:rPr lang="en-US" altLang="zh-TW" sz="1400" dirty="0"/>
              <a:t>ID = </a:t>
            </a:r>
            <a:r>
              <a:rPr lang="en-US" altLang="zh-TW" sz="1400" dirty="0" smtClean="0"/>
              <a:t>104062634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Your </a:t>
            </a:r>
            <a:r>
              <a:rPr lang="en-US" altLang="zh-TW" sz="1400" dirty="0"/>
              <a:t>home directory</a:t>
            </a:r>
            <a:r>
              <a:rPr lang="en-US" altLang="zh-TW" sz="1400" dirty="0" smtClean="0"/>
              <a:t> is </a:t>
            </a:r>
            <a:r>
              <a:rPr lang="en-US" altLang="zh-TW" sz="1400" dirty="0"/>
              <a:t>/home</a:t>
            </a:r>
            <a:r>
              <a:rPr lang="en-US" altLang="zh-TW" sz="1400" dirty="0" smtClean="0"/>
              <a:t>/104062634/hw2</a:t>
            </a:r>
          </a:p>
          <a:p>
            <a:pPr lvl="1"/>
            <a:r>
              <a:rPr lang="en-US" altLang="zh-TW" sz="1800" dirty="0">
                <a:latin typeface="+mn-lt"/>
              </a:rPr>
              <a:t>I</a:t>
            </a:r>
            <a:r>
              <a:rPr lang="en-US" altLang="zh-TW" sz="1800" dirty="0" smtClean="0">
                <a:latin typeface="+mn-lt"/>
              </a:rPr>
              <a:t>n </a:t>
            </a:r>
            <a:r>
              <a:rPr lang="en-US" altLang="zh-TW" sz="1800" dirty="0">
                <a:latin typeface="+mn-lt"/>
              </a:rPr>
              <a:t>your home directory/</a:t>
            </a:r>
            <a:r>
              <a:rPr lang="en-US" altLang="zh-TW" sz="1800" dirty="0" smtClean="0">
                <a:latin typeface="+mn-lt"/>
              </a:rPr>
              <a:t>hw2, you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provide</a:t>
            </a:r>
          </a:p>
          <a:p>
            <a:pPr lvl="2"/>
            <a:r>
              <a:rPr lang="en-US" altLang="zh-TW" sz="1400" dirty="0" smtClean="0"/>
              <a:t>The </a:t>
            </a:r>
            <a:r>
              <a:rPr lang="en-US" altLang="zh-TW" sz="1400" dirty="0"/>
              <a:t>revised version of your </a:t>
            </a:r>
            <a:r>
              <a:rPr lang="en-US" altLang="zh-TW" sz="1400" dirty="0" err="1"/>
              <a:t>lex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scanner. </a:t>
            </a:r>
          </a:p>
          <a:p>
            <a:pPr lvl="2"/>
            <a:r>
              <a:rPr lang="en-US" altLang="zh-TW" sz="1400" dirty="0" smtClean="0"/>
              <a:t>Your </a:t>
            </a:r>
            <a:r>
              <a:rPr lang="en-US" altLang="zh-TW" sz="1400" dirty="0" err="1" smtClean="0"/>
              <a:t>yacc</a:t>
            </a:r>
            <a:r>
              <a:rPr lang="en-US" altLang="zh-TW" sz="1400" dirty="0" smtClean="0"/>
              <a:t> parser.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A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sz="1400" dirty="0" smtClean="0"/>
              <a:t> for TAs to compile your code. </a:t>
            </a:r>
          </a:p>
          <a:p>
            <a:pPr lvl="1"/>
            <a:r>
              <a:rPr lang="en-US" altLang="zh-TW" sz="1800" dirty="0" smtClean="0"/>
              <a:t>The </a:t>
            </a:r>
            <a:r>
              <a:rPr lang="en-US" altLang="zh-TW" sz="1800" dirty="0" err="1"/>
              <a:t>m</a:t>
            </a:r>
            <a:r>
              <a:rPr lang="en-US" altLang="zh-TW" sz="1800" dirty="0" err="1" smtClean="0"/>
              <a:t>akefile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in which the name of the output executable file </a:t>
            </a:r>
            <a:r>
              <a:rPr lang="en-US" altLang="zh-TW" sz="1800" b="1" dirty="0">
                <a:solidFill>
                  <a:srgbClr val="FF0000"/>
                </a:solidFill>
              </a:rPr>
              <a:t>must</a:t>
            </a:r>
            <a:r>
              <a:rPr lang="en-US" altLang="zh-TW" sz="1800" dirty="0"/>
              <a:t> be named </a:t>
            </a:r>
            <a:r>
              <a:rPr lang="en-US" altLang="zh-TW" sz="1800" dirty="0" smtClean="0"/>
              <a:t>‘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parser</a:t>
            </a:r>
            <a:r>
              <a:rPr lang="en-US" altLang="zh-TW" sz="1800" dirty="0" smtClean="0"/>
              <a:t>’. </a:t>
            </a:r>
          </a:p>
          <a:p>
            <a:pPr lvl="1"/>
            <a:r>
              <a:rPr lang="en-US" altLang="zh-TW" sz="1800" dirty="0" smtClean="0"/>
              <a:t>If you include other files in your source code, remember to upload them, too!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 err="1" smtClean="0">
                <a:solidFill>
                  <a:srgbClr val="000000"/>
                </a:solidFill>
                <a:latin typeface="+mn-lt"/>
              </a:rPr>
              <a:t>iLMS</a:t>
            </a:r>
            <a:r>
              <a:rPr lang="en-US" altLang="zh-TW" sz="2000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2000" b="1" dirty="0" smtClean="0">
                <a:latin typeface="+mn-lt"/>
              </a:rPr>
              <a:t>Report</a:t>
            </a: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Upload the report in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PDF format to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  <a:latin typeface="+mn-lt"/>
              </a:rPr>
              <a:t>. file name is “100062801_report.pdf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altLang="zh-TW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void</a:t>
            </a:r>
            <a:endParaRPr lang="en-US" altLang="zh-TW" dirty="0" smtClean="0"/>
          </a:p>
          <a:p>
            <a:r>
              <a:rPr lang="en-US" altLang="zh-TW" dirty="0" smtClean="0"/>
              <a:t>Scalar type: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char, and </a:t>
            </a:r>
            <a:r>
              <a:rPr lang="en-US" altLang="zh-TW" b="1" dirty="0" err="1" smtClean="0"/>
              <a:t>bool</a:t>
            </a:r>
            <a:endParaRPr lang="en-US" altLang="zh-TW" b="1" dirty="0" smtClean="0"/>
          </a:p>
          <a:p>
            <a:r>
              <a:rPr lang="en-US" altLang="zh-TW" dirty="0" smtClean="0"/>
              <a:t>Structured type:</a:t>
            </a:r>
            <a:endParaRPr lang="en-US" altLang="zh-TW" b="1" dirty="0"/>
          </a:p>
          <a:p>
            <a:pPr lvl="1"/>
            <a:r>
              <a:rPr lang="en-US" altLang="zh-TW" b="1" dirty="0" smtClean="0"/>
              <a:t>Array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Variables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be declared of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base </a:t>
            </a:r>
            <a:r>
              <a:rPr lang="en-US" altLang="zh-TW" dirty="0" smtClean="0">
                <a:solidFill>
                  <a:srgbClr val="FF0000"/>
                </a:solidFill>
              </a:rPr>
              <a:t>type or </a:t>
            </a:r>
            <a:r>
              <a:rPr lang="en-US" altLang="zh-TW" dirty="0">
                <a:solidFill>
                  <a:srgbClr val="FF0000"/>
                </a:solidFill>
              </a:rPr>
              <a:t>array </a:t>
            </a:r>
            <a:r>
              <a:rPr lang="en-US" altLang="zh-TW" dirty="0" smtClean="0">
                <a:solidFill>
                  <a:srgbClr val="FF0000"/>
                </a:solidFill>
              </a:rPr>
              <a:t>type.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Arrays</a:t>
            </a:r>
            <a:r>
              <a:rPr lang="en-US" altLang="zh-TW" dirty="0">
                <a:solidFill>
                  <a:srgbClr val="FF0000"/>
                </a:solidFill>
              </a:rPr>
              <a:t> can be constructed of any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element </a:t>
            </a:r>
            <a:r>
              <a:rPr lang="en-US" altLang="zh-TW" dirty="0" smtClean="0">
                <a:solidFill>
                  <a:srgbClr val="FF0000"/>
                </a:solidFill>
              </a:rPr>
              <a:t>type.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No pointers in our homework!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 </a:t>
            </a:r>
            <a:r>
              <a:rPr lang="en-US" altLang="zh-TW" dirty="0"/>
              <a:t>S</a:t>
            </a:r>
            <a:r>
              <a:rPr lang="en-US" altLang="zh-TW" dirty="0" smtClean="0"/>
              <a:t>calar 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lvl="1"/>
            <a:r>
              <a:rPr lang="en-US" altLang="zh-TW" dirty="0" err="1" smtClean="0"/>
              <a:t>Ident</a:t>
            </a:r>
            <a:r>
              <a:rPr lang="en-US" altLang="zh-TW" dirty="0" smtClean="0"/>
              <a:t> can be </a:t>
            </a:r>
          </a:p>
          <a:p>
            <a:pPr lvl="2"/>
            <a:r>
              <a:rPr lang="en-US" altLang="zh-TW" dirty="0" smtClean="0"/>
              <a:t>a single identifier or </a:t>
            </a:r>
          </a:p>
          <a:p>
            <a:pPr lvl="2"/>
            <a:r>
              <a:rPr lang="en-US" altLang="zh-TW" dirty="0" smtClean="0"/>
              <a:t>a identifier list containing multiple identifiers </a:t>
            </a:r>
            <a:r>
              <a:rPr lang="en-US" altLang="zh-TW" dirty="0"/>
              <a:t>separated by commas </a:t>
            </a:r>
          </a:p>
          <a:p>
            <a:pPr lvl="1"/>
            <a:r>
              <a:rPr lang="en-US" altLang="zh-TW" dirty="0"/>
              <a:t>can be initialized </a:t>
            </a:r>
            <a:r>
              <a:rPr lang="en-US" altLang="zh-TW" dirty="0" smtClean="0"/>
              <a:t>with: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can not be void</a:t>
            </a:r>
          </a:p>
          <a:p>
            <a:pPr lvl="1"/>
            <a:r>
              <a:rPr lang="en-US" altLang="zh-TW" b="1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function invocations</a:t>
            </a:r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for use of uninitialized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5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Array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[...</a:t>
            </a:r>
            <a:r>
              <a:rPr lang="en-US" altLang="zh-TW" dirty="0" smtClean="0"/>
              <a:t>],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[...]</a:t>
            </a:r>
            <a:r>
              <a:rPr lang="en-US" altLang="zh-TW" dirty="0" smtClean="0"/>
              <a:t>,</a:t>
            </a:r>
            <a:r>
              <a:rPr lang="en-US" altLang="zh-TW" dirty="0"/>
              <a:t> ..</a:t>
            </a:r>
            <a:r>
              <a:rPr lang="en-US" altLang="zh-TW" dirty="0" smtClean="0"/>
              <a:t>.;</a:t>
            </a:r>
          </a:p>
          <a:p>
            <a:pPr lvl="1"/>
            <a:r>
              <a:rPr lang="en-US" altLang="zh-TW" dirty="0" smtClean="0"/>
              <a:t>Such as 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a[1][3];</a:t>
            </a:r>
          </a:p>
          <a:p>
            <a:pPr lvl="2"/>
            <a:r>
              <a:rPr lang="en-US" altLang="zh-TW" dirty="0" smtClean="0"/>
              <a:t>float a[1], b[2][3];</a:t>
            </a:r>
          </a:p>
          <a:p>
            <a:pPr lvl="1"/>
            <a:r>
              <a:rPr lang="en-US" altLang="zh-TW" dirty="0" err="1" smtClean="0"/>
              <a:t>int_constant</a:t>
            </a:r>
            <a:r>
              <a:rPr lang="en-US" altLang="zh-TW" dirty="0" smtClean="0"/>
              <a:t> stands for integer literals &gt;= 0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initialized with: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 smtClean="0"/>
              <a:t>] </a:t>
            </a:r>
            <a:r>
              <a:rPr lang="en-US" altLang="zh-TW" dirty="0"/>
              <a:t>= </a:t>
            </a:r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form:</a:t>
            </a:r>
            <a:br>
              <a:rPr lang="en-US" altLang="zh-TW" dirty="0" smtClean="0"/>
            </a:br>
            <a:r>
              <a:rPr lang="en-US" altLang="zh-TW" dirty="0" smtClean="0"/>
              <a:t>{ 0 or more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 } 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>
                <a:solidFill>
                  <a:srgbClr val="FF0000"/>
                </a:solidFill>
              </a:rPr>
              <a:t> 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Expr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function </a:t>
            </a:r>
            <a:r>
              <a:rPr lang="en-US" altLang="zh-TW" b="1" dirty="0" smtClean="0">
                <a:solidFill>
                  <a:srgbClr val="FF0000"/>
                </a:solidFill>
              </a:rPr>
              <a:t>invocations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an </a:t>
            </a:r>
            <a:r>
              <a:rPr lang="en-US" altLang="zh-TW" dirty="0" smtClean="0"/>
              <a:t>array </a:t>
            </a:r>
            <a:r>
              <a:rPr lang="en-US" altLang="zh-TW" dirty="0"/>
              <a:t>use before it was ever </a:t>
            </a:r>
            <a:r>
              <a:rPr lang="en-US" altLang="zh-TW" dirty="0" smtClean="0"/>
              <a:t>allocated</a:t>
            </a:r>
            <a:endParaRPr lang="en-US" altLang="zh-TW" dirty="0"/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 with </a:t>
            </a:r>
            <a:r>
              <a:rPr lang="en-US" altLang="zh-TW" i="1" dirty="0" err="1" smtClean="0"/>
              <a:t>const</a:t>
            </a:r>
            <a:endParaRPr kumimoji="1"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i="1" dirty="0" err="1" smtClean="0"/>
              <a:t>const</a:t>
            </a:r>
            <a:r>
              <a:rPr lang="en-US" altLang="zh-TW" i="1" dirty="0" smtClean="0"/>
              <a:t> Type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…; </a:t>
            </a:r>
          </a:p>
          <a:p>
            <a:pPr lvl="1"/>
            <a:r>
              <a:rPr lang="en-US" altLang="zh-TW" dirty="0" err="1"/>
              <a:t>iteral</a:t>
            </a:r>
            <a:r>
              <a:rPr lang="en-US" altLang="zh-TW" dirty="0"/>
              <a:t> constant is a constant of </a:t>
            </a:r>
            <a:r>
              <a:rPr lang="en-US" altLang="zh-TW" b="1" dirty="0" err="1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/>
              <a:t>char, and </a:t>
            </a:r>
            <a:r>
              <a:rPr lang="en-US" altLang="zh-TW" b="1" dirty="0" err="1" smtClean="0"/>
              <a:t>bool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. 1, 4.38</a:t>
            </a:r>
            <a:r>
              <a:rPr lang="en-US" altLang="zh-TW" dirty="0"/>
              <a:t>, 15E-1, </a:t>
            </a:r>
            <a:r>
              <a:rPr lang="en-US" altLang="zh-TW" dirty="0" smtClean="0"/>
              <a:t>‘a’, “</a:t>
            </a:r>
            <a:r>
              <a:rPr lang="en-US" altLang="zh-TW" dirty="0" err="1" smtClean="0"/>
              <a:t>dsd</a:t>
            </a:r>
            <a:r>
              <a:rPr lang="en-US" altLang="zh-TW" dirty="0" smtClean="0"/>
              <a:t>”, true</a:t>
            </a:r>
            <a:endParaRPr lang="en-US" altLang="zh-TW" dirty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Array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declared with </a:t>
            </a:r>
            <a:r>
              <a:rPr lang="en-US" altLang="zh-TW" b="1" i="1" dirty="0" err="1">
                <a:solidFill>
                  <a:srgbClr val="FF0000"/>
                </a:solidFill>
              </a:rPr>
              <a:t>const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smtClean="0"/>
              <a:t>changing a variable which declares with </a:t>
            </a:r>
            <a:r>
              <a:rPr lang="en-US" altLang="zh-TW" dirty="0" err="1" smtClean="0"/>
              <a:t>const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(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…</a:t>
            </a:r>
            <a:r>
              <a:rPr lang="en-US" altLang="zh-TW" sz="1900" dirty="0" smtClean="0"/>
              <a:t>);</a:t>
            </a:r>
            <a:endParaRPr lang="en-US" altLang="zh-TW" sz="1900" dirty="0"/>
          </a:p>
          <a:p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 is a </a:t>
            </a:r>
            <a:r>
              <a:rPr lang="en-US" altLang="zh-TW" sz="1900" dirty="0" smtClean="0"/>
              <a:t>formal parameter with </a:t>
            </a:r>
            <a:r>
              <a:rPr lang="en-US" altLang="zh-TW" sz="1900" dirty="0" err="1" smtClean="0"/>
              <a:t>non­</a:t>
            </a:r>
            <a:r>
              <a:rPr lang="en-US" altLang="zh-TW" sz="1900" b="1" dirty="0" err="1" smtClean="0"/>
              <a:t>void</a:t>
            </a:r>
            <a:r>
              <a:rPr lang="en-US" altLang="zh-TW" sz="1900" b="1" dirty="0" smtClean="0"/>
              <a:t> </a:t>
            </a:r>
            <a:r>
              <a:rPr lang="en-US" altLang="zh-TW" sz="1900" dirty="0"/>
              <a:t>base type or array </a:t>
            </a:r>
            <a:r>
              <a:rPr lang="en-US" altLang="zh-TW" sz="1900" dirty="0" smtClean="0"/>
              <a:t>type, and each can only have the form</a:t>
            </a:r>
          </a:p>
          <a:p>
            <a:pPr lvl="1"/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endParaRPr lang="en-US" altLang="zh-TW" sz="1900" dirty="0" smtClean="0"/>
          </a:p>
          <a:p>
            <a:r>
              <a:rPr lang="en-US" altLang="zh-TW" sz="1900" dirty="0" smtClean="0"/>
              <a:t>Functions may have 0 or multiple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Parentheses are required even if </a:t>
            </a:r>
            <a:r>
              <a:rPr lang="en-US" altLang="zh-TW" sz="1900" dirty="0" smtClean="0"/>
              <a:t>there is 0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Functions may return one value or no value at all. </a:t>
            </a:r>
            <a:endParaRPr lang="en-US" altLang="zh-TW" sz="1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1900" dirty="0" smtClean="0"/>
              <a:t>It is legal to pass arrays as arguments with the form</a:t>
            </a:r>
            <a:br>
              <a:rPr lang="en-US" altLang="zh-TW" sz="1900" dirty="0" smtClean="0"/>
            </a:br>
            <a:r>
              <a:rPr lang="en-US" altLang="zh-TW" sz="1900" dirty="0" smtClean="0"/>
              <a:t>	  </a:t>
            </a:r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[</a:t>
            </a:r>
            <a:r>
              <a:rPr lang="en-US" altLang="zh-TW" sz="1900" dirty="0" err="1" smtClean="0"/>
              <a:t>int_constant</a:t>
            </a:r>
            <a:r>
              <a:rPr lang="en-US" altLang="zh-TW" sz="1900" dirty="0" smtClean="0"/>
              <a:t>][</a:t>
            </a:r>
            <a:r>
              <a:rPr lang="en-US" altLang="zh-TW" sz="1900" dirty="0" err="1"/>
              <a:t>int_constant</a:t>
            </a:r>
            <a:r>
              <a:rPr lang="en-US" altLang="zh-TW" sz="1900" dirty="0" smtClean="0"/>
              <a:t>][…];</a:t>
            </a:r>
            <a:br>
              <a:rPr lang="en-US" altLang="zh-TW" sz="1900" dirty="0" smtClean="0"/>
            </a:br>
            <a:r>
              <a:rPr lang="en-US" altLang="zh-TW" sz="1900" dirty="0" smtClean="0"/>
              <a:t>however,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it is illegal to </a:t>
            </a:r>
            <a:r>
              <a:rPr lang="en-US" altLang="zh-TW" sz="1900" b="1" dirty="0">
                <a:solidFill>
                  <a:srgbClr val="FF0000"/>
                </a:solidFill>
              </a:rPr>
              <a:t>pass arrays as arguments with </a:t>
            </a:r>
            <a:r>
              <a:rPr lang="en-US" altLang="zh-TW" sz="1900" b="1" i="1" dirty="0" err="1">
                <a:solidFill>
                  <a:srgbClr val="FF0000"/>
                </a:solidFill>
              </a:rPr>
              <a:t>arr_content</a:t>
            </a:r>
            <a:r>
              <a:rPr lang="en-US" altLang="zh-TW" sz="1900" b="1" i="1" dirty="0">
                <a:solidFill>
                  <a:srgbClr val="FF0000"/>
                </a:solidFill>
              </a:rPr>
              <a:t>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form.</a:t>
            </a:r>
          </a:p>
          <a:p>
            <a:r>
              <a:rPr lang="en-US" altLang="zh-TW" sz="1900" dirty="0" smtClean="0"/>
              <a:t>What </a:t>
            </a:r>
            <a:r>
              <a:rPr lang="en-US" altLang="zh-TW" sz="1900" dirty="0"/>
              <a:t>you don’t need to implement  </a:t>
            </a:r>
          </a:p>
          <a:p>
            <a:pPr lvl="1"/>
            <a:r>
              <a:rPr lang="en-US" altLang="zh-TW" sz="1900" dirty="0" smtClean="0"/>
              <a:t>check if identifiers </a:t>
            </a:r>
            <a:r>
              <a:rPr lang="en-US" altLang="zh-TW" sz="1900" dirty="0"/>
              <a:t>used in the </a:t>
            </a:r>
            <a:r>
              <a:rPr lang="en-US" altLang="zh-TW" sz="1900" dirty="0" smtClean="0"/>
              <a:t>formal parameter </a:t>
            </a:r>
            <a:r>
              <a:rPr lang="en-US" altLang="zh-TW" sz="1900" dirty="0"/>
              <a:t>list must be </a:t>
            </a:r>
            <a:r>
              <a:rPr lang="en-US" altLang="zh-TW" sz="1900" dirty="0" smtClean="0"/>
              <a:t>distinct</a:t>
            </a:r>
          </a:p>
          <a:p>
            <a:pPr lvl="1"/>
            <a:r>
              <a:rPr lang="en-US" altLang="zh-TW" sz="1900" dirty="0"/>
              <a:t>check for </a:t>
            </a:r>
            <a:r>
              <a:rPr lang="en-US" altLang="zh-TW" sz="1900" dirty="0" err="1" smtClean="0"/>
              <a:t>redeclaration</a:t>
            </a:r>
            <a:endParaRPr lang="en-US" altLang="zh-TW" sz="1900" dirty="0" smtClean="0"/>
          </a:p>
          <a:p>
            <a:pPr lvl="1"/>
            <a:r>
              <a:rPr lang="en-US" altLang="zh-TW" sz="1900" dirty="0" smtClean="0"/>
              <a:t>check if the return type matches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Definition: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/>
              <a:t>ident</a:t>
            </a:r>
            <a:r>
              <a:rPr lang="en-US" altLang="zh-TW" dirty="0"/>
              <a:t>(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…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en-US" altLang="zh-TW" dirty="0" smtClean="0"/>
              <a:t>	… 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Functions </a:t>
            </a:r>
            <a:r>
              <a:rPr lang="en-US" altLang="zh-TW" b="1" dirty="0">
                <a:solidFill>
                  <a:srgbClr val="FF0000"/>
                </a:solidFill>
              </a:rPr>
              <a:t>are global and may not be nested within other functions.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Recursive </a:t>
            </a:r>
            <a:r>
              <a:rPr lang="en-US" altLang="zh-TW" dirty="0"/>
              <a:t>functions are allowed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if the return type </a:t>
            </a:r>
            <a:r>
              <a:rPr lang="en-US" altLang="zh-TW" dirty="0" smtClean="0"/>
              <a:t>matches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4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1164</Words>
  <Application>Microsoft Office PowerPoint</Application>
  <PresentationFormat>如螢幕大小 (4:3)</PresentationFormat>
  <Paragraphs>265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Arial Unicode MS</vt:lpstr>
      <vt:lpstr>微軟正黑體</vt:lpstr>
      <vt:lpstr>新細明體</vt:lpstr>
      <vt:lpstr>Arial</vt:lpstr>
      <vt:lpstr>Calibri</vt:lpstr>
      <vt:lpstr>Office 佈景主題</vt:lpstr>
      <vt:lpstr>CS340400 Compiler Design  Homework 2 </vt:lpstr>
      <vt:lpstr>Requirements: PARSER</vt:lpstr>
      <vt:lpstr>Program Structure &amp; Scope</vt:lpstr>
      <vt:lpstr>Types </vt:lpstr>
      <vt:lpstr>Declaration: Scalar  </vt:lpstr>
      <vt:lpstr>Declaration: Array </vt:lpstr>
      <vt:lpstr>Declaration with const</vt:lpstr>
      <vt:lpstr>Declaration: Function</vt:lpstr>
      <vt:lpstr>Definition: Function</vt:lpstr>
      <vt:lpstr>Function Invocations </vt:lpstr>
      <vt:lpstr>Simple Statements </vt:lpstr>
      <vt:lpstr>Expressions(Expr)</vt:lpstr>
      <vt:lpstr>Compound Statements</vt:lpstr>
      <vt:lpstr>if and if-else Statements</vt:lpstr>
      <vt:lpstr>switch Statements</vt:lpstr>
      <vt:lpstr>while Statements</vt:lpstr>
      <vt:lpstr>for Statements</vt:lpstr>
      <vt:lpstr>return, break, continue Statements</vt:lpstr>
      <vt:lpstr>Error handling </vt:lpstr>
      <vt:lpstr>Error handling: testcase1_err.cs in testcase1</vt:lpstr>
      <vt:lpstr>Error handling: testcase1_err.cs in testcase1</vt:lpstr>
      <vt:lpstr>Error handling: testcase1_err.cs in testcase1</vt:lpstr>
      <vt:lpstr>Output Format</vt:lpstr>
      <vt:lpstr>Read input file from stdin</vt:lpstr>
      <vt:lpstr>(Optional) Advanced part</vt:lpstr>
      <vt:lpstr>Requirements: Report</vt:lpstr>
      <vt:lpstr>Report</vt:lpstr>
      <vt:lpstr>Grading Policies </vt:lpstr>
      <vt:lpstr>Grading Policies </vt:lpstr>
      <vt:lpstr>The Example File</vt:lpstr>
      <vt:lpstr>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pllab</cp:lastModifiedBy>
  <cp:revision>178</cp:revision>
  <dcterms:created xsi:type="dcterms:W3CDTF">2016-02-02T05:07:27Z</dcterms:created>
  <dcterms:modified xsi:type="dcterms:W3CDTF">2017-04-27T06:33:48Z</dcterms:modified>
</cp:coreProperties>
</file>