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388" r:id="rId2"/>
    <p:sldId id="5389" r:id="rId3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0" clrIdx="0"/>
  <p:cmAuthor id="2" name="alextian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3A7"/>
    <a:srgbClr val="2762A8"/>
    <a:srgbClr val="003296"/>
    <a:srgbClr val="4843B0"/>
    <a:srgbClr val="766FC4"/>
    <a:srgbClr val="FF9100"/>
    <a:srgbClr val="E9B46C"/>
    <a:srgbClr val="5A7EAC"/>
    <a:srgbClr val="F3F3F3"/>
    <a:srgbClr val="9A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5263"/>
  </p:normalViewPr>
  <p:slideViewPr>
    <p:cSldViewPr snapToGrid="0" snapToObjects="1">
      <p:cViewPr varScale="1">
        <p:scale>
          <a:sx n="109" d="100"/>
          <a:sy n="109" d="100"/>
        </p:scale>
        <p:origin x="-73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9" d="100"/>
          <a:sy n="139" d="100"/>
        </p:scale>
        <p:origin x="4936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17ABA327-E68A-E54A-AE01-5A4945BCEF06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E3689DCB-9C95-CB4E-AE9C-AE2FCA2E0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122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FC50F-1B0A-1B4A-8C8D-7AB3776C0CB3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9C95-60DE-F64A-9ABE-057765533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07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2199" y="456182"/>
            <a:ext cx="2741556" cy="1578963"/>
          </a:xfrm>
          <a:prstGeom prst="rect">
            <a:avLst/>
          </a:prstGeom>
        </p:spPr>
      </p:pic>
      <p:sp>
        <p:nvSpPr>
          <p:cNvPr id="25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3505200" y="6161990"/>
            <a:ext cx="5181600" cy="306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en-US" altLang="en-US" dirty="0"/>
              <a:t>2020-01-02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04279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6600" b="1" i="0" spc="30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点击编辑主标题</a:t>
            </a:r>
            <a:endParaRPr kumimoji="1"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3751105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kumimoji="1" lang="zh-CN" altLang="en-US" dirty="0"/>
              <a:t>点击编辑副标题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000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47421" y="150028"/>
            <a:ext cx="1703014" cy="980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alphaModFix amt="70000"/>
          </a:blip>
          <a:stretch>
            <a:fillRect/>
          </a:stretch>
        </p:blipFill>
        <p:spPr>
          <a:xfrm>
            <a:off x="0" y="0"/>
            <a:ext cx="49784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90190" y="3535333"/>
            <a:ext cx="6312137" cy="6481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9435" indent="0" algn="ctr">
              <a:buNone/>
              <a:defRPr sz="1600"/>
            </a:lvl5pPr>
            <a:lvl6pPr marL="2286635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en-US" dirty="0"/>
              <a:t>点击编辑章节副标题</a:t>
            </a:r>
            <a:endParaRPr kumimoji="1" lang="zh-CN" altLang="en-US" dirty="0"/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 hasCustomPrompt="1"/>
          </p:nvPr>
        </p:nvSpPr>
        <p:spPr>
          <a:xfrm>
            <a:off x="1362307" y="2432542"/>
            <a:ext cx="1085383" cy="1992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 b="1" i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en-US" dirty="0"/>
              <a:t>1</a:t>
            </a:r>
            <a:endParaRPr kumimoji="1"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4143297" y="2657187"/>
            <a:ext cx="6620897" cy="700145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点击编辑章节大标题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067593" y="1360450"/>
            <a:ext cx="10056812" cy="46348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en-US" sz="1400" b="0" i="0" kern="12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点击编辑正文</a:t>
            </a:r>
            <a:endParaRPr lang="en-US" dirty="0"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230164"/>
            <a:ext cx="210961" cy="344922"/>
            <a:chOff x="0" y="369310"/>
            <a:chExt cx="210961" cy="344922"/>
          </a:xfrm>
        </p:grpSpPr>
        <p:sp>
          <p:nvSpPr>
            <p:cNvPr id="5" name="三角形 4"/>
            <p:cNvSpPr/>
            <p:nvPr userDrawn="1"/>
          </p:nvSpPr>
          <p:spPr>
            <a:xfrm rot="5400000">
              <a:off x="-92886" y="462196"/>
              <a:ext cx="344922" cy="159150"/>
            </a:xfrm>
            <a:prstGeom prst="triangle">
              <a:avLst/>
            </a:prstGeom>
            <a:solidFill>
              <a:srgbClr val="158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4"/>
                </a:solidFill>
              </a:endParaRPr>
            </a:p>
          </p:txBody>
        </p:sp>
        <p:sp>
          <p:nvSpPr>
            <p:cNvPr id="9" name="三角形 8"/>
            <p:cNvSpPr/>
            <p:nvPr userDrawn="1"/>
          </p:nvSpPr>
          <p:spPr>
            <a:xfrm rot="5400000">
              <a:off x="-41075" y="462196"/>
              <a:ext cx="344922" cy="159150"/>
            </a:xfrm>
            <a:prstGeom prst="triangl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29850" y="6286419"/>
            <a:ext cx="1657350" cy="584200"/>
          </a:xfrm>
        </p:spPr>
        <p:txBody>
          <a:bodyPr/>
          <a:lstStyle>
            <a:lvl1pPr algn="dist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2772" y="-6411"/>
            <a:ext cx="10056812" cy="71973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300"/>
              </a:lnSpc>
              <a:defRPr sz="2800" b="1" i="0" baseline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点击编辑主标题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1650" y="230164"/>
            <a:ext cx="1124880" cy="8249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1333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11923"/>
            <a:ext cx="10515600" cy="589491"/>
          </a:xfrm>
          <a:prstGeom prst="rect">
            <a:avLst/>
          </a:prstGeom>
        </p:spPr>
        <p:txBody>
          <a:bodyPr/>
          <a:lstStyle>
            <a:lvl1pPr>
              <a:defRPr sz="3600" b="1" i="0" spc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41698" y="204176"/>
            <a:ext cx="1160318" cy="850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380164"/>
            <a:ext cx="456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 userDrawn="1"/>
        </p:nvCxnSpPr>
        <p:spPr>
          <a:xfrm>
            <a:off x="0" y="1113555"/>
            <a:ext cx="10272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335359" y="1089555"/>
            <a:ext cx="2160000" cy="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91422" y="386272"/>
            <a:ext cx="1359613" cy="4825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74" y="3704446"/>
            <a:ext cx="7145110" cy="331399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alphaModFix amt="10000"/>
          </a:blip>
          <a:stretch>
            <a:fillRect/>
          </a:stretch>
        </p:blipFill>
        <p:spPr>
          <a:xfrm>
            <a:off x="5855774" y="3704446"/>
            <a:ext cx="7145110" cy="331399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247421" y="150028"/>
            <a:ext cx="1703014" cy="9808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47421" y="150028"/>
            <a:ext cx="1703014" cy="9808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71550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12000" b="1" i="0" spc="30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en-US" dirty="0"/>
              <a:t>THANKS!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4018720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700" b="0" i="0" spc="1000" baseline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en-US" dirty="0"/>
              <a:t>让冬奥更安全  让世界更</a:t>
            </a:r>
            <a:r>
              <a:rPr kumimoji="1" lang="zh-CN" altLang="en-US" dirty="0"/>
              <a:t>精彩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2199" y="456182"/>
            <a:ext cx="2741556" cy="15789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665" y="354106"/>
            <a:ext cx="10515600" cy="589491"/>
          </a:xfrm>
        </p:spPr>
        <p:txBody>
          <a:bodyPr/>
          <a:lstStyle/>
          <a:p>
            <a:r>
              <a:rPr lang="zh-CN" altLang="en-US" dirty="0"/>
              <a:t>异构多核并行处理架构</a:t>
            </a:r>
            <a:endParaRPr lang="en-US" altLang="zh-CN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34964" y="1661306"/>
            <a:ext cx="6677310" cy="3289590"/>
            <a:chOff x="134964" y="1382618"/>
            <a:chExt cx="6677310" cy="3289590"/>
          </a:xfrm>
        </p:grpSpPr>
        <p:sp>
          <p:nvSpPr>
            <p:cNvPr id="13" name="矩形 12"/>
            <p:cNvSpPr/>
            <p:nvPr/>
          </p:nvSpPr>
          <p:spPr>
            <a:xfrm>
              <a:off x="134964" y="4275975"/>
              <a:ext cx="753290" cy="3875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网络转发</a:t>
              </a:r>
              <a:endParaRPr lang="zh-CN" altLang="en-US" sz="11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06130" y="4275976"/>
              <a:ext cx="753290" cy="3875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应用识别</a:t>
              </a:r>
              <a:endParaRPr lang="zh-CN" altLang="en-US" sz="11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15779" y="4275976"/>
              <a:ext cx="753290" cy="3962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审计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268569" y="4275976"/>
              <a:ext cx="753290" cy="3962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爬虫识别</a:t>
              </a:r>
              <a:endParaRPr lang="zh-CN" altLang="en-US" sz="1100" dirty="0"/>
            </a:p>
          </p:txBody>
        </p:sp>
        <p:sp>
          <p:nvSpPr>
            <p:cNvPr id="18" name="右大括号 17"/>
            <p:cNvSpPr/>
            <p:nvPr/>
          </p:nvSpPr>
          <p:spPr>
            <a:xfrm rot="16200000">
              <a:off x="1846205" y="2333970"/>
              <a:ext cx="505097" cy="318733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 flipV="1">
              <a:off x="2101093" y="2878214"/>
              <a:ext cx="8548" cy="3658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732995" y="3241941"/>
              <a:ext cx="753290" cy="3875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转发进程</a:t>
              </a:r>
              <a:endParaRPr lang="zh-CN" altLang="en-US" sz="11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22108" y="2484257"/>
              <a:ext cx="753290" cy="387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转发核</a:t>
              </a:r>
              <a:endParaRPr lang="zh-CN" altLang="en-US" sz="11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4241" y="2490703"/>
              <a:ext cx="753290" cy="387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管理核</a:t>
              </a:r>
              <a:endParaRPr lang="zh-CN" altLang="en-US" sz="11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51668" y="3448851"/>
              <a:ext cx="753290" cy="3875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用户管理进程</a:t>
              </a:r>
              <a:endParaRPr lang="zh-CN" altLang="en-US" sz="1100" dirty="0"/>
            </a:p>
          </p:txBody>
        </p:sp>
        <p:sp>
          <p:nvSpPr>
            <p:cNvPr id="37" name="右大括号 36"/>
            <p:cNvSpPr/>
            <p:nvPr/>
          </p:nvSpPr>
          <p:spPr>
            <a:xfrm rot="16200000">
              <a:off x="5169629" y="2167602"/>
              <a:ext cx="505097" cy="19877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61856" y="3440141"/>
              <a:ext cx="753290" cy="3875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日志管理</a:t>
              </a:r>
              <a:endParaRPr lang="en-US" altLang="zh-CN" sz="1100" dirty="0" smtClean="0"/>
            </a:p>
            <a:p>
              <a:pPr algn="ctr"/>
              <a:r>
                <a:rPr lang="zh-CN" altLang="en-US" sz="1100" dirty="0" smtClean="0"/>
                <a:t>进程</a:t>
              </a:r>
              <a:endParaRPr lang="zh-CN" altLang="en-US" sz="11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058984" y="3440141"/>
              <a:ext cx="753290" cy="3875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本地管理</a:t>
              </a:r>
              <a:endParaRPr lang="en-US" altLang="zh-CN" sz="1100" dirty="0" smtClean="0"/>
            </a:p>
            <a:p>
              <a:pPr algn="ctr"/>
              <a:r>
                <a:rPr lang="zh-CN" altLang="en-US" sz="1100" dirty="0"/>
                <a:t>进程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99414" y="3910220"/>
              <a:ext cx="9089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rgbClr val="FF0000"/>
                  </a:solidFill>
                </a:rPr>
                <a:t>优先级最高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1480" y="1382618"/>
              <a:ext cx="753290" cy="387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CPU</a:t>
              </a:r>
              <a:endParaRPr lang="zh-CN" altLang="en-US" sz="1100" dirty="0"/>
            </a:p>
          </p:txBody>
        </p:sp>
        <p:sp>
          <p:nvSpPr>
            <p:cNvPr id="42" name="右大括号 41"/>
            <p:cNvSpPr/>
            <p:nvPr/>
          </p:nvSpPr>
          <p:spPr>
            <a:xfrm rot="16200000">
              <a:off x="3480153" y="512835"/>
              <a:ext cx="505097" cy="32461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66380" y="1461323"/>
            <a:ext cx="398852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划分为转发核和管理核，转发核绑定转发进程，管理核绑定管理进程，最大程度上保证了转发进程的稳定性和可靠性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转发进程单独绑定转发核，根据机型如果存在多个转发核，转发进程采用多线程的方式进行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的绑定，线程间采用无锁处理，使得性能最大化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进程均绑到管理核，为用户管理进程分配调度最高优先级，优先保证用户进程的资源使用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87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系统可靠性设计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13804" y="1332384"/>
            <a:ext cx="1109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系统可靠性设计 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0230" y="1968131"/>
            <a:ext cx="9666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</a:t>
            </a:r>
            <a:r>
              <a:rPr lang="en-US" altLang="zh-CN" dirty="0" smtClean="0"/>
              <a:t>watchdog</a:t>
            </a:r>
            <a:r>
              <a:rPr lang="zh-CN" altLang="en-US" dirty="0"/>
              <a:t> </a:t>
            </a:r>
            <a:r>
              <a:rPr lang="zh-CN" altLang="en-US" dirty="0" smtClean="0"/>
              <a:t> ：当系统调度出现问题时，系统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会触发系统重启，系统重启过程中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</a:t>
            </a:r>
            <a:r>
              <a:rPr lang="zh-CN" altLang="en-US" dirty="0" smtClean="0"/>
              <a:t>硬件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会接管网卡，最大程度保障网络的连通性。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13" y="2872346"/>
            <a:ext cx="979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进程</a:t>
            </a:r>
            <a:r>
              <a:rPr lang="en-US" altLang="zh-CN" dirty="0" smtClean="0"/>
              <a:t>watchdog  </a:t>
            </a:r>
            <a:r>
              <a:rPr lang="zh-CN" altLang="en-US" dirty="0" smtClean="0"/>
              <a:t>：当某个进程出现问题时，进程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会快速重启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进程进行恢复。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</a:t>
            </a:r>
            <a:r>
              <a:rPr lang="zh-CN" altLang="en-US" dirty="0" smtClean="0"/>
              <a:t>如果转发进程出现问题，在转发进程重启过程中，硬件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会接管网卡，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</a:t>
            </a:r>
            <a:r>
              <a:rPr lang="zh-CN" altLang="en-US" dirty="0" smtClean="0"/>
              <a:t>最大程度保障网络的连通性。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4249" y="3913291"/>
            <a:ext cx="9792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CPU</a:t>
            </a:r>
            <a:r>
              <a:rPr lang="zh-CN" altLang="en-US" dirty="0" smtClean="0"/>
              <a:t>资源保护   ：当转发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达到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以上时，转发进程会触发功能泄洪来降低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的消耗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    并记录系统告警日志，最大程度保障网络的连通性。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596" y="4753878"/>
            <a:ext cx="979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</a:t>
            </a:r>
            <a:r>
              <a:rPr lang="zh-CN" altLang="en-US" dirty="0" smtClean="0"/>
              <a:t>资源保护  ：转发进程</a:t>
            </a:r>
            <a:r>
              <a:rPr lang="zh-CN" altLang="en-US" dirty="0" smtClean="0"/>
              <a:t>和管理进程的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严格</a:t>
            </a:r>
            <a:r>
              <a:rPr lang="zh-CN" altLang="en-US" dirty="0"/>
              <a:t>隔离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转发进程中所有功能模块的内存采用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</a:t>
            </a:r>
            <a:r>
              <a:rPr lang="zh-CN" altLang="en-US" dirty="0" smtClean="0"/>
              <a:t>预分配的方式并按照功能模块粒度进行隔离，最大程度上保证了转发进程的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</a:t>
            </a:r>
            <a:r>
              <a:rPr lang="zh-CN" altLang="en-US" dirty="0" smtClean="0"/>
              <a:t>稳定性和可靠性。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1655" y="5823572"/>
            <a:ext cx="979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连接并发保护  ：转发进程中的并发连接达到系统上线时，对于无法建立连接的流量转发进程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</a:t>
            </a:r>
            <a:r>
              <a:rPr lang="zh-CN" altLang="en-US" dirty="0" smtClean="0"/>
              <a:t>采用包转发的方式进行处理并记录系统告警日志，最大程度上保障网络的连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</a:t>
            </a:r>
            <a:r>
              <a:rPr lang="zh-CN" altLang="en-US" dirty="0" smtClean="0"/>
              <a:t>通性。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7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352</Words>
  <Application>Microsoft Office PowerPoint</Application>
  <PresentationFormat>自定义</PresentationFormat>
  <Paragraphs>40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异构多核并行处理架构</vt:lpstr>
      <vt:lpstr>系统可靠性设计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奇安信集团能力汇报</dc:title>
  <dc:creator>Han Y.</dc:creator>
  <cp:lastModifiedBy>Handy</cp:lastModifiedBy>
  <cp:revision>90</cp:revision>
  <dcterms:created xsi:type="dcterms:W3CDTF">2020-06-07T15:21:36Z</dcterms:created>
  <dcterms:modified xsi:type="dcterms:W3CDTF">2020-06-09T08:15:27Z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