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5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4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2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3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496D-B539-4F8F-8FFA-C254109B1A90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55F6-846F-4FDA-A6DE-0C49C0369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Managing threads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2401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711243"/>
              </p:ext>
            </p:extLst>
          </p:nvPr>
        </p:nvGraphicFramePr>
        <p:xfrm>
          <a:off x="627185" y="1454004"/>
          <a:ext cx="10515600" cy="2834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40588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252848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0707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thread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noexcept</a:t>
                      </a:r>
                      <a:r>
                        <a:rPr lang="en-US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5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thread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thread</a:t>
                      </a:r>
                      <a:r>
                        <a:rPr lang="en-US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other 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noexcept</a:t>
                      </a:r>
                      <a:r>
                        <a:rPr lang="en-US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9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template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Function, </a:t>
                      </a:r>
                      <a:r>
                        <a:rPr lang="en-US" dirty="0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... 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br>
                        <a:rPr lang="en-US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dirty="0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explicit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thread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Function</a:t>
                      </a:r>
                      <a:r>
                        <a:rPr lang="en-US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f, 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... 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(3)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84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thread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thread</a:t>
                      </a:r>
                      <a:r>
                        <a:rPr lang="en-US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delete</a:t>
                      </a:r>
                      <a:r>
                        <a:rPr lang="en-US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(4)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33843"/>
                  </a:ext>
                </a:extLst>
              </a:tr>
            </a:tbl>
          </a:graphicData>
        </a:graphic>
      </p:graphicFrame>
      <p:pic>
        <p:nvPicPr>
          <p:cNvPr id="1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5" y="4534291"/>
            <a:ext cx="2670806" cy="210551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41969" y="4617551"/>
            <a:ext cx="724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supplied function object is </a:t>
            </a:r>
            <a:r>
              <a:rPr lang="en-US" altLang="zh-CN" i="1" dirty="0"/>
              <a:t>copied </a:t>
            </a:r>
            <a:r>
              <a:rPr lang="en-US" altLang="zh-CN" dirty="0"/>
              <a:t>into the storage belonging to the</a:t>
            </a:r>
          </a:p>
          <a:p>
            <a:r>
              <a:rPr lang="en-US" altLang="zh-CN" dirty="0"/>
              <a:t>newly created thread of execution and invoked from there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41969" y="5527725"/>
            <a:ext cx="743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Once </a:t>
            </a:r>
            <a:r>
              <a:rPr lang="en-US" altLang="zh-CN" dirty="0" smtClean="0"/>
              <a:t>you’ve </a:t>
            </a:r>
            <a:r>
              <a:rPr lang="en-US" altLang="zh-CN" dirty="0"/>
              <a:t>started your thread, you need to explicitly decide whether to wait for it </a:t>
            </a:r>
            <a:r>
              <a:rPr lang="en-US" altLang="zh-CN" dirty="0" smtClean="0"/>
              <a:t>to or </a:t>
            </a:r>
            <a:r>
              <a:rPr lang="en-US" altLang="zh-CN" dirty="0"/>
              <a:t>leave it to run on its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(the </a:t>
            </a:r>
            <a:r>
              <a:rPr lang="en-US" altLang="zh-CN" dirty="0" err="1"/>
              <a:t>std</a:t>
            </a:r>
            <a:r>
              <a:rPr lang="en-US" altLang="zh-CN" dirty="0"/>
              <a:t>::thread destructor calls </a:t>
            </a:r>
            <a:r>
              <a:rPr lang="en-US" altLang="zh-CN" dirty="0" err="1"/>
              <a:t>std</a:t>
            </a:r>
            <a:r>
              <a:rPr lang="en-US" altLang="zh-CN" dirty="0"/>
              <a:t>::terminate())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9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err="1"/>
              <a:t>std</a:t>
            </a:r>
            <a:r>
              <a:rPr lang="en-US" altLang="zh-CN" b="1" i="1" dirty="0"/>
              <a:t>::</a:t>
            </a:r>
            <a:r>
              <a:rPr lang="en-US" altLang="zh-CN" b="1" i="1" dirty="0" err="1"/>
              <a:t>unique_lock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1448991"/>
            <a:ext cx="10191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unique_lock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instance doesn’t always own the </a:t>
            </a:r>
            <a:r>
              <a:rPr lang="en-US" altLang="zh-CN" dirty="0" err="1">
                <a:latin typeface="NewBaskerville-Roman"/>
              </a:rPr>
              <a:t>mutex</a:t>
            </a:r>
            <a:r>
              <a:rPr lang="en-US" altLang="zh-CN" dirty="0">
                <a:latin typeface="NewBaskerville-Roman"/>
              </a:rPr>
              <a:t> that it’s</a:t>
            </a:r>
          </a:p>
          <a:p>
            <a:r>
              <a:rPr lang="en-US" altLang="zh-CN" dirty="0">
                <a:latin typeface="NewBaskerville-Roman"/>
              </a:rPr>
              <a:t>associated with. First off, just as you can pass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adopt_lock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as a second argument</a:t>
            </a:r>
          </a:p>
          <a:p>
            <a:r>
              <a:rPr lang="en-US" altLang="zh-CN" dirty="0">
                <a:latin typeface="NewBaskerville-Roman"/>
              </a:rPr>
              <a:t>to the constructor to have the lock object manage the lock on a </a:t>
            </a:r>
            <a:r>
              <a:rPr lang="en-US" altLang="zh-CN" dirty="0" err="1">
                <a:latin typeface="NewBaskerville-Roman"/>
              </a:rPr>
              <a:t>mutex</a:t>
            </a:r>
            <a:r>
              <a:rPr lang="en-US" altLang="zh-CN" dirty="0">
                <a:latin typeface="NewBaskerville-Roman"/>
              </a:rPr>
              <a:t>, you can also</a:t>
            </a:r>
          </a:p>
          <a:p>
            <a:r>
              <a:rPr lang="en-US" altLang="zh-CN" dirty="0">
                <a:latin typeface="NewBaskerville-Roman"/>
              </a:rPr>
              <a:t>pass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defer_lock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as the second argument to indicate that the </a:t>
            </a:r>
            <a:r>
              <a:rPr lang="en-US" altLang="zh-CN" dirty="0" err="1">
                <a:latin typeface="NewBaskerville-Roman"/>
              </a:rPr>
              <a:t>mutex</a:t>
            </a:r>
            <a:r>
              <a:rPr lang="en-US" altLang="zh-CN" dirty="0">
                <a:latin typeface="NewBaskerville-Roman"/>
              </a:rPr>
              <a:t> should</a:t>
            </a:r>
          </a:p>
          <a:p>
            <a:r>
              <a:rPr lang="en-US" altLang="zh-CN" dirty="0">
                <a:latin typeface="NewBaskerville-Roman"/>
              </a:rPr>
              <a:t>remain unlocked on construction. The lock can then be acquired later by calling</a:t>
            </a:r>
          </a:p>
          <a:p>
            <a:r>
              <a:rPr lang="en-US" altLang="zh-CN" sz="1600" dirty="0">
                <a:latin typeface="Courier"/>
              </a:rPr>
              <a:t>lock() </a:t>
            </a:r>
            <a:r>
              <a:rPr lang="en-US" altLang="zh-CN" dirty="0">
                <a:latin typeface="NewBaskerville-Roman"/>
              </a:rPr>
              <a:t>on the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unique_lock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object (</a:t>
            </a:r>
            <a:r>
              <a:rPr lang="en-US" altLang="zh-CN" i="1" dirty="0">
                <a:latin typeface="NewBaskerville-Italic"/>
              </a:rPr>
              <a:t>not </a:t>
            </a:r>
            <a:r>
              <a:rPr lang="en-US" altLang="zh-CN" dirty="0">
                <a:latin typeface="NewBaskerville-Roman"/>
              </a:rPr>
              <a:t>the </a:t>
            </a:r>
            <a:r>
              <a:rPr lang="en-US" altLang="zh-CN" dirty="0" err="1">
                <a:latin typeface="NewBaskerville-Roman"/>
              </a:rPr>
              <a:t>mutex</a:t>
            </a:r>
            <a:r>
              <a:rPr lang="en-US" altLang="zh-CN" dirty="0">
                <a:latin typeface="NewBaskerville-Roman"/>
              </a:rPr>
              <a:t>) or by passing the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</a:p>
          <a:p>
            <a:r>
              <a:rPr lang="en-US" altLang="zh-CN" sz="1600" dirty="0" err="1">
                <a:latin typeface="Courier"/>
              </a:rPr>
              <a:t>unique_lock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object itself to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::lock</a:t>
            </a:r>
            <a:r>
              <a:rPr lang="en-US" altLang="zh-CN" sz="1600" dirty="0" smtClean="0">
                <a:latin typeface="Courier"/>
              </a:rPr>
              <a:t>()</a:t>
            </a:r>
            <a:r>
              <a:rPr lang="en-US" altLang="zh-CN" dirty="0" smtClean="0">
                <a:latin typeface="NewBaskerville-Roman"/>
              </a:rPr>
              <a:t>. </a:t>
            </a:r>
            <a:r>
              <a:rPr lang="en-US" altLang="zh-CN" dirty="0" err="1" smtClean="0">
                <a:latin typeface="NewBaskerville-Roman"/>
              </a:rPr>
              <a:t>Lock_guard</a:t>
            </a:r>
            <a:r>
              <a:rPr lang="en-US" altLang="zh-CN" dirty="0" smtClean="0">
                <a:latin typeface="NewBaskerville-Roman"/>
              </a:rPr>
              <a:t> </a:t>
            </a:r>
            <a:r>
              <a:rPr lang="zh-CN" altLang="en-US" dirty="0" smtClean="0">
                <a:latin typeface="NewBaskerville-Roman"/>
              </a:rPr>
              <a:t>不可以移动，在构造时就去获得锁，没有其他成员函数。</a:t>
            </a:r>
            <a:r>
              <a:rPr lang="en-US" altLang="zh-CN" dirty="0" err="1" smtClean="0">
                <a:latin typeface="NewBaskerville-Roman"/>
              </a:rPr>
              <a:t>Unique_lock</a:t>
            </a:r>
            <a:r>
              <a:rPr lang="en-US" altLang="zh-CN" dirty="0">
                <a:latin typeface="NewBaskerville-Roman"/>
              </a:rPr>
              <a:t> </a:t>
            </a:r>
            <a:r>
              <a:rPr lang="zh-CN" altLang="en-US" dirty="0" smtClean="0">
                <a:latin typeface="NewBaskerville-Roman"/>
              </a:rPr>
              <a:t>有</a:t>
            </a:r>
            <a:r>
              <a:rPr lang="en-US" altLang="zh-CN" dirty="0" err="1" smtClean="0">
                <a:latin typeface="NewBaskerville-Roman"/>
              </a:rPr>
              <a:t>lock,try_lock,unlock</a:t>
            </a:r>
            <a:r>
              <a:rPr lang="zh-CN" altLang="en-US" dirty="0" smtClean="0">
                <a:latin typeface="NewBaskerville-Roman"/>
              </a:rPr>
              <a:t>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721696"/>
            <a:ext cx="6515100" cy="29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Protecting shared data during initialization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06" y="1519463"/>
            <a:ext cx="6933594" cy="25813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4359" y="4186535"/>
            <a:ext cx="7714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mutex</a:t>
            </a:r>
            <a:r>
              <a:rPr lang="en-US" altLang="zh-CN" dirty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std</a:t>
            </a:r>
            <a:r>
              <a:rPr lang="en-US" altLang="zh-CN" sz="1600" dirty="0">
                <a:latin typeface="Courier"/>
              </a:rPr>
              <a:t>::</a:t>
            </a:r>
            <a:r>
              <a:rPr lang="en-US" altLang="zh-CN" sz="1600" dirty="0" err="1">
                <a:latin typeface="Courier"/>
              </a:rPr>
              <a:t>once_flag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instances can’t be </a:t>
            </a:r>
            <a:r>
              <a:rPr lang="en-US" altLang="zh-CN" dirty="0" smtClean="0">
                <a:latin typeface="NewBaskerville-Roman"/>
              </a:rPr>
              <a:t>copied or </a:t>
            </a:r>
            <a:r>
              <a:rPr lang="en-US" altLang="zh-CN" dirty="0">
                <a:latin typeface="NewBaskerville-Roman"/>
              </a:rPr>
              <a:t>moved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4" y="4805478"/>
            <a:ext cx="7147956" cy="14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3308" y="1312061"/>
            <a:ext cx="10515600" cy="43794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/>
              <a:t>The act of calling join() also cleans up any storage associated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/>
              <a:t>with the thread, so the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 object is no longer associated with the now-finished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thread; it isn’t associated with any thread. This means that you can call join() only once for a given thread; once you’ve called join(), the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 object is no longer joinable, and joinable() will return false.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683370" y="3379099"/>
            <a:ext cx="8251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can usually call detach() immediately after the thread has </a:t>
            </a:r>
            <a:r>
              <a:rPr lang="en-US" altLang="zh-CN" sz="2000" dirty="0" smtClean="0"/>
              <a:t>been</a:t>
            </a:r>
          </a:p>
          <a:p>
            <a:r>
              <a:rPr lang="en-US" altLang="zh-CN" sz="2000" dirty="0" smtClean="0"/>
              <a:t> started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call </a:t>
            </a:r>
            <a:r>
              <a:rPr lang="en-US" altLang="zh-CN" sz="2000" dirty="0"/>
              <a:t>to join() is liable </a:t>
            </a:r>
            <a:r>
              <a:rPr lang="en-US" altLang="zh-CN" sz="2000" dirty="0" smtClean="0"/>
              <a:t>to be </a:t>
            </a:r>
            <a:r>
              <a:rPr lang="en-US" altLang="zh-CN" sz="2000" dirty="0"/>
              <a:t>skipped if an exception is thrown </a:t>
            </a:r>
            <a:r>
              <a:rPr lang="en-US" altLang="zh-CN" sz="2000" dirty="0" smtClean="0"/>
              <a:t>after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the thread has been started but before </a:t>
            </a:r>
            <a:r>
              <a:rPr lang="en-US" altLang="zh-CN" sz="2000" dirty="0" smtClean="0"/>
              <a:t>the call </a:t>
            </a:r>
            <a:r>
              <a:rPr lang="en-US" altLang="zh-CN" sz="2000" dirty="0"/>
              <a:t>to join().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3" y="3086491"/>
            <a:ext cx="4151719" cy="37715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0338" y="5691486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if the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thread object </a:t>
            </a:r>
            <a:r>
              <a:rPr lang="en-US" altLang="zh-CN" dirty="0"/>
              <a:t>is joinable() B before calling join()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5246" y="0"/>
            <a:ext cx="10515600" cy="1325563"/>
          </a:xfrm>
        </p:spPr>
        <p:txBody>
          <a:bodyPr/>
          <a:lstStyle/>
          <a:p>
            <a:r>
              <a:rPr lang="en-US" altLang="zh-CN" b="1" i="1" dirty="0"/>
              <a:t>Waiting in exceptional circumstances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Running threads in the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if a thread becomes detached, it isn’t possible to obtain a</a:t>
            </a:r>
          </a:p>
          <a:p>
            <a:pPr marL="0" indent="0">
              <a:buNone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 object that references it, so it can no longer be joined. Detached threads</a:t>
            </a:r>
          </a:p>
          <a:p>
            <a:pPr marL="0" indent="0">
              <a:buNone/>
            </a:pPr>
            <a:r>
              <a:rPr lang="en-US" altLang="zh-CN" sz="2000" dirty="0" smtClean="0"/>
              <a:t>truly run in the background; ownership and control are passed over to the C++ Runtime</a:t>
            </a:r>
          </a:p>
          <a:p>
            <a:pPr marL="0" indent="0">
              <a:buNone/>
            </a:pPr>
            <a:r>
              <a:rPr lang="en-US" altLang="zh-CN" sz="2000" dirty="0" smtClean="0"/>
              <a:t>Library, which ensures that the resources associated with the thread are correctly</a:t>
            </a:r>
          </a:p>
          <a:p>
            <a:pPr marL="0" indent="0">
              <a:buNone/>
            </a:pPr>
            <a:r>
              <a:rPr lang="en-US" altLang="zh-CN" sz="2000" dirty="0" smtClean="0"/>
              <a:t>reclaimed when the thread exits.</a:t>
            </a:r>
            <a:r>
              <a:rPr lang="zh-CN" altLang="en-US" sz="2000" dirty="0" smtClean="0"/>
              <a:t>（</a:t>
            </a:r>
            <a:r>
              <a:rPr lang="en-US" altLang="zh-CN" i="1" dirty="0"/>
              <a:t>daemon threads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88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Passing arguments to a thread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But it’s important to bear in mind that by default the arguments are copied into internal</a:t>
            </a:r>
          </a:p>
          <a:p>
            <a:pPr marL="0" indent="0">
              <a:buNone/>
            </a:pPr>
            <a:r>
              <a:rPr lang="en-US" altLang="zh-CN" sz="2000" dirty="0" smtClean="0"/>
              <a:t>storage, where they can be accessed by the newly created thread of execution,</a:t>
            </a:r>
          </a:p>
          <a:p>
            <a:pPr marL="0" indent="0">
              <a:buNone/>
            </a:pPr>
            <a:r>
              <a:rPr lang="en-US" altLang="zh-CN" sz="2000" dirty="0" smtClean="0"/>
              <a:t>even if the corresponding parameter in the function is expecting a reference.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2" y="2994461"/>
            <a:ext cx="5706846" cy="802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7154" y="379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the string literal is passed as a char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* and converted to a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 only in the context of the new thread.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4" y="4649829"/>
            <a:ext cx="3830772" cy="1850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5323" y="5246072"/>
            <a:ext cx="24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可能导致悬空指针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45" y="4744097"/>
            <a:ext cx="6042255" cy="3873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487128"/>
            <a:ext cx="8505723" cy="3897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81947" y="4285994"/>
            <a:ext cx="18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解决悬空指针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67575" y="6176963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解决传引用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Passing arguments to a thread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6863"/>
            <a:ext cx="5250623" cy="20611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899" y="3906420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This code will invoke </a:t>
            </a:r>
            <a:r>
              <a:rPr lang="en-US" altLang="zh-CN" dirty="0" err="1" smtClean="0"/>
              <a:t>my_x.do_lengthy_work</a:t>
            </a:r>
            <a:r>
              <a:rPr lang="en-US" altLang="zh-CN" dirty="0" smtClean="0"/>
              <a:t>() on the new thread, because the</a:t>
            </a:r>
          </a:p>
          <a:p>
            <a:r>
              <a:rPr lang="en-US" altLang="zh-CN" dirty="0" smtClean="0"/>
              <a:t>address of </a:t>
            </a:r>
            <a:r>
              <a:rPr lang="en-US" altLang="zh-CN" dirty="0" err="1" smtClean="0"/>
              <a:t>my_x</a:t>
            </a:r>
            <a:r>
              <a:rPr lang="en-US" altLang="zh-CN" dirty="0" smtClean="0"/>
              <a:t> is supplied as the object pointer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40" y="5014943"/>
            <a:ext cx="8540121" cy="4047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88461" y="5014943"/>
            <a:ext cx="20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不能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3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Transferring ownership of a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只能移动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The move support in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 also allows for containers of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</a:t>
            </a:r>
          </a:p>
          <a:p>
            <a:pPr marL="0" indent="0">
              <a:buNone/>
            </a:pPr>
            <a:r>
              <a:rPr lang="en-US" altLang="zh-CN" sz="2000" dirty="0" smtClean="0"/>
              <a:t>objects, if those containers are move aware (like the updated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::vector&lt;&gt;).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38200" y="350582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::thread::</a:t>
            </a:r>
            <a:r>
              <a:rPr lang="en-US" altLang="zh-CN" sz="1600" b="0" i="0" u="none" strike="noStrike" baseline="0" dirty="0" err="1" smtClean="0">
                <a:latin typeface="Courier"/>
              </a:rPr>
              <a:t>hardware_concurrency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. This function returns an indication of the number of threads that </a:t>
            </a:r>
            <a:r>
              <a:rPr lang="en-US" altLang="zh-CN" dirty="0" err="1" smtClean="0">
                <a:latin typeface="NewBaskerville-Roman"/>
              </a:rPr>
              <a:t>cantruly</a:t>
            </a:r>
            <a:r>
              <a:rPr lang="en-US" altLang="zh-CN" dirty="0" smtClean="0">
                <a:latin typeface="NewBaskerville-Roman"/>
              </a:rPr>
              <a:t> </a:t>
            </a:r>
            <a:r>
              <a:rPr lang="en-US" altLang="zh-CN" dirty="0">
                <a:latin typeface="NewBaskerville-Roman"/>
              </a:rPr>
              <a:t>run concurrently for a given execution of a program.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601260"/>
            <a:ext cx="8201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Objects of type </a:t>
            </a:r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::thread::id </a:t>
            </a:r>
            <a:r>
              <a:rPr lang="en-US" altLang="zh-CN" dirty="0">
                <a:latin typeface="NewBaskerville-Roman"/>
              </a:rPr>
              <a:t>can be freely copied and </a:t>
            </a:r>
            <a:r>
              <a:rPr lang="en-US" altLang="zh-CN" dirty="0" smtClean="0">
                <a:latin typeface="NewBaskerville-Roman"/>
              </a:rPr>
              <a:t>compared</a:t>
            </a:r>
            <a:r>
              <a:rPr lang="zh-CN" altLang="en-US" dirty="0" smtClean="0">
                <a:latin typeface="NewBaskerville-Roman"/>
              </a:rPr>
              <a:t>。</a:t>
            </a:r>
            <a:endParaRPr lang="en-US" altLang="zh-CN" dirty="0" smtClean="0">
              <a:latin typeface="NewBaskerville-Roman"/>
            </a:endParaRPr>
          </a:p>
          <a:p>
            <a:r>
              <a:rPr lang="en-US" altLang="zh-CN" dirty="0"/>
              <a:t>which provide a total ordering for all distinct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，</a:t>
            </a:r>
            <a:r>
              <a:rPr lang="en-US" altLang="zh-CN" dirty="0"/>
              <a:t>This allows them</a:t>
            </a:r>
          </a:p>
          <a:p>
            <a:r>
              <a:rPr lang="en-US" altLang="zh-CN" dirty="0"/>
              <a:t>to be used as keys in associative 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get_id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Thread::</a:t>
            </a:r>
            <a:r>
              <a:rPr lang="en-US" altLang="zh-CN" dirty="0" err="1" smtClean="0"/>
              <a:t>get_id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2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Protecting shared data with </a:t>
            </a:r>
            <a:r>
              <a:rPr lang="en-US" altLang="zh-CN" b="1" i="1" dirty="0" err="1" smtClean="0"/>
              <a:t>mutexes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289101"/>
              </p:ext>
            </p:extLst>
          </p:nvPr>
        </p:nvGraphicFramePr>
        <p:xfrm>
          <a:off x="1034642" y="24373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6434585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042983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5108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constexpr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mutex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000DD"/>
                          </a:solidFill>
                          <a:effectLst/>
                          <a:latin typeface="Courier New" panose="02070309020205020404" pitchFamily="49" charset="0"/>
                        </a:rPr>
                        <a:t>noexcept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0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mutex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mutex</a:t>
                      </a:r>
                      <a:r>
                        <a:rPr lang="en-US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 delete</a:t>
                      </a:r>
                      <a:r>
                        <a:rPr lang="en-US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4273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34642" y="1690688"/>
            <a:ext cx="982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 race condition leads </a:t>
            </a:r>
            <a:r>
              <a:rPr lang="en-US" altLang="zh-CN" dirty="0" smtClean="0">
                <a:latin typeface="NewBaskerville-Roman"/>
              </a:rPr>
              <a:t>to broken </a:t>
            </a:r>
            <a:r>
              <a:rPr lang="en-US" altLang="zh-CN" dirty="0">
                <a:latin typeface="NewBaskerville-Roman"/>
              </a:rPr>
              <a:t>invariants that there’s a problem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4642" y="4219575"/>
            <a:ext cx="78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注意把被保护的指针或者引用传出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或者传入其他函数，在其他函数中被保存了，而后的数据访问没有被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4641" y="4865906"/>
            <a:ext cx="11071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NewBaskerville-Italic"/>
              </a:rPr>
              <a:t>Don’t pass pointers and references to protected data outside the scope of the lock, whether by</a:t>
            </a:r>
          </a:p>
          <a:p>
            <a:r>
              <a:rPr lang="en-US" altLang="zh-CN" i="1" dirty="0">
                <a:latin typeface="NewBaskerville-Italic"/>
              </a:rPr>
              <a:t>returning them from a function, storing them in externally visible memory, or passing them as</a:t>
            </a:r>
          </a:p>
          <a:p>
            <a:r>
              <a:rPr lang="en-US" altLang="zh-CN" i="1" dirty="0">
                <a:latin typeface="NewBaskerville-Italic"/>
              </a:rPr>
              <a:t>arguments to user-supplied functions.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34640" y="6200188"/>
            <a:ext cx="10242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lock on a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en-US" altLang="zh-CN" dirty="0"/>
              <a:t> when you already hold it is </a:t>
            </a:r>
            <a:r>
              <a:rPr lang="en-US" altLang="zh-CN" dirty="0" smtClean="0"/>
              <a:t>undefined behavior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2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Deadlock: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450"/>
            <a:ext cx="687090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10301" y="2652549"/>
            <a:ext cx="7034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NewBaskerville-Roman"/>
              </a:rPr>
              <a:t>Deadlock doesn’t just occur with locks</a:t>
            </a:r>
            <a:r>
              <a:rPr lang="zh-CN" altLang="en-US" dirty="0">
                <a:latin typeface="NewBaskerville-Roman"/>
              </a:rPr>
              <a:t>。</a:t>
            </a:r>
            <a:endParaRPr lang="en-US" altLang="zh-CN" dirty="0" smtClean="0">
              <a:latin typeface="NewBaskerville-Roman"/>
            </a:endParaRPr>
          </a:p>
          <a:p>
            <a:r>
              <a:rPr lang="en-US" altLang="zh-CN" dirty="0"/>
              <a:t>each thread </a:t>
            </a:r>
            <a:r>
              <a:rPr lang="en-US" altLang="zh-CN" dirty="0" smtClean="0"/>
              <a:t>call join</a:t>
            </a:r>
            <a:r>
              <a:rPr lang="en-US" altLang="zh-CN" dirty="0"/>
              <a:t>() on the </a:t>
            </a:r>
            <a:r>
              <a:rPr lang="en-US" altLang="zh-CN" dirty="0" err="1"/>
              <a:t>std</a:t>
            </a:r>
            <a:r>
              <a:rPr lang="en-US" altLang="zh-CN" dirty="0"/>
              <a:t>::thread object for the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（死锁）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4001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ewBaskerville-Roman"/>
              </a:rPr>
              <a:t>don’t wait for another thread if there’s a chance it’s waiting for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5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38" y="149225"/>
            <a:ext cx="6657123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05" y="2457144"/>
            <a:ext cx="6133545" cy="40868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6250" y="54292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给锁加序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854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Courier</vt:lpstr>
      <vt:lpstr>NewBaskerville-Italic</vt:lpstr>
      <vt:lpstr>NewBaskerville-Roman</vt:lpstr>
      <vt:lpstr>等线</vt:lpstr>
      <vt:lpstr>等线 Light</vt:lpstr>
      <vt:lpstr>Arial</vt:lpstr>
      <vt:lpstr>Courier New</vt:lpstr>
      <vt:lpstr>Office 主题​​</vt:lpstr>
      <vt:lpstr>Managing threads</vt:lpstr>
      <vt:lpstr>Waiting in exceptional circumstances</vt:lpstr>
      <vt:lpstr>Running threads in the background</vt:lpstr>
      <vt:lpstr>Passing arguments to a thread function</vt:lpstr>
      <vt:lpstr>Passing arguments to a thread function</vt:lpstr>
      <vt:lpstr>Transferring ownership of a thread</vt:lpstr>
      <vt:lpstr>Protecting shared data with mutexes</vt:lpstr>
      <vt:lpstr>Deadlock:</vt:lpstr>
      <vt:lpstr>PowerPoint 演示文稿</vt:lpstr>
      <vt:lpstr>std::unique_lock</vt:lpstr>
      <vt:lpstr>Protecting shared data during initialization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threads</dc:title>
  <dc:creator>gkl</dc:creator>
  <cp:lastModifiedBy>gkl</cp:lastModifiedBy>
  <cp:revision>21</cp:revision>
  <dcterms:created xsi:type="dcterms:W3CDTF">2018-03-28T11:58:38Z</dcterms:created>
  <dcterms:modified xsi:type="dcterms:W3CDTF">2018-03-31T07:24:58Z</dcterms:modified>
</cp:coreProperties>
</file>