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71" r:id="rId14"/>
    <p:sldId id="267" r:id="rId15"/>
    <p:sldId id="268" r:id="rId16"/>
    <p:sldId id="269" r:id="rId17"/>
    <p:sldId id="272" r:id="rId18"/>
    <p:sldId id="273" r:id="rId19"/>
    <p:sldId id="274" r:id="rId20"/>
    <p:sldId id="275" r:id="rId21"/>
    <p:sldId id="276" r:id="rId22"/>
    <p:sldId id="277" r:id="rId23"/>
    <p:sldId id="278" r:id="rId24"/>
    <p:sldId id="279" r:id="rId25"/>
    <p:sldId id="286" r:id="rId26"/>
    <p:sldId id="280" r:id="rId27"/>
    <p:sldId id="281" r:id="rId28"/>
    <p:sldId id="282" r:id="rId29"/>
    <p:sldId id="284" r:id="rId30"/>
    <p:sldId id="285" r:id="rId31"/>
    <p:sldId id="288" r:id="rId32"/>
    <p:sldId id="287" r:id="rId33"/>
    <p:sldId id="289" r:id="rId34"/>
    <p:sldId id="290" r:id="rId35"/>
    <p:sldId id="291" r:id="rId36"/>
    <p:sldId id="283"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C858C-B3A3-4967-8E06-92E7DD6FE5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E68CE96-2A89-44D1-A676-C3621D24B8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630A3CE-75EC-4F99-B305-89C241E87755}"/>
              </a:ext>
            </a:extLst>
          </p:cNvPr>
          <p:cNvSpPr>
            <a:spLocks noGrp="1"/>
          </p:cNvSpPr>
          <p:nvPr>
            <p:ph type="dt" sz="half" idx="10"/>
          </p:nvPr>
        </p:nvSpPr>
        <p:spPr/>
        <p:txBody>
          <a:bodyPr/>
          <a:lstStyle/>
          <a:p>
            <a:fld id="{ACAC466D-CBA0-40C3-B74D-9025F20DFEEF}" type="datetimeFigureOut">
              <a:rPr lang="zh-CN" altLang="en-US" smtClean="0"/>
              <a:t>2017/12/12</a:t>
            </a:fld>
            <a:endParaRPr lang="zh-CN" altLang="en-US"/>
          </a:p>
        </p:txBody>
      </p:sp>
      <p:sp>
        <p:nvSpPr>
          <p:cNvPr id="5" name="页脚占位符 4">
            <a:extLst>
              <a:ext uri="{FF2B5EF4-FFF2-40B4-BE49-F238E27FC236}">
                <a16:creationId xmlns:a16="http://schemas.microsoft.com/office/drawing/2014/main" id="{58A5C93F-1E16-4AA5-A7E8-9C56C9CE90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F3208B-A6C5-4419-96D3-8278C2EF71B0}"/>
              </a:ext>
            </a:extLst>
          </p:cNvPr>
          <p:cNvSpPr>
            <a:spLocks noGrp="1"/>
          </p:cNvSpPr>
          <p:nvPr>
            <p:ph type="sldNum" sz="quarter" idx="12"/>
          </p:nvPr>
        </p:nvSpPr>
        <p:spPr/>
        <p:txBody>
          <a:bodyPr/>
          <a:lstStyle/>
          <a:p>
            <a:fld id="{68213524-91F5-4AFC-BF36-59AFB620A7EB}" type="slidenum">
              <a:rPr lang="zh-CN" altLang="en-US" smtClean="0"/>
              <a:t>‹#›</a:t>
            </a:fld>
            <a:endParaRPr lang="zh-CN" altLang="en-US"/>
          </a:p>
        </p:txBody>
      </p:sp>
    </p:spTree>
    <p:extLst>
      <p:ext uri="{BB962C8B-B14F-4D97-AF65-F5344CB8AC3E}">
        <p14:creationId xmlns:p14="http://schemas.microsoft.com/office/powerpoint/2010/main" val="543355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D1589-6729-4B29-AF8D-8D1846A56D6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9BEBC5F-FA20-4DD4-8C71-8FD1EAAF6C8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2552546-1839-4E00-8128-2DEFA2A17A10}"/>
              </a:ext>
            </a:extLst>
          </p:cNvPr>
          <p:cNvSpPr>
            <a:spLocks noGrp="1"/>
          </p:cNvSpPr>
          <p:nvPr>
            <p:ph type="dt" sz="half" idx="10"/>
          </p:nvPr>
        </p:nvSpPr>
        <p:spPr/>
        <p:txBody>
          <a:bodyPr/>
          <a:lstStyle/>
          <a:p>
            <a:fld id="{ACAC466D-CBA0-40C3-B74D-9025F20DFEEF}" type="datetimeFigureOut">
              <a:rPr lang="zh-CN" altLang="en-US" smtClean="0"/>
              <a:t>2017/12/12</a:t>
            </a:fld>
            <a:endParaRPr lang="zh-CN" altLang="en-US"/>
          </a:p>
        </p:txBody>
      </p:sp>
      <p:sp>
        <p:nvSpPr>
          <p:cNvPr id="5" name="页脚占位符 4">
            <a:extLst>
              <a:ext uri="{FF2B5EF4-FFF2-40B4-BE49-F238E27FC236}">
                <a16:creationId xmlns:a16="http://schemas.microsoft.com/office/drawing/2014/main" id="{8BD3799D-ABED-4FD5-8258-B28D6416B5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CC0A77-8AD1-4C2E-B5FC-FD46EF9EE400}"/>
              </a:ext>
            </a:extLst>
          </p:cNvPr>
          <p:cNvSpPr>
            <a:spLocks noGrp="1"/>
          </p:cNvSpPr>
          <p:nvPr>
            <p:ph type="sldNum" sz="quarter" idx="12"/>
          </p:nvPr>
        </p:nvSpPr>
        <p:spPr/>
        <p:txBody>
          <a:bodyPr/>
          <a:lstStyle/>
          <a:p>
            <a:fld id="{68213524-91F5-4AFC-BF36-59AFB620A7EB}" type="slidenum">
              <a:rPr lang="zh-CN" altLang="en-US" smtClean="0"/>
              <a:t>‹#›</a:t>
            </a:fld>
            <a:endParaRPr lang="zh-CN" altLang="en-US"/>
          </a:p>
        </p:txBody>
      </p:sp>
    </p:spTree>
    <p:extLst>
      <p:ext uri="{BB962C8B-B14F-4D97-AF65-F5344CB8AC3E}">
        <p14:creationId xmlns:p14="http://schemas.microsoft.com/office/powerpoint/2010/main" val="2093177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460FA31-0D66-4C8A-8E38-AD6FD72741E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BA59C39-638A-45E7-A780-8FAC82799E9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7F63379-3F23-4F26-9177-B41619E2B4D6}"/>
              </a:ext>
            </a:extLst>
          </p:cNvPr>
          <p:cNvSpPr>
            <a:spLocks noGrp="1"/>
          </p:cNvSpPr>
          <p:nvPr>
            <p:ph type="dt" sz="half" idx="10"/>
          </p:nvPr>
        </p:nvSpPr>
        <p:spPr/>
        <p:txBody>
          <a:bodyPr/>
          <a:lstStyle/>
          <a:p>
            <a:fld id="{ACAC466D-CBA0-40C3-B74D-9025F20DFEEF}" type="datetimeFigureOut">
              <a:rPr lang="zh-CN" altLang="en-US" smtClean="0"/>
              <a:t>2017/12/12</a:t>
            </a:fld>
            <a:endParaRPr lang="zh-CN" altLang="en-US"/>
          </a:p>
        </p:txBody>
      </p:sp>
      <p:sp>
        <p:nvSpPr>
          <p:cNvPr id="5" name="页脚占位符 4">
            <a:extLst>
              <a:ext uri="{FF2B5EF4-FFF2-40B4-BE49-F238E27FC236}">
                <a16:creationId xmlns:a16="http://schemas.microsoft.com/office/drawing/2014/main" id="{CA4B5066-E72E-4577-80EA-420043C2EA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7DBD15-3840-4CC5-BDD3-10BFE987ACC9}"/>
              </a:ext>
            </a:extLst>
          </p:cNvPr>
          <p:cNvSpPr>
            <a:spLocks noGrp="1"/>
          </p:cNvSpPr>
          <p:nvPr>
            <p:ph type="sldNum" sz="quarter" idx="12"/>
          </p:nvPr>
        </p:nvSpPr>
        <p:spPr/>
        <p:txBody>
          <a:bodyPr/>
          <a:lstStyle/>
          <a:p>
            <a:fld id="{68213524-91F5-4AFC-BF36-59AFB620A7EB}" type="slidenum">
              <a:rPr lang="zh-CN" altLang="en-US" smtClean="0"/>
              <a:t>‹#›</a:t>
            </a:fld>
            <a:endParaRPr lang="zh-CN" altLang="en-US"/>
          </a:p>
        </p:txBody>
      </p:sp>
    </p:spTree>
    <p:extLst>
      <p:ext uri="{BB962C8B-B14F-4D97-AF65-F5344CB8AC3E}">
        <p14:creationId xmlns:p14="http://schemas.microsoft.com/office/powerpoint/2010/main" val="4248880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514423-6F7A-4F1B-87CA-22E741481D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FBB68D0-F62C-40C4-8C31-2381090CE0A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C29B78B-34E3-4FC3-B578-824423B115D0}"/>
              </a:ext>
            </a:extLst>
          </p:cNvPr>
          <p:cNvSpPr>
            <a:spLocks noGrp="1"/>
          </p:cNvSpPr>
          <p:nvPr>
            <p:ph type="dt" sz="half" idx="10"/>
          </p:nvPr>
        </p:nvSpPr>
        <p:spPr/>
        <p:txBody>
          <a:bodyPr/>
          <a:lstStyle/>
          <a:p>
            <a:fld id="{ACAC466D-CBA0-40C3-B74D-9025F20DFEEF}" type="datetimeFigureOut">
              <a:rPr lang="zh-CN" altLang="en-US" smtClean="0"/>
              <a:t>2017/12/12</a:t>
            </a:fld>
            <a:endParaRPr lang="zh-CN" altLang="en-US"/>
          </a:p>
        </p:txBody>
      </p:sp>
      <p:sp>
        <p:nvSpPr>
          <p:cNvPr id="5" name="页脚占位符 4">
            <a:extLst>
              <a:ext uri="{FF2B5EF4-FFF2-40B4-BE49-F238E27FC236}">
                <a16:creationId xmlns:a16="http://schemas.microsoft.com/office/drawing/2014/main" id="{FD9EE925-62A2-48DD-9797-8328F69788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20050A-C610-4480-B1A9-435723EE9748}"/>
              </a:ext>
            </a:extLst>
          </p:cNvPr>
          <p:cNvSpPr>
            <a:spLocks noGrp="1"/>
          </p:cNvSpPr>
          <p:nvPr>
            <p:ph type="sldNum" sz="quarter" idx="12"/>
          </p:nvPr>
        </p:nvSpPr>
        <p:spPr/>
        <p:txBody>
          <a:bodyPr/>
          <a:lstStyle/>
          <a:p>
            <a:fld id="{68213524-91F5-4AFC-BF36-59AFB620A7EB}" type="slidenum">
              <a:rPr lang="zh-CN" altLang="en-US" smtClean="0"/>
              <a:t>‹#›</a:t>
            </a:fld>
            <a:endParaRPr lang="zh-CN" altLang="en-US"/>
          </a:p>
        </p:txBody>
      </p:sp>
    </p:spTree>
    <p:extLst>
      <p:ext uri="{BB962C8B-B14F-4D97-AF65-F5344CB8AC3E}">
        <p14:creationId xmlns:p14="http://schemas.microsoft.com/office/powerpoint/2010/main" val="381103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15D2DD-F549-4971-A874-E0E53100B19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D7BE4B3-0016-4539-A020-FD65033ED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48B5DAB-E659-4990-BB70-A08AEE4CD27A}"/>
              </a:ext>
            </a:extLst>
          </p:cNvPr>
          <p:cNvSpPr>
            <a:spLocks noGrp="1"/>
          </p:cNvSpPr>
          <p:nvPr>
            <p:ph type="dt" sz="half" idx="10"/>
          </p:nvPr>
        </p:nvSpPr>
        <p:spPr/>
        <p:txBody>
          <a:bodyPr/>
          <a:lstStyle/>
          <a:p>
            <a:fld id="{ACAC466D-CBA0-40C3-B74D-9025F20DFEEF}" type="datetimeFigureOut">
              <a:rPr lang="zh-CN" altLang="en-US" smtClean="0"/>
              <a:t>2017/12/12</a:t>
            </a:fld>
            <a:endParaRPr lang="zh-CN" altLang="en-US"/>
          </a:p>
        </p:txBody>
      </p:sp>
      <p:sp>
        <p:nvSpPr>
          <p:cNvPr id="5" name="页脚占位符 4">
            <a:extLst>
              <a:ext uri="{FF2B5EF4-FFF2-40B4-BE49-F238E27FC236}">
                <a16:creationId xmlns:a16="http://schemas.microsoft.com/office/drawing/2014/main" id="{2E5DE33A-9128-41C8-9FD9-FE2710CF37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091452-755A-4212-A30D-0BBEB7014BF6}"/>
              </a:ext>
            </a:extLst>
          </p:cNvPr>
          <p:cNvSpPr>
            <a:spLocks noGrp="1"/>
          </p:cNvSpPr>
          <p:nvPr>
            <p:ph type="sldNum" sz="quarter" idx="12"/>
          </p:nvPr>
        </p:nvSpPr>
        <p:spPr/>
        <p:txBody>
          <a:bodyPr/>
          <a:lstStyle/>
          <a:p>
            <a:fld id="{68213524-91F5-4AFC-BF36-59AFB620A7EB}" type="slidenum">
              <a:rPr lang="zh-CN" altLang="en-US" smtClean="0"/>
              <a:t>‹#›</a:t>
            </a:fld>
            <a:endParaRPr lang="zh-CN" altLang="en-US"/>
          </a:p>
        </p:txBody>
      </p:sp>
    </p:spTree>
    <p:extLst>
      <p:ext uri="{BB962C8B-B14F-4D97-AF65-F5344CB8AC3E}">
        <p14:creationId xmlns:p14="http://schemas.microsoft.com/office/powerpoint/2010/main" val="1136736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797C88-44D4-4555-9DA2-EF6C355EA8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B34BCD3-9C57-432A-8234-DA0C9867858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A99C2C2-C2F8-479E-AE4E-7830354094F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941FAA6-F76D-4B96-853B-72E2C0F54CFF}"/>
              </a:ext>
            </a:extLst>
          </p:cNvPr>
          <p:cNvSpPr>
            <a:spLocks noGrp="1"/>
          </p:cNvSpPr>
          <p:nvPr>
            <p:ph type="dt" sz="half" idx="10"/>
          </p:nvPr>
        </p:nvSpPr>
        <p:spPr/>
        <p:txBody>
          <a:bodyPr/>
          <a:lstStyle/>
          <a:p>
            <a:fld id="{ACAC466D-CBA0-40C3-B74D-9025F20DFEEF}" type="datetimeFigureOut">
              <a:rPr lang="zh-CN" altLang="en-US" smtClean="0"/>
              <a:t>2017/12/12</a:t>
            </a:fld>
            <a:endParaRPr lang="zh-CN" altLang="en-US"/>
          </a:p>
        </p:txBody>
      </p:sp>
      <p:sp>
        <p:nvSpPr>
          <p:cNvPr id="6" name="页脚占位符 5">
            <a:extLst>
              <a:ext uri="{FF2B5EF4-FFF2-40B4-BE49-F238E27FC236}">
                <a16:creationId xmlns:a16="http://schemas.microsoft.com/office/drawing/2014/main" id="{8DF62EA5-BB45-47DF-885F-4D3D583F832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CE05B30-025B-4B58-9C95-D48E8A0326F6}"/>
              </a:ext>
            </a:extLst>
          </p:cNvPr>
          <p:cNvSpPr>
            <a:spLocks noGrp="1"/>
          </p:cNvSpPr>
          <p:nvPr>
            <p:ph type="sldNum" sz="quarter" idx="12"/>
          </p:nvPr>
        </p:nvSpPr>
        <p:spPr/>
        <p:txBody>
          <a:bodyPr/>
          <a:lstStyle/>
          <a:p>
            <a:fld id="{68213524-91F5-4AFC-BF36-59AFB620A7EB}" type="slidenum">
              <a:rPr lang="zh-CN" altLang="en-US" smtClean="0"/>
              <a:t>‹#›</a:t>
            </a:fld>
            <a:endParaRPr lang="zh-CN" altLang="en-US"/>
          </a:p>
        </p:txBody>
      </p:sp>
    </p:spTree>
    <p:extLst>
      <p:ext uri="{BB962C8B-B14F-4D97-AF65-F5344CB8AC3E}">
        <p14:creationId xmlns:p14="http://schemas.microsoft.com/office/powerpoint/2010/main" val="2015082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B5985E-C20D-41A4-8A54-E29446E433A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874319E-B1E0-4A2A-A8AB-600658248D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ED7B4F6-0DD8-409C-8399-797703CC954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0C3B20D-CDE6-4115-AFE3-2CCBB78993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EE27255-448C-4940-8EF8-A47C5683357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B169669-DC4F-420B-9005-792668FAB36F}"/>
              </a:ext>
            </a:extLst>
          </p:cNvPr>
          <p:cNvSpPr>
            <a:spLocks noGrp="1"/>
          </p:cNvSpPr>
          <p:nvPr>
            <p:ph type="dt" sz="half" idx="10"/>
          </p:nvPr>
        </p:nvSpPr>
        <p:spPr/>
        <p:txBody>
          <a:bodyPr/>
          <a:lstStyle/>
          <a:p>
            <a:fld id="{ACAC466D-CBA0-40C3-B74D-9025F20DFEEF}" type="datetimeFigureOut">
              <a:rPr lang="zh-CN" altLang="en-US" smtClean="0"/>
              <a:t>2017/12/12</a:t>
            </a:fld>
            <a:endParaRPr lang="zh-CN" altLang="en-US"/>
          </a:p>
        </p:txBody>
      </p:sp>
      <p:sp>
        <p:nvSpPr>
          <p:cNvPr id="8" name="页脚占位符 7">
            <a:extLst>
              <a:ext uri="{FF2B5EF4-FFF2-40B4-BE49-F238E27FC236}">
                <a16:creationId xmlns:a16="http://schemas.microsoft.com/office/drawing/2014/main" id="{FC2C83CB-1D53-4F21-8E11-89334BC8CFB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3E85E08-15AC-47B5-B0EC-4A2894550CB0}"/>
              </a:ext>
            </a:extLst>
          </p:cNvPr>
          <p:cNvSpPr>
            <a:spLocks noGrp="1"/>
          </p:cNvSpPr>
          <p:nvPr>
            <p:ph type="sldNum" sz="quarter" idx="12"/>
          </p:nvPr>
        </p:nvSpPr>
        <p:spPr/>
        <p:txBody>
          <a:bodyPr/>
          <a:lstStyle/>
          <a:p>
            <a:fld id="{68213524-91F5-4AFC-BF36-59AFB620A7EB}" type="slidenum">
              <a:rPr lang="zh-CN" altLang="en-US" smtClean="0"/>
              <a:t>‹#›</a:t>
            </a:fld>
            <a:endParaRPr lang="zh-CN" altLang="en-US"/>
          </a:p>
        </p:txBody>
      </p:sp>
    </p:spTree>
    <p:extLst>
      <p:ext uri="{BB962C8B-B14F-4D97-AF65-F5344CB8AC3E}">
        <p14:creationId xmlns:p14="http://schemas.microsoft.com/office/powerpoint/2010/main" val="4193192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E4567F-3B57-464D-8BA6-D81560D2788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1BD23CB-1685-42F9-A9C2-F56FE5E436FB}"/>
              </a:ext>
            </a:extLst>
          </p:cNvPr>
          <p:cNvSpPr>
            <a:spLocks noGrp="1"/>
          </p:cNvSpPr>
          <p:nvPr>
            <p:ph type="dt" sz="half" idx="10"/>
          </p:nvPr>
        </p:nvSpPr>
        <p:spPr/>
        <p:txBody>
          <a:bodyPr/>
          <a:lstStyle/>
          <a:p>
            <a:fld id="{ACAC466D-CBA0-40C3-B74D-9025F20DFEEF}" type="datetimeFigureOut">
              <a:rPr lang="zh-CN" altLang="en-US" smtClean="0"/>
              <a:t>2017/12/12</a:t>
            </a:fld>
            <a:endParaRPr lang="zh-CN" altLang="en-US"/>
          </a:p>
        </p:txBody>
      </p:sp>
      <p:sp>
        <p:nvSpPr>
          <p:cNvPr id="4" name="页脚占位符 3">
            <a:extLst>
              <a:ext uri="{FF2B5EF4-FFF2-40B4-BE49-F238E27FC236}">
                <a16:creationId xmlns:a16="http://schemas.microsoft.com/office/drawing/2014/main" id="{C48F808F-0AB7-4549-8214-CF9E5670DDC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5BF3A63-B928-4A69-8109-9B07B1B41EF5}"/>
              </a:ext>
            </a:extLst>
          </p:cNvPr>
          <p:cNvSpPr>
            <a:spLocks noGrp="1"/>
          </p:cNvSpPr>
          <p:nvPr>
            <p:ph type="sldNum" sz="quarter" idx="12"/>
          </p:nvPr>
        </p:nvSpPr>
        <p:spPr/>
        <p:txBody>
          <a:bodyPr/>
          <a:lstStyle/>
          <a:p>
            <a:fld id="{68213524-91F5-4AFC-BF36-59AFB620A7EB}" type="slidenum">
              <a:rPr lang="zh-CN" altLang="en-US" smtClean="0"/>
              <a:t>‹#›</a:t>
            </a:fld>
            <a:endParaRPr lang="zh-CN" altLang="en-US"/>
          </a:p>
        </p:txBody>
      </p:sp>
    </p:spTree>
    <p:extLst>
      <p:ext uri="{BB962C8B-B14F-4D97-AF65-F5344CB8AC3E}">
        <p14:creationId xmlns:p14="http://schemas.microsoft.com/office/powerpoint/2010/main" val="837199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E3FC5B8-6F4F-4A44-A50A-9D59F28E6C86}"/>
              </a:ext>
            </a:extLst>
          </p:cNvPr>
          <p:cNvSpPr>
            <a:spLocks noGrp="1"/>
          </p:cNvSpPr>
          <p:nvPr>
            <p:ph type="dt" sz="half" idx="10"/>
          </p:nvPr>
        </p:nvSpPr>
        <p:spPr/>
        <p:txBody>
          <a:bodyPr/>
          <a:lstStyle/>
          <a:p>
            <a:fld id="{ACAC466D-CBA0-40C3-B74D-9025F20DFEEF}" type="datetimeFigureOut">
              <a:rPr lang="zh-CN" altLang="en-US" smtClean="0"/>
              <a:t>2017/12/12</a:t>
            </a:fld>
            <a:endParaRPr lang="zh-CN" altLang="en-US"/>
          </a:p>
        </p:txBody>
      </p:sp>
      <p:sp>
        <p:nvSpPr>
          <p:cNvPr id="3" name="页脚占位符 2">
            <a:extLst>
              <a:ext uri="{FF2B5EF4-FFF2-40B4-BE49-F238E27FC236}">
                <a16:creationId xmlns:a16="http://schemas.microsoft.com/office/drawing/2014/main" id="{D852A889-56CD-47AB-BBD9-DBC31D8DA5B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72D11E8-C6F6-4204-825F-BA3839178116}"/>
              </a:ext>
            </a:extLst>
          </p:cNvPr>
          <p:cNvSpPr>
            <a:spLocks noGrp="1"/>
          </p:cNvSpPr>
          <p:nvPr>
            <p:ph type="sldNum" sz="quarter" idx="12"/>
          </p:nvPr>
        </p:nvSpPr>
        <p:spPr/>
        <p:txBody>
          <a:bodyPr/>
          <a:lstStyle/>
          <a:p>
            <a:fld id="{68213524-91F5-4AFC-BF36-59AFB620A7EB}" type="slidenum">
              <a:rPr lang="zh-CN" altLang="en-US" smtClean="0"/>
              <a:t>‹#›</a:t>
            </a:fld>
            <a:endParaRPr lang="zh-CN" altLang="en-US"/>
          </a:p>
        </p:txBody>
      </p:sp>
    </p:spTree>
    <p:extLst>
      <p:ext uri="{BB962C8B-B14F-4D97-AF65-F5344CB8AC3E}">
        <p14:creationId xmlns:p14="http://schemas.microsoft.com/office/powerpoint/2010/main" val="323765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CCC656-7991-477C-8C6E-E40FB72FC34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D0A5BF3-0A9D-4464-B685-3BA73B5DA9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2A931C3-3C39-4714-BF21-C0DF0381A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6A49E3C-E969-4E4D-97FE-F7DDAAFB3C37}"/>
              </a:ext>
            </a:extLst>
          </p:cNvPr>
          <p:cNvSpPr>
            <a:spLocks noGrp="1"/>
          </p:cNvSpPr>
          <p:nvPr>
            <p:ph type="dt" sz="half" idx="10"/>
          </p:nvPr>
        </p:nvSpPr>
        <p:spPr/>
        <p:txBody>
          <a:bodyPr/>
          <a:lstStyle/>
          <a:p>
            <a:fld id="{ACAC466D-CBA0-40C3-B74D-9025F20DFEEF}" type="datetimeFigureOut">
              <a:rPr lang="zh-CN" altLang="en-US" smtClean="0"/>
              <a:t>2017/12/12</a:t>
            </a:fld>
            <a:endParaRPr lang="zh-CN" altLang="en-US"/>
          </a:p>
        </p:txBody>
      </p:sp>
      <p:sp>
        <p:nvSpPr>
          <p:cNvPr id="6" name="页脚占位符 5">
            <a:extLst>
              <a:ext uri="{FF2B5EF4-FFF2-40B4-BE49-F238E27FC236}">
                <a16:creationId xmlns:a16="http://schemas.microsoft.com/office/drawing/2014/main" id="{9ED87BA3-390A-4D42-90A4-671F2BC070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C4FB2E-7E5A-496D-9377-DB21A8E91E4B}"/>
              </a:ext>
            </a:extLst>
          </p:cNvPr>
          <p:cNvSpPr>
            <a:spLocks noGrp="1"/>
          </p:cNvSpPr>
          <p:nvPr>
            <p:ph type="sldNum" sz="quarter" idx="12"/>
          </p:nvPr>
        </p:nvSpPr>
        <p:spPr/>
        <p:txBody>
          <a:bodyPr/>
          <a:lstStyle/>
          <a:p>
            <a:fld id="{68213524-91F5-4AFC-BF36-59AFB620A7EB}" type="slidenum">
              <a:rPr lang="zh-CN" altLang="en-US" smtClean="0"/>
              <a:t>‹#›</a:t>
            </a:fld>
            <a:endParaRPr lang="zh-CN" altLang="en-US"/>
          </a:p>
        </p:txBody>
      </p:sp>
    </p:spTree>
    <p:extLst>
      <p:ext uri="{BB962C8B-B14F-4D97-AF65-F5344CB8AC3E}">
        <p14:creationId xmlns:p14="http://schemas.microsoft.com/office/powerpoint/2010/main" val="249171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ED9334-4D53-481C-A469-A3A7B5D811A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856245B-E763-41E5-8943-75C6DEE0E2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A683E67-2F13-41B7-A253-D83FEC77FF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5CBA20D-E30C-4B0F-96ED-A2A173601A13}"/>
              </a:ext>
            </a:extLst>
          </p:cNvPr>
          <p:cNvSpPr>
            <a:spLocks noGrp="1"/>
          </p:cNvSpPr>
          <p:nvPr>
            <p:ph type="dt" sz="half" idx="10"/>
          </p:nvPr>
        </p:nvSpPr>
        <p:spPr/>
        <p:txBody>
          <a:bodyPr/>
          <a:lstStyle/>
          <a:p>
            <a:fld id="{ACAC466D-CBA0-40C3-B74D-9025F20DFEEF}" type="datetimeFigureOut">
              <a:rPr lang="zh-CN" altLang="en-US" smtClean="0"/>
              <a:t>2017/12/12</a:t>
            </a:fld>
            <a:endParaRPr lang="zh-CN" altLang="en-US"/>
          </a:p>
        </p:txBody>
      </p:sp>
      <p:sp>
        <p:nvSpPr>
          <p:cNvPr id="6" name="页脚占位符 5">
            <a:extLst>
              <a:ext uri="{FF2B5EF4-FFF2-40B4-BE49-F238E27FC236}">
                <a16:creationId xmlns:a16="http://schemas.microsoft.com/office/drawing/2014/main" id="{7DC5BA12-4CB0-443C-BDC9-503388B436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56143E-9DCA-4E90-8845-DA4415B61E14}"/>
              </a:ext>
            </a:extLst>
          </p:cNvPr>
          <p:cNvSpPr>
            <a:spLocks noGrp="1"/>
          </p:cNvSpPr>
          <p:nvPr>
            <p:ph type="sldNum" sz="quarter" idx="12"/>
          </p:nvPr>
        </p:nvSpPr>
        <p:spPr/>
        <p:txBody>
          <a:bodyPr/>
          <a:lstStyle/>
          <a:p>
            <a:fld id="{68213524-91F5-4AFC-BF36-59AFB620A7EB}" type="slidenum">
              <a:rPr lang="zh-CN" altLang="en-US" smtClean="0"/>
              <a:t>‹#›</a:t>
            </a:fld>
            <a:endParaRPr lang="zh-CN" altLang="en-US"/>
          </a:p>
        </p:txBody>
      </p:sp>
    </p:spTree>
    <p:extLst>
      <p:ext uri="{BB962C8B-B14F-4D97-AF65-F5344CB8AC3E}">
        <p14:creationId xmlns:p14="http://schemas.microsoft.com/office/powerpoint/2010/main" val="1147389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20CF2F5-E628-4F5D-9129-3E9A4F0873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3A1C1FC-9BE3-43EA-8FA0-BE952B7087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6E5D7D5-8D3A-4AC6-91D9-1964523313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AC466D-CBA0-40C3-B74D-9025F20DFEEF}" type="datetimeFigureOut">
              <a:rPr lang="zh-CN" altLang="en-US" smtClean="0"/>
              <a:t>2017/12/12</a:t>
            </a:fld>
            <a:endParaRPr lang="zh-CN" altLang="en-US"/>
          </a:p>
        </p:txBody>
      </p:sp>
      <p:sp>
        <p:nvSpPr>
          <p:cNvPr id="5" name="页脚占位符 4">
            <a:extLst>
              <a:ext uri="{FF2B5EF4-FFF2-40B4-BE49-F238E27FC236}">
                <a16:creationId xmlns:a16="http://schemas.microsoft.com/office/drawing/2014/main" id="{EC01AB37-7B59-46FC-9B92-5A69580D93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8581B44-0CBD-462F-8364-D7A1432889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213524-91F5-4AFC-BF36-59AFB620A7EB}" type="slidenum">
              <a:rPr lang="zh-CN" altLang="en-US" smtClean="0"/>
              <a:t>‹#›</a:t>
            </a:fld>
            <a:endParaRPr lang="zh-CN" altLang="en-US"/>
          </a:p>
        </p:txBody>
      </p:sp>
    </p:spTree>
    <p:extLst>
      <p:ext uri="{BB962C8B-B14F-4D97-AF65-F5344CB8AC3E}">
        <p14:creationId xmlns:p14="http://schemas.microsoft.com/office/powerpoint/2010/main" val="10172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en.cppreference.com/w/cpp/language/move_constructor" TargetMode="External"/><Relationship Id="rId2" Type="http://schemas.openxmlformats.org/officeDocument/2006/relationships/hyperlink" Target="http://en.cppreference.com/w/cpp/language/value_category#cite_note-5" TargetMode="External"/><Relationship Id="rId1" Type="http://schemas.openxmlformats.org/officeDocument/2006/relationships/slideLayout" Target="../slideLayouts/slideLayout2.xml"/><Relationship Id="rId5" Type="http://schemas.openxmlformats.org/officeDocument/2006/relationships/hyperlink" Target="http://en.cppreference.com/w/cpp/language/value_category#cite_note-6" TargetMode="External"/><Relationship Id="rId4" Type="http://schemas.openxmlformats.org/officeDocument/2006/relationships/hyperlink" Target="http://en.cppreference.com/w/cpp/language/move_assignmen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ibm.com/developerworks/community/blogs/5894415f-be62-4bc0-81c5-3956e82276f3/entry/RVO_V_S_std_move?lang=e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AAC29F-E161-4ED0-805D-1A8E905C0000}"/>
              </a:ext>
            </a:extLst>
          </p:cNvPr>
          <p:cNvSpPr>
            <a:spLocks noGrp="1"/>
          </p:cNvSpPr>
          <p:nvPr>
            <p:ph type="ctrTitle"/>
          </p:nvPr>
        </p:nvSpPr>
        <p:spPr/>
        <p:txBody>
          <a:bodyPr>
            <a:normAutofit fontScale="90000"/>
          </a:bodyPr>
          <a:lstStyle/>
          <a:p>
            <a:r>
              <a:rPr lang="en-US" altLang="zh-CN" dirty="0"/>
              <a:t>Deducing Types</a:t>
            </a:r>
            <a:br>
              <a:rPr lang="en-US" altLang="zh-CN" dirty="0"/>
            </a:br>
            <a:r>
              <a:rPr lang="en-US" altLang="zh-CN" dirty="0"/>
              <a:t/>
            </a:r>
            <a:br>
              <a:rPr lang="en-US" altLang="zh-CN" dirty="0"/>
            </a:br>
            <a:endParaRPr lang="zh-CN" altLang="en-US" dirty="0"/>
          </a:p>
        </p:txBody>
      </p:sp>
      <p:sp>
        <p:nvSpPr>
          <p:cNvPr id="3" name="副标题 2">
            <a:extLst>
              <a:ext uri="{FF2B5EF4-FFF2-40B4-BE49-F238E27FC236}">
                <a16:creationId xmlns:a16="http://schemas.microsoft.com/office/drawing/2014/main" id="{0954036B-A2B5-4798-9342-C06C95512E17}"/>
              </a:ext>
            </a:extLst>
          </p:cNvPr>
          <p:cNvSpPr>
            <a:spLocks noGrp="1"/>
          </p:cNvSpPr>
          <p:nvPr>
            <p:ph type="subTitle" idx="1"/>
          </p:nvPr>
        </p:nvSpPr>
        <p:spPr/>
        <p:txBody>
          <a:bodyPr>
            <a:noAutofit/>
          </a:bodyPr>
          <a:lstStyle/>
          <a:p>
            <a:pPr marL="342900" indent="-342900" algn="l">
              <a:buFont typeface="Arial" panose="020B0604020202020204" pitchFamily="34" charset="0"/>
              <a:buChar char="•"/>
            </a:pPr>
            <a:r>
              <a:rPr lang="en-US" altLang="zh-CN" sz="3200" dirty="0"/>
              <a:t>function template </a:t>
            </a:r>
          </a:p>
          <a:p>
            <a:pPr marL="342900" indent="-342900" algn="l">
              <a:buFont typeface="Arial" panose="020B0604020202020204" pitchFamily="34" charset="0"/>
              <a:buChar char="•"/>
            </a:pPr>
            <a:r>
              <a:rPr lang="en-US" altLang="zh-CN" sz="3200" dirty="0"/>
              <a:t>Auto</a:t>
            </a:r>
          </a:p>
          <a:p>
            <a:pPr marL="342900" indent="-342900" algn="l">
              <a:buFont typeface="Arial" panose="020B0604020202020204" pitchFamily="34" charset="0"/>
              <a:buChar char="•"/>
            </a:pPr>
            <a:r>
              <a:rPr lang="en-US" altLang="zh-CN" sz="3200" dirty="0" err="1"/>
              <a:t>decltype</a:t>
            </a:r>
            <a:r>
              <a:rPr lang="en-US" altLang="zh-CN" sz="3200" dirty="0"/>
              <a:t> </a:t>
            </a:r>
            <a:br>
              <a:rPr lang="en-US" altLang="zh-CN" sz="3200" dirty="0"/>
            </a:br>
            <a:endParaRPr lang="en-US" altLang="zh-CN" sz="3200" dirty="0"/>
          </a:p>
        </p:txBody>
      </p:sp>
    </p:spTree>
    <p:extLst>
      <p:ext uri="{BB962C8B-B14F-4D97-AF65-F5344CB8AC3E}">
        <p14:creationId xmlns:p14="http://schemas.microsoft.com/office/powerpoint/2010/main" val="4281591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CB355-F350-4207-9218-2A8F6E4E8BEF}"/>
              </a:ext>
            </a:extLst>
          </p:cNvPr>
          <p:cNvSpPr>
            <a:spLocks noGrp="1"/>
          </p:cNvSpPr>
          <p:nvPr>
            <p:ph type="title"/>
          </p:nvPr>
        </p:nvSpPr>
        <p:spPr/>
        <p:txBody>
          <a:bodyPr/>
          <a:lstStyle/>
          <a:p>
            <a:r>
              <a:rPr lang="en-US" altLang="zh-CN" dirty="0"/>
              <a:t>C++14 auto</a:t>
            </a:r>
            <a:endParaRPr lang="zh-CN" altLang="en-US" dirty="0"/>
          </a:p>
        </p:txBody>
      </p:sp>
      <p:sp>
        <p:nvSpPr>
          <p:cNvPr id="3" name="内容占位符 2">
            <a:extLst>
              <a:ext uri="{FF2B5EF4-FFF2-40B4-BE49-F238E27FC236}">
                <a16:creationId xmlns:a16="http://schemas.microsoft.com/office/drawing/2014/main" id="{9D75CF34-CE55-4FD6-A6A9-F3DB262E7A10}"/>
              </a:ext>
            </a:extLst>
          </p:cNvPr>
          <p:cNvSpPr>
            <a:spLocks noGrp="1"/>
          </p:cNvSpPr>
          <p:nvPr>
            <p:ph idx="1"/>
          </p:nvPr>
        </p:nvSpPr>
        <p:spPr/>
        <p:txBody>
          <a:bodyPr/>
          <a:lstStyle/>
          <a:p>
            <a:r>
              <a:rPr lang="en-US" altLang="zh-CN" dirty="0"/>
              <a:t>C++14 permits auto to indicate that a function’s return type should be deduced,</a:t>
            </a:r>
            <a:r>
              <a:rPr lang="zh-CN" altLang="en-US" dirty="0"/>
              <a:t> </a:t>
            </a:r>
            <a:r>
              <a:rPr lang="en-US" altLang="zh-CN" dirty="0"/>
              <a:t>and C++14 lambdas may use auto in parameter declarations. However, these uses of auto employ </a:t>
            </a:r>
            <a:r>
              <a:rPr lang="en-US" altLang="zh-CN" i="1" dirty="0">
                <a:solidFill>
                  <a:srgbClr val="FF0000"/>
                </a:solidFill>
              </a:rPr>
              <a:t>template type deduction</a:t>
            </a:r>
            <a:r>
              <a:rPr lang="en-US" altLang="zh-CN" dirty="0"/>
              <a:t>, not auto type deduction </a:t>
            </a:r>
          </a:p>
          <a:p>
            <a:pPr marL="0" indent="0">
              <a:buNone/>
            </a:pPr>
            <a:r>
              <a:rPr lang="en-US" altLang="zh-CN" dirty="0"/>
              <a:t/>
            </a:r>
            <a:br>
              <a:rPr lang="en-US" altLang="zh-CN" dirty="0"/>
            </a:br>
            <a:endParaRPr lang="zh-CN" altLang="en-US" dirty="0"/>
          </a:p>
        </p:txBody>
      </p:sp>
      <p:sp>
        <p:nvSpPr>
          <p:cNvPr id="4" name="文本框 3">
            <a:extLst>
              <a:ext uri="{FF2B5EF4-FFF2-40B4-BE49-F238E27FC236}">
                <a16:creationId xmlns:a16="http://schemas.microsoft.com/office/drawing/2014/main" id="{9C5A2496-CC43-428D-9917-06115CF1DCC6}"/>
              </a:ext>
            </a:extLst>
          </p:cNvPr>
          <p:cNvSpPr txBox="1"/>
          <p:nvPr/>
        </p:nvSpPr>
        <p:spPr>
          <a:xfrm>
            <a:off x="1398639" y="4001293"/>
            <a:ext cx="3303024" cy="1600438"/>
          </a:xfrm>
          <a:prstGeom prst="rect">
            <a:avLst/>
          </a:prstGeom>
          <a:noFill/>
        </p:spPr>
        <p:txBody>
          <a:bodyPr wrap="square" rtlCol="0">
            <a:spAutoFit/>
          </a:bodyPr>
          <a:lstStyle/>
          <a:p>
            <a:r>
              <a:rPr lang="en-US" altLang="zh-CN" sz="2000" b="1" dirty="0"/>
              <a:t>auto </a:t>
            </a:r>
            <a:r>
              <a:rPr lang="en-US" altLang="zh-CN" sz="2000" dirty="0" err="1"/>
              <a:t>createInitList</a:t>
            </a:r>
            <a:r>
              <a:rPr lang="en-US" altLang="zh-CN" sz="2000" dirty="0"/>
              <a:t>()</a:t>
            </a:r>
            <a:br>
              <a:rPr lang="en-US" altLang="zh-CN" sz="2000" dirty="0"/>
            </a:br>
            <a:r>
              <a:rPr lang="en-US" altLang="zh-CN" sz="2000" dirty="0"/>
              <a:t>{</a:t>
            </a:r>
            <a:br>
              <a:rPr lang="en-US" altLang="zh-CN" sz="2000" dirty="0"/>
            </a:br>
            <a:r>
              <a:rPr lang="en-US" altLang="zh-CN" sz="2000" dirty="0"/>
              <a:t>	return </a:t>
            </a:r>
            <a:r>
              <a:rPr lang="en-US" altLang="zh-CN" sz="2000" b="1" dirty="0"/>
              <a:t>{ 1, 2, 3 }</a:t>
            </a:r>
            <a:r>
              <a:rPr lang="en-US" altLang="zh-CN" sz="2000" dirty="0"/>
              <a:t>; </a:t>
            </a:r>
            <a:br>
              <a:rPr lang="en-US" altLang="zh-CN" sz="2000" dirty="0"/>
            </a:br>
            <a:r>
              <a:rPr lang="en-US" altLang="zh-CN" sz="2000" dirty="0"/>
              <a:t>} // error: can’t deduce type</a:t>
            </a:r>
            <a:r>
              <a:rPr lang="en-US" altLang="zh-CN" dirty="0"/>
              <a:t/>
            </a:r>
            <a:br>
              <a:rPr lang="en-US" altLang="zh-CN" dirty="0"/>
            </a:br>
            <a:endParaRPr lang="zh-CN" altLang="en-US" dirty="0"/>
          </a:p>
        </p:txBody>
      </p:sp>
      <p:sp>
        <p:nvSpPr>
          <p:cNvPr id="5" name="文本框 4">
            <a:extLst>
              <a:ext uri="{FF2B5EF4-FFF2-40B4-BE49-F238E27FC236}">
                <a16:creationId xmlns:a16="http://schemas.microsoft.com/office/drawing/2014/main" id="{DDA88E70-CC32-410B-B0FC-6ED4CF91B213}"/>
              </a:ext>
            </a:extLst>
          </p:cNvPr>
          <p:cNvSpPr txBox="1"/>
          <p:nvPr/>
        </p:nvSpPr>
        <p:spPr>
          <a:xfrm>
            <a:off x="5537250" y="3524240"/>
            <a:ext cx="6281892" cy="2246769"/>
          </a:xfrm>
          <a:prstGeom prst="rect">
            <a:avLst/>
          </a:prstGeom>
          <a:noFill/>
        </p:spPr>
        <p:txBody>
          <a:bodyPr wrap="square" rtlCol="0">
            <a:spAutoFit/>
          </a:bodyPr>
          <a:lstStyle/>
          <a:p>
            <a:r>
              <a:rPr lang="en-US" altLang="zh-CN" sz="2000" dirty="0" err="1"/>
              <a:t>std</a:t>
            </a:r>
            <a:r>
              <a:rPr lang="en-US" altLang="zh-CN" sz="2000" dirty="0"/>
              <a:t>::vector&lt;</a:t>
            </a:r>
            <a:r>
              <a:rPr lang="en-US" altLang="zh-CN" sz="2000" dirty="0" err="1"/>
              <a:t>int</a:t>
            </a:r>
            <a:r>
              <a:rPr lang="en-US" altLang="zh-CN" sz="2000" dirty="0"/>
              <a:t>&gt; v;</a:t>
            </a:r>
          </a:p>
          <a:p>
            <a:r>
              <a:rPr lang="en-US" altLang="zh-CN" sz="2000" dirty="0"/>
              <a:t>…</a:t>
            </a:r>
          </a:p>
          <a:p>
            <a:r>
              <a:rPr lang="en-US" altLang="zh-CN" sz="2000" dirty="0"/>
              <a:t>auto </a:t>
            </a:r>
            <a:r>
              <a:rPr lang="en-US" altLang="zh-CN" sz="2000" dirty="0" err="1"/>
              <a:t>resetV</a:t>
            </a:r>
            <a:r>
              <a:rPr lang="en-US" altLang="zh-CN" sz="2000" dirty="0"/>
              <a:t> = [&amp;v](</a:t>
            </a:r>
            <a:r>
              <a:rPr lang="en-US" altLang="zh-CN" sz="2000" dirty="0" err="1"/>
              <a:t>const</a:t>
            </a:r>
            <a:r>
              <a:rPr lang="en-US" altLang="zh-CN" sz="2000" dirty="0"/>
              <a:t> auto&amp; </a:t>
            </a:r>
            <a:r>
              <a:rPr lang="en-US" altLang="zh-CN" sz="2000" dirty="0" err="1"/>
              <a:t>newValue</a:t>
            </a:r>
            <a:r>
              <a:rPr lang="en-US" altLang="zh-CN" sz="2000" dirty="0"/>
              <a:t>)</a:t>
            </a:r>
          </a:p>
          <a:p>
            <a:r>
              <a:rPr lang="en-US" altLang="zh-CN" sz="2000" dirty="0"/>
              <a:t> { v = </a:t>
            </a:r>
            <a:r>
              <a:rPr lang="en-US" altLang="zh-CN" sz="2000" dirty="0" err="1"/>
              <a:t>newValue</a:t>
            </a:r>
            <a:r>
              <a:rPr lang="en-US" altLang="zh-CN" sz="2000" dirty="0"/>
              <a:t>; }; // C++14</a:t>
            </a:r>
          </a:p>
          <a:p>
            <a:r>
              <a:rPr lang="en-US" altLang="zh-CN" sz="2000" dirty="0"/>
              <a:t>…</a:t>
            </a:r>
          </a:p>
          <a:p>
            <a:r>
              <a:rPr lang="en-US" altLang="zh-CN" sz="2000" dirty="0" err="1"/>
              <a:t>resetV</a:t>
            </a:r>
            <a:r>
              <a:rPr lang="en-US" altLang="zh-CN" sz="2000" dirty="0"/>
              <a:t>({ 1, 2, 3 }); // error! can't deduce type</a:t>
            </a:r>
          </a:p>
          <a:p>
            <a:r>
              <a:rPr lang="en-US" altLang="zh-CN" sz="2000" dirty="0"/>
              <a:t>// for { 1, 2, 3 }</a:t>
            </a:r>
            <a:endParaRPr lang="zh-CN" altLang="en-US" sz="2000" dirty="0"/>
          </a:p>
        </p:txBody>
      </p:sp>
    </p:spTree>
    <p:extLst>
      <p:ext uri="{BB962C8B-B14F-4D97-AF65-F5344CB8AC3E}">
        <p14:creationId xmlns:p14="http://schemas.microsoft.com/office/powerpoint/2010/main" val="4080376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1DE47-3D7D-4A4F-A9E2-6B1653B50E13}"/>
              </a:ext>
            </a:extLst>
          </p:cNvPr>
          <p:cNvSpPr>
            <a:spLocks noGrp="1"/>
          </p:cNvSpPr>
          <p:nvPr>
            <p:ph type="title"/>
          </p:nvPr>
        </p:nvSpPr>
        <p:spPr>
          <a:xfrm>
            <a:off x="838200" y="0"/>
            <a:ext cx="10515600" cy="1325563"/>
          </a:xfrm>
        </p:spPr>
        <p:txBody>
          <a:bodyPr/>
          <a:lstStyle/>
          <a:p>
            <a:r>
              <a:rPr lang="en-US" altLang="zh-CN" dirty="0"/>
              <a:t>Auto </a:t>
            </a:r>
            <a:r>
              <a:rPr lang="zh-CN" altLang="en-US" dirty="0"/>
              <a:t>和 </a:t>
            </a:r>
            <a:r>
              <a:rPr lang="en-US" altLang="zh-CN" dirty="0" err="1"/>
              <a:t>std</a:t>
            </a:r>
            <a:r>
              <a:rPr lang="en-US" altLang="zh-CN" dirty="0"/>
              <a:t>::vector&lt;bool&gt;</a:t>
            </a:r>
            <a:endParaRPr lang="zh-CN" altLang="en-US" dirty="0"/>
          </a:p>
        </p:txBody>
      </p:sp>
      <p:sp>
        <p:nvSpPr>
          <p:cNvPr id="3" name="内容占位符 2">
            <a:extLst>
              <a:ext uri="{FF2B5EF4-FFF2-40B4-BE49-F238E27FC236}">
                <a16:creationId xmlns:a16="http://schemas.microsoft.com/office/drawing/2014/main" id="{4CE29DEB-3316-44D0-BD55-9BABE1CAF2C3}"/>
              </a:ext>
            </a:extLst>
          </p:cNvPr>
          <p:cNvSpPr>
            <a:spLocks noGrp="1"/>
          </p:cNvSpPr>
          <p:nvPr>
            <p:ph idx="1"/>
          </p:nvPr>
        </p:nvSpPr>
        <p:spPr>
          <a:xfrm>
            <a:off x="838200" y="1114425"/>
            <a:ext cx="10906125" cy="5143500"/>
          </a:xfrm>
        </p:spPr>
        <p:txBody>
          <a:bodyPr>
            <a:noAutofit/>
          </a:bodyPr>
          <a:lstStyle/>
          <a:p>
            <a:pPr marL="0" indent="0">
              <a:buNone/>
            </a:pPr>
            <a:r>
              <a:rPr lang="en-US" altLang="zh-CN" sz="2000" dirty="0" err="1"/>
              <a:t>std</a:t>
            </a:r>
            <a:r>
              <a:rPr lang="en-US" altLang="zh-CN" sz="2000" dirty="0"/>
              <a:t>::vector&lt;bool&gt; </a:t>
            </a:r>
            <a:r>
              <a:rPr lang="en-US" altLang="zh-CN" sz="2000" dirty="0" err="1"/>
              <a:t>fh</a:t>
            </a:r>
            <a:r>
              <a:rPr lang="en-US" altLang="zh-CN" sz="2000" dirty="0"/>
              <a:t>() {</a:t>
            </a:r>
          </a:p>
          <a:p>
            <a:pPr marL="0" indent="0">
              <a:buNone/>
            </a:pPr>
            <a:r>
              <a:rPr lang="en-US" altLang="zh-CN" sz="2000" dirty="0"/>
              <a:t>	bool a = true;</a:t>
            </a:r>
          </a:p>
          <a:p>
            <a:pPr marL="0" indent="0">
              <a:buNone/>
            </a:pPr>
            <a:r>
              <a:rPr lang="en-US" altLang="zh-CN" sz="2000" dirty="0"/>
              <a:t>	return </a:t>
            </a:r>
            <a:r>
              <a:rPr lang="en-US" altLang="zh-CN" sz="2000" dirty="0" err="1"/>
              <a:t>std</a:t>
            </a:r>
            <a:r>
              <a:rPr lang="en-US" altLang="zh-CN" sz="2000" dirty="0"/>
              <a:t>::vector&lt;bool&gt; (10, a);</a:t>
            </a:r>
          </a:p>
          <a:p>
            <a:pPr marL="0" indent="0">
              <a:buNone/>
            </a:pPr>
            <a:r>
              <a:rPr lang="en-US" altLang="zh-CN" sz="2000" dirty="0"/>
              <a:t>}</a:t>
            </a:r>
          </a:p>
          <a:p>
            <a:pPr marL="0" indent="0">
              <a:buNone/>
            </a:pPr>
            <a:r>
              <a:rPr lang="en-US" altLang="zh-CN" sz="2000" dirty="0"/>
              <a:t>bool a = </a:t>
            </a:r>
            <a:r>
              <a:rPr lang="en-US" altLang="zh-CN" sz="2000" dirty="0" err="1"/>
              <a:t>fh</a:t>
            </a:r>
            <a:r>
              <a:rPr lang="en-US" altLang="zh-CN" sz="2000" dirty="0"/>
              <a:t>()[1]; //ok</a:t>
            </a:r>
          </a:p>
          <a:p>
            <a:pPr marL="0" indent="0">
              <a:buNone/>
            </a:pPr>
            <a:r>
              <a:rPr lang="en-US" altLang="zh-CN" sz="2000" dirty="0"/>
              <a:t>Auto c = </a:t>
            </a:r>
            <a:r>
              <a:rPr lang="en-US" altLang="zh-CN" sz="2000" dirty="0" err="1"/>
              <a:t>fh</a:t>
            </a:r>
            <a:r>
              <a:rPr lang="en-US" altLang="zh-CN" sz="2000" dirty="0"/>
              <a:t>()[1]; // bad, </a:t>
            </a:r>
            <a:r>
              <a:rPr lang="zh-CN" altLang="en-US" sz="2000" dirty="0"/>
              <a:t>不是引用到临时变量的问题</a:t>
            </a:r>
            <a:endParaRPr lang="en-US" altLang="zh-CN" sz="2000" dirty="0"/>
          </a:p>
          <a:p>
            <a:pPr marL="0" indent="0">
              <a:buNone/>
            </a:pPr>
            <a:endParaRPr lang="en-US" altLang="zh-CN" sz="2000" dirty="0"/>
          </a:p>
          <a:p>
            <a:pPr marL="0" indent="0">
              <a:buNone/>
            </a:pPr>
            <a:r>
              <a:rPr lang="en-US" altLang="zh-CN" sz="2000" dirty="0"/>
              <a:t>Not return bool&amp;, it returns an object of type </a:t>
            </a:r>
            <a:r>
              <a:rPr lang="en-US" altLang="zh-CN" sz="2000" dirty="0" err="1"/>
              <a:t>std</a:t>
            </a:r>
            <a:r>
              <a:rPr lang="en-US" altLang="zh-CN" sz="2000" dirty="0"/>
              <a:t>::vector&lt;bool&gt;::reference(a class nested inside </a:t>
            </a:r>
            <a:r>
              <a:rPr lang="en-US" altLang="zh-CN" sz="2000" dirty="0" err="1"/>
              <a:t>std</a:t>
            </a:r>
            <a:r>
              <a:rPr lang="en-US" altLang="zh-CN" sz="2000" dirty="0"/>
              <a:t>::vector&lt;bool&gt;)</a:t>
            </a:r>
          </a:p>
          <a:p>
            <a:pPr marL="0" indent="0">
              <a:buNone/>
            </a:pPr>
            <a:endParaRPr lang="en-US" altLang="zh-CN" sz="2000" dirty="0"/>
          </a:p>
          <a:p>
            <a:pPr marL="0" indent="0">
              <a:buNone/>
            </a:pPr>
            <a:r>
              <a:rPr lang="en-US" altLang="zh-CN" sz="2000" dirty="0"/>
              <a:t>operator[] for </a:t>
            </a:r>
            <a:r>
              <a:rPr lang="en-US" altLang="zh-CN" sz="2000" dirty="0" err="1"/>
              <a:t>std</a:t>
            </a:r>
            <a:r>
              <a:rPr lang="en-US" altLang="zh-CN" sz="2000" dirty="0"/>
              <a:t>::vector&lt;T&gt; is supposed to return a T&amp;, but C++ forbids references to bits</a:t>
            </a:r>
          </a:p>
          <a:p>
            <a:pPr marL="0" indent="0">
              <a:buNone/>
            </a:pPr>
            <a:r>
              <a:rPr lang="en-US" altLang="zh-CN" sz="2000" dirty="0"/>
              <a:t>operator[] for </a:t>
            </a:r>
            <a:r>
              <a:rPr lang="en-US" altLang="zh-CN" sz="2000" dirty="0" err="1"/>
              <a:t>std</a:t>
            </a:r>
            <a:r>
              <a:rPr lang="en-US" altLang="zh-CN" sz="2000" dirty="0"/>
              <a:t>::vector&lt;bool&gt; returns an object that acts like a bool&amp;.</a:t>
            </a:r>
          </a:p>
          <a:p>
            <a:pPr marL="0" indent="0">
              <a:buNone/>
            </a:pPr>
            <a:r>
              <a:rPr lang="en-US" altLang="zh-CN" sz="2000" dirty="0"/>
              <a:t>For this act to succeed, </a:t>
            </a:r>
            <a:r>
              <a:rPr lang="en-US" altLang="zh-CN" sz="2000" dirty="0" err="1"/>
              <a:t>std</a:t>
            </a:r>
            <a:r>
              <a:rPr lang="en-US" altLang="zh-CN" sz="2000" dirty="0"/>
              <a:t>::vector&lt;bool&gt;::reference objects must be usable in essentially all contexts where </a:t>
            </a:r>
            <a:r>
              <a:rPr lang="en-US" altLang="zh-CN" sz="2000" dirty="0" err="1"/>
              <a:t>bool&amp;s</a:t>
            </a:r>
            <a:r>
              <a:rPr lang="en-US" altLang="zh-CN" sz="2000" dirty="0"/>
              <a:t> can be. Among the features in </a:t>
            </a:r>
            <a:r>
              <a:rPr lang="en-US" altLang="zh-CN" sz="2000" dirty="0" err="1"/>
              <a:t>std</a:t>
            </a:r>
            <a:r>
              <a:rPr lang="en-US" altLang="zh-CN" sz="2000" dirty="0"/>
              <a:t>::vector&lt;bool&gt;::reference that make this work is an implicit conversion to bool. (Not to bool&amp;, to bool).</a:t>
            </a:r>
            <a:endParaRPr lang="zh-CN" altLang="en-US" sz="2000" dirty="0"/>
          </a:p>
        </p:txBody>
      </p:sp>
      <p:sp>
        <p:nvSpPr>
          <p:cNvPr id="4" name="文本框 3">
            <a:extLst>
              <a:ext uri="{FF2B5EF4-FFF2-40B4-BE49-F238E27FC236}">
                <a16:creationId xmlns:a16="http://schemas.microsoft.com/office/drawing/2014/main" id="{305BE178-67A4-4085-9181-0FCB7C86A121}"/>
              </a:ext>
            </a:extLst>
          </p:cNvPr>
          <p:cNvSpPr txBox="1"/>
          <p:nvPr/>
        </p:nvSpPr>
        <p:spPr>
          <a:xfrm>
            <a:off x="8743950" y="1800225"/>
            <a:ext cx="2609850" cy="984885"/>
          </a:xfrm>
          <a:prstGeom prst="rect">
            <a:avLst/>
          </a:prstGeom>
          <a:noFill/>
        </p:spPr>
        <p:txBody>
          <a:bodyPr wrap="square" rtlCol="0">
            <a:spAutoFit/>
          </a:bodyPr>
          <a:lstStyle/>
          <a:p>
            <a:r>
              <a:rPr lang="zh-CN" altLang="en-US" sz="2000" b="1" dirty="0"/>
              <a:t>解决办法：</a:t>
            </a:r>
            <a:r>
              <a:rPr lang="en-US" altLang="zh-CN" sz="2000" b="1" dirty="0" err="1"/>
              <a:t>static_cast</a:t>
            </a:r>
            <a:r>
              <a:rPr lang="zh-CN" altLang="en-US" sz="2000" b="1" dirty="0"/>
              <a:t>类型转换</a:t>
            </a:r>
            <a:r>
              <a:rPr lang="en-US" altLang="zh-CN" sz="2000" dirty="0"/>
              <a:t> </a:t>
            </a:r>
            <a:r>
              <a:rPr lang="en-US" altLang="zh-CN" dirty="0"/>
              <a:t/>
            </a:r>
            <a:br>
              <a:rPr lang="en-US" altLang="zh-CN" dirty="0"/>
            </a:br>
            <a:endParaRPr lang="zh-CN" altLang="en-US" dirty="0"/>
          </a:p>
        </p:txBody>
      </p:sp>
    </p:spTree>
    <p:extLst>
      <p:ext uri="{BB962C8B-B14F-4D97-AF65-F5344CB8AC3E}">
        <p14:creationId xmlns:p14="http://schemas.microsoft.com/office/powerpoint/2010/main" val="3369798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8ECC9E-DCE1-46D7-A732-092C42F69A89}"/>
              </a:ext>
            </a:extLst>
          </p:cNvPr>
          <p:cNvSpPr>
            <a:spLocks noGrp="1"/>
          </p:cNvSpPr>
          <p:nvPr>
            <p:ph type="title"/>
          </p:nvPr>
        </p:nvSpPr>
        <p:spPr/>
        <p:txBody>
          <a:bodyPr/>
          <a:lstStyle/>
          <a:p>
            <a:r>
              <a:rPr lang="en-US" altLang="zh-CN" dirty="0"/>
              <a:t>Understand </a:t>
            </a:r>
            <a:r>
              <a:rPr lang="en-US" altLang="zh-CN" b="1" dirty="0" err="1"/>
              <a:t>decltype</a:t>
            </a:r>
            <a:r>
              <a:rPr lang="en-US" altLang="zh-CN" dirty="0"/>
              <a:t> </a:t>
            </a:r>
            <a:br>
              <a:rPr lang="en-US" altLang="zh-CN" dirty="0"/>
            </a:br>
            <a:endParaRPr lang="zh-CN" altLang="en-US" dirty="0"/>
          </a:p>
        </p:txBody>
      </p:sp>
      <p:sp>
        <p:nvSpPr>
          <p:cNvPr id="3" name="内容占位符 2">
            <a:extLst>
              <a:ext uri="{FF2B5EF4-FFF2-40B4-BE49-F238E27FC236}">
                <a16:creationId xmlns:a16="http://schemas.microsoft.com/office/drawing/2014/main" id="{5A22AA2D-A2D6-4EEB-A320-2AEDE2CB04E1}"/>
              </a:ext>
            </a:extLst>
          </p:cNvPr>
          <p:cNvSpPr>
            <a:spLocks noGrp="1"/>
          </p:cNvSpPr>
          <p:nvPr>
            <p:ph idx="1"/>
          </p:nvPr>
        </p:nvSpPr>
        <p:spPr>
          <a:xfrm>
            <a:off x="838200" y="1425574"/>
            <a:ext cx="10515600" cy="5432425"/>
          </a:xfrm>
        </p:spPr>
        <p:txBody>
          <a:bodyPr>
            <a:normAutofit/>
          </a:bodyPr>
          <a:lstStyle/>
          <a:p>
            <a:r>
              <a:rPr lang="en-US" altLang="zh-CN" sz="2400" dirty="0"/>
              <a:t>Given a name or an expression, </a:t>
            </a:r>
            <a:r>
              <a:rPr lang="en-US" altLang="zh-CN" sz="2400" dirty="0" err="1"/>
              <a:t>decltype</a:t>
            </a:r>
            <a:r>
              <a:rPr lang="en-US" altLang="zh-CN" sz="2400" dirty="0"/>
              <a:t> tells you the name’s or the expression’s type. Typically, what it tells you is exactly what you’d predict, but…</a:t>
            </a:r>
          </a:p>
          <a:p>
            <a:r>
              <a:rPr lang="en-US" altLang="zh-CN" sz="2400" dirty="0"/>
              <a:t>If the argument is an </a:t>
            </a:r>
            <a:r>
              <a:rPr lang="en-US" altLang="zh-CN" sz="2400" dirty="0" err="1"/>
              <a:t>unparenthesized</a:t>
            </a:r>
            <a:r>
              <a:rPr lang="en-US" altLang="zh-CN" sz="2400" dirty="0"/>
              <a:t> id-expression or an </a:t>
            </a:r>
            <a:r>
              <a:rPr lang="en-US" altLang="zh-CN" sz="2400" dirty="0" err="1"/>
              <a:t>unparenthesized</a:t>
            </a:r>
            <a:r>
              <a:rPr lang="en-US" altLang="zh-CN" sz="2400" dirty="0"/>
              <a:t> class member access expression, then </a:t>
            </a:r>
            <a:r>
              <a:rPr lang="en-US" altLang="zh-CN" sz="2400" dirty="0" err="1"/>
              <a:t>decltype</a:t>
            </a:r>
            <a:r>
              <a:rPr lang="en-US" altLang="zh-CN" sz="2400" dirty="0"/>
              <a:t> yields the type of the entity named by this expression. If there is no such entity, or if the argument names a set of overloaded functions, the program is ill-formed.</a:t>
            </a:r>
          </a:p>
          <a:p>
            <a:r>
              <a:rPr lang="en-US" altLang="zh-CN" sz="2400" dirty="0"/>
              <a:t>If the argument is any other expression of type T, and</a:t>
            </a:r>
          </a:p>
          <a:p>
            <a:pPr marL="0" indent="0">
              <a:buNone/>
            </a:pPr>
            <a:r>
              <a:rPr lang="en-US" altLang="zh-CN" sz="2400" dirty="0"/>
              <a:t>a) if the value category of expression is </a:t>
            </a:r>
            <a:r>
              <a:rPr lang="en-US" altLang="zh-CN" sz="2400" dirty="0" err="1"/>
              <a:t>xvalue</a:t>
            </a:r>
            <a:r>
              <a:rPr lang="en-US" altLang="zh-CN" sz="2400" dirty="0"/>
              <a:t>, then </a:t>
            </a:r>
            <a:r>
              <a:rPr lang="en-US" altLang="zh-CN" sz="2400" dirty="0" err="1"/>
              <a:t>decltype</a:t>
            </a:r>
            <a:r>
              <a:rPr lang="en-US" altLang="zh-CN" sz="2400" dirty="0"/>
              <a:t> yields T&amp;&amp;;</a:t>
            </a:r>
          </a:p>
          <a:p>
            <a:pPr marL="0" indent="0">
              <a:buNone/>
            </a:pPr>
            <a:r>
              <a:rPr lang="en-US" altLang="zh-CN" sz="2400" dirty="0"/>
              <a:t>b) if the value category of expression is </a:t>
            </a:r>
            <a:r>
              <a:rPr lang="en-US" altLang="zh-CN" sz="2400" dirty="0" err="1"/>
              <a:t>lvalue</a:t>
            </a:r>
            <a:r>
              <a:rPr lang="en-US" altLang="zh-CN" sz="2400" dirty="0"/>
              <a:t>, then </a:t>
            </a:r>
            <a:r>
              <a:rPr lang="en-US" altLang="zh-CN" sz="2400" dirty="0" err="1"/>
              <a:t>decltype</a:t>
            </a:r>
            <a:r>
              <a:rPr lang="en-US" altLang="zh-CN" sz="2400" dirty="0"/>
              <a:t> yields T&amp;;</a:t>
            </a:r>
          </a:p>
          <a:p>
            <a:pPr marL="0" indent="0">
              <a:buNone/>
            </a:pPr>
            <a:r>
              <a:rPr lang="en-US" altLang="zh-CN" sz="2400" dirty="0"/>
              <a:t>c) if the value category of expression is </a:t>
            </a:r>
            <a:r>
              <a:rPr lang="en-US" altLang="zh-CN" sz="2400" dirty="0" err="1"/>
              <a:t>prvalue</a:t>
            </a:r>
            <a:r>
              <a:rPr lang="en-US" altLang="zh-CN" sz="2400" dirty="0"/>
              <a:t>, then </a:t>
            </a:r>
            <a:r>
              <a:rPr lang="en-US" altLang="zh-CN" sz="2400" dirty="0" err="1"/>
              <a:t>decltype</a:t>
            </a:r>
            <a:r>
              <a:rPr lang="en-US" altLang="zh-CN" sz="2400" dirty="0"/>
              <a:t> yields T.</a:t>
            </a:r>
            <a:br>
              <a:rPr lang="en-US" altLang="zh-CN" sz="2400" dirty="0"/>
            </a:br>
            <a:endParaRPr lang="zh-CN" altLang="en-US" sz="2400" dirty="0"/>
          </a:p>
        </p:txBody>
      </p:sp>
    </p:spTree>
    <p:extLst>
      <p:ext uri="{BB962C8B-B14F-4D97-AF65-F5344CB8AC3E}">
        <p14:creationId xmlns:p14="http://schemas.microsoft.com/office/powerpoint/2010/main" val="2152149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7247EE1-49E7-4D36-AC60-8526F8314FE3}"/>
              </a:ext>
            </a:extLst>
          </p:cNvPr>
          <p:cNvSpPr txBox="1">
            <a:spLocks noGrp="1"/>
          </p:cNvSpPr>
          <p:nvPr>
            <p:ph idx="1"/>
          </p:nvPr>
        </p:nvSpPr>
        <p:spPr>
          <a:xfrm>
            <a:off x="566738" y="91534"/>
            <a:ext cx="10515600" cy="4351338"/>
          </a:xfrm>
          <a:prstGeom prst="rect">
            <a:avLst/>
          </a:prstGeom>
          <a:noFill/>
        </p:spPr>
        <p:txBody>
          <a:bodyPr wrap="square" rtlCol="0">
            <a:spAutoFit/>
          </a:bodyPr>
          <a:lstStyle/>
          <a:p>
            <a:r>
              <a:rPr lang="en-US" altLang="zh-CN" sz="2000" dirty="0" err="1">
                <a:solidFill>
                  <a:srgbClr val="343493"/>
                </a:solidFill>
                <a:latin typeface="UbuntuMono-Regular"/>
              </a:rPr>
              <a:t>const</a:t>
            </a:r>
            <a:r>
              <a:rPr lang="en-US" altLang="zh-CN" sz="2000" dirty="0">
                <a:solidFill>
                  <a:srgbClr val="343493"/>
                </a:solidFill>
                <a:latin typeface="UbuntuMono-Regular"/>
              </a:rPr>
              <a:t> </a:t>
            </a:r>
            <a:r>
              <a:rPr lang="en-US" altLang="zh-CN" sz="2000" dirty="0" err="1">
                <a:solidFill>
                  <a:srgbClr val="343493"/>
                </a:solidFill>
                <a:latin typeface="UbuntuMono-Regular"/>
              </a:rPr>
              <a:t>int</a:t>
            </a:r>
            <a:r>
              <a:rPr lang="en-US" altLang="zh-CN" sz="2000" dirty="0">
                <a:solidFill>
                  <a:srgbClr val="343493"/>
                </a:solidFill>
                <a:latin typeface="UbuntuMono-Regular"/>
              </a:rPr>
              <a:t> </a:t>
            </a:r>
            <a:r>
              <a:rPr lang="en-US" altLang="zh-CN" sz="2000" dirty="0" err="1">
                <a:solidFill>
                  <a:srgbClr val="343493"/>
                </a:solidFill>
                <a:latin typeface="UbuntuMono-Regular"/>
              </a:rPr>
              <a:t>i</a:t>
            </a:r>
            <a:r>
              <a:rPr lang="en-US" altLang="zh-CN" sz="2000" dirty="0">
                <a:solidFill>
                  <a:srgbClr val="343493"/>
                </a:solidFill>
                <a:latin typeface="UbuntuMono-Regular"/>
              </a:rPr>
              <a:t> = 0; </a:t>
            </a:r>
            <a:r>
              <a:rPr lang="en-US" altLang="zh-CN" sz="2000" dirty="0">
                <a:solidFill>
                  <a:srgbClr val="9A6632"/>
                </a:solidFill>
                <a:latin typeface="UbuntuMono-Regular"/>
              </a:rPr>
              <a:t>// </a:t>
            </a:r>
            <a:r>
              <a:rPr lang="en-US" altLang="zh-CN" sz="2000" dirty="0" err="1">
                <a:solidFill>
                  <a:srgbClr val="9A6632"/>
                </a:solidFill>
                <a:latin typeface="UbuntuMono-Regular"/>
              </a:rPr>
              <a:t>decltype</a:t>
            </a:r>
            <a:r>
              <a:rPr lang="en-US" altLang="zh-CN" sz="2000" dirty="0">
                <a:solidFill>
                  <a:srgbClr val="9A6632"/>
                </a:solidFill>
                <a:latin typeface="UbuntuMono-Regular"/>
              </a:rPr>
              <a:t>(</a:t>
            </a:r>
            <a:r>
              <a:rPr lang="en-US" altLang="zh-CN" sz="2000" dirty="0" err="1">
                <a:solidFill>
                  <a:srgbClr val="9A6632"/>
                </a:solidFill>
                <a:latin typeface="UbuntuMono-Regular"/>
              </a:rPr>
              <a:t>i</a:t>
            </a:r>
            <a:r>
              <a:rPr lang="en-US" altLang="zh-CN" sz="2000" dirty="0">
                <a:solidFill>
                  <a:srgbClr val="9A6632"/>
                </a:solidFill>
                <a:latin typeface="UbuntuMono-Regular"/>
              </a:rPr>
              <a:t>) is </a:t>
            </a:r>
            <a:r>
              <a:rPr lang="en-US" altLang="zh-CN" sz="2000" i="1" dirty="0" err="1">
                <a:solidFill>
                  <a:srgbClr val="9A6632"/>
                </a:solidFill>
                <a:latin typeface="UbuntuMono-Italic"/>
              </a:rPr>
              <a:t>const</a:t>
            </a:r>
            <a:r>
              <a:rPr lang="en-US" altLang="zh-CN" sz="2000" i="1" dirty="0">
                <a:solidFill>
                  <a:srgbClr val="9A6632"/>
                </a:solidFill>
                <a:latin typeface="UbuntuMono-Italic"/>
              </a:rPr>
              <a:t> </a:t>
            </a:r>
            <a:r>
              <a:rPr lang="en-US" altLang="zh-CN" sz="2000" i="1" dirty="0" err="1">
                <a:solidFill>
                  <a:srgbClr val="9A6632"/>
                </a:solidFill>
                <a:latin typeface="UbuntuMono-Italic"/>
              </a:rPr>
              <a:t>int</a:t>
            </a:r>
            <a:r>
              <a:rPr lang="en-US" altLang="zh-CN" sz="2000" i="1" dirty="0">
                <a:solidFill>
                  <a:srgbClr val="9A6632"/>
                </a:solidFill>
                <a:latin typeface="UbuntuMono-Italic"/>
              </a:rPr>
              <a:t/>
            </a:r>
            <a:br>
              <a:rPr lang="en-US" altLang="zh-CN" sz="2000" i="1" dirty="0">
                <a:solidFill>
                  <a:srgbClr val="9A6632"/>
                </a:solidFill>
                <a:latin typeface="UbuntuMono-Italic"/>
              </a:rPr>
            </a:br>
            <a:r>
              <a:rPr lang="en-US" altLang="zh-CN" sz="2000" dirty="0">
                <a:solidFill>
                  <a:srgbClr val="343493"/>
                </a:solidFill>
                <a:latin typeface="UbuntuMono-Regular"/>
              </a:rPr>
              <a:t>bool f(</a:t>
            </a:r>
            <a:r>
              <a:rPr lang="en-US" altLang="zh-CN" sz="2000" dirty="0" err="1">
                <a:solidFill>
                  <a:srgbClr val="343493"/>
                </a:solidFill>
                <a:latin typeface="UbuntuMono-Regular"/>
              </a:rPr>
              <a:t>const</a:t>
            </a:r>
            <a:r>
              <a:rPr lang="en-US" altLang="zh-CN" sz="2000" dirty="0">
                <a:solidFill>
                  <a:srgbClr val="343493"/>
                </a:solidFill>
                <a:latin typeface="UbuntuMono-Regular"/>
              </a:rPr>
              <a:t> Widget&amp; w); </a:t>
            </a:r>
            <a:r>
              <a:rPr lang="en-US" altLang="zh-CN" sz="2000" dirty="0">
                <a:solidFill>
                  <a:srgbClr val="9A6632"/>
                </a:solidFill>
                <a:latin typeface="UbuntuMono-Regular"/>
              </a:rPr>
              <a:t>// </a:t>
            </a:r>
            <a:r>
              <a:rPr lang="en-US" altLang="zh-CN" sz="2000" dirty="0" err="1">
                <a:solidFill>
                  <a:srgbClr val="9A6632"/>
                </a:solidFill>
                <a:latin typeface="UbuntuMono-Regular"/>
              </a:rPr>
              <a:t>decltype</a:t>
            </a:r>
            <a:r>
              <a:rPr lang="en-US" altLang="zh-CN" sz="2000" dirty="0">
                <a:solidFill>
                  <a:srgbClr val="9A6632"/>
                </a:solidFill>
                <a:latin typeface="UbuntuMono-Regular"/>
              </a:rPr>
              <a:t>(w) is </a:t>
            </a:r>
            <a:r>
              <a:rPr lang="en-US" altLang="zh-CN" sz="2000" i="1" dirty="0" err="1">
                <a:solidFill>
                  <a:srgbClr val="9A6632"/>
                </a:solidFill>
                <a:latin typeface="UbuntuMono-Italic"/>
              </a:rPr>
              <a:t>const</a:t>
            </a:r>
            <a:r>
              <a:rPr lang="en-US" altLang="zh-CN" sz="2000" i="1" dirty="0">
                <a:solidFill>
                  <a:srgbClr val="9A6632"/>
                </a:solidFill>
                <a:latin typeface="UbuntuMono-Italic"/>
              </a:rPr>
              <a:t> Widget&amp;</a:t>
            </a:r>
            <a:br>
              <a:rPr lang="en-US" altLang="zh-CN" sz="2000" i="1" dirty="0">
                <a:solidFill>
                  <a:srgbClr val="9A6632"/>
                </a:solidFill>
                <a:latin typeface="UbuntuMono-Italic"/>
              </a:rPr>
            </a:br>
            <a:r>
              <a:rPr lang="en-US" altLang="zh-CN" sz="2000" dirty="0">
                <a:solidFill>
                  <a:srgbClr val="9A6632"/>
                </a:solidFill>
                <a:latin typeface="UbuntuMono-Regular"/>
              </a:rPr>
              <a:t>// </a:t>
            </a:r>
            <a:r>
              <a:rPr lang="en-US" altLang="zh-CN" sz="2000" dirty="0" err="1">
                <a:solidFill>
                  <a:srgbClr val="9A6632"/>
                </a:solidFill>
                <a:latin typeface="UbuntuMono-Regular"/>
              </a:rPr>
              <a:t>decltype</a:t>
            </a:r>
            <a:r>
              <a:rPr lang="en-US" altLang="zh-CN" sz="2000" dirty="0">
                <a:solidFill>
                  <a:srgbClr val="9A6632"/>
                </a:solidFill>
                <a:latin typeface="UbuntuMono-Regular"/>
              </a:rPr>
              <a:t>(f) is </a:t>
            </a:r>
            <a:r>
              <a:rPr lang="en-US" altLang="zh-CN" sz="2000" i="1" dirty="0">
                <a:solidFill>
                  <a:srgbClr val="9A6632"/>
                </a:solidFill>
                <a:latin typeface="UbuntuMono-Italic"/>
              </a:rPr>
              <a:t>bool(</a:t>
            </a:r>
            <a:r>
              <a:rPr lang="en-US" altLang="zh-CN" sz="2000" i="1" dirty="0" err="1">
                <a:solidFill>
                  <a:srgbClr val="9A6632"/>
                </a:solidFill>
                <a:latin typeface="UbuntuMono-Italic"/>
              </a:rPr>
              <a:t>const</a:t>
            </a:r>
            <a:r>
              <a:rPr lang="en-US" altLang="zh-CN" sz="2000" i="1" dirty="0">
                <a:solidFill>
                  <a:srgbClr val="9A6632"/>
                </a:solidFill>
                <a:latin typeface="UbuntuMono-Italic"/>
              </a:rPr>
              <a:t> Widget&amp;)</a:t>
            </a:r>
            <a:br>
              <a:rPr lang="en-US" altLang="zh-CN" sz="2000" i="1" dirty="0">
                <a:solidFill>
                  <a:srgbClr val="9A6632"/>
                </a:solidFill>
                <a:latin typeface="UbuntuMono-Italic"/>
              </a:rPr>
            </a:br>
            <a:r>
              <a:rPr lang="en-US" altLang="zh-CN" sz="2000" dirty="0">
                <a:solidFill>
                  <a:srgbClr val="343493"/>
                </a:solidFill>
                <a:latin typeface="UbuntuMono-Regular"/>
              </a:rPr>
              <a:t>struct Point {</a:t>
            </a:r>
            <a:br>
              <a:rPr lang="en-US" altLang="zh-CN" sz="2000" dirty="0">
                <a:solidFill>
                  <a:srgbClr val="343493"/>
                </a:solidFill>
                <a:latin typeface="UbuntuMono-Regular"/>
              </a:rPr>
            </a:br>
            <a:r>
              <a:rPr lang="en-US" altLang="zh-CN" sz="2000" dirty="0" err="1">
                <a:solidFill>
                  <a:srgbClr val="343493"/>
                </a:solidFill>
                <a:latin typeface="UbuntuMono-Regular"/>
              </a:rPr>
              <a:t>int</a:t>
            </a:r>
            <a:r>
              <a:rPr lang="en-US" altLang="zh-CN" sz="2000" dirty="0">
                <a:solidFill>
                  <a:srgbClr val="343493"/>
                </a:solidFill>
                <a:latin typeface="UbuntuMono-Regular"/>
              </a:rPr>
              <a:t> x, y; </a:t>
            </a:r>
            <a:r>
              <a:rPr lang="en-US" altLang="zh-CN" sz="2000" dirty="0">
                <a:solidFill>
                  <a:srgbClr val="9A6632"/>
                </a:solidFill>
                <a:latin typeface="UbuntuMono-Regular"/>
              </a:rPr>
              <a:t>// </a:t>
            </a:r>
            <a:r>
              <a:rPr lang="en-US" altLang="zh-CN" sz="2000" dirty="0" err="1">
                <a:solidFill>
                  <a:srgbClr val="9A6632"/>
                </a:solidFill>
                <a:latin typeface="UbuntuMono-Regular"/>
              </a:rPr>
              <a:t>decltype</a:t>
            </a:r>
            <a:r>
              <a:rPr lang="en-US" altLang="zh-CN" sz="2000" dirty="0">
                <a:solidFill>
                  <a:srgbClr val="9A6632"/>
                </a:solidFill>
                <a:latin typeface="UbuntuMono-Regular"/>
              </a:rPr>
              <a:t>(Point::x) is </a:t>
            </a:r>
            <a:r>
              <a:rPr lang="en-US" altLang="zh-CN" sz="2000" i="1" dirty="0" err="1">
                <a:solidFill>
                  <a:srgbClr val="9A6632"/>
                </a:solidFill>
                <a:latin typeface="UbuntuMono-Italic"/>
              </a:rPr>
              <a:t>int</a:t>
            </a:r>
            <a:r>
              <a:rPr lang="en-US" altLang="zh-CN" sz="2000" i="1" dirty="0">
                <a:solidFill>
                  <a:srgbClr val="9A6632"/>
                </a:solidFill>
                <a:latin typeface="UbuntuMono-Italic"/>
              </a:rPr>
              <a:t/>
            </a:r>
            <a:br>
              <a:rPr lang="en-US" altLang="zh-CN" sz="2000" i="1" dirty="0">
                <a:solidFill>
                  <a:srgbClr val="9A6632"/>
                </a:solidFill>
                <a:latin typeface="UbuntuMono-Italic"/>
              </a:rPr>
            </a:br>
            <a:r>
              <a:rPr lang="en-US" altLang="zh-CN" sz="2000" dirty="0">
                <a:solidFill>
                  <a:srgbClr val="343493"/>
                </a:solidFill>
                <a:latin typeface="UbuntuMono-Regular"/>
              </a:rPr>
              <a:t>}; </a:t>
            </a:r>
            <a:r>
              <a:rPr lang="en-US" altLang="zh-CN" sz="2000" dirty="0">
                <a:solidFill>
                  <a:srgbClr val="9A6632"/>
                </a:solidFill>
                <a:latin typeface="UbuntuMono-Regular"/>
              </a:rPr>
              <a:t>// </a:t>
            </a:r>
            <a:r>
              <a:rPr lang="en-US" altLang="zh-CN" sz="2000" dirty="0" err="1">
                <a:solidFill>
                  <a:srgbClr val="9A6632"/>
                </a:solidFill>
                <a:latin typeface="UbuntuMono-Regular"/>
              </a:rPr>
              <a:t>decltype</a:t>
            </a:r>
            <a:r>
              <a:rPr lang="en-US" altLang="zh-CN" sz="2000" dirty="0">
                <a:solidFill>
                  <a:srgbClr val="9A6632"/>
                </a:solidFill>
                <a:latin typeface="UbuntuMono-Regular"/>
              </a:rPr>
              <a:t>(Point::y) is </a:t>
            </a:r>
            <a:r>
              <a:rPr lang="en-US" altLang="zh-CN" sz="2000" i="1" dirty="0" err="1">
                <a:solidFill>
                  <a:srgbClr val="9A6632"/>
                </a:solidFill>
                <a:latin typeface="UbuntuMono-Italic"/>
              </a:rPr>
              <a:t>int</a:t>
            </a:r>
            <a:r>
              <a:rPr lang="en-US" altLang="zh-CN" sz="2000" i="1" dirty="0">
                <a:solidFill>
                  <a:srgbClr val="9A6632"/>
                </a:solidFill>
                <a:latin typeface="UbuntuMono-Italic"/>
              </a:rPr>
              <a:t/>
            </a:r>
            <a:br>
              <a:rPr lang="en-US" altLang="zh-CN" sz="2000" i="1" dirty="0">
                <a:solidFill>
                  <a:srgbClr val="9A6632"/>
                </a:solidFill>
                <a:latin typeface="UbuntuMono-Italic"/>
              </a:rPr>
            </a:br>
            <a:r>
              <a:rPr lang="en-US" altLang="zh-CN" sz="2000" dirty="0">
                <a:solidFill>
                  <a:srgbClr val="343493"/>
                </a:solidFill>
                <a:latin typeface="UbuntuMono-Regular"/>
              </a:rPr>
              <a:t>Widget w; </a:t>
            </a:r>
            <a:r>
              <a:rPr lang="en-US" altLang="zh-CN" sz="2000" dirty="0">
                <a:solidFill>
                  <a:srgbClr val="9A6632"/>
                </a:solidFill>
                <a:latin typeface="UbuntuMono-Regular"/>
              </a:rPr>
              <a:t>// </a:t>
            </a:r>
            <a:r>
              <a:rPr lang="en-US" altLang="zh-CN" sz="2000" dirty="0" err="1">
                <a:solidFill>
                  <a:srgbClr val="9A6632"/>
                </a:solidFill>
                <a:latin typeface="UbuntuMono-Regular"/>
              </a:rPr>
              <a:t>decltype</a:t>
            </a:r>
            <a:r>
              <a:rPr lang="en-US" altLang="zh-CN" sz="2000" dirty="0">
                <a:solidFill>
                  <a:srgbClr val="9A6632"/>
                </a:solidFill>
                <a:latin typeface="UbuntuMono-Regular"/>
              </a:rPr>
              <a:t>(w) is </a:t>
            </a:r>
            <a:r>
              <a:rPr lang="en-US" altLang="zh-CN" sz="2000" i="1" dirty="0">
                <a:solidFill>
                  <a:srgbClr val="9A6632"/>
                </a:solidFill>
                <a:latin typeface="UbuntuMono-Italic"/>
              </a:rPr>
              <a:t>Widget</a:t>
            </a:r>
            <a:br>
              <a:rPr lang="en-US" altLang="zh-CN" sz="2000" i="1" dirty="0">
                <a:solidFill>
                  <a:srgbClr val="9A6632"/>
                </a:solidFill>
                <a:latin typeface="UbuntuMono-Italic"/>
              </a:rPr>
            </a:br>
            <a:r>
              <a:rPr lang="en-US" altLang="zh-CN" sz="2000" dirty="0">
                <a:solidFill>
                  <a:srgbClr val="343493"/>
                </a:solidFill>
                <a:latin typeface="UbuntuMono-Regular"/>
              </a:rPr>
              <a:t>if (f(w)) … </a:t>
            </a:r>
            <a:r>
              <a:rPr lang="en-US" altLang="zh-CN" sz="2000" dirty="0">
                <a:solidFill>
                  <a:srgbClr val="9A6632"/>
                </a:solidFill>
                <a:latin typeface="UbuntuMono-Regular"/>
              </a:rPr>
              <a:t>// </a:t>
            </a:r>
            <a:r>
              <a:rPr lang="en-US" altLang="zh-CN" sz="2000" dirty="0" err="1">
                <a:solidFill>
                  <a:srgbClr val="9A6632"/>
                </a:solidFill>
                <a:latin typeface="UbuntuMono-Regular"/>
              </a:rPr>
              <a:t>decltype</a:t>
            </a:r>
            <a:r>
              <a:rPr lang="en-US" altLang="zh-CN" sz="2000" dirty="0">
                <a:solidFill>
                  <a:srgbClr val="9A6632"/>
                </a:solidFill>
                <a:latin typeface="UbuntuMono-Regular"/>
              </a:rPr>
              <a:t>(f(w)) is </a:t>
            </a:r>
            <a:r>
              <a:rPr lang="en-US" altLang="zh-CN" sz="2000" i="1" dirty="0">
                <a:solidFill>
                  <a:srgbClr val="9A6632"/>
                </a:solidFill>
                <a:latin typeface="UbuntuMono-Italic"/>
              </a:rPr>
              <a:t>bool</a:t>
            </a:r>
            <a:br>
              <a:rPr lang="en-US" altLang="zh-CN" sz="2000" i="1" dirty="0">
                <a:solidFill>
                  <a:srgbClr val="9A6632"/>
                </a:solidFill>
                <a:latin typeface="UbuntuMono-Italic"/>
              </a:rPr>
            </a:br>
            <a:r>
              <a:rPr lang="en-US" altLang="zh-CN" sz="2000" dirty="0"/>
              <a:t/>
            </a:r>
            <a:br>
              <a:rPr lang="en-US" altLang="zh-CN" sz="2000" dirty="0"/>
            </a:br>
            <a:endParaRPr lang="zh-CN" altLang="en-US" sz="2000" dirty="0"/>
          </a:p>
        </p:txBody>
      </p:sp>
      <p:sp>
        <p:nvSpPr>
          <p:cNvPr id="5" name="文本框 4">
            <a:extLst>
              <a:ext uri="{FF2B5EF4-FFF2-40B4-BE49-F238E27FC236}">
                <a16:creationId xmlns:a16="http://schemas.microsoft.com/office/drawing/2014/main" id="{264125E9-48E3-4991-8544-83A8284D4A47}"/>
              </a:ext>
            </a:extLst>
          </p:cNvPr>
          <p:cNvSpPr txBox="1"/>
          <p:nvPr/>
        </p:nvSpPr>
        <p:spPr>
          <a:xfrm>
            <a:off x="752475" y="2857822"/>
            <a:ext cx="6634162" cy="3170099"/>
          </a:xfrm>
          <a:prstGeom prst="rect">
            <a:avLst/>
          </a:prstGeom>
          <a:noFill/>
        </p:spPr>
        <p:txBody>
          <a:bodyPr wrap="square" rtlCol="0">
            <a:spAutoFit/>
          </a:bodyPr>
          <a:lstStyle/>
          <a:p>
            <a:r>
              <a:rPr lang="en-US" altLang="zh-CN" sz="2000" dirty="0">
                <a:solidFill>
                  <a:srgbClr val="343493"/>
                </a:solidFill>
                <a:latin typeface="UbuntuMono-Regular"/>
              </a:rPr>
              <a:t>template&lt;</a:t>
            </a:r>
            <a:r>
              <a:rPr lang="en-US" altLang="zh-CN" sz="2000" dirty="0" err="1">
                <a:solidFill>
                  <a:srgbClr val="343493"/>
                </a:solidFill>
                <a:latin typeface="UbuntuMono-Regular"/>
              </a:rPr>
              <a:t>typename</a:t>
            </a:r>
            <a:r>
              <a:rPr lang="en-US" altLang="zh-CN" sz="2000" dirty="0">
                <a:solidFill>
                  <a:srgbClr val="343493"/>
                </a:solidFill>
                <a:latin typeface="UbuntuMono-Regular"/>
              </a:rPr>
              <a:t> T&gt; </a:t>
            </a:r>
            <a:r>
              <a:rPr lang="en-US" altLang="zh-CN" sz="2000" dirty="0">
                <a:solidFill>
                  <a:srgbClr val="9A6632"/>
                </a:solidFill>
                <a:latin typeface="UbuntuMono-Regular"/>
              </a:rPr>
              <a:t>// simplified version of </a:t>
            </a:r>
            <a:r>
              <a:rPr lang="en-US" altLang="zh-CN" sz="2000" dirty="0" err="1">
                <a:solidFill>
                  <a:srgbClr val="9A6632"/>
                </a:solidFill>
                <a:latin typeface="UbuntuMono-Regular"/>
              </a:rPr>
              <a:t>std</a:t>
            </a:r>
            <a:r>
              <a:rPr lang="en-US" altLang="zh-CN" sz="2000" dirty="0">
                <a:solidFill>
                  <a:srgbClr val="9A6632"/>
                </a:solidFill>
                <a:latin typeface="UbuntuMono-Regular"/>
              </a:rPr>
              <a:t>::vector</a:t>
            </a:r>
            <a:br>
              <a:rPr lang="en-US" altLang="zh-CN" sz="2000" dirty="0">
                <a:solidFill>
                  <a:srgbClr val="9A6632"/>
                </a:solidFill>
                <a:latin typeface="UbuntuMono-Regular"/>
              </a:rPr>
            </a:br>
            <a:r>
              <a:rPr lang="en-US" altLang="zh-CN" sz="2000" dirty="0">
                <a:solidFill>
                  <a:srgbClr val="343493"/>
                </a:solidFill>
                <a:latin typeface="UbuntuMono-Regular"/>
              </a:rPr>
              <a:t>class vector {</a:t>
            </a:r>
            <a:br>
              <a:rPr lang="en-US" altLang="zh-CN" sz="2000" dirty="0">
                <a:solidFill>
                  <a:srgbClr val="343493"/>
                </a:solidFill>
                <a:latin typeface="UbuntuMono-Regular"/>
              </a:rPr>
            </a:br>
            <a:r>
              <a:rPr lang="en-US" altLang="zh-CN" sz="2000" dirty="0">
                <a:solidFill>
                  <a:srgbClr val="343493"/>
                </a:solidFill>
                <a:latin typeface="UbuntuMono-Regular"/>
              </a:rPr>
              <a:t>public:</a:t>
            </a:r>
            <a:br>
              <a:rPr lang="en-US" altLang="zh-CN" sz="2000" dirty="0">
                <a:solidFill>
                  <a:srgbClr val="343493"/>
                </a:solidFill>
                <a:latin typeface="UbuntuMono-Regular"/>
              </a:rPr>
            </a:br>
            <a:r>
              <a:rPr lang="en-US" altLang="zh-CN" sz="2000" dirty="0">
                <a:solidFill>
                  <a:srgbClr val="343493"/>
                </a:solidFill>
                <a:latin typeface="UbuntuMono-Regular"/>
              </a:rPr>
              <a:t>…</a:t>
            </a:r>
            <a:br>
              <a:rPr lang="en-US" altLang="zh-CN" sz="2000" dirty="0">
                <a:solidFill>
                  <a:srgbClr val="343493"/>
                </a:solidFill>
                <a:latin typeface="UbuntuMono-Regular"/>
              </a:rPr>
            </a:br>
            <a:r>
              <a:rPr lang="en-US" altLang="zh-CN" sz="2000" dirty="0">
                <a:solidFill>
                  <a:srgbClr val="343493"/>
                </a:solidFill>
                <a:latin typeface="UbuntuMono-Regular"/>
              </a:rPr>
              <a:t>T&amp; operator[](</a:t>
            </a:r>
            <a:r>
              <a:rPr lang="en-US" altLang="zh-CN" sz="2000" dirty="0" err="1">
                <a:solidFill>
                  <a:srgbClr val="343493"/>
                </a:solidFill>
                <a:latin typeface="UbuntuMono-Regular"/>
              </a:rPr>
              <a:t>std</a:t>
            </a:r>
            <a:r>
              <a:rPr lang="en-US" altLang="zh-CN" sz="2000" dirty="0">
                <a:solidFill>
                  <a:srgbClr val="343493"/>
                </a:solidFill>
                <a:latin typeface="UbuntuMono-Regular"/>
              </a:rPr>
              <a:t>::</a:t>
            </a:r>
            <a:r>
              <a:rPr lang="en-US" altLang="zh-CN" sz="2000" dirty="0" err="1">
                <a:solidFill>
                  <a:srgbClr val="343493"/>
                </a:solidFill>
                <a:latin typeface="UbuntuMono-Regular"/>
              </a:rPr>
              <a:t>size_t</a:t>
            </a:r>
            <a:r>
              <a:rPr lang="en-US" altLang="zh-CN" sz="2000" dirty="0">
                <a:solidFill>
                  <a:srgbClr val="343493"/>
                </a:solidFill>
                <a:latin typeface="UbuntuMono-Regular"/>
              </a:rPr>
              <a:t> index);</a:t>
            </a:r>
            <a:br>
              <a:rPr lang="en-US" altLang="zh-CN" sz="2000" dirty="0">
                <a:solidFill>
                  <a:srgbClr val="343493"/>
                </a:solidFill>
                <a:latin typeface="UbuntuMono-Regular"/>
              </a:rPr>
            </a:br>
            <a:r>
              <a:rPr lang="en-US" altLang="zh-CN" sz="2000" dirty="0">
                <a:solidFill>
                  <a:srgbClr val="343493"/>
                </a:solidFill>
                <a:latin typeface="UbuntuMono-Regular"/>
              </a:rPr>
              <a:t>…</a:t>
            </a:r>
            <a:br>
              <a:rPr lang="en-US" altLang="zh-CN" sz="2000" dirty="0">
                <a:solidFill>
                  <a:srgbClr val="343493"/>
                </a:solidFill>
                <a:latin typeface="UbuntuMono-Regular"/>
              </a:rPr>
            </a:br>
            <a:r>
              <a:rPr lang="en-US" altLang="zh-CN" sz="2000" dirty="0">
                <a:solidFill>
                  <a:srgbClr val="343493"/>
                </a:solidFill>
                <a:latin typeface="UbuntuMono-Regular"/>
              </a:rPr>
              <a:t>};</a:t>
            </a:r>
            <a:br>
              <a:rPr lang="en-US" altLang="zh-CN" sz="2000" dirty="0">
                <a:solidFill>
                  <a:srgbClr val="343493"/>
                </a:solidFill>
                <a:latin typeface="UbuntuMono-Regular"/>
              </a:rPr>
            </a:br>
            <a:r>
              <a:rPr lang="en-US" altLang="zh-CN" sz="2000" dirty="0">
                <a:solidFill>
                  <a:srgbClr val="343493"/>
                </a:solidFill>
                <a:latin typeface="UbuntuMono-Regular"/>
              </a:rPr>
              <a:t>vector&lt;</a:t>
            </a:r>
            <a:r>
              <a:rPr lang="en-US" altLang="zh-CN" sz="2000" dirty="0" err="1">
                <a:solidFill>
                  <a:srgbClr val="343493"/>
                </a:solidFill>
                <a:latin typeface="UbuntuMono-Regular"/>
              </a:rPr>
              <a:t>int</a:t>
            </a:r>
            <a:r>
              <a:rPr lang="en-US" altLang="zh-CN" sz="2000" dirty="0">
                <a:solidFill>
                  <a:srgbClr val="343493"/>
                </a:solidFill>
                <a:latin typeface="UbuntuMono-Regular"/>
              </a:rPr>
              <a:t>&gt; v; </a:t>
            </a:r>
            <a:r>
              <a:rPr lang="en-US" altLang="zh-CN" sz="2000" dirty="0">
                <a:solidFill>
                  <a:srgbClr val="9A6632"/>
                </a:solidFill>
                <a:latin typeface="UbuntuMono-Regular"/>
              </a:rPr>
              <a:t>// </a:t>
            </a:r>
            <a:r>
              <a:rPr lang="en-US" altLang="zh-CN" sz="2000" dirty="0" err="1">
                <a:solidFill>
                  <a:srgbClr val="9A6632"/>
                </a:solidFill>
                <a:latin typeface="UbuntuMono-Regular"/>
              </a:rPr>
              <a:t>decltype</a:t>
            </a:r>
            <a:r>
              <a:rPr lang="en-US" altLang="zh-CN" sz="2000" dirty="0">
                <a:solidFill>
                  <a:srgbClr val="9A6632"/>
                </a:solidFill>
                <a:latin typeface="UbuntuMono-Regular"/>
              </a:rPr>
              <a:t>(v) is </a:t>
            </a:r>
            <a:r>
              <a:rPr lang="en-US" altLang="zh-CN" sz="2000" i="1" dirty="0">
                <a:solidFill>
                  <a:srgbClr val="9A6632"/>
                </a:solidFill>
                <a:latin typeface="UbuntuMono-Italic"/>
              </a:rPr>
              <a:t>vector&lt;</a:t>
            </a:r>
            <a:r>
              <a:rPr lang="en-US" altLang="zh-CN" sz="2000" i="1" dirty="0" err="1">
                <a:solidFill>
                  <a:srgbClr val="9A6632"/>
                </a:solidFill>
                <a:latin typeface="UbuntuMono-Italic"/>
              </a:rPr>
              <a:t>int</a:t>
            </a:r>
            <a:r>
              <a:rPr lang="en-US" altLang="zh-CN" sz="2000" i="1" dirty="0">
                <a:solidFill>
                  <a:srgbClr val="9A6632"/>
                </a:solidFill>
                <a:latin typeface="UbuntuMono-Italic"/>
              </a:rPr>
              <a:t>&gt;</a:t>
            </a:r>
            <a:br>
              <a:rPr lang="en-US" altLang="zh-CN" sz="2000" i="1" dirty="0">
                <a:solidFill>
                  <a:srgbClr val="9A6632"/>
                </a:solidFill>
                <a:latin typeface="UbuntuMono-Italic"/>
              </a:rPr>
            </a:br>
            <a:r>
              <a:rPr lang="en-US" altLang="zh-CN" sz="2000" dirty="0">
                <a:solidFill>
                  <a:srgbClr val="343493"/>
                </a:solidFill>
                <a:latin typeface="UbuntuMono-Regular"/>
              </a:rPr>
              <a:t>…</a:t>
            </a:r>
            <a:br>
              <a:rPr lang="en-US" altLang="zh-CN" sz="2000" dirty="0">
                <a:solidFill>
                  <a:srgbClr val="343493"/>
                </a:solidFill>
                <a:latin typeface="UbuntuMono-Regular"/>
              </a:rPr>
            </a:br>
            <a:r>
              <a:rPr lang="en-US" altLang="zh-CN" sz="2000" dirty="0">
                <a:solidFill>
                  <a:srgbClr val="343493"/>
                </a:solidFill>
                <a:latin typeface="UbuntuMono-Regular"/>
              </a:rPr>
              <a:t>if (v[0] == 0) … </a:t>
            </a:r>
            <a:r>
              <a:rPr lang="en-US" altLang="zh-CN" sz="2000" dirty="0">
                <a:solidFill>
                  <a:srgbClr val="9A6632"/>
                </a:solidFill>
                <a:latin typeface="UbuntuMono-Regular"/>
              </a:rPr>
              <a:t>// </a:t>
            </a:r>
            <a:r>
              <a:rPr lang="en-US" altLang="zh-CN" sz="2000" dirty="0" err="1">
                <a:solidFill>
                  <a:srgbClr val="9A6632"/>
                </a:solidFill>
                <a:latin typeface="UbuntuMono-Regular"/>
              </a:rPr>
              <a:t>decltype</a:t>
            </a:r>
            <a:r>
              <a:rPr lang="en-US" altLang="zh-CN" sz="2000" dirty="0">
                <a:solidFill>
                  <a:srgbClr val="9A6632"/>
                </a:solidFill>
                <a:latin typeface="UbuntuMono-Regular"/>
              </a:rPr>
              <a:t>(v[0]) is </a:t>
            </a:r>
            <a:r>
              <a:rPr lang="en-US" altLang="zh-CN" sz="2000" i="1" dirty="0" err="1">
                <a:solidFill>
                  <a:srgbClr val="9A6632"/>
                </a:solidFill>
                <a:latin typeface="UbuntuMono-Italic"/>
              </a:rPr>
              <a:t>int</a:t>
            </a:r>
            <a:r>
              <a:rPr lang="en-US" altLang="zh-CN" sz="2000" i="1" dirty="0">
                <a:solidFill>
                  <a:srgbClr val="9A6632"/>
                </a:solidFill>
                <a:latin typeface="UbuntuMono-Italic"/>
              </a:rPr>
              <a:t>&amp;</a:t>
            </a:r>
            <a:endParaRPr lang="zh-CN" altLang="en-US" sz="2000" dirty="0"/>
          </a:p>
        </p:txBody>
      </p:sp>
      <p:sp>
        <p:nvSpPr>
          <p:cNvPr id="6" name="文本框 5">
            <a:extLst>
              <a:ext uri="{FF2B5EF4-FFF2-40B4-BE49-F238E27FC236}">
                <a16:creationId xmlns:a16="http://schemas.microsoft.com/office/drawing/2014/main" id="{A56DE60E-0E8D-463B-BCBE-9A1CDD219071}"/>
              </a:ext>
            </a:extLst>
          </p:cNvPr>
          <p:cNvSpPr txBox="1"/>
          <p:nvPr/>
        </p:nvSpPr>
        <p:spPr>
          <a:xfrm>
            <a:off x="7386637" y="812959"/>
            <a:ext cx="4672013" cy="2554545"/>
          </a:xfrm>
          <a:prstGeom prst="rect">
            <a:avLst/>
          </a:prstGeom>
          <a:noFill/>
        </p:spPr>
        <p:txBody>
          <a:bodyPr wrap="square" rtlCol="0">
            <a:spAutoFit/>
          </a:bodyPr>
          <a:lstStyle/>
          <a:p>
            <a:r>
              <a:rPr lang="en-US" altLang="zh-CN" sz="2000" dirty="0" err="1"/>
              <a:t>decltype</a:t>
            </a:r>
            <a:r>
              <a:rPr lang="en-US" altLang="zh-CN" sz="2000" dirty="0"/>
              <a:t>(2) -&gt; </a:t>
            </a:r>
            <a:r>
              <a:rPr lang="en-US" altLang="zh-CN" sz="2000" dirty="0" err="1"/>
              <a:t>int</a:t>
            </a:r>
            <a:r>
              <a:rPr lang="en-US" altLang="zh-CN" sz="2000" dirty="0"/>
              <a:t>   </a:t>
            </a:r>
            <a:r>
              <a:rPr lang="en-US" altLang="zh-CN" sz="2000" dirty="0" err="1"/>
              <a:t>decltype</a:t>
            </a:r>
            <a:r>
              <a:rPr lang="en-US" altLang="zh-CN" sz="2000" dirty="0"/>
              <a:t>((2)) -&gt; </a:t>
            </a:r>
            <a:r>
              <a:rPr lang="en-US" altLang="zh-CN" sz="2000" dirty="0" err="1"/>
              <a:t>int</a:t>
            </a:r>
            <a:endParaRPr lang="en-US" altLang="zh-CN" sz="2000" dirty="0"/>
          </a:p>
          <a:p>
            <a:r>
              <a:rPr lang="en-US" altLang="zh-CN" sz="2000" dirty="0" err="1"/>
              <a:t>Int</a:t>
            </a:r>
            <a:r>
              <a:rPr lang="en-US" altLang="zh-CN" sz="2000" dirty="0"/>
              <a:t> &amp;&amp;a = 2;</a:t>
            </a:r>
          </a:p>
          <a:p>
            <a:r>
              <a:rPr lang="en-US" altLang="zh-CN" sz="2000" dirty="0" err="1"/>
              <a:t>Decltype</a:t>
            </a:r>
            <a:r>
              <a:rPr lang="en-US" altLang="zh-CN" sz="2000" dirty="0"/>
              <a:t>(a) -&gt; </a:t>
            </a:r>
            <a:r>
              <a:rPr lang="en-US" altLang="zh-CN" sz="2000" dirty="0" err="1"/>
              <a:t>int</a:t>
            </a:r>
            <a:r>
              <a:rPr lang="en-US" altLang="zh-CN" sz="2000" dirty="0"/>
              <a:t> &amp;&amp;</a:t>
            </a:r>
          </a:p>
          <a:p>
            <a:r>
              <a:rPr lang="en-US" altLang="zh-CN" sz="2000" dirty="0" err="1"/>
              <a:t>Decltype</a:t>
            </a:r>
            <a:r>
              <a:rPr lang="en-US" altLang="zh-CN" sz="2000" dirty="0"/>
              <a:t>((a)) -&gt; </a:t>
            </a:r>
            <a:r>
              <a:rPr lang="en-US" altLang="zh-CN" sz="2000" dirty="0" err="1"/>
              <a:t>int</a:t>
            </a:r>
            <a:r>
              <a:rPr lang="en-US" altLang="zh-CN" sz="2000" dirty="0"/>
              <a:t> &amp;</a:t>
            </a:r>
          </a:p>
          <a:p>
            <a:pPr lvl="0" eaLnBrk="0" fontAlgn="base" hangingPunct="0">
              <a:spcBef>
                <a:spcPct val="0"/>
              </a:spcBef>
              <a:spcAft>
                <a:spcPct val="0"/>
              </a:spcAft>
            </a:pPr>
            <a:r>
              <a:rPr lang="en-US" altLang="zh-CN" sz="2000" dirty="0">
                <a:solidFill>
                  <a:srgbClr val="333333"/>
                </a:solidFill>
                <a:latin typeface="Consolas" panose="020B0609020204030204" pitchFamily="49" charset="0"/>
              </a:rPr>
              <a:t>struct A { double x; }  </a:t>
            </a:r>
          </a:p>
          <a:p>
            <a:pPr lvl="0" eaLnBrk="0" fontAlgn="base" hangingPunct="0">
              <a:spcBef>
                <a:spcPct val="0"/>
              </a:spcBef>
              <a:spcAft>
                <a:spcPct val="0"/>
              </a:spcAft>
            </a:pPr>
            <a:r>
              <a:rPr lang="en-US" altLang="zh-CN" sz="2000" dirty="0" err="1">
                <a:solidFill>
                  <a:srgbClr val="333333"/>
                </a:solidFill>
                <a:latin typeface="Consolas" panose="020B0609020204030204" pitchFamily="49" charset="0"/>
              </a:rPr>
              <a:t>const</a:t>
            </a:r>
            <a:r>
              <a:rPr lang="en-US" altLang="zh-CN" sz="2000" dirty="0">
                <a:solidFill>
                  <a:srgbClr val="333333"/>
                </a:solidFill>
                <a:latin typeface="Consolas" panose="020B0609020204030204" pitchFamily="49" charset="0"/>
              </a:rPr>
              <a:t> A* a = new A(); </a:t>
            </a:r>
            <a:endParaRPr lang="zh-CN" altLang="zh-CN" sz="2000" dirty="0">
              <a:latin typeface="Arial" panose="020B0604020202020204" pitchFamily="34" charset="0"/>
            </a:endParaRPr>
          </a:p>
          <a:p>
            <a:r>
              <a:rPr lang="en-US" altLang="zh-CN" sz="2000" dirty="0" err="1"/>
              <a:t>decltype</a:t>
            </a:r>
            <a:r>
              <a:rPr lang="en-US" altLang="zh-CN" sz="2000" dirty="0"/>
              <a:t>((a-&gt;x)) -&gt; </a:t>
            </a:r>
            <a:r>
              <a:rPr lang="en-US" altLang="zh-CN" sz="2000" dirty="0" err="1"/>
              <a:t>const</a:t>
            </a:r>
            <a:r>
              <a:rPr lang="en-US" altLang="zh-CN" sz="2000" dirty="0"/>
              <a:t> double&amp;</a:t>
            </a:r>
          </a:p>
          <a:p>
            <a:endParaRPr lang="zh-CN" altLang="en-US" sz="2000" dirty="0"/>
          </a:p>
        </p:txBody>
      </p:sp>
      <p:sp>
        <p:nvSpPr>
          <p:cNvPr id="7" name="文本框 6">
            <a:extLst>
              <a:ext uri="{FF2B5EF4-FFF2-40B4-BE49-F238E27FC236}">
                <a16:creationId xmlns:a16="http://schemas.microsoft.com/office/drawing/2014/main" id="{6B1A72BE-CF95-435E-8597-8193488CD927}"/>
              </a:ext>
            </a:extLst>
          </p:cNvPr>
          <p:cNvSpPr txBox="1"/>
          <p:nvPr/>
        </p:nvSpPr>
        <p:spPr>
          <a:xfrm>
            <a:off x="5824538" y="4442871"/>
            <a:ext cx="6086475" cy="1292662"/>
          </a:xfrm>
          <a:prstGeom prst="rect">
            <a:avLst/>
          </a:prstGeom>
          <a:noFill/>
        </p:spPr>
        <p:txBody>
          <a:bodyPr wrap="square" rtlCol="0">
            <a:spAutoFit/>
          </a:bodyPr>
          <a:lstStyle/>
          <a:p>
            <a:r>
              <a:rPr lang="en-US" altLang="zh-CN" sz="2000" dirty="0" err="1"/>
              <a:t>lvalue</a:t>
            </a:r>
            <a:r>
              <a:rPr lang="zh-CN" altLang="en-US" sz="2000" dirty="0"/>
              <a:t>，</a:t>
            </a:r>
            <a:r>
              <a:rPr lang="en-US" altLang="zh-CN" sz="2000" dirty="0" err="1"/>
              <a:t>prvalue</a:t>
            </a:r>
            <a:r>
              <a:rPr lang="zh-CN" altLang="en-US" sz="2000" dirty="0"/>
              <a:t>，</a:t>
            </a:r>
            <a:r>
              <a:rPr lang="en-US" altLang="zh-CN" sz="2000" dirty="0" err="1"/>
              <a:t>xvalue</a:t>
            </a:r>
            <a:r>
              <a:rPr lang="zh-CN" altLang="en-US" sz="2000" dirty="0"/>
              <a:t>，</a:t>
            </a:r>
            <a:r>
              <a:rPr lang="en-US" altLang="zh-CN" sz="2000" dirty="0" err="1"/>
              <a:t>glvalue</a:t>
            </a:r>
            <a:r>
              <a:rPr lang="zh-CN" altLang="en-US" sz="2000" dirty="0"/>
              <a:t>和</a:t>
            </a:r>
            <a:r>
              <a:rPr lang="en-US" altLang="zh-CN" sz="2000" dirty="0" err="1"/>
              <a:t>rvalue</a:t>
            </a:r>
            <a:r>
              <a:rPr lang="zh-CN" altLang="en-US" sz="2000" dirty="0"/>
              <a:t>的参考链接：</a:t>
            </a:r>
            <a:endParaRPr lang="en-US" altLang="zh-CN" sz="2000" dirty="0"/>
          </a:p>
          <a:p>
            <a:r>
              <a:rPr lang="en-US" altLang="zh-CN" sz="2000" dirty="0"/>
              <a:t>http://en.cppreference.com/w/cpp/language/value_category#cite_ref-1</a:t>
            </a:r>
          </a:p>
          <a:p>
            <a:endParaRPr lang="zh-CN" altLang="en-US" dirty="0"/>
          </a:p>
        </p:txBody>
      </p:sp>
    </p:spTree>
    <p:extLst>
      <p:ext uri="{BB962C8B-B14F-4D97-AF65-F5344CB8AC3E}">
        <p14:creationId xmlns:p14="http://schemas.microsoft.com/office/powerpoint/2010/main" val="4127429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4ACA2A-1375-42FF-B0F6-70432C7E9C65}"/>
              </a:ext>
            </a:extLst>
          </p:cNvPr>
          <p:cNvSpPr>
            <a:spLocks noGrp="1"/>
          </p:cNvSpPr>
          <p:nvPr>
            <p:ph type="title"/>
          </p:nvPr>
        </p:nvSpPr>
        <p:spPr/>
        <p:txBody>
          <a:bodyPr/>
          <a:lstStyle/>
          <a:p>
            <a:r>
              <a:rPr lang="en-US" altLang="zh-CN" dirty="0"/>
              <a:t>Using: function templates return type </a:t>
            </a:r>
            <a:br>
              <a:rPr lang="en-US" altLang="zh-CN" dirty="0"/>
            </a:br>
            <a:endParaRPr lang="zh-CN" altLang="en-US" dirty="0"/>
          </a:p>
        </p:txBody>
      </p:sp>
      <p:pic>
        <p:nvPicPr>
          <p:cNvPr id="4" name="内容占位符 3">
            <a:extLst>
              <a:ext uri="{FF2B5EF4-FFF2-40B4-BE49-F238E27FC236}">
                <a16:creationId xmlns:a16="http://schemas.microsoft.com/office/drawing/2014/main" id="{8EF86959-F2AF-4F11-9232-2758D5B1C590}"/>
              </a:ext>
            </a:extLst>
          </p:cNvPr>
          <p:cNvPicPr>
            <a:picLocks noGrp="1" noChangeAspect="1"/>
          </p:cNvPicPr>
          <p:nvPr>
            <p:ph idx="1"/>
          </p:nvPr>
        </p:nvPicPr>
        <p:blipFill>
          <a:blip r:embed="rId2"/>
          <a:stretch>
            <a:fillRect/>
          </a:stretch>
        </p:blipFill>
        <p:spPr>
          <a:xfrm>
            <a:off x="0" y="1298441"/>
            <a:ext cx="7066667" cy="1676190"/>
          </a:xfrm>
          <a:prstGeom prst="rect">
            <a:avLst/>
          </a:prstGeom>
        </p:spPr>
      </p:pic>
      <p:sp>
        <p:nvSpPr>
          <p:cNvPr id="5" name="文本框 4">
            <a:extLst>
              <a:ext uri="{FF2B5EF4-FFF2-40B4-BE49-F238E27FC236}">
                <a16:creationId xmlns:a16="http://schemas.microsoft.com/office/drawing/2014/main" id="{881F037B-5F44-46C5-8B70-46B7838B0054}"/>
              </a:ext>
            </a:extLst>
          </p:cNvPr>
          <p:cNvSpPr txBox="1"/>
          <p:nvPr/>
        </p:nvSpPr>
        <p:spPr>
          <a:xfrm>
            <a:off x="4557271" y="4196451"/>
            <a:ext cx="6929437" cy="2862322"/>
          </a:xfrm>
          <a:prstGeom prst="rect">
            <a:avLst/>
          </a:prstGeom>
          <a:noFill/>
        </p:spPr>
        <p:txBody>
          <a:bodyPr wrap="square" rtlCol="0">
            <a:spAutoFit/>
          </a:bodyPr>
          <a:lstStyle/>
          <a:p>
            <a:r>
              <a:rPr lang="en-US" altLang="zh-CN" sz="2000" dirty="0">
                <a:solidFill>
                  <a:srgbClr val="231F20"/>
                </a:solidFill>
                <a:latin typeface="MinionPro-Regular"/>
              </a:rPr>
              <a:t>what’s important here is that the type returned by a container’s </a:t>
            </a:r>
            <a:r>
              <a:rPr lang="en-US" altLang="zh-CN" sz="2000" dirty="0">
                <a:solidFill>
                  <a:srgbClr val="231F20"/>
                </a:solidFill>
                <a:latin typeface="UbuntuMono-Regular"/>
              </a:rPr>
              <a:t>operator[] </a:t>
            </a:r>
            <a:r>
              <a:rPr lang="en-US" altLang="zh-CN" sz="2000" dirty="0">
                <a:solidFill>
                  <a:srgbClr val="231F20"/>
                </a:solidFill>
                <a:latin typeface="MinionPro-Regular"/>
              </a:rPr>
              <a:t>depends on the container.</a:t>
            </a:r>
            <a:r>
              <a:rPr lang="en-US" altLang="zh-CN" sz="2000" dirty="0"/>
              <a:t> </a:t>
            </a:r>
          </a:p>
          <a:p>
            <a:r>
              <a:rPr lang="en-US" altLang="zh-CN" sz="2000" dirty="0" err="1"/>
              <a:t>std</a:t>
            </a:r>
            <a:r>
              <a:rPr lang="en-US" altLang="zh-CN" sz="2000" dirty="0"/>
              <a:t>::vector&lt;bool&gt;, however, operator[] does not return a bool&amp;</a:t>
            </a:r>
          </a:p>
          <a:p>
            <a:endParaRPr lang="en-US" altLang="zh-CN" sz="2000" dirty="0"/>
          </a:p>
          <a:p>
            <a:r>
              <a:rPr lang="en-US" altLang="zh-CN" sz="2000" dirty="0" err="1"/>
              <a:t>Atrailing</a:t>
            </a:r>
            <a:r>
              <a:rPr lang="en-US" altLang="zh-CN" sz="2000" dirty="0"/>
              <a:t> return type has the advantage that the function’s parameters can be used in the specification of the return type </a:t>
            </a:r>
            <a:br>
              <a:rPr lang="en-US" altLang="zh-CN" sz="2000" dirty="0"/>
            </a:br>
            <a:r>
              <a:rPr lang="en-US" altLang="zh-CN" sz="2000" dirty="0"/>
              <a:t/>
            </a:r>
            <a:br>
              <a:rPr lang="en-US" altLang="zh-CN" sz="2000" dirty="0"/>
            </a:br>
            <a:endParaRPr lang="zh-CN" altLang="en-US" sz="2000" dirty="0"/>
          </a:p>
        </p:txBody>
      </p:sp>
      <p:sp>
        <p:nvSpPr>
          <p:cNvPr id="6" name="矩形 5">
            <a:extLst>
              <a:ext uri="{FF2B5EF4-FFF2-40B4-BE49-F238E27FC236}">
                <a16:creationId xmlns:a16="http://schemas.microsoft.com/office/drawing/2014/main" id="{09EE9C12-D8C8-49DB-8D4E-2A1DC894845D}"/>
              </a:ext>
            </a:extLst>
          </p:cNvPr>
          <p:cNvSpPr/>
          <p:nvPr/>
        </p:nvSpPr>
        <p:spPr>
          <a:xfrm>
            <a:off x="0" y="3429000"/>
            <a:ext cx="6096000" cy="2031325"/>
          </a:xfrm>
          <a:prstGeom prst="rect">
            <a:avLst/>
          </a:prstGeom>
        </p:spPr>
        <p:txBody>
          <a:bodyPr>
            <a:spAutoFit/>
          </a:bodyPr>
          <a:lstStyle/>
          <a:p>
            <a:r>
              <a:rPr lang="en-US" altLang="zh-CN" dirty="0">
                <a:solidFill>
                  <a:srgbClr val="343493"/>
                </a:solidFill>
                <a:latin typeface="UbuntuMono-Regular"/>
              </a:rPr>
              <a:t>template&lt;</a:t>
            </a:r>
            <a:r>
              <a:rPr lang="en-US" altLang="zh-CN" dirty="0" err="1">
                <a:solidFill>
                  <a:srgbClr val="343493"/>
                </a:solidFill>
                <a:latin typeface="UbuntuMono-Regular"/>
              </a:rPr>
              <a:t>typename</a:t>
            </a:r>
            <a:r>
              <a:rPr lang="en-US" altLang="zh-CN" dirty="0">
                <a:solidFill>
                  <a:srgbClr val="343493"/>
                </a:solidFill>
                <a:latin typeface="UbuntuMono-Regular"/>
              </a:rPr>
              <a:t> Container, </a:t>
            </a:r>
            <a:r>
              <a:rPr lang="en-US" altLang="zh-CN" dirty="0" err="1">
                <a:solidFill>
                  <a:srgbClr val="343493"/>
                </a:solidFill>
                <a:latin typeface="UbuntuMono-Regular"/>
              </a:rPr>
              <a:t>typename</a:t>
            </a:r>
            <a:r>
              <a:rPr lang="en-US" altLang="zh-CN" dirty="0">
                <a:solidFill>
                  <a:srgbClr val="343493"/>
                </a:solidFill>
                <a:latin typeface="UbuntuMono-Regular"/>
              </a:rPr>
              <a:t> Index&gt; </a:t>
            </a:r>
            <a:r>
              <a:rPr lang="en-US" altLang="zh-CN" dirty="0">
                <a:solidFill>
                  <a:srgbClr val="9A6632"/>
                </a:solidFill>
                <a:latin typeface="UbuntuMono-Regular"/>
              </a:rPr>
              <a:t>// C++14;</a:t>
            </a:r>
            <a:br>
              <a:rPr lang="en-US" altLang="zh-CN" dirty="0">
                <a:solidFill>
                  <a:srgbClr val="9A6632"/>
                </a:solidFill>
                <a:latin typeface="UbuntuMono-Regular"/>
              </a:rPr>
            </a:br>
            <a:r>
              <a:rPr lang="en-US" altLang="zh-CN" b="1" dirty="0">
                <a:solidFill>
                  <a:srgbClr val="C02025"/>
                </a:solidFill>
                <a:latin typeface="UbuntuMono-Bold"/>
              </a:rPr>
              <a:t>auto </a:t>
            </a:r>
            <a:r>
              <a:rPr lang="en-US" altLang="zh-CN" dirty="0" err="1">
                <a:solidFill>
                  <a:srgbClr val="343493"/>
                </a:solidFill>
                <a:latin typeface="UbuntuMono-Regular"/>
              </a:rPr>
              <a:t>authAndAccess</a:t>
            </a:r>
            <a:r>
              <a:rPr lang="en-US" altLang="zh-CN" dirty="0">
                <a:solidFill>
                  <a:srgbClr val="343493"/>
                </a:solidFill>
                <a:latin typeface="UbuntuMono-Regular"/>
              </a:rPr>
              <a:t>(Container&amp; c, Index </a:t>
            </a:r>
            <a:r>
              <a:rPr lang="en-US" altLang="zh-CN" dirty="0" err="1">
                <a:solidFill>
                  <a:srgbClr val="343493"/>
                </a:solidFill>
                <a:latin typeface="UbuntuMono-Regular"/>
              </a:rPr>
              <a:t>i</a:t>
            </a:r>
            <a:r>
              <a:rPr lang="en-US" altLang="zh-CN" dirty="0">
                <a:solidFill>
                  <a:srgbClr val="343493"/>
                </a:solidFill>
                <a:latin typeface="UbuntuMono-Regular"/>
              </a:rPr>
              <a:t>) </a:t>
            </a:r>
            <a:r>
              <a:rPr lang="en-US" altLang="zh-CN" dirty="0">
                <a:solidFill>
                  <a:srgbClr val="9A6632"/>
                </a:solidFill>
                <a:latin typeface="UbuntuMono-Regular"/>
              </a:rPr>
              <a:t>// </a:t>
            </a:r>
            <a:r>
              <a:rPr lang="en-US" altLang="zh-CN" i="1" dirty="0">
                <a:solidFill>
                  <a:srgbClr val="9A6632"/>
                </a:solidFill>
                <a:latin typeface="UbuntuMono-Italic"/>
              </a:rPr>
              <a:t>not quite</a:t>
            </a:r>
            <a:br>
              <a:rPr lang="en-US" altLang="zh-CN" i="1" dirty="0">
                <a:solidFill>
                  <a:srgbClr val="9A6632"/>
                </a:solidFill>
                <a:latin typeface="UbuntuMono-Italic"/>
              </a:rPr>
            </a:br>
            <a:r>
              <a:rPr lang="en-US" altLang="zh-CN" dirty="0">
                <a:solidFill>
                  <a:srgbClr val="343493"/>
                </a:solidFill>
                <a:latin typeface="UbuntuMono-Regular"/>
              </a:rPr>
              <a:t>{ </a:t>
            </a:r>
            <a:r>
              <a:rPr lang="en-US" altLang="zh-CN" dirty="0">
                <a:solidFill>
                  <a:srgbClr val="9A6632"/>
                </a:solidFill>
                <a:latin typeface="UbuntuMono-Regular"/>
              </a:rPr>
              <a:t>// </a:t>
            </a:r>
            <a:r>
              <a:rPr lang="en-US" altLang="zh-CN" i="1" dirty="0">
                <a:solidFill>
                  <a:srgbClr val="9A6632"/>
                </a:solidFill>
                <a:latin typeface="UbuntuMono-Italic"/>
              </a:rPr>
              <a:t>correct</a:t>
            </a:r>
            <a:br>
              <a:rPr lang="en-US" altLang="zh-CN" i="1" dirty="0">
                <a:solidFill>
                  <a:srgbClr val="9A6632"/>
                </a:solidFill>
                <a:latin typeface="UbuntuMono-Italic"/>
              </a:rPr>
            </a:br>
            <a:r>
              <a:rPr lang="en-US" altLang="zh-CN" dirty="0" err="1">
                <a:solidFill>
                  <a:srgbClr val="343493"/>
                </a:solidFill>
                <a:latin typeface="UbuntuMono-Regular"/>
              </a:rPr>
              <a:t>authenticateUser</a:t>
            </a:r>
            <a:r>
              <a:rPr lang="en-US" altLang="zh-CN" dirty="0">
                <a:solidFill>
                  <a:srgbClr val="343493"/>
                </a:solidFill>
                <a:latin typeface="UbuntuMono-Regular"/>
              </a:rPr>
              <a:t>();</a:t>
            </a:r>
            <a:br>
              <a:rPr lang="en-US" altLang="zh-CN" dirty="0">
                <a:solidFill>
                  <a:srgbClr val="343493"/>
                </a:solidFill>
                <a:latin typeface="UbuntuMono-Regular"/>
              </a:rPr>
            </a:br>
            <a:r>
              <a:rPr lang="en-US" altLang="zh-CN" b="1" dirty="0">
                <a:solidFill>
                  <a:srgbClr val="C02025"/>
                </a:solidFill>
                <a:latin typeface="UbuntuMono-Bold"/>
              </a:rPr>
              <a:t>return c[</a:t>
            </a:r>
            <a:r>
              <a:rPr lang="en-US" altLang="zh-CN" b="1" dirty="0" err="1">
                <a:solidFill>
                  <a:srgbClr val="C02025"/>
                </a:solidFill>
                <a:latin typeface="UbuntuMono-Bold"/>
              </a:rPr>
              <a:t>i</a:t>
            </a:r>
            <a:r>
              <a:rPr lang="en-US" altLang="zh-CN" b="1" dirty="0">
                <a:solidFill>
                  <a:srgbClr val="C02025"/>
                </a:solidFill>
                <a:latin typeface="UbuntuMono-Bold"/>
              </a:rPr>
              <a:t>]</a:t>
            </a:r>
            <a:r>
              <a:rPr lang="en-US" altLang="zh-CN" dirty="0">
                <a:solidFill>
                  <a:srgbClr val="343493"/>
                </a:solidFill>
                <a:latin typeface="UbuntuMono-Regular"/>
              </a:rPr>
              <a:t>; </a:t>
            </a:r>
            <a:r>
              <a:rPr lang="en-US" altLang="zh-CN" dirty="0">
                <a:solidFill>
                  <a:srgbClr val="9A6632"/>
                </a:solidFill>
                <a:latin typeface="UbuntuMono-Regular"/>
              </a:rPr>
              <a:t>// return type deduced from c[</a:t>
            </a:r>
            <a:r>
              <a:rPr lang="en-US" altLang="zh-CN" dirty="0" err="1">
                <a:solidFill>
                  <a:srgbClr val="9A6632"/>
                </a:solidFill>
                <a:latin typeface="UbuntuMono-Regular"/>
              </a:rPr>
              <a:t>i</a:t>
            </a:r>
            <a:r>
              <a:rPr lang="en-US" altLang="zh-CN" dirty="0">
                <a:solidFill>
                  <a:srgbClr val="9A6632"/>
                </a:solidFill>
                <a:latin typeface="UbuntuMono-Regular"/>
              </a:rPr>
              <a:t>]</a:t>
            </a:r>
            <a:br>
              <a:rPr lang="en-US" altLang="zh-CN" dirty="0">
                <a:solidFill>
                  <a:srgbClr val="9A6632"/>
                </a:solidFill>
                <a:latin typeface="UbuntuMono-Regular"/>
              </a:rPr>
            </a:br>
            <a:r>
              <a:rPr lang="en-US" altLang="zh-CN" dirty="0">
                <a:solidFill>
                  <a:srgbClr val="343493"/>
                </a:solidFill>
                <a:latin typeface="UbuntuMono-Regular"/>
              </a:rPr>
              <a:t>}</a:t>
            </a:r>
            <a:r>
              <a:rPr lang="en-US" altLang="zh-CN" dirty="0"/>
              <a:t> </a:t>
            </a:r>
            <a:br>
              <a:rPr lang="en-US" altLang="zh-CN" dirty="0"/>
            </a:br>
            <a:endParaRPr lang="zh-CN" altLang="en-US" dirty="0"/>
          </a:p>
        </p:txBody>
      </p:sp>
      <p:pic>
        <p:nvPicPr>
          <p:cNvPr id="7" name="图片 6">
            <a:extLst>
              <a:ext uri="{FF2B5EF4-FFF2-40B4-BE49-F238E27FC236}">
                <a16:creationId xmlns:a16="http://schemas.microsoft.com/office/drawing/2014/main" id="{C1E58281-FC6A-4D8D-81DB-E504186E5B81}"/>
              </a:ext>
            </a:extLst>
          </p:cNvPr>
          <p:cNvPicPr>
            <a:picLocks noChangeAspect="1"/>
          </p:cNvPicPr>
          <p:nvPr/>
        </p:nvPicPr>
        <p:blipFill>
          <a:blip r:embed="rId3"/>
          <a:stretch>
            <a:fillRect/>
          </a:stretch>
        </p:blipFill>
        <p:spPr>
          <a:xfrm>
            <a:off x="5410603" y="2389701"/>
            <a:ext cx="6457143" cy="1352381"/>
          </a:xfrm>
          <a:prstGeom prst="rect">
            <a:avLst/>
          </a:prstGeom>
        </p:spPr>
      </p:pic>
    </p:spTree>
    <p:extLst>
      <p:ext uri="{BB962C8B-B14F-4D97-AF65-F5344CB8AC3E}">
        <p14:creationId xmlns:p14="http://schemas.microsoft.com/office/powerpoint/2010/main" val="2342571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56A69A-361D-4D56-BD6B-47F1972CE286}"/>
              </a:ext>
            </a:extLst>
          </p:cNvPr>
          <p:cNvSpPr>
            <a:spLocks noGrp="1"/>
          </p:cNvSpPr>
          <p:nvPr>
            <p:ph type="title"/>
          </p:nvPr>
        </p:nvSpPr>
        <p:spPr/>
        <p:txBody>
          <a:bodyPr/>
          <a:lstStyle/>
          <a:p>
            <a:r>
              <a:rPr lang="en-US" altLang="zh-CN" dirty="0"/>
              <a:t>Using: function templates return type</a:t>
            </a:r>
            <a:endParaRPr lang="zh-CN" altLang="en-US" dirty="0"/>
          </a:p>
        </p:txBody>
      </p:sp>
      <p:pic>
        <p:nvPicPr>
          <p:cNvPr id="4" name="内容占位符 3">
            <a:extLst>
              <a:ext uri="{FF2B5EF4-FFF2-40B4-BE49-F238E27FC236}">
                <a16:creationId xmlns:a16="http://schemas.microsoft.com/office/drawing/2014/main" id="{1E40E108-BFD9-4D4D-9EAF-E0AFF8C59DDF}"/>
              </a:ext>
            </a:extLst>
          </p:cNvPr>
          <p:cNvPicPr>
            <a:picLocks noGrp="1" noChangeAspect="1"/>
          </p:cNvPicPr>
          <p:nvPr>
            <p:ph idx="1"/>
          </p:nvPr>
        </p:nvPicPr>
        <p:blipFill>
          <a:blip r:embed="rId2"/>
          <a:stretch>
            <a:fillRect/>
          </a:stretch>
        </p:blipFill>
        <p:spPr>
          <a:xfrm>
            <a:off x="838200" y="1562333"/>
            <a:ext cx="6495238" cy="1866667"/>
          </a:xfrm>
          <a:prstGeom prst="rect">
            <a:avLst/>
          </a:prstGeom>
        </p:spPr>
      </p:pic>
      <p:sp>
        <p:nvSpPr>
          <p:cNvPr id="5" name="文本框 4">
            <a:extLst>
              <a:ext uri="{FF2B5EF4-FFF2-40B4-BE49-F238E27FC236}">
                <a16:creationId xmlns:a16="http://schemas.microsoft.com/office/drawing/2014/main" id="{C3AC41A2-BB8E-4FE0-91B5-20C49D6BA7A8}"/>
              </a:ext>
            </a:extLst>
          </p:cNvPr>
          <p:cNvSpPr txBox="1"/>
          <p:nvPr/>
        </p:nvSpPr>
        <p:spPr>
          <a:xfrm>
            <a:off x="838200" y="3586163"/>
            <a:ext cx="4819650" cy="707886"/>
          </a:xfrm>
          <a:prstGeom prst="rect">
            <a:avLst/>
          </a:prstGeom>
          <a:noFill/>
        </p:spPr>
        <p:txBody>
          <a:bodyPr wrap="square" rtlCol="0">
            <a:spAutoFit/>
          </a:bodyPr>
          <a:lstStyle/>
          <a:p>
            <a:r>
              <a:rPr lang="en-US" altLang="zh-CN" sz="2000" dirty="0" err="1"/>
              <a:t>decltype</a:t>
            </a:r>
            <a:r>
              <a:rPr lang="en-US" altLang="zh-CN" sz="2000" dirty="0"/>
              <a:t>(auto) </a:t>
            </a:r>
            <a:r>
              <a:rPr lang="zh-CN" altLang="en-US" sz="2000" dirty="0"/>
              <a:t>不只是可以用于函数返回类型，也可以用于表达式</a:t>
            </a:r>
          </a:p>
        </p:txBody>
      </p:sp>
      <p:pic>
        <p:nvPicPr>
          <p:cNvPr id="6" name="图片 5">
            <a:extLst>
              <a:ext uri="{FF2B5EF4-FFF2-40B4-BE49-F238E27FC236}">
                <a16:creationId xmlns:a16="http://schemas.microsoft.com/office/drawing/2014/main" id="{D696795B-875E-4419-8EF0-9F1F146520FB}"/>
              </a:ext>
            </a:extLst>
          </p:cNvPr>
          <p:cNvPicPr>
            <a:picLocks noChangeAspect="1"/>
          </p:cNvPicPr>
          <p:nvPr/>
        </p:nvPicPr>
        <p:blipFill>
          <a:blip r:embed="rId3"/>
          <a:stretch>
            <a:fillRect/>
          </a:stretch>
        </p:blipFill>
        <p:spPr>
          <a:xfrm>
            <a:off x="3829895" y="4451212"/>
            <a:ext cx="6761905" cy="1923810"/>
          </a:xfrm>
          <a:prstGeom prst="rect">
            <a:avLst/>
          </a:prstGeom>
        </p:spPr>
      </p:pic>
    </p:spTree>
    <p:extLst>
      <p:ext uri="{BB962C8B-B14F-4D97-AF65-F5344CB8AC3E}">
        <p14:creationId xmlns:p14="http://schemas.microsoft.com/office/powerpoint/2010/main" val="3987020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B7D08C-29E7-4ECC-A36B-AD7C08EED333}"/>
              </a:ext>
            </a:extLst>
          </p:cNvPr>
          <p:cNvSpPr>
            <a:spLocks noGrp="1"/>
          </p:cNvSpPr>
          <p:nvPr>
            <p:ph type="title"/>
          </p:nvPr>
        </p:nvSpPr>
        <p:spPr/>
        <p:txBody>
          <a:bodyPr/>
          <a:lstStyle/>
          <a:p>
            <a:r>
              <a:rPr lang="en-US" altLang="zh-CN" dirty="0"/>
              <a:t>trap</a:t>
            </a:r>
            <a:endParaRPr lang="zh-CN" altLang="en-US" dirty="0"/>
          </a:p>
        </p:txBody>
      </p:sp>
      <p:sp>
        <p:nvSpPr>
          <p:cNvPr id="3" name="内容占位符 2">
            <a:extLst>
              <a:ext uri="{FF2B5EF4-FFF2-40B4-BE49-F238E27FC236}">
                <a16:creationId xmlns:a16="http://schemas.microsoft.com/office/drawing/2014/main" id="{73423025-E83F-4B42-A988-AAAB8CA88F48}"/>
              </a:ext>
            </a:extLst>
          </p:cNvPr>
          <p:cNvSpPr>
            <a:spLocks noGrp="1"/>
          </p:cNvSpPr>
          <p:nvPr>
            <p:ph idx="1"/>
          </p:nvPr>
        </p:nvSpPr>
        <p:spPr/>
        <p:txBody>
          <a:bodyPr>
            <a:normAutofit fontScale="47500" lnSpcReduction="20000"/>
          </a:bodyPr>
          <a:lstStyle/>
          <a:p>
            <a:pPr marL="0" indent="0">
              <a:lnSpc>
                <a:spcPct val="120000"/>
              </a:lnSpc>
              <a:buNone/>
            </a:pPr>
            <a:r>
              <a:rPr lang="en-US" altLang="zh-CN" sz="5000" dirty="0"/>
              <a:t>Names are </a:t>
            </a:r>
            <a:r>
              <a:rPr lang="en-US" altLang="zh-CN" sz="5000" dirty="0" err="1"/>
              <a:t>lvalue</a:t>
            </a:r>
            <a:r>
              <a:rPr lang="en-US" altLang="zh-CN" sz="5000" dirty="0"/>
              <a:t> expressions, but that doesn’t affect </a:t>
            </a:r>
            <a:r>
              <a:rPr lang="en-US" altLang="zh-CN" sz="5000" dirty="0" err="1"/>
              <a:t>decltype’s</a:t>
            </a:r>
            <a:r>
              <a:rPr lang="en-US" altLang="zh-CN" sz="5000" dirty="0"/>
              <a:t> behavior. For </a:t>
            </a:r>
            <a:r>
              <a:rPr lang="en-US" altLang="zh-CN" sz="5000" dirty="0" err="1"/>
              <a:t>lvalue</a:t>
            </a:r>
            <a:r>
              <a:rPr lang="en-US" altLang="zh-CN" sz="5000" dirty="0"/>
              <a:t> expressions more complicated than names, however, </a:t>
            </a:r>
            <a:r>
              <a:rPr lang="en-US" altLang="zh-CN" sz="5000" dirty="0" err="1"/>
              <a:t>decltype</a:t>
            </a:r>
            <a:r>
              <a:rPr lang="en-US" altLang="zh-CN" sz="5000" dirty="0"/>
              <a:t> ensures that the type reported is always an </a:t>
            </a:r>
            <a:r>
              <a:rPr lang="en-US" altLang="zh-CN" sz="5000" dirty="0" err="1"/>
              <a:t>lvalue</a:t>
            </a:r>
            <a:r>
              <a:rPr lang="en-US" altLang="zh-CN" sz="5000" dirty="0"/>
              <a:t> reference .</a:t>
            </a:r>
          </a:p>
          <a:p>
            <a:pPr marL="0" indent="0">
              <a:lnSpc>
                <a:spcPct val="120000"/>
              </a:lnSpc>
              <a:buNone/>
            </a:pPr>
            <a:r>
              <a:rPr lang="en-US" altLang="zh-CN" sz="5000" dirty="0"/>
              <a:t>That is, if an </a:t>
            </a:r>
            <a:r>
              <a:rPr lang="en-US" altLang="zh-CN" sz="5000" dirty="0" err="1"/>
              <a:t>lvalue</a:t>
            </a:r>
            <a:r>
              <a:rPr lang="en-US" altLang="zh-CN" sz="5000" dirty="0"/>
              <a:t> expression other than a name has type</a:t>
            </a:r>
          </a:p>
          <a:p>
            <a:pPr marL="0" indent="0">
              <a:lnSpc>
                <a:spcPct val="120000"/>
              </a:lnSpc>
              <a:buNone/>
            </a:pPr>
            <a:r>
              <a:rPr lang="en-US" altLang="zh-CN" sz="5000" dirty="0"/>
              <a:t>T, </a:t>
            </a:r>
            <a:r>
              <a:rPr lang="en-US" altLang="zh-CN" sz="5000" dirty="0" err="1"/>
              <a:t>decltype</a:t>
            </a:r>
            <a:r>
              <a:rPr lang="en-US" altLang="zh-CN" sz="5000" dirty="0"/>
              <a:t> reports that type as T&amp;</a:t>
            </a:r>
          </a:p>
          <a:p>
            <a:pPr marL="0" indent="0">
              <a:lnSpc>
                <a:spcPct val="120000"/>
              </a:lnSpc>
              <a:buNone/>
            </a:pPr>
            <a:endParaRPr lang="en-US" altLang="zh-CN" sz="5000" dirty="0"/>
          </a:p>
          <a:p>
            <a:pPr marL="0" indent="0">
              <a:lnSpc>
                <a:spcPct val="120000"/>
              </a:lnSpc>
              <a:buNone/>
            </a:pPr>
            <a:r>
              <a:rPr lang="en-US" altLang="zh-CN" sz="5000" dirty="0" err="1"/>
              <a:t>int</a:t>
            </a:r>
            <a:r>
              <a:rPr lang="en-US" altLang="zh-CN" sz="5000" dirty="0"/>
              <a:t> x = 0; </a:t>
            </a:r>
            <a:r>
              <a:rPr lang="en-US" altLang="zh-CN" sz="5000" dirty="0" err="1"/>
              <a:t>decltype</a:t>
            </a:r>
            <a:r>
              <a:rPr lang="en-US" altLang="zh-CN" sz="5000" dirty="0"/>
              <a:t>(x) is </a:t>
            </a:r>
            <a:r>
              <a:rPr lang="en-US" altLang="zh-CN" sz="5000" dirty="0" err="1"/>
              <a:t>int</a:t>
            </a:r>
            <a:r>
              <a:rPr lang="en-US" altLang="zh-CN" sz="5000" dirty="0"/>
              <a:t> </a:t>
            </a:r>
          </a:p>
          <a:p>
            <a:pPr marL="0" indent="0">
              <a:lnSpc>
                <a:spcPct val="120000"/>
              </a:lnSpc>
              <a:buNone/>
            </a:pPr>
            <a:r>
              <a:rPr lang="en-US" altLang="zh-CN" sz="5000" dirty="0" err="1"/>
              <a:t>decltype</a:t>
            </a:r>
            <a:r>
              <a:rPr lang="en-US" altLang="zh-CN" sz="5000" dirty="0"/>
              <a:t>(</a:t>
            </a:r>
            <a:r>
              <a:rPr lang="en-US" altLang="zh-CN" sz="5000" b="1" dirty="0"/>
              <a:t>(x)</a:t>
            </a:r>
            <a:r>
              <a:rPr lang="en-US" altLang="zh-CN" sz="5000" dirty="0"/>
              <a:t>) is therefore </a:t>
            </a:r>
            <a:r>
              <a:rPr lang="en-US" altLang="zh-CN" sz="5000" dirty="0" err="1"/>
              <a:t>int</a:t>
            </a:r>
            <a:r>
              <a:rPr lang="en-US" altLang="zh-CN" sz="5000" dirty="0"/>
              <a:t>&amp; </a:t>
            </a:r>
            <a:r>
              <a:rPr lang="en-US" altLang="zh-CN" sz="3200" dirty="0"/>
              <a:t/>
            </a:r>
            <a:br>
              <a:rPr lang="en-US" altLang="zh-CN" sz="3200" dirty="0"/>
            </a:br>
            <a:endParaRPr lang="en-US" altLang="zh-CN" sz="3200" dirty="0"/>
          </a:p>
          <a:p>
            <a:pPr marL="0" indent="0">
              <a:buNone/>
            </a:pPr>
            <a:r>
              <a:rPr lang="en-US" altLang="zh-CN" dirty="0"/>
              <a:t/>
            </a:r>
            <a:br>
              <a:rPr lang="en-US" altLang="zh-CN" dirty="0"/>
            </a:b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038DFB00-7E10-4E53-B32C-5CCF95361467}"/>
              </a:ext>
            </a:extLst>
          </p:cNvPr>
          <p:cNvPicPr>
            <a:picLocks noChangeAspect="1"/>
          </p:cNvPicPr>
          <p:nvPr/>
        </p:nvPicPr>
        <p:blipFill>
          <a:blip r:embed="rId2"/>
          <a:stretch>
            <a:fillRect/>
          </a:stretch>
        </p:blipFill>
        <p:spPr>
          <a:xfrm>
            <a:off x="5191549" y="4338738"/>
            <a:ext cx="6780952" cy="1609524"/>
          </a:xfrm>
          <a:prstGeom prst="rect">
            <a:avLst/>
          </a:prstGeom>
        </p:spPr>
      </p:pic>
    </p:spTree>
    <p:extLst>
      <p:ext uri="{BB962C8B-B14F-4D97-AF65-F5344CB8AC3E}">
        <p14:creationId xmlns:p14="http://schemas.microsoft.com/office/powerpoint/2010/main" val="1906245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734C7E-2909-48A5-BD76-7F9C5451C1DB}"/>
              </a:ext>
            </a:extLst>
          </p:cNvPr>
          <p:cNvSpPr>
            <a:spLocks noGrp="1"/>
          </p:cNvSpPr>
          <p:nvPr>
            <p:ph type="title"/>
          </p:nvPr>
        </p:nvSpPr>
        <p:spPr/>
        <p:txBody>
          <a:bodyPr/>
          <a:lstStyle/>
          <a:p>
            <a:r>
              <a:rPr lang="en-US" altLang="zh-CN" dirty="0" err="1"/>
              <a:t>Rvalue</a:t>
            </a:r>
            <a:r>
              <a:rPr lang="en-US" altLang="zh-CN" dirty="0"/>
              <a:t> References, Move Semantics,</a:t>
            </a:r>
            <a:br>
              <a:rPr lang="en-US" altLang="zh-CN" dirty="0"/>
            </a:br>
            <a:r>
              <a:rPr lang="en-US" altLang="zh-CN" dirty="0"/>
              <a:t>and Perfect Forwarding</a:t>
            </a:r>
            <a:endParaRPr lang="zh-CN" altLang="en-US" dirty="0"/>
          </a:p>
        </p:txBody>
      </p:sp>
      <p:sp>
        <p:nvSpPr>
          <p:cNvPr id="3" name="内容占位符 2">
            <a:extLst>
              <a:ext uri="{FF2B5EF4-FFF2-40B4-BE49-F238E27FC236}">
                <a16:creationId xmlns:a16="http://schemas.microsoft.com/office/drawing/2014/main" id="{0FB55F49-E3B3-4353-926B-87B3AFE6D4E3}"/>
              </a:ext>
            </a:extLst>
          </p:cNvPr>
          <p:cNvSpPr>
            <a:spLocks noGrp="1"/>
          </p:cNvSpPr>
          <p:nvPr>
            <p:ph idx="1"/>
          </p:nvPr>
        </p:nvSpPr>
        <p:spPr>
          <a:xfrm>
            <a:off x="681038" y="2525713"/>
            <a:ext cx="10515600" cy="2174875"/>
          </a:xfrm>
        </p:spPr>
        <p:txBody>
          <a:bodyPr/>
          <a:lstStyle/>
          <a:p>
            <a:r>
              <a:rPr lang="zh-CN" altLang="en-US" dirty="0"/>
              <a:t>表达式的属性</a:t>
            </a:r>
            <a:r>
              <a:rPr lang="en-US" altLang="zh-CN" dirty="0"/>
              <a:t>: </a:t>
            </a:r>
            <a:r>
              <a:rPr lang="zh-CN" altLang="en-US" dirty="0"/>
              <a:t>返回类型和返回类型的分类</a:t>
            </a:r>
            <a:endParaRPr lang="en-US" altLang="zh-CN" dirty="0"/>
          </a:p>
          <a:p>
            <a:r>
              <a:rPr lang="zh-CN" altLang="en-US" dirty="0"/>
              <a:t>什么是移动语义</a:t>
            </a:r>
            <a:endParaRPr lang="en-US" altLang="zh-CN" dirty="0"/>
          </a:p>
          <a:p>
            <a:r>
              <a:rPr lang="en-US" altLang="zh-CN" dirty="0"/>
              <a:t>C++11</a:t>
            </a:r>
            <a:r>
              <a:rPr lang="zh-CN" altLang="en-US" dirty="0"/>
              <a:t>的移动相关介绍</a:t>
            </a:r>
            <a:endParaRPr lang="en-US" altLang="zh-CN" dirty="0"/>
          </a:p>
          <a:p>
            <a:endParaRPr lang="zh-CN" altLang="en-US" dirty="0"/>
          </a:p>
        </p:txBody>
      </p:sp>
    </p:spTree>
    <p:extLst>
      <p:ext uri="{BB962C8B-B14F-4D97-AF65-F5344CB8AC3E}">
        <p14:creationId xmlns:p14="http://schemas.microsoft.com/office/powerpoint/2010/main" val="2819149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474E67C-1B44-41C8-98D0-C68D6D6BF638}"/>
              </a:ext>
            </a:extLst>
          </p:cNvPr>
          <p:cNvSpPr>
            <a:spLocks noGrp="1"/>
          </p:cNvSpPr>
          <p:nvPr>
            <p:ph idx="1"/>
          </p:nvPr>
        </p:nvSpPr>
        <p:spPr>
          <a:xfrm>
            <a:off x="838200" y="228600"/>
            <a:ext cx="10515600" cy="5948363"/>
          </a:xfrm>
        </p:spPr>
        <p:txBody>
          <a:bodyPr>
            <a:normAutofit fontScale="85000" lnSpcReduction="20000"/>
          </a:bodyPr>
          <a:lstStyle/>
          <a:p>
            <a:pPr marL="0" indent="0">
              <a:buNone/>
            </a:pPr>
            <a:r>
              <a:rPr lang="en-US" altLang="zh-CN" dirty="0"/>
              <a:t>With the introduction of move semantics in C++11, value categories were redefined to characterize two independent properties of expressions</a:t>
            </a:r>
            <a:r>
              <a:rPr lang="en-US" altLang="zh-CN" baseline="30000" dirty="0">
                <a:hlinkClick r:id="rId2"/>
              </a:rPr>
              <a:t>[5]</a:t>
            </a:r>
            <a:r>
              <a:rPr lang="en-US" altLang="zh-CN" dirty="0"/>
              <a:t>:</a:t>
            </a:r>
          </a:p>
          <a:p>
            <a:pPr marL="0" indent="0">
              <a:buNone/>
            </a:pPr>
            <a:r>
              <a:rPr lang="en-US" altLang="zh-CN" i="1" dirty="0"/>
              <a:t>has identity</a:t>
            </a:r>
            <a:r>
              <a:rPr lang="en-US" altLang="zh-CN" dirty="0"/>
              <a:t>: it's possible to determine whether the expression refers to the same entity as another expression, such as by comparing addresses of the objects or the functions they identify (obtained directly or indirectly);</a:t>
            </a:r>
          </a:p>
          <a:p>
            <a:pPr marL="0" indent="0">
              <a:buNone/>
            </a:pPr>
            <a:r>
              <a:rPr lang="en-US" altLang="zh-CN" i="1" dirty="0"/>
              <a:t>can be moved from</a:t>
            </a:r>
            <a:r>
              <a:rPr lang="en-US" altLang="zh-CN" dirty="0"/>
              <a:t>: </a:t>
            </a:r>
            <a:r>
              <a:rPr lang="en-US" altLang="zh-CN" dirty="0">
                <a:hlinkClick r:id="rId3" tooltip="cpp/language/move constructor"/>
              </a:rPr>
              <a:t>move constructor</a:t>
            </a:r>
            <a:r>
              <a:rPr lang="en-US" altLang="zh-CN" dirty="0"/>
              <a:t>, </a:t>
            </a:r>
            <a:r>
              <a:rPr lang="en-US" altLang="zh-CN" dirty="0">
                <a:hlinkClick r:id="rId4" tooltip="cpp/language/move assignment"/>
              </a:rPr>
              <a:t>move assignment operator</a:t>
            </a:r>
            <a:r>
              <a:rPr lang="en-US" altLang="zh-CN" dirty="0"/>
              <a:t>, or another function overload that implements move semantics can bind to the expression.</a:t>
            </a:r>
          </a:p>
          <a:p>
            <a:pPr marL="0" indent="0">
              <a:buNone/>
            </a:pPr>
            <a:r>
              <a:rPr lang="en-US" altLang="zh-CN" dirty="0"/>
              <a:t>In C++11, expressions that:</a:t>
            </a:r>
          </a:p>
          <a:p>
            <a:r>
              <a:rPr lang="en-US" altLang="zh-CN" dirty="0"/>
              <a:t>have identity and cannot be moved from are called </a:t>
            </a:r>
            <a:r>
              <a:rPr lang="en-US" altLang="zh-CN" i="1" dirty="0" err="1"/>
              <a:t>lvalue</a:t>
            </a:r>
            <a:r>
              <a:rPr lang="en-US" altLang="zh-CN" dirty="0"/>
              <a:t> expressions;</a:t>
            </a:r>
          </a:p>
          <a:p>
            <a:r>
              <a:rPr lang="en-US" altLang="zh-CN" dirty="0"/>
              <a:t>have identity and can be moved from are called </a:t>
            </a:r>
            <a:r>
              <a:rPr lang="en-US" altLang="zh-CN" i="1" dirty="0" err="1"/>
              <a:t>xvalue</a:t>
            </a:r>
            <a:r>
              <a:rPr lang="en-US" altLang="zh-CN" dirty="0"/>
              <a:t> expressions;</a:t>
            </a:r>
          </a:p>
          <a:p>
            <a:r>
              <a:rPr lang="en-US" altLang="zh-CN" dirty="0"/>
              <a:t>do not have identity and can be moved from are called </a:t>
            </a:r>
            <a:r>
              <a:rPr lang="en-US" altLang="zh-CN" i="1" dirty="0" err="1"/>
              <a:t>prvalue</a:t>
            </a:r>
            <a:r>
              <a:rPr lang="en-US" altLang="zh-CN" dirty="0"/>
              <a:t> ("pure </a:t>
            </a:r>
            <a:r>
              <a:rPr lang="en-US" altLang="zh-CN" dirty="0" err="1"/>
              <a:t>rvalue</a:t>
            </a:r>
            <a:r>
              <a:rPr lang="en-US" altLang="zh-CN" dirty="0"/>
              <a:t>") expressions;</a:t>
            </a:r>
          </a:p>
          <a:p>
            <a:r>
              <a:rPr lang="en-US" altLang="zh-CN" dirty="0"/>
              <a:t>do not have identity and cannot be moved from are not used</a:t>
            </a:r>
            <a:r>
              <a:rPr lang="en-US" altLang="zh-CN" baseline="30000" dirty="0">
                <a:hlinkClick r:id="rId5"/>
              </a:rPr>
              <a:t>[6]</a:t>
            </a:r>
            <a:r>
              <a:rPr lang="en-US" altLang="zh-CN" dirty="0"/>
              <a:t>.</a:t>
            </a:r>
          </a:p>
          <a:p>
            <a:pPr marL="0" indent="0">
              <a:buNone/>
            </a:pPr>
            <a:r>
              <a:rPr lang="en-US" altLang="zh-CN" dirty="0"/>
              <a:t>The expressions that have identity are called "</a:t>
            </a:r>
            <a:r>
              <a:rPr lang="en-US" altLang="zh-CN" dirty="0" err="1"/>
              <a:t>glvalue</a:t>
            </a:r>
            <a:r>
              <a:rPr lang="en-US" altLang="zh-CN" dirty="0"/>
              <a:t> expressions" (</a:t>
            </a:r>
            <a:r>
              <a:rPr lang="en-US" altLang="zh-CN" dirty="0" err="1"/>
              <a:t>glvalue</a:t>
            </a:r>
            <a:r>
              <a:rPr lang="en-US" altLang="zh-CN" dirty="0"/>
              <a:t> stands for "generalized </a:t>
            </a:r>
            <a:r>
              <a:rPr lang="en-US" altLang="zh-CN" dirty="0" err="1"/>
              <a:t>lvalue</a:t>
            </a:r>
            <a:r>
              <a:rPr lang="en-US" altLang="zh-CN" dirty="0"/>
              <a:t>"). Both </a:t>
            </a:r>
            <a:r>
              <a:rPr lang="en-US" altLang="zh-CN" dirty="0" err="1"/>
              <a:t>lvalues</a:t>
            </a:r>
            <a:r>
              <a:rPr lang="en-US" altLang="zh-CN" dirty="0"/>
              <a:t> and </a:t>
            </a:r>
            <a:r>
              <a:rPr lang="en-US" altLang="zh-CN" dirty="0" err="1"/>
              <a:t>xvalues</a:t>
            </a:r>
            <a:r>
              <a:rPr lang="en-US" altLang="zh-CN" dirty="0"/>
              <a:t> are </a:t>
            </a:r>
            <a:r>
              <a:rPr lang="en-US" altLang="zh-CN" dirty="0" err="1"/>
              <a:t>glvalue</a:t>
            </a:r>
            <a:r>
              <a:rPr lang="en-US" altLang="zh-CN" dirty="0"/>
              <a:t> expressions.</a:t>
            </a:r>
          </a:p>
          <a:p>
            <a:pPr marL="0" indent="0">
              <a:buNone/>
            </a:pPr>
            <a:r>
              <a:rPr lang="en-US" altLang="zh-CN" dirty="0"/>
              <a:t>The expressions that can be moved from are called "</a:t>
            </a:r>
            <a:r>
              <a:rPr lang="en-US" altLang="zh-CN" dirty="0" err="1"/>
              <a:t>rvalue</a:t>
            </a:r>
            <a:r>
              <a:rPr lang="en-US" altLang="zh-CN" dirty="0"/>
              <a:t> expressions". Both </a:t>
            </a:r>
            <a:r>
              <a:rPr lang="en-US" altLang="zh-CN" dirty="0" err="1"/>
              <a:t>prvalues</a:t>
            </a:r>
            <a:r>
              <a:rPr lang="en-US" altLang="zh-CN" dirty="0"/>
              <a:t> and </a:t>
            </a:r>
            <a:r>
              <a:rPr lang="en-US" altLang="zh-CN" dirty="0" err="1"/>
              <a:t>xvalues</a:t>
            </a:r>
            <a:r>
              <a:rPr lang="en-US" altLang="zh-CN" dirty="0"/>
              <a:t> are </a:t>
            </a:r>
            <a:r>
              <a:rPr lang="en-US" altLang="zh-CN" dirty="0" err="1"/>
              <a:t>rvalue</a:t>
            </a:r>
            <a:r>
              <a:rPr lang="en-US" altLang="zh-CN" dirty="0"/>
              <a:t> expressions.</a:t>
            </a:r>
          </a:p>
          <a:p>
            <a:pPr marL="0" indent="0">
              <a:buNone/>
            </a:pPr>
            <a:endParaRPr lang="zh-CN" altLang="en-US" dirty="0"/>
          </a:p>
        </p:txBody>
      </p:sp>
    </p:spTree>
    <p:extLst>
      <p:ext uri="{BB962C8B-B14F-4D97-AF65-F5344CB8AC3E}">
        <p14:creationId xmlns:p14="http://schemas.microsoft.com/office/powerpoint/2010/main" val="1568363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F5D8C8E-6968-419D-AE6B-EB6F32D8C412}"/>
              </a:ext>
            </a:extLst>
          </p:cNvPr>
          <p:cNvSpPr>
            <a:spLocks noGrp="1"/>
          </p:cNvSpPr>
          <p:nvPr>
            <p:ph idx="1"/>
          </p:nvPr>
        </p:nvSpPr>
        <p:spPr>
          <a:xfrm>
            <a:off x="995362" y="485775"/>
            <a:ext cx="10515600" cy="6057900"/>
          </a:xfrm>
        </p:spPr>
        <p:txBody>
          <a:bodyPr>
            <a:normAutofit lnSpcReduction="10000"/>
          </a:bodyPr>
          <a:lstStyle/>
          <a:p>
            <a:r>
              <a:rPr lang="en-US" altLang="zh-CN" sz="2400" b="1" dirty="0">
                <a:solidFill>
                  <a:srgbClr val="231F20"/>
                </a:solidFill>
                <a:latin typeface="MinionPro-Bold"/>
              </a:rPr>
              <a:t>Move semantics </a:t>
            </a:r>
            <a:r>
              <a:rPr lang="en-US" altLang="zh-CN" sz="2400" dirty="0">
                <a:solidFill>
                  <a:srgbClr val="231F20"/>
                </a:solidFill>
                <a:latin typeface="MinionPro-Regular"/>
              </a:rPr>
              <a:t>makes it possible for compilers to replace expensive </a:t>
            </a:r>
            <a:r>
              <a:rPr lang="en-US" altLang="zh-CN" sz="2400" dirty="0" smtClean="0">
                <a:solidFill>
                  <a:srgbClr val="231F20"/>
                </a:solidFill>
                <a:latin typeface="MinionPro-Regular"/>
              </a:rPr>
              <a:t>copying operations </a:t>
            </a:r>
            <a:r>
              <a:rPr lang="en-US" altLang="zh-CN" sz="2400" dirty="0">
                <a:solidFill>
                  <a:srgbClr val="231F20"/>
                </a:solidFill>
                <a:latin typeface="MinionPro-Regular"/>
              </a:rPr>
              <a:t>with less expensive moves. In the same way that copy </a:t>
            </a:r>
            <a:r>
              <a:rPr lang="en-US" altLang="zh-CN" sz="2400" dirty="0" smtClean="0">
                <a:solidFill>
                  <a:srgbClr val="231F20"/>
                </a:solidFill>
                <a:latin typeface="MinionPro-Regular"/>
              </a:rPr>
              <a:t>constructors and </a:t>
            </a:r>
            <a:r>
              <a:rPr lang="en-US" altLang="zh-CN" sz="2400" dirty="0">
                <a:solidFill>
                  <a:srgbClr val="231F20"/>
                </a:solidFill>
                <a:latin typeface="MinionPro-Regular"/>
              </a:rPr>
              <a:t>copy assignment operators give you control over what it means to </a:t>
            </a:r>
            <a:r>
              <a:rPr lang="en-US" altLang="zh-CN" sz="2400" dirty="0" smtClean="0">
                <a:solidFill>
                  <a:srgbClr val="231F20"/>
                </a:solidFill>
                <a:latin typeface="MinionPro-Regular"/>
              </a:rPr>
              <a:t>copy objects</a:t>
            </a:r>
            <a:r>
              <a:rPr lang="en-US" altLang="zh-CN" sz="2400" dirty="0">
                <a:solidFill>
                  <a:srgbClr val="231F20"/>
                </a:solidFill>
                <a:latin typeface="MinionPro-Regular"/>
              </a:rPr>
              <a:t>, move constructors and move assignment operators offer control over </a:t>
            </a:r>
            <a:r>
              <a:rPr lang="en-US" altLang="zh-CN" sz="2400" dirty="0" smtClean="0">
                <a:solidFill>
                  <a:srgbClr val="231F20"/>
                </a:solidFill>
                <a:latin typeface="MinionPro-Regular"/>
              </a:rPr>
              <a:t>the semantics </a:t>
            </a:r>
            <a:r>
              <a:rPr lang="en-US" altLang="zh-CN" sz="2400" dirty="0">
                <a:solidFill>
                  <a:srgbClr val="231F20"/>
                </a:solidFill>
                <a:latin typeface="MinionPro-Regular"/>
              </a:rPr>
              <a:t>of moving. Move semantics also enables the creation of </a:t>
            </a:r>
            <a:r>
              <a:rPr lang="en-US" altLang="zh-CN" sz="2400" dirty="0" smtClean="0">
                <a:solidFill>
                  <a:srgbClr val="231F20"/>
                </a:solidFill>
                <a:latin typeface="MinionPro-Regular"/>
              </a:rPr>
              <a:t>move-only types</a:t>
            </a:r>
            <a:r>
              <a:rPr lang="en-US" altLang="zh-CN" sz="2400" dirty="0">
                <a:solidFill>
                  <a:srgbClr val="231F20"/>
                </a:solidFill>
                <a:latin typeface="MinionPro-Regular"/>
              </a:rPr>
              <a:t>, such as </a:t>
            </a:r>
            <a:r>
              <a:rPr lang="en-US" altLang="zh-CN" sz="2400" dirty="0" err="1">
                <a:solidFill>
                  <a:srgbClr val="231F20"/>
                </a:solidFill>
                <a:latin typeface="UbuntuMono-Regular"/>
              </a:rPr>
              <a:t>std</a:t>
            </a:r>
            <a:r>
              <a:rPr lang="en-US" altLang="zh-CN" sz="2400" dirty="0">
                <a:solidFill>
                  <a:srgbClr val="231F20"/>
                </a:solidFill>
                <a:latin typeface="UbuntuMono-Regular"/>
              </a:rPr>
              <a:t>::</a:t>
            </a:r>
            <a:r>
              <a:rPr lang="en-US" altLang="zh-CN" sz="2400" dirty="0" err="1">
                <a:solidFill>
                  <a:srgbClr val="231F20"/>
                </a:solidFill>
                <a:latin typeface="UbuntuMono-Regular"/>
              </a:rPr>
              <a:t>unique_ptr</a:t>
            </a:r>
            <a:r>
              <a:rPr lang="en-US" altLang="zh-CN" sz="2400" dirty="0">
                <a:solidFill>
                  <a:srgbClr val="231F20"/>
                </a:solidFill>
                <a:latin typeface="MinionPro-Regular"/>
              </a:rPr>
              <a:t>, </a:t>
            </a:r>
            <a:r>
              <a:rPr lang="en-US" altLang="zh-CN" sz="2400" dirty="0" err="1">
                <a:solidFill>
                  <a:srgbClr val="231F20"/>
                </a:solidFill>
                <a:latin typeface="UbuntuMono-Regular"/>
              </a:rPr>
              <a:t>std</a:t>
            </a:r>
            <a:r>
              <a:rPr lang="en-US" altLang="zh-CN" sz="2400" dirty="0">
                <a:solidFill>
                  <a:srgbClr val="231F20"/>
                </a:solidFill>
                <a:latin typeface="UbuntuMono-Regular"/>
              </a:rPr>
              <a:t>::future</a:t>
            </a:r>
            <a:r>
              <a:rPr lang="en-US" altLang="zh-CN" sz="2400" dirty="0">
                <a:solidFill>
                  <a:srgbClr val="231F20"/>
                </a:solidFill>
                <a:latin typeface="MinionPro-Regular"/>
              </a:rPr>
              <a:t>, and </a:t>
            </a:r>
            <a:r>
              <a:rPr lang="en-US" altLang="zh-CN" sz="2400" dirty="0" err="1">
                <a:solidFill>
                  <a:srgbClr val="231F20"/>
                </a:solidFill>
                <a:latin typeface="UbuntuMono-Regular"/>
              </a:rPr>
              <a:t>std</a:t>
            </a:r>
            <a:r>
              <a:rPr lang="en-US" altLang="zh-CN" sz="2400" dirty="0">
                <a:solidFill>
                  <a:srgbClr val="231F20"/>
                </a:solidFill>
                <a:latin typeface="UbuntuMono-Regular"/>
              </a:rPr>
              <a:t>::thread</a:t>
            </a:r>
            <a:r>
              <a:rPr lang="en-US" altLang="zh-CN" sz="2400" dirty="0">
                <a:solidFill>
                  <a:srgbClr val="231F20"/>
                </a:solidFill>
                <a:latin typeface="MinionPro-Regular"/>
              </a:rPr>
              <a:t>.</a:t>
            </a:r>
            <a:r>
              <a:rPr lang="en-US" altLang="zh-CN" sz="2400" dirty="0"/>
              <a:t> </a:t>
            </a:r>
            <a:br>
              <a:rPr lang="en-US" altLang="zh-CN" sz="2400" dirty="0"/>
            </a:br>
            <a:endParaRPr lang="en-US" altLang="zh-CN" sz="2400" dirty="0"/>
          </a:p>
          <a:p>
            <a:r>
              <a:rPr lang="en-US" altLang="zh-CN" sz="2400" b="1" dirty="0">
                <a:solidFill>
                  <a:srgbClr val="231F20"/>
                </a:solidFill>
                <a:latin typeface="MinionPro-Bold"/>
              </a:rPr>
              <a:t>Perfect forwarding </a:t>
            </a:r>
            <a:r>
              <a:rPr lang="en-US" altLang="zh-CN" sz="2400" dirty="0">
                <a:solidFill>
                  <a:srgbClr val="231F20"/>
                </a:solidFill>
                <a:latin typeface="MinionPro-Regular"/>
              </a:rPr>
              <a:t>makes it possible to write function templates that take </a:t>
            </a:r>
            <a:r>
              <a:rPr lang="en-US" altLang="zh-CN" sz="2400" dirty="0" err="1" smtClean="0">
                <a:solidFill>
                  <a:srgbClr val="231F20"/>
                </a:solidFill>
                <a:latin typeface="MinionPro-Regular"/>
              </a:rPr>
              <a:t>arbi‐trary</a:t>
            </a:r>
            <a:r>
              <a:rPr lang="en-US" altLang="zh-CN" sz="2400" dirty="0" smtClean="0">
                <a:solidFill>
                  <a:srgbClr val="231F20"/>
                </a:solidFill>
                <a:latin typeface="MinionPro-Regular"/>
              </a:rPr>
              <a:t> </a:t>
            </a:r>
            <a:r>
              <a:rPr lang="en-US" altLang="zh-CN" sz="2400" dirty="0">
                <a:solidFill>
                  <a:srgbClr val="231F20"/>
                </a:solidFill>
                <a:latin typeface="MinionPro-Regular"/>
              </a:rPr>
              <a:t>arguments and forward them to other functions such that the target </a:t>
            </a:r>
            <a:r>
              <a:rPr lang="en-US" altLang="zh-CN" sz="2400" dirty="0" err="1" smtClean="0">
                <a:solidFill>
                  <a:srgbClr val="231F20"/>
                </a:solidFill>
                <a:latin typeface="MinionPro-Regular"/>
              </a:rPr>
              <a:t>func‐tions</a:t>
            </a:r>
            <a:r>
              <a:rPr lang="en-US" altLang="zh-CN" sz="2400" dirty="0" smtClean="0">
                <a:solidFill>
                  <a:srgbClr val="231F20"/>
                </a:solidFill>
                <a:latin typeface="MinionPro-Regular"/>
              </a:rPr>
              <a:t> </a:t>
            </a:r>
            <a:r>
              <a:rPr lang="en-US" altLang="zh-CN" sz="2400" dirty="0">
                <a:solidFill>
                  <a:srgbClr val="231F20"/>
                </a:solidFill>
                <a:latin typeface="MinionPro-Regular"/>
              </a:rPr>
              <a:t>receive exactly the same arguments as were passed to the </a:t>
            </a:r>
            <a:r>
              <a:rPr lang="en-US" altLang="zh-CN" sz="2400" dirty="0" smtClean="0">
                <a:solidFill>
                  <a:srgbClr val="231F20"/>
                </a:solidFill>
                <a:latin typeface="MinionPro-Regular"/>
              </a:rPr>
              <a:t>forwarding functions</a:t>
            </a:r>
            <a:r>
              <a:rPr lang="en-US" altLang="zh-CN" sz="2400" dirty="0">
                <a:solidFill>
                  <a:srgbClr val="231F20"/>
                </a:solidFill>
                <a:latin typeface="MinionPro-Regular"/>
              </a:rPr>
              <a:t>.</a:t>
            </a:r>
          </a:p>
          <a:p>
            <a:endParaRPr lang="en-US" altLang="zh-CN" sz="2400" dirty="0">
              <a:solidFill>
                <a:srgbClr val="231F20"/>
              </a:solidFill>
              <a:latin typeface="MinionPro-Regular"/>
            </a:endParaRPr>
          </a:p>
          <a:p>
            <a:r>
              <a:rPr lang="en-US" altLang="zh-CN" sz="2400" dirty="0"/>
              <a:t> </a:t>
            </a:r>
            <a:r>
              <a:rPr lang="en-US" altLang="zh-CN" sz="2400" b="1" dirty="0" err="1">
                <a:solidFill>
                  <a:srgbClr val="231F20"/>
                </a:solidFill>
                <a:latin typeface="MinionPro-Regular"/>
              </a:rPr>
              <a:t>Rvalue</a:t>
            </a:r>
            <a:r>
              <a:rPr lang="en-US" altLang="zh-CN" sz="2400" b="1" dirty="0">
                <a:solidFill>
                  <a:srgbClr val="231F20"/>
                </a:solidFill>
                <a:latin typeface="MinionPro-Regular"/>
              </a:rPr>
              <a:t> references </a:t>
            </a:r>
            <a:r>
              <a:rPr lang="en-US" altLang="zh-CN" sz="2400" dirty="0">
                <a:solidFill>
                  <a:srgbClr val="231F20"/>
                </a:solidFill>
                <a:latin typeface="MinionPro-Regular"/>
              </a:rPr>
              <a:t>are the glue that ties these two rather disparate features together. They’re the underlying language mechanism that makes both move semantics and perfect forwarding possible.</a:t>
            </a:r>
            <a:r>
              <a:rPr lang="en-US" altLang="zh-CN" sz="2400" dirty="0"/>
              <a:t> </a:t>
            </a:r>
            <a:br>
              <a:rPr lang="en-US" altLang="zh-CN" sz="2400" dirty="0"/>
            </a:br>
            <a:endParaRPr lang="en-US" altLang="zh-CN" sz="2400" dirty="0"/>
          </a:p>
          <a:p>
            <a:endParaRPr lang="zh-CN" altLang="en-US" sz="2400" dirty="0"/>
          </a:p>
        </p:txBody>
      </p:sp>
    </p:spTree>
    <p:extLst>
      <p:ext uri="{BB962C8B-B14F-4D97-AF65-F5344CB8AC3E}">
        <p14:creationId xmlns:p14="http://schemas.microsoft.com/office/powerpoint/2010/main" val="4075446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E2B5C9-C392-43D6-9A06-1B1C686C60E7}"/>
              </a:ext>
            </a:extLst>
          </p:cNvPr>
          <p:cNvSpPr>
            <a:spLocks noGrp="1"/>
          </p:cNvSpPr>
          <p:nvPr>
            <p:ph type="title"/>
          </p:nvPr>
        </p:nvSpPr>
        <p:spPr/>
        <p:txBody>
          <a:bodyPr/>
          <a:lstStyle/>
          <a:p>
            <a:r>
              <a:rPr lang="en-US" altLang="zh-CN" dirty="0"/>
              <a:t>function template type deduction</a:t>
            </a:r>
            <a:br>
              <a:rPr lang="en-US" altLang="zh-CN" dirty="0"/>
            </a:br>
            <a:endParaRPr lang="zh-CN" altLang="en-US" dirty="0"/>
          </a:p>
        </p:txBody>
      </p:sp>
      <p:sp>
        <p:nvSpPr>
          <p:cNvPr id="3" name="内容占位符 2">
            <a:extLst>
              <a:ext uri="{FF2B5EF4-FFF2-40B4-BE49-F238E27FC236}">
                <a16:creationId xmlns:a16="http://schemas.microsoft.com/office/drawing/2014/main" id="{0ED8D70D-0626-4E85-8708-A16DF2A23DFF}"/>
              </a:ext>
            </a:extLst>
          </p:cNvPr>
          <p:cNvSpPr>
            <a:spLocks noGrp="1"/>
          </p:cNvSpPr>
          <p:nvPr>
            <p:ph idx="1"/>
          </p:nvPr>
        </p:nvSpPr>
        <p:spPr/>
        <p:txBody>
          <a:bodyPr>
            <a:normAutofit/>
          </a:bodyPr>
          <a:lstStyle/>
          <a:p>
            <a:pPr marL="0" indent="0">
              <a:buNone/>
            </a:pPr>
            <a:r>
              <a:rPr lang="fr-FR" altLang="zh-CN" dirty="0"/>
              <a:t>template&lt;typename </a:t>
            </a:r>
            <a:r>
              <a:rPr lang="fr-FR" altLang="zh-CN" b="1" dirty="0"/>
              <a:t>T</a:t>
            </a:r>
            <a:r>
              <a:rPr lang="fr-FR" altLang="zh-CN" dirty="0"/>
              <a:t>&gt;</a:t>
            </a:r>
            <a:br>
              <a:rPr lang="fr-FR" altLang="zh-CN" dirty="0"/>
            </a:br>
            <a:r>
              <a:rPr lang="fr-FR" altLang="zh-CN" dirty="0"/>
              <a:t>void f(</a:t>
            </a:r>
            <a:r>
              <a:rPr lang="fr-FR" altLang="zh-CN" b="1" i="1" dirty="0"/>
              <a:t>ParamType </a:t>
            </a:r>
            <a:r>
              <a:rPr lang="fr-FR" altLang="zh-CN" dirty="0"/>
              <a:t>param); 		</a:t>
            </a:r>
            <a:r>
              <a:rPr lang="en-US" altLang="zh-CN" dirty="0"/>
              <a:t>f(</a:t>
            </a:r>
            <a:r>
              <a:rPr lang="en-US" altLang="zh-CN" b="1" i="1" dirty="0"/>
              <a:t>expr</a:t>
            </a:r>
            <a:r>
              <a:rPr lang="en-US" altLang="zh-CN" dirty="0"/>
              <a:t>); </a:t>
            </a:r>
          </a:p>
          <a:p>
            <a:pPr marL="0" indent="0">
              <a:buNone/>
            </a:pPr>
            <a:r>
              <a:rPr lang="en-US" altLang="zh-CN" dirty="0"/>
              <a:t/>
            </a:r>
            <a:br>
              <a:rPr lang="en-US" altLang="zh-CN" dirty="0"/>
            </a:br>
            <a:r>
              <a:rPr lang="en-US" altLang="zh-CN" dirty="0"/>
              <a:t>• </a:t>
            </a:r>
            <a:r>
              <a:rPr lang="en-US" altLang="zh-CN" i="1" dirty="0" err="1"/>
              <a:t>ParamType</a:t>
            </a:r>
            <a:r>
              <a:rPr lang="en-US" altLang="zh-CN" i="1" dirty="0"/>
              <a:t> </a:t>
            </a:r>
            <a:r>
              <a:rPr lang="en-US" altLang="zh-CN" dirty="0"/>
              <a:t>is a pointer or reference type, but not a universal reference. </a:t>
            </a:r>
          </a:p>
          <a:p>
            <a:pPr marL="0" indent="0">
              <a:buNone/>
            </a:pPr>
            <a:r>
              <a:rPr lang="en-US" altLang="zh-CN" dirty="0"/>
              <a:t/>
            </a:r>
            <a:br>
              <a:rPr lang="en-US" altLang="zh-CN" dirty="0"/>
            </a:br>
            <a:r>
              <a:rPr lang="en-US" altLang="zh-CN" dirty="0"/>
              <a:t>• </a:t>
            </a:r>
            <a:r>
              <a:rPr lang="en-US" altLang="zh-CN" i="1" dirty="0" err="1"/>
              <a:t>ParamType</a:t>
            </a:r>
            <a:r>
              <a:rPr lang="en-US" altLang="zh-CN" i="1" dirty="0"/>
              <a:t> </a:t>
            </a:r>
            <a:r>
              <a:rPr lang="en-US" altLang="zh-CN" dirty="0"/>
              <a:t>is a universal reference.</a:t>
            </a:r>
          </a:p>
          <a:p>
            <a:pPr marL="0" indent="0">
              <a:buNone/>
            </a:pPr>
            <a:r>
              <a:rPr lang="en-US" altLang="zh-CN" dirty="0"/>
              <a:t/>
            </a:r>
            <a:br>
              <a:rPr lang="en-US" altLang="zh-CN" dirty="0"/>
            </a:br>
            <a:r>
              <a:rPr lang="en-US" altLang="zh-CN" dirty="0"/>
              <a:t>• </a:t>
            </a:r>
            <a:r>
              <a:rPr lang="en-US" altLang="zh-CN" i="1" dirty="0" err="1"/>
              <a:t>ParamType</a:t>
            </a:r>
            <a:r>
              <a:rPr lang="en-US" altLang="zh-CN" i="1" dirty="0"/>
              <a:t> </a:t>
            </a:r>
            <a:r>
              <a:rPr lang="en-US" altLang="zh-CN" dirty="0"/>
              <a:t>is neither a pointer nor a reference. </a:t>
            </a:r>
            <a:br>
              <a:rPr lang="en-US" altLang="zh-CN" dirty="0"/>
            </a:br>
            <a:endParaRPr lang="zh-CN" altLang="en-US" dirty="0"/>
          </a:p>
        </p:txBody>
      </p:sp>
    </p:spTree>
    <p:extLst>
      <p:ext uri="{BB962C8B-B14F-4D97-AF65-F5344CB8AC3E}">
        <p14:creationId xmlns:p14="http://schemas.microsoft.com/office/powerpoint/2010/main" val="4039610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5F63E2D-47D1-48DA-A0D1-378B4E1AFF5A}"/>
              </a:ext>
            </a:extLst>
          </p:cNvPr>
          <p:cNvSpPr>
            <a:spLocks noGrp="1"/>
          </p:cNvSpPr>
          <p:nvPr>
            <p:ph idx="1"/>
          </p:nvPr>
        </p:nvSpPr>
        <p:spPr/>
        <p:txBody>
          <a:bodyPr>
            <a:normAutofit lnSpcReduction="10000"/>
          </a:bodyPr>
          <a:lstStyle/>
          <a:p>
            <a:r>
              <a:rPr lang="en-US" altLang="zh-CN" sz="2600" dirty="0" err="1"/>
              <a:t>std</a:t>
            </a:r>
            <a:r>
              <a:rPr lang="en-US" altLang="zh-CN" sz="2600" dirty="0"/>
              <a:t>::move doesn’t move anything </a:t>
            </a:r>
          </a:p>
          <a:p>
            <a:r>
              <a:rPr lang="en-US" altLang="zh-CN" sz="2600" dirty="0">
                <a:solidFill>
                  <a:srgbClr val="231F20"/>
                </a:solidFill>
                <a:latin typeface="MinionPro-Regular"/>
              </a:rPr>
              <a:t>perfect forward‐</a:t>
            </a:r>
            <a:r>
              <a:rPr lang="en-US" altLang="zh-CN" sz="2600" dirty="0" err="1">
                <a:solidFill>
                  <a:srgbClr val="231F20"/>
                </a:solidFill>
                <a:latin typeface="MinionPro-Regular"/>
              </a:rPr>
              <a:t>ing</a:t>
            </a:r>
            <a:r>
              <a:rPr lang="en-US" altLang="zh-CN" sz="2600" dirty="0">
                <a:solidFill>
                  <a:srgbClr val="231F20"/>
                </a:solidFill>
                <a:latin typeface="MinionPro-Regular"/>
              </a:rPr>
              <a:t> is imperfect</a:t>
            </a:r>
            <a:r>
              <a:rPr lang="en-US" altLang="zh-CN" sz="2600" dirty="0"/>
              <a:t> </a:t>
            </a:r>
          </a:p>
          <a:p>
            <a:r>
              <a:rPr lang="en-US" altLang="zh-CN" sz="2600" dirty="0"/>
              <a:t>Move operations aren’t always cheaper than copying </a:t>
            </a:r>
            <a:r>
              <a:rPr lang="en-US" altLang="zh-CN" sz="2600" dirty="0">
                <a:solidFill>
                  <a:srgbClr val="231F20"/>
                </a:solidFill>
                <a:latin typeface="MinionPro-Regular"/>
              </a:rPr>
              <a:t>and they’re not always called in a context where moving is valid</a:t>
            </a:r>
            <a:r>
              <a:rPr lang="en-US" altLang="zh-CN" sz="2600" dirty="0"/>
              <a:t> </a:t>
            </a:r>
          </a:p>
          <a:p>
            <a:r>
              <a:rPr lang="en-US" altLang="zh-CN" sz="2600" dirty="0"/>
              <a:t>The construct “</a:t>
            </a:r>
            <a:r>
              <a:rPr lang="en-US" altLang="zh-CN" sz="2600" i="1" dirty="0"/>
              <a:t>type</a:t>
            </a:r>
            <a:r>
              <a:rPr lang="en-US" altLang="zh-CN" sz="2600" dirty="0"/>
              <a:t>&amp;&amp;” doesn’t always represent an </a:t>
            </a:r>
            <a:r>
              <a:rPr lang="en-US" altLang="zh-CN" sz="2600" dirty="0" err="1"/>
              <a:t>rvalue</a:t>
            </a:r>
            <a:r>
              <a:rPr lang="en-US" altLang="zh-CN" sz="2600" dirty="0"/>
              <a:t> reference. </a:t>
            </a:r>
            <a:br>
              <a:rPr lang="en-US" altLang="zh-CN" sz="2600" dirty="0"/>
            </a:br>
            <a:endParaRPr lang="en-US" altLang="zh-CN" sz="2600" dirty="0"/>
          </a:p>
          <a:p>
            <a:pPr marL="0" indent="0">
              <a:buNone/>
            </a:pPr>
            <a:r>
              <a:rPr lang="en-US" altLang="zh-CN" dirty="0"/>
              <a:t/>
            </a:r>
            <a:br>
              <a:rPr lang="en-US" altLang="zh-CN" dirty="0"/>
            </a:br>
            <a:r>
              <a:rPr lang="en-US" altLang="zh-CN" dirty="0"/>
              <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3902744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41643B23-520E-4D51-B0D9-76CD0BDAB8F2}"/>
              </a:ext>
            </a:extLst>
          </p:cNvPr>
          <p:cNvPicPr>
            <a:picLocks noGrp="1" noChangeAspect="1"/>
          </p:cNvPicPr>
          <p:nvPr>
            <p:ph idx="1"/>
          </p:nvPr>
        </p:nvPicPr>
        <p:blipFill>
          <a:blip r:embed="rId2"/>
          <a:stretch>
            <a:fillRect/>
          </a:stretch>
        </p:blipFill>
        <p:spPr>
          <a:xfrm>
            <a:off x="838200" y="1273362"/>
            <a:ext cx="6857143" cy="2342857"/>
          </a:xfrm>
          <a:prstGeom prst="rect">
            <a:avLst/>
          </a:prstGeom>
        </p:spPr>
      </p:pic>
      <p:pic>
        <p:nvPicPr>
          <p:cNvPr id="5" name="图片 4">
            <a:extLst>
              <a:ext uri="{FF2B5EF4-FFF2-40B4-BE49-F238E27FC236}">
                <a16:creationId xmlns:a16="http://schemas.microsoft.com/office/drawing/2014/main" id="{E0D81633-0F03-403A-A28C-E3C282C493FE}"/>
              </a:ext>
            </a:extLst>
          </p:cNvPr>
          <p:cNvPicPr>
            <a:picLocks noChangeAspect="1"/>
          </p:cNvPicPr>
          <p:nvPr/>
        </p:nvPicPr>
        <p:blipFill>
          <a:blip r:embed="rId3"/>
          <a:stretch>
            <a:fillRect/>
          </a:stretch>
        </p:blipFill>
        <p:spPr>
          <a:xfrm>
            <a:off x="700085" y="3748264"/>
            <a:ext cx="6838095" cy="1552381"/>
          </a:xfrm>
          <a:prstGeom prst="rect">
            <a:avLst/>
          </a:prstGeom>
        </p:spPr>
      </p:pic>
      <p:pic>
        <p:nvPicPr>
          <p:cNvPr id="6" name="图片 5">
            <a:extLst>
              <a:ext uri="{FF2B5EF4-FFF2-40B4-BE49-F238E27FC236}">
                <a16:creationId xmlns:a16="http://schemas.microsoft.com/office/drawing/2014/main" id="{9C449A8F-A698-449C-B0FC-301A3DF581E9}"/>
              </a:ext>
            </a:extLst>
          </p:cNvPr>
          <p:cNvPicPr>
            <a:picLocks noChangeAspect="1"/>
          </p:cNvPicPr>
          <p:nvPr/>
        </p:nvPicPr>
        <p:blipFill>
          <a:blip r:embed="rId4"/>
          <a:stretch>
            <a:fillRect/>
          </a:stretch>
        </p:blipFill>
        <p:spPr>
          <a:xfrm>
            <a:off x="700085" y="5432690"/>
            <a:ext cx="7761905" cy="1019048"/>
          </a:xfrm>
          <a:prstGeom prst="rect">
            <a:avLst/>
          </a:prstGeom>
        </p:spPr>
      </p:pic>
      <p:sp>
        <p:nvSpPr>
          <p:cNvPr id="9" name="标题 1">
            <a:extLst>
              <a:ext uri="{FF2B5EF4-FFF2-40B4-BE49-F238E27FC236}">
                <a16:creationId xmlns:a16="http://schemas.microsoft.com/office/drawing/2014/main" id="{E0B91D97-CB13-4CD2-B623-6589D964219B}"/>
              </a:ext>
            </a:extLst>
          </p:cNvPr>
          <p:cNvSpPr>
            <a:spLocks noGrp="1"/>
          </p:cNvSpPr>
          <p:nvPr>
            <p:ph type="title"/>
          </p:nvPr>
        </p:nvSpPr>
        <p:spPr>
          <a:xfrm>
            <a:off x="838200" y="365125"/>
            <a:ext cx="10515600" cy="1030149"/>
          </a:xfrm>
        </p:spPr>
        <p:txBody>
          <a:bodyPr>
            <a:normAutofit fontScale="90000"/>
          </a:bodyPr>
          <a:lstStyle/>
          <a:p>
            <a:r>
              <a:rPr lang="en-US" altLang="zh-CN" dirty="0" err="1"/>
              <a:t>std</a:t>
            </a:r>
            <a:r>
              <a:rPr lang="en-US" altLang="zh-CN" dirty="0"/>
              <a:t>::move</a:t>
            </a:r>
            <a:r>
              <a:rPr lang="zh-CN" altLang="en-US" dirty="0"/>
              <a:t>：</a:t>
            </a:r>
            <a:r>
              <a:rPr lang="en-US" altLang="zh-CN" i="1" dirty="0">
                <a:solidFill>
                  <a:srgbClr val="231F20"/>
                </a:solidFill>
                <a:latin typeface="MinionPro-It"/>
              </a:rPr>
              <a:t> unconditionally </a:t>
            </a:r>
            <a:r>
              <a:rPr lang="en-US" altLang="zh-CN" dirty="0">
                <a:solidFill>
                  <a:srgbClr val="231F20"/>
                </a:solidFill>
                <a:latin typeface="MinionPro-Regular"/>
              </a:rPr>
              <a:t>casts</a:t>
            </a:r>
            <a:r>
              <a:rPr lang="en-US" altLang="zh-CN" dirty="0"/>
              <a:t> </a:t>
            </a:r>
            <a:br>
              <a:rPr lang="en-US" altLang="zh-CN" dirty="0"/>
            </a:br>
            <a:endParaRPr lang="zh-CN" altLang="en-US" dirty="0"/>
          </a:p>
        </p:txBody>
      </p:sp>
    </p:spTree>
    <p:extLst>
      <p:ext uri="{BB962C8B-B14F-4D97-AF65-F5344CB8AC3E}">
        <p14:creationId xmlns:p14="http://schemas.microsoft.com/office/powerpoint/2010/main" val="2633780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5AAB4F-A674-42AD-A14B-4BFE298C32D3}"/>
              </a:ext>
            </a:extLst>
          </p:cNvPr>
          <p:cNvSpPr>
            <a:spLocks noGrp="1"/>
          </p:cNvSpPr>
          <p:nvPr>
            <p:ph type="title"/>
          </p:nvPr>
        </p:nvSpPr>
        <p:spPr>
          <a:xfrm>
            <a:off x="1051975" y="229842"/>
            <a:ext cx="10515600" cy="1030149"/>
          </a:xfrm>
        </p:spPr>
        <p:txBody>
          <a:bodyPr>
            <a:normAutofit fontScale="90000"/>
          </a:bodyPr>
          <a:lstStyle/>
          <a:p>
            <a:r>
              <a:rPr lang="en-US" altLang="zh-CN" dirty="0" err="1"/>
              <a:t>std</a:t>
            </a:r>
            <a:r>
              <a:rPr lang="en-US" altLang="zh-CN" dirty="0"/>
              <a:t>::move</a:t>
            </a:r>
            <a:r>
              <a:rPr lang="zh-CN" altLang="en-US" dirty="0"/>
              <a:t>：</a:t>
            </a:r>
            <a:r>
              <a:rPr lang="en-US" altLang="zh-CN" i="1" dirty="0">
                <a:solidFill>
                  <a:srgbClr val="231F20"/>
                </a:solidFill>
                <a:latin typeface="MinionPro-It"/>
              </a:rPr>
              <a:t> unconditionally </a:t>
            </a:r>
            <a:r>
              <a:rPr lang="en-US" altLang="zh-CN" dirty="0">
                <a:solidFill>
                  <a:srgbClr val="231F20"/>
                </a:solidFill>
                <a:latin typeface="MinionPro-Regular"/>
              </a:rPr>
              <a:t>casts</a:t>
            </a:r>
            <a:r>
              <a:rPr lang="en-US" altLang="zh-CN" dirty="0"/>
              <a:t> </a:t>
            </a:r>
            <a:br>
              <a:rPr lang="en-US" altLang="zh-CN" dirty="0"/>
            </a:br>
            <a:endParaRPr lang="zh-CN" altLang="en-US" dirty="0"/>
          </a:p>
        </p:txBody>
      </p:sp>
      <p:pic>
        <p:nvPicPr>
          <p:cNvPr id="5" name="图片 4">
            <a:extLst>
              <a:ext uri="{FF2B5EF4-FFF2-40B4-BE49-F238E27FC236}">
                <a16:creationId xmlns:a16="http://schemas.microsoft.com/office/drawing/2014/main" id="{6ADD4EAC-A316-43A6-91F0-4EAED4E7084C}"/>
              </a:ext>
            </a:extLst>
          </p:cNvPr>
          <p:cNvPicPr>
            <a:picLocks noChangeAspect="1"/>
          </p:cNvPicPr>
          <p:nvPr/>
        </p:nvPicPr>
        <p:blipFill>
          <a:blip r:embed="rId2"/>
          <a:stretch>
            <a:fillRect/>
          </a:stretch>
        </p:blipFill>
        <p:spPr>
          <a:xfrm>
            <a:off x="562512" y="3224661"/>
            <a:ext cx="8580952" cy="3590476"/>
          </a:xfrm>
          <a:prstGeom prst="rect">
            <a:avLst/>
          </a:prstGeom>
        </p:spPr>
      </p:pic>
      <p:pic>
        <p:nvPicPr>
          <p:cNvPr id="8" name="内容占位符 7">
            <a:extLst>
              <a:ext uri="{FF2B5EF4-FFF2-40B4-BE49-F238E27FC236}">
                <a16:creationId xmlns:a16="http://schemas.microsoft.com/office/drawing/2014/main" id="{17B653EF-55EE-4138-AFF9-21364BDE12D4}"/>
              </a:ext>
            </a:extLst>
          </p:cNvPr>
          <p:cNvPicPr>
            <a:picLocks noGrp="1" noChangeAspect="1"/>
          </p:cNvPicPr>
          <p:nvPr>
            <p:ph idx="1"/>
          </p:nvPr>
        </p:nvPicPr>
        <p:blipFill>
          <a:blip r:embed="rId3"/>
          <a:stretch>
            <a:fillRect/>
          </a:stretch>
        </p:blipFill>
        <p:spPr>
          <a:xfrm>
            <a:off x="838200" y="1582253"/>
            <a:ext cx="6390476" cy="1638095"/>
          </a:xfrm>
          <a:prstGeom prst="rect">
            <a:avLst/>
          </a:prstGeom>
        </p:spPr>
      </p:pic>
      <p:sp>
        <p:nvSpPr>
          <p:cNvPr id="9" name="文本框 8">
            <a:extLst>
              <a:ext uri="{FF2B5EF4-FFF2-40B4-BE49-F238E27FC236}">
                <a16:creationId xmlns:a16="http://schemas.microsoft.com/office/drawing/2014/main" id="{E96D23D4-633B-4540-BE0C-530E804C6B41}"/>
              </a:ext>
            </a:extLst>
          </p:cNvPr>
          <p:cNvSpPr txBox="1"/>
          <p:nvPr/>
        </p:nvSpPr>
        <p:spPr>
          <a:xfrm>
            <a:off x="3957638" y="5784989"/>
            <a:ext cx="7671850" cy="707886"/>
          </a:xfrm>
          <a:prstGeom prst="rect">
            <a:avLst/>
          </a:prstGeom>
          <a:noFill/>
        </p:spPr>
        <p:txBody>
          <a:bodyPr wrap="square" rtlCol="0">
            <a:spAutoFit/>
          </a:bodyPr>
          <a:lstStyle/>
          <a:p>
            <a:r>
              <a:rPr lang="en-US" altLang="zh-CN" sz="2000" dirty="0">
                <a:solidFill>
                  <a:srgbClr val="231F20"/>
                </a:solidFill>
                <a:latin typeface="MinionPro-Regular"/>
              </a:rPr>
              <a:t>don’t declare objects </a:t>
            </a:r>
            <a:r>
              <a:rPr lang="en-US" altLang="zh-CN" sz="2000" dirty="0" err="1">
                <a:solidFill>
                  <a:srgbClr val="231F20"/>
                </a:solidFill>
                <a:latin typeface="UbuntuMono-Regular"/>
              </a:rPr>
              <a:t>const</a:t>
            </a:r>
            <a:r>
              <a:rPr lang="en-US" altLang="zh-CN" sz="2000" dirty="0">
                <a:solidFill>
                  <a:srgbClr val="231F20"/>
                </a:solidFill>
                <a:latin typeface="UbuntuMono-Regular"/>
              </a:rPr>
              <a:t> </a:t>
            </a:r>
            <a:r>
              <a:rPr lang="en-US" altLang="zh-CN" sz="2000" dirty="0">
                <a:solidFill>
                  <a:srgbClr val="231F20"/>
                </a:solidFill>
                <a:latin typeface="MinionPro-Regular"/>
              </a:rPr>
              <a:t>if you want to be able to move from them</a:t>
            </a:r>
            <a:r>
              <a:rPr lang="en-US" altLang="zh-CN" sz="2000" dirty="0"/>
              <a:t> </a:t>
            </a:r>
            <a:br>
              <a:rPr lang="en-US" altLang="zh-CN" sz="2000" dirty="0"/>
            </a:br>
            <a:endParaRPr lang="zh-CN" altLang="en-US" sz="2000" dirty="0"/>
          </a:p>
        </p:txBody>
      </p:sp>
    </p:spTree>
    <p:extLst>
      <p:ext uri="{BB962C8B-B14F-4D97-AF65-F5344CB8AC3E}">
        <p14:creationId xmlns:p14="http://schemas.microsoft.com/office/powerpoint/2010/main" val="1764434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B7419E-4BD8-4C76-958F-6C7D5015185B}"/>
              </a:ext>
            </a:extLst>
          </p:cNvPr>
          <p:cNvSpPr>
            <a:spLocks noGrp="1"/>
          </p:cNvSpPr>
          <p:nvPr>
            <p:ph type="title"/>
          </p:nvPr>
        </p:nvSpPr>
        <p:spPr/>
        <p:txBody>
          <a:bodyPr>
            <a:normAutofit fontScale="90000"/>
          </a:bodyPr>
          <a:lstStyle/>
          <a:p>
            <a:r>
              <a:rPr lang="en-US" altLang="zh-CN" sz="4000" dirty="0" err="1">
                <a:solidFill>
                  <a:srgbClr val="231F20"/>
                </a:solidFill>
                <a:latin typeface="UbuntuMono-Regular"/>
              </a:rPr>
              <a:t>std</a:t>
            </a:r>
            <a:r>
              <a:rPr lang="en-US" altLang="zh-CN" sz="4000" dirty="0">
                <a:solidFill>
                  <a:srgbClr val="231F20"/>
                </a:solidFill>
                <a:latin typeface="UbuntuMono-Regular"/>
              </a:rPr>
              <a:t>::forward: </a:t>
            </a:r>
            <a:r>
              <a:rPr lang="en-US" altLang="zh-CN" sz="4000" i="1" dirty="0">
                <a:solidFill>
                  <a:srgbClr val="231F20"/>
                </a:solidFill>
                <a:latin typeface="MinionPro-It"/>
              </a:rPr>
              <a:t>conditional </a:t>
            </a:r>
            <a:r>
              <a:rPr lang="en-US" altLang="zh-CN" sz="4000" dirty="0">
                <a:solidFill>
                  <a:srgbClr val="231F20"/>
                </a:solidFill>
                <a:latin typeface="MinionPro-Regular"/>
              </a:rPr>
              <a:t>cast </a:t>
            </a:r>
            <a:r>
              <a:rPr lang="zh-CN" altLang="en-US" sz="4000" dirty="0">
                <a:solidFill>
                  <a:srgbClr val="231F20"/>
                </a:solidFill>
                <a:latin typeface="MinionPro-Regular"/>
              </a:rPr>
              <a:t>模板参数不能省略</a:t>
            </a:r>
            <a:r>
              <a:rPr lang="en-US" altLang="zh-CN" dirty="0"/>
              <a:t/>
            </a:r>
            <a:br>
              <a:rPr lang="en-US" altLang="zh-CN" dirty="0"/>
            </a:br>
            <a:endParaRPr lang="zh-CN" altLang="en-US" dirty="0"/>
          </a:p>
        </p:txBody>
      </p:sp>
      <p:sp>
        <p:nvSpPr>
          <p:cNvPr id="4" name="Rectangle 1">
            <a:extLst>
              <a:ext uri="{FF2B5EF4-FFF2-40B4-BE49-F238E27FC236}">
                <a16:creationId xmlns:a16="http://schemas.microsoft.com/office/drawing/2014/main" id="{81CC440B-E17C-4983-B1CA-9AE28BE8E788}"/>
              </a:ext>
            </a:extLst>
          </p:cNvPr>
          <p:cNvSpPr>
            <a:spLocks noGrp="1" noChangeArrowheads="1"/>
          </p:cNvSpPr>
          <p:nvPr>
            <p:ph idx="1"/>
          </p:nvPr>
        </p:nvSpPr>
        <p:spPr bwMode="auto">
          <a:xfrm>
            <a:off x="938213" y="1690688"/>
            <a:ext cx="8675773" cy="16312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template</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typename </a:t>
            </a:r>
            <a:r>
              <a:rPr kumimoji="0" lang="zh-CN" altLang="zh-CN" sz="2000" b="0" i="0" u="none" strike="noStrike" cap="none" normalizeH="0" baseline="0" dirty="0">
                <a:ln>
                  <a:noFill/>
                </a:ln>
                <a:solidFill>
                  <a:srgbClr val="B9BCD1"/>
                </a:solidFill>
                <a:effectLst/>
                <a:latin typeface="宋体" panose="02010600030101010101" pitchFamily="2" charset="-122"/>
                <a:ea typeface="宋体" panose="02010600030101010101" pitchFamily="2" charset="-122"/>
              </a:rPr>
              <a:t>_Tp</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&gt;</a:t>
            </a:r>
            <a:b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constexpr </a:t>
            </a:r>
            <a:r>
              <a:rPr kumimoji="0" lang="zh-CN" altLang="zh-CN" sz="2000" b="0" i="0" u="none" strike="noStrike" cap="none" normalizeH="0" baseline="0" dirty="0">
                <a:ln>
                  <a:noFill/>
                </a:ln>
                <a:solidFill>
                  <a:srgbClr val="B9BCD1"/>
                </a:solidFill>
                <a:effectLst/>
                <a:latin typeface="宋体" panose="02010600030101010101" pitchFamily="2" charset="-122"/>
                <a:ea typeface="宋体" panose="02010600030101010101" pitchFamily="2" charset="-122"/>
              </a:rPr>
              <a:t>_Tp</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&amp;&amp;</a:t>
            </a:r>
            <a:b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forward(</a:t>
            </a:r>
            <a:r>
              <a:rPr kumimoji="0" lang="zh-CN" altLang="zh-CN" sz="2000" b="1"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typename </a:t>
            </a:r>
            <a:r>
              <a:rPr kumimoji="0" lang="zh-CN" altLang="zh-CN" sz="2000" b="0" i="0" u="none" strike="noStrike" cap="none" normalizeH="0" baseline="0" dirty="0">
                <a:ln>
                  <a:noFill/>
                </a:ln>
                <a:solidFill>
                  <a:srgbClr val="B5B6E3"/>
                </a:solidFill>
                <a:effectLst/>
                <a:latin typeface="宋体" panose="02010600030101010101" pitchFamily="2" charset="-122"/>
                <a:ea typeface="宋体" panose="02010600030101010101" pitchFamily="2" charset="-122"/>
              </a:rPr>
              <a:t>std</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B5B6E3"/>
                </a:solidFill>
                <a:effectLst/>
                <a:latin typeface="宋体" panose="02010600030101010101" pitchFamily="2" charset="-122"/>
                <a:ea typeface="宋体" panose="02010600030101010101" pitchFamily="2" charset="-122"/>
              </a:rPr>
              <a:t>remove_reference</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&lt;</a:t>
            </a:r>
            <a:r>
              <a:rPr kumimoji="0" lang="zh-CN" altLang="zh-CN" sz="2000" b="0" i="0" u="none" strike="noStrike" cap="none" normalizeH="0" baseline="0" dirty="0">
                <a:ln>
                  <a:noFill/>
                </a:ln>
                <a:solidFill>
                  <a:srgbClr val="B9BCD1"/>
                </a:solidFill>
                <a:effectLst/>
                <a:latin typeface="宋体" panose="02010600030101010101" pitchFamily="2" charset="-122"/>
                <a:ea typeface="宋体" panose="02010600030101010101" pitchFamily="2" charset="-122"/>
              </a:rPr>
              <a:t>_Tp</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&gt;::</a:t>
            </a:r>
            <a:r>
              <a:rPr kumimoji="0" lang="zh-CN" altLang="zh-CN" sz="2000" b="0" i="0" u="none" strike="noStrike" cap="none" normalizeH="0" baseline="0" dirty="0">
                <a:ln>
                  <a:noFill/>
                </a:ln>
                <a:solidFill>
                  <a:srgbClr val="B9BCD1"/>
                </a:solidFill>
                <a:effectLst/>
                <a:latin typeface="宋体" panose="02010600030101010101" pitchFamily="2" charset="-122"/>
                <a:ea typeface="宋体" panose="02010600030101010101" pitchFamily="2" charset="-122"/>
              </a:rPr>
              <a:t>type</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&amp; __t) </a:t>
            </a:r>
            <a:r>
              <a:rPr kumimoji="0" lang="zh-CN" altLang="zh-CN" sz="2000" b="1"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noexcept</a:t>
            </a:r>
            <a:br>
              <a:rPr kumimoji="0" lang="zh-CN" altLang="zh-CN" sz="2000" b="1" i="0" u="none" strike="noStrike" cap="none" normalizeH="0" baseline="0" dirty="0">
                <a:ln>
                  <a:noFill/>
                </a:ln>
                <a:solidFill>
                  <a:srgbClr val="CC7832"/>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return static_cast</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&lt;</a:t>
            </a:r>
            <a:r>
              <a:rPr kumimoji="0" lang="zh-CN" altLang="zh-CN" sz="2000" b="0" i="0" u="none" strike="noStrike" cap="none" normalizeH="0" baseline="0" dirty="0">
                <a:ln>
                  <a:noFill/>
                </a:ln>
                <a:solidFill>
                  <a:srgbClr val="B9BCD1"/>
                </a:solidFill>
                <a:effectLst/>
                <a:latin typeface="宋体" panose="02010600030101010101" pitchFamily="2" charset="-122"/>
                <a:ea typeface="宋体" panose="02010600030101010101" pitchFamily="2" charset="-122"/>
              </a:rPr>
              <a:t>_Tp</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&amp;&amp;&gt;(__t)</a:t>
            </a:r>
            <a:r>
              <a:rPr kumimoji="0" lang="zh-CN" altLang="zh-CN" sz="20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C2347A0-0E8D-493F-A542-BCA5423CF8DE}"/>
              </a:ext>
            </a:extLst>
          </p:cNvPr>
          <p:cNvSpPr>
            <a:spLocks noChangeArrowheads="1"/>
          </p:cNvSpPr>
          <p:nvPr/>
        </p:nvSpPr>
        <p:spPr bwMode="auto">
          <a:xfrm>
            <a:off x="838200" y="3536097"/>
            <a:ext cx="9858375"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template</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typename </a:t>
            </a:r>
            <a:r>
              <a:rPr kumimoji="0" lang="zh-CN" altLang="zh-CN" sz="2000" b="0" i="0" u="none" strike="noStrike" cap="none" normalizeH="0" baseline="0" dirty="0">
                <a:ln>
                  <a:noFill/>
                </a:ln>
                <a:solidFill>
                  <a:srgbClr val="B9BCD1"/>
                </a:solidFill>
                <a:effectLst/>
                <a:latin typeface="宋体" panose="02010600030101010101" pitchFamily="2" charset="-122"/>
                <a:ea typeface="宋体" panose="02010600030101010101" pitchFamily="2" charset="-122"/>
              </a:rPr>
              <a:t>_Tp</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&gt;</a:t>
            </a:r>
            <a:b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constexpr </a:t>
            </a:r>
            <a:r>
              <a:rPr kumimoji="0" lang="zh-CN" altLang="zh-CN" sz="2000" b="0" i="0" u="none" strike="noStrike" cap="none" normalizeH="0" baseline="0" dirty="0">
                <a:ln>
                  <a:noFill/>
                </a:ln>
                <a:solidFill>
                  <a:srgbClr val="B9BCD1"/>
                </a:solidFill>
                <a:effectLst/>
                <a:latin typeface="宋体" panose="02010600030101010101" pitchFamily="2" charset="-122"/>
                <a:ea typeface="宋体" panose="02010600030101010101" pitchFamily="2" charset="-122"/>
              </a:rPr>
              <a:t>_Tp</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&amp;&amp;</a:t>
            </a:r>
            <a:b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forward(</a:t>
            </a:r>
            <a:r>
              <a:rPr kumimoji="0" lang="zh-CN" altLang="zh-CN" sz="2000" b="1"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typename </a:t>
            </a:r>
            <a:r>
              <a:rPr kumimoji="0" lang="zh-CN" altLang="zh-CN" sz="2000" b="0" i="0" u="none" strike="noStrike" cap="none" normalizeH="0" baseline="0" dirty="0">
                <a:ln>
                  <a:noFill/>
                </a:ln>
                <a:solidFill>
                  <a:srgbClr val="B5B6E3"/>
                </a:solidFill>
                <a:effectLst/>
                <a:latin typeface="宋体" panose="02010600030101010101" pitchFamily="2" charset="-122"/>
                <a:ea typeface="宋体" panose="02010600030101010101" pitchFamily="2" charset="-122"/>
              </a:rPr>
              <a:t>std</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B5B6E3"/>
                </a:solidFill>
                <a:effectLst/>
                <a:latin typeface="宋体" panose="02010600030101010101" pitchFamily="2" charset="-122"/>
                <a:ea typeface="宋体" panose="02010600030101010101" pitchFamily="2" charset="-122"/>
              </a:rPr>
              <a:t>remove_reference</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&lt;</a:t>
            </a:r>
            <a:r>
              <a:rPr kumimoji="0" lang="zh-CN" altLang="zh-CN" sz="2000" b="0" i="0" u="none" strike="noStrike" cap="none" normalizeH="0" baseline="0" dirty="0">
                <a:ln>
                  <a:noFill/>
                </a:ln>
                <a:solidFill>
                  <a:srgbClr val="B9BCD1"/>
                </a:solidFill>
                <a:effectLst/>
                <a:latin typeface="宋体" panose="02010600030101010101" pitchFamily="2" charset="-122"/>
                <a:ea typeface="宋体" panose="02010600030101010101" pitchFamily="2" charset="-122"/>
              </a:rPr>
              <a:t>_Tp</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&gt;::</a:t>
            </a:r>
            <a:r>
              <a:rPr kumimoji="0" lang="zh-CN" altLang="zh-CN" sz="2000" b="0" i="0" u="none" strike="noStrike" cap="none" normalizeH="0" baseline="0" dirty="0">
                <a:ln>
                  <a:noFill/>
                </a:ln>
                <a:solidFill>
                  <a:srgbClr val="B9BCD1"/>
                </a:solidFill>
                <a:effectLst/>
                <a:latin typeface="宋体" panose="02010600030101010101" pitchFamily="2" charset="-122"/>
                <a:ea typeface="宋体" panose="02010600030101010101" pitchFamily="2" charset="-122"/>
              </a:rPr>
              <a:t>type</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&amp;&amp; __t) </a:t>
            </a:r>
            <a:r>
              <a:rPr kumimoji="0" lang="zh-CN" altLang="zh-CN" sz="2000" b="1"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noexcept</a:t>
            </a:r>
            <a:br>
              <a:rPr kumimoji="0" lang="zh-CN" altLang="zh-CN" sz="2000" b="1" i="0" u="none" strike="noStrike" cap="none" normalizeH="0" baseline="0" dirty="0">
                <a:ln>
                  <a:noFill/>
                </a:ln>
                <a:solidFill>
                  <a:srgbClr val="CC7832"/>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static_assert</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B5B6E3"/>
                </a:solidFill>
                <a:effectLst/>
                <a:latin typeface="宋体" panose="02010600030101010101" pitchFamily="2" charset="-122"/>
                <a:ea typeface="宋体" panose="02010600030101010101" pitchFamily="2" charset="-122"/>
              </a:rPr>
              <a:t>std</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B5B6E3"/>
                </a:solidFill>
                <a:effectLst/>
                <a:latin typeface="宋体" panose="02010600030101010101" pitchFamily="2" charset="-122"/>
                <a:ea typeface="宋体" panose="02010600030101010101" pitchFamily="2" charset="-122"/>
              </a:rPr>
              <a:t>is_lvalue_reference</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&lt;</a:t>
            </a:r>
            <a:r>
              <a:rPr kumimoji="0" lang="zh-CN" altLang="zh-CN" sz="2000" b="0" i="0" u="none" strike="noStrike" cap="none" normalizeH="0" baseline="0" dirty="0">
                <a:ln>
                  <a:noFill/>
                </a:ln>
                <a:solidFill>
                  <a:srgbClr val="B9BCD1"/>
                </a:solidFill>
                <a:effectLst/>
                <a:latin typeface="宋体" panose="02010600030101010101" pitchFamily="2" charset="-122"/>
                <a:ea typeface="宋体" panose="02010600030101010101" pitchFamily="2" charset="-122"/>
              </a:rPr>
              <a:t>_Tp</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&gt;::</a:t>
            </a:r>
            <a:r>
              <a:rPr kumimoji="0" lang="zh-CN" altLang="zh-CN" sz="2000" b="0" i="0" u="none" strike="noStrike" cap="none" normalizeH="0" baseline="0" dirty="0">
                <a:ln>
                  <a:noFill/>
                </a:ln>
                <a:solidFill>
                  <a:srgbClr val="9373A5"/>
                </a:solidFill>
                <a:effectLst/>
                <a:latin typeface="宋体" panose="02010600030101010101" pitchFamily="2" charset="-122"/>
                <a:ea typeface="宋体" panose="02010600030101010101" pitchFamily="2" charset="-122"/>
              </a:rPr>
              <a:t>value</a:t>
            </a:r>
            <a:r>
              <a:rPr kumimoji="0" lang="zh-CN" altLang="zh-CN" sz="20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"template argument"</a:t>
            </a:r>
            <a:br>
              <a:rPr kumimoji="0" lang="zh-CN" altLang="zh-CN" sz="20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    " substituting _Tp is an lvalue reference type"</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return static_cast</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&lt;</a:t>
            </a:r>
            <a:r>
              <a:rPr kumimoji="0" lang="zh-CN" altLang="zh-CN" sz="2000" b="0" i="0" u="none" strike="noStrike" cap="none" normalizeH="0" baseline="0" dirty="0">
                <a:ln>
                  <a:noFill/>
                </a:ln>
                <a:solidFill>
                  <a:srgbClr val="B9BCD1"/>
                </a:solidFill>
                <a:effectLst/>
                <a:latin typeface="宋体" panose="02010600030101010101" pitchFamily="2" charset="-122"/>
                <a:ea typeface="宋体" panose="02010600030101010101" pitchFamily="2" charset="-122"/>
              </a:rPr>
              <a:t>_Tp</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&amp;&amp;&gt;(__t)</a:t>
            </a:r>
            <a:r>
              <a:rPr kumimoji="0" lang="zh-CN" altLang="zh-CN" sz="20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6" name="文本框 5">
            <a:extLst>
              <a:ext uri="{FF2B5EF4-FFF2-40B4-BE49-F238E27FC236}">
                <a16:creationId xmlns:a16="http://schemas.microsoft.com/office/drawing/2014/main" id="{09E64707-7FFA-4C6A-BA53-9CA548DD983A}"/>
              </a:ext>
            </a:extLst>
          </p:cNvPr>
          <p:cNvSpPr txBox="1"/>
          <p:nvPr/>
        </p:nvSpPr>
        <p:spPr>
          <a:xfrm>
            <a:off x="938213" y="6300788"/>
            <a:ext cx="9634537" cy="400110"/>
          </a:xfrm>
          <a:prstGeom prst="rect">
            <a:avLst/>
          </a:prstGeom>
          <a:noFill/>
        </p:spPr>
        <p:txBody>
          <a:bodyPr wrap="square" rtlCol="0">
            <a:spAutoFit/>
          </a:bodyPr>
          <a:lstStyle/>
          <a:p>
            <a:r>
              <a:rPr lang="en-US" altLang="zh-CN" sz="2000" dirty="0"/>
              <a:t>SFINAE: Substitution Failure Is Not An Error</a:t>
            </a:r>
            <a:endParaRPr lang="zh-CN" altLang="en-US" sz="2000" dirty="0"/>
          </a:p>
        </p:txBody>
      </p:sp>
    </p:spTree>
    <p:extLst>
      <p:ext uri="{BB962C8B-B14F-4D97-AF65-F5344CB8AC3E}">
        <p14:creationId xmlns:p14="http://schemas.microsoft.com/office/powerpoint/2010/main" val="1685710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F113A990-E701-42B7-B92B-E99A9EF6735F}"/>
              </a:ext>
            </a:extLst>
          </p:cNvPr>
          <p:cNvPicPr>
            <a:picLocks noChangeAspect="1"/>
          </p:cNvPicPr>
          <p:nvPr/>
        </p:nvPicPr>
        <p:blipFill>
          <a:blip r:embed="rId2"/>
          <a:stretch>
            <a:fillRect/>
          </a:stretch>
        </p:blipFill>
        <p:spPr>
          <a:xfrm>
            <a:off x="1148191" y="243114"/>
            <a:ext cx="8600000" cy="3628571"/>
          </a:xfrm>
          <a:prstGeom prst="rect">
            <a:avLst/>
          </a:prstGeom>
        </p:spPr>
      </p:pic>
      <p:pic>
        <p:nvPicPr>
          <p:cNvPr id="9" name="图片 8">
            <a:extLst>
              <a:ext uri="{FF2B5EF4-FFF2-40B4-BE49-F238E27FC236}">
                <a16:creationId xmlns:a16="http://schemas.microsoft.com/office/drawing/2014/main" id="{79E79FCD-A378-49A3-9E03-87B601DF6BBA}"/>
              </a:ext>
            </a:extLst>
          </p:cNvPr>
          <p:cNvPicPr>
            <a:picLocks noChangeAspect="1"/>
          </p:cNvPicPr>
          <p:nvPr/>
        </p:nvPicPr>
        <p:blipFill>
          <a:blip r:embed="rId3"/>
          <a:stretch>
            <a:fillRect/>
          </a:stretch>
        </p:blipFill>
        <p:spPr>
          <a:xfrm>
            <a:off x="1148191" y="4605434"/>
            <a:ext cx="7542857" cy="1561905"/>
          </a:xfrm>
          <a:prstGeom prst="rect">
            <a:avLst/>
          </a:prstGeom>
        </p:spPr>
      </p:pic>
    </p:spTree>
    <p:extLst>
      <p:ext uri="{BB962C8B-B14F-4D97-AF65-F5344CB8AC3E}">
        <p14:creationId xmlns:p14="http://schemas.microsoft.com/office/powerpoint/2010/main" val="72863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3F16E05-3383-439E-AF57-B7300249B5A5}"/>
              </a:ext>
            </a:extLst>
          </p:cNvPr>
          <p:cNvSpPr>
            <a:spLocks noGrp="1"/>
          </p:cNvSpPr>
          <p:nvPr>
            <p:ph idx="1"/>
          </p:nvPr>
        </p:nvSpPr>
        <p:spPr>
          <a:xfrm>
            <a:off x="1209675" y="1354138"/>
            <a:ext cx="10515600" cy="4351338"/>
          </a:xfrm>
        </p:spPr>
        <p:txBody>
          <a:bodyPr/>
          <a:lstStyle/>
          <a:p>
            <a:pPr marL="0" indent="0">
              <a:buNone/>
            </a:pPr>
            <a:r>
              <a:rPr lang="en-US" altLang="zh-CN" dirty="0" err="1"/>
              <a:t>std</a:t>
            </a:r>
            <a:r>
              <a:rPr lang="en-US" altLang="zh-CN" dirty="0"/>
              <a:t>::move</a:t>
            </a:r>
            <a:r>
              <a:rPr lang="zh-CN" altLang="en-US" dirty="0"/>
              <a:t>函数移动后</a:t>
            </a:r>
            <a:r>
              <a:rPr lang="en-US" altLang="zh-CN" dirty="0"/>
              <a:t>,</a:t>
            </a:r>
            <a:r>
              <a:rPr lang="zh-CN" altLang="en-US" dirty="0"/>
              <a:t>要求移后源是可析构的</a:t>
            </a:r>
            <a:endParaRPr lang="en-US" altLang="zh-CN" dirty="0"/>
          </a:p>
          <a:p>
            <a:pPr marL="0" indent="0">
              <a:buNone/>
            </a:pPr>
            <a:r>
              <a:rPr lang="zh-CN" altLang="en-US" dirty="0"/>
              <a:t/>
            </a:r>
            <a:br>
              <a:rPr lang="zh-CN" altLang="en-US" dirty="0"/>
            </a:br>
            <a:r>
              <a:rPr lang="zh-CN" altLang="en-US" dirty="0">
                <a:solidFill>
                  <a:srgbClr val="262626"/>
                </a:solidFill>
                <a:latin typeface="-apple-system"/>
              </a:rPr>
              <a:t>任何对象被移动后，仍然可以被正常析构。</a:t>
            </a:r>
            <a:endParaRPr lang="zh-CN" altLang="en-US" dirty="0"/>
          </a:p>
        </p:txBody>
      </p:sp>
    </p:spTree>
    <p:extLst>
      <p:ext uri="{BB962C8B-B14F-4D97-AF65-F5344CB8AC3E}">
        <p14:creationId xmlns:p14="http://schemas.microsoft.com/office/powerpoint/2010/main" val="982522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0640D3-9C79-4433-81C1-D017FBFAD1CD}"/>
              </a:ext>
            </a:extLst>
          </p:cNvPr>
          <p:cNvSpPr>
            <a:spLocks noGrp="1"/>
          </p:cNvSpPr>
          <p:nvPr>
            <p:ph type="title"/>
          </p:nvPr>
        </p:nvSpPr>
        <p:spPr/>
        <p:txBody>
          <a:bodyPr>
            <a:normAutofit fontScale="90000"/>
          </a:bodyPr>
          <a:lstStyle/>
          <a:p>
            <a:r>
              <a:rPr lang="en-US" altLang="zh-CN" dirty="0"/>
              <a:t>Distinguish universal references from </a:t>
            </a:r>
            <a:r>
              <a:rPr lang="en-US" altLang="zh-CN" dirty="0" err="1"/>
              <a:t>rvalue</a:t>
            </a:r>
            <a:r>
              <a:rPr lang="en-US" altLang="zh-CN" dirty="0"/>
              <a:t/>
            </a:r>
            <a:br>
              <a:rPr lang="en-US" altLang="zh-CN" dirty="0"/>
            </a:br>
            <a:r>
              <a:rPr lang="en-US" altLang="zh-CN" dirty="0"/>
              <a:t>references. </a:t>
            </a:r>
            <a:br>
              <a:rPr lang="en-US" altLang="zh-CN" dirty="0"/>
            </a:br>
            <a:endParaRPr lang="zh-CN" altLang="en-US" dirty="0"/>
          </a:p>
        </p:txBody>
      </p:sp>
      <p:pic>
        <p:nvPicPr>
          <p:cNvPr id="4" name="内容占位符 3">
            <a:extLst>
              <a:ext uri="{FF2B5EF4-FFF2-40B4-BE49-F238E27FC236}">
                <a16:creationId xmlns:a16="http://schemas.microsoft.com/office/drawing/2014/main" id="{9F9365C9-C9FA-48FD-9949-750C8AF651F7}"/>
              </a:ext>
            </a:extLst>
          </p:cNvPr>
          <p:cNvPicPr>
            <a:picLocks noGrp="1" noChangeAspect="1"/>
          </p:cNvPicPr>
          <p:nvPr>
            <p:ph idx="1"/>
          </p:nvPr>
        </p:nvPicPr>
        <p:blipFill>
          <a:blip r:embed="rId2"/>
          <a:stretch>
            <a:fillRect/>
          </a:stretch>
        </p:blipFill>
        <p:spPr>
          <a:xfrm>
            <a:off x="838200" y="1344049"/>
            <a:ext cx="8638095" cy="3685714"/>
          </a:xfrm>
          <a:prstGeom prst="rect">
            <a:avLst/>
          </a:prstGeom>
        </p:spPr>
      </p:pic>
      <p:pic>
        <p:nvPicPr>
          <p:cNvPr id="5" name="图片 4">
            <a:extLst>
              <a:ext uri="{FF2B5EF4-FFF2-40B4-BE49-F238E27FC236}">
                <a16:creationId xmlns:a16="http://schemas.microsoft.com/office/drawing/2014/main" id="{4AB69645-5817-41F0-9017-4B2B2A41990E}"/>
              </a:ext>
            </a:extLst>
          </p:cNvPr>
          <p:cNvPicPr>
            <a:picLocks noChangeAspect="1"/>
          </p:cNvPicPr>
          <p:nvPr/>
        </p:nvPicPr>
        <p:blipFill>
          <a:blip r:embed="rId3"/>
          <a:stretch>
            <a:fillRect/>
          </a:stretch>
        </p:blipFill>
        <p:spPr>
          <a:xfrm>
            <a:off x="942961" y="5090141"/>
            <a:ext cx="8428571" cy="847619"/>
          </a:xfrm>
          <a:prstGeom prst="rect">
            <a:avLst/>
          </a:prstGeom>
        </p:spPr>
      </p:pic>
      <p:pic>
        <p:nvPicPr>
          <p:cNvPr id="6" name="图片 5">
            <a:extLst>
              <a:ext uri="{FF2B5EF4-FFF2-40B4-BE49-F238E27FC236}">
                <a16:creationId xmlns:a16="http://schemas.microsoft.com/office/drawing/2014/main" id="{91013B59-DBCA-449D-BB33-B3DEC13FF3E9}"/>
              </a:ext>
            </a:extLst>
          </p:cNvPr>
          <p:cNvPicPr>
            <a:picLocks noChangeAspect="1"/>
          </p:cNvPicPr>
          <p:nvPr/>
        </p:nvPicPr>
        <p:blipFill>
          <a:blip r:embed="rId4"/>
          <a:stretch>
            <a:fillRect/>
          </a:stretch>
        </p:blipFill>
        <p:spPr>
          <a:xfrm>
            <a:off x="819152" y="5800857"/>
            <a:ext cx="8657143" cy="1057143"/>
          </a:xfrm>
          <a:prstGeom prst="rect">
            <a:avLst/>
          </a:prstGeom>
        </p:spPr>
      </p:pic>
    </p:spTree>
    <p:extLst>
      <p:ext uri="{BB962C8B-B14F-4D97-AF65-F5344CB8AC3E}">
        <p14:creationId xmlns:p14="http://schemas.microsoft.com/office/powerpoint/2010/main" val="3824063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675A3AA-33FA-4F5A-9A28-D47DAEB88F1A}"/>
              </a:ext>
            </a:extLst>
          </p:cNvPr>
          <p:cNvSpPr/>
          <p:nvPr/>
        </p:nvSpPr>
        <p:spPr>
          <a:xfrm>
            <a:off x="976312" y="260301"/>
            <a:ext cx="10053638" cy="1600438"/>
          </a:xfrm>
          <a:prstGeom prst="rect">
            <a:avLst/>
          </a:prstGeom>
        </p:spPr>
        <p:txBody>
          <a:bodyPr wrap="square">
            <a:spAutoFit/>
          </a:bodyPr>
          <a:lstStyle/>
          <a:p>
            <a:r>
              <a:rPr lang="en-US" altLang="zh-CN" sz="2000" dirty="0">
                <a:solidFill>
                  <a:srgbClr val="231F20"/>
                </a:solidFill>
                <a:latin typeface="MinionPro-Regular"/>
              </a:rPr>
              <a:t>If you’re in a template and you see a function parameter of type “</a:t>
            </a:r>
            <a:r>
              <a:rPr lang="en-US" altLang="zh-CN" sz="2000" dirty="0">
                <a:solidFill>
                  <a:srgbClr val="231F20"/>
                </a:solidFill>
                <a:latin typeface="UbuntuMono-Regular"/>
              </a:rPr>
              <a:t>T&amp;&amp;</a:t>
            </a:r>
            <a:r>
              <a:rPr lang="en-US" altLang="zh-CN" sz="2000" dirty="0">
                <a:solidFill>
                  <a:srgbClr val="231F20"/>
                </a:solidFill>
                <a:latin typeface="MinionPro-Regular"/>
              </a:rPr>
              <a:t>”, you might</a:t>
            </a:r>
            <a:br>
              <a:rPr lang="en-US" altLang="zh-CN" sz="2000" dirty="0">
                <a:solidFill>
                  <a:srgbClr val="231F20"/>
                </a:solidFill>
                <a:latin typeface="MinionPro-Regular"/>
              </a:rPr>
            </a:br>
            <a:r>
              <a:rPr lang="en-US" altLang="zh-CN" sz="2000" dirty="0">
                <a:solidFill>
                  <a:srgbClr val="231F20"/>
                </a:solidFill>
                <a:latin typeface="MinionPro-Regular"/>
              </a:rPr>
              <a:t>think you can assume that it’s a universal reference. You can’t. That’s because being</a:t>
            </a:r>
            <a:br>
              <a:rPr lang="en-US" altLang="zh-CN" sz="2000" dirty="0">
                <a:solidFill>
                  <a:srgbClr val="231F20"/>
                </a:solidFill>
                <a:latin typeface="MinionPro-Regular"/>
              </a:rPr>
            </a:br>
            <a:r>
              <a:rPr lang="en-US" altLang="zh-CN" sz="2000" dirty="0">
                <a:solidFill>
                  <a:srgbClr val="231F20"/>
                </a:solidFill>
                <a:latin typeface="MinionPro-Regular"/>
              </a:rPr>
              <a:t>in a template doesn’t guarantee the presence of type deduction. Consider this</a:t>
            </a:r>
            <a:br>
              <a:rPr lang="en-US" altLang="zh-CN" sz="2000" dirty="0">
                <a:solidFill>
                  <a:srgbClr val="231F20"/>
                </a:solidFill>
                <a:latin typeface="MinionPro-Regular"/>
              </a:rPr>
            </a:br>
            <a:r>
              <a:rPr lang="en-US" altLang="zh-CN" sz="2000" dirty="0" err="1">
                <a:solidFill>
                  <a:srgbClr val="231F20"/>
                </a:solidFill>
                <a:latin typeface="UbuntuMono-Regular"/>
              </a:rPr>
              <a:t>push_back</a:t>
            </a:r>
            <a:r>
              <a:rPr lang="en-US" altLang="zh-CN" sz="2000" dirty="0">
                <a:solidFill>
                  <a:srgbClr val="231F20"/>
                </a:solidFill>
                <a:latin typeface="UbuntuMono-Regular"/>
              </a:rPr>
              <a:t> </a:t>
            </a:r>
            <a:r>
              <a:rPr lang="en-US" altLang="zh-CN" sz="2000" dirty="0">
                <a:solidFill>
                  <a:srgbClr val="231F20"/>
                </a:solidFill>
                <a:latin typeface="MinionPro-Regular"/>
              </a:rPr>
              <a:t>member function in </a:t>
            </a:r>
            <a:r>
              <a:rPr lang="en-US" altLang="zh-CN" sz="2000" dirty="0" err="1">
                <a:solidFill>
                  <a:srgbClr val="231F20"/>
                </a:solidFill>
                <a:latin typeface="UbuntuMono-Regular"/>
              </a:rPr>
              <a:t>std</a:t>
            </a:r>
            <a:r>
              <a:rPr lang="en-US" altLang="zh-CN" sz="2000" dirty="0">
                <a:solidFill>
                  <a:srgbClr val="231F20"/>
                </a:solidFill>
                <a:latin typeface="UbuntuMono-Regular"/>
              </a:rPr>
              <a:t>::vector</a:t>
            </a:r>
            <a:r>
              <a:rPr lang="en-US" altLang="zh-CN" sz="2000" dirty="0">
                <a:solidFill>
                  <a:srgbClr val="231F20"/>
                </a:solidFill>
                <a:latin typeface="MinionPro-Regular"/>
              </a:rPr>
              <a:t>:</a:t>
            </a:r>
            <a:r>
              <a:rPr lang="en-US" altLang="zh-CN" sz="2000" dirty="0"/>
              <a:t> </a:t>
            </a:r>
            <a:r>
              <a:rPr lang="en-US" altLang="zh-CN" dirty="0"/>
              <a:t/>
            </a:r>
            <a:br>
              <a:rPr lang="en-US" altLang="zh-CN" dirty="0"/>
            </a:br>
            <a:endParaRPr lang="zh-CN" altLang="en-US" dirty="0"/>
          </a:p>
        </p:txBody>
      </p:sp>
      <p:pic>
        <p:nvPicPr>
          <p:cNvPr id="5" name="图片 4">
            <a:extLst>
              <a:ext uri="{FF2B5EF4-FFF2-40B4-BE49-F238E27FC236}">
                <a16:creationId xmlns:a16="http://schemas.microsoft.com/office/drawing/2014/main" id="{2FA42325-AAEE-4B1C-A7D6-523D6879716C}"/>
              </a:ext>
            </a:extLst>
          </p:cNvPr>
          <p:cNvPicPr>
            <a:picLocks noChangeAspect="1"/>
          </p:cNvPicPr>
          <p:nvPr/>
        </p:nvPicPr>
        <p:blipFill>
          <a:blip r:embed="rId2"/>
          <a:stretch>
            <a:fillRect/>
          </a:stretch>
        </p:blipFill>
        <p:spPr>
          <a:xfrm>
            <a:off x="976312" y="1968550"/>
            <a:ext cx="8238095" cy="2000000"/>
          </a:xfrm>
          <a:prstGeom prst="rect">
            <a:avLst/>
          </a:prstGeom>
        </p:spPr>
      </p:pic>
      <p:sp>
        <p:nvSpPr>
          <p:cNvPr id="6" name="文本框 5">
            <a:extLst>
              <a:ext uri="{FF2B5EF4-FFF2-40B4-BE49-F238E27FC236}">
                <a16:creationId xmlns:a16="http://schemas.microsoft.com/office/drawing/2014/main" id="{4D8A4348-53C4-4AE7-8852-4F263C2CE260}"/>
              </a:ext>
            </a:extLst>
          </p:cNvPr>
          <p:cNvSpPr txBox="1"/>
          <p:nvPr/>
        </p:nvSpPr>
        <p:spPr>
          <a:xfrm>
            <a:off x="1185863" y="4357688"/>
            <a:ext cx="10872787" cy="2862322"/>
          </a:xfrm>
          <a:prstGeom prst="rect">
            <a:avLst/>
          </a:prstGeom>
          <a:noFill/>
        </p:spPr>
        <p:txBody>
          <a:bodyPr wrap="square" rtlCol="0">
            <a:spAutoFit/>
          </a:bodyPr>
          <a:lstStyle/>
          <a:p>
            <a:r>
              <a:rPr lang="en-US" altLang="zh-CN" sz="2000" dirty="0" err="1">
                <a:solidFill>
                  <a:srgbClr val="343493"/>
                </a:solidFill>
                <a:latin typeface="UbuntuMono-Regular"/>
              </a:rPr>
              <a:t>std</a:t>
            </a:r>
            <a:r>
              <a:rPr lang="en-US" altLang="zh-CN" sz="2000" dirty="0">
                <a:solidFill>
                  <a:srgbClr val="343493"/>
                </a:solidFill>
                <a:latin typeface="UbuntuMono-Regular"/>
              </a:rPr>
              <a:t>::vector&lt;Widget&gt; v;</a:t>
            </a:r>
          </a:p>
          <a:p>
            <a:r>
              <a:rPr lang="en-US" altLang="zh-CN" sz="2000" dirty="0">
                <a:solidFill>
                  <a:srgbClr val="231F20"/>
                </a:solidFill>
                <a:latin typeface="MinionPro-Regular"/>
              </a:rPr>
              <a:t>causes the </a:t>
            </a:r>
            <a:r>
              <a:rPr lang="en-US" altLang="zh-CN" sz="2000" dirty="0" err="1">
                <a:solidFill>
                  <a:srgbClr val="231F20"/>
                </a:solidFill>
                <a:latin typeface="UbuntuMono-Regular"/>
              </a:rPr>
              <a:t>std</a:t>
            </a:r>
            <a:r>
              <a:rPr lang="en-US" altLang="zh-CN" sz="2000" dirty="0">
                <a:solidFill>
                  <a:srgbClr val="231F20"/>
                </a:solidFill>
                <a:latin typeface="UbuntuMono-Regular"/>
              </a:rPr>
              <a:t>::vector </a:t>
            </a:r>
            <a:r>
              <a:rPr lang="en-US" altLang="zh-CN" sz="2000" dirty="0">
                <a:solidFill>
                  <a:srgbClr val="231F20"/>
                </a:solidFill>
                <a:latin typeface="MinionPro-Regular"/>
              </a:rPr>
              <a:t>template to be instantiated as follows:</a:t>
            </a:r>
            <a:br>
              <a:rPr lang="en-US" altLang="zh-CN" sz="2000" dirty="0">
                <a:solidFill>
                  <a:srgbClr val="231F20"/>
                </a:solidFill>
                <a:latin typeface="MinionPro-Regular"/>
              </a:rPr>
            </a:br>
            <a:r>
              <a:rPr lang="en-US" altLang="zh-CN" sz="2000" dirty="0">
                <a:solidFill>
                  <a:srgbClr val="343493"/>
                </a:solidFill>
                <a:latin typeface="UbuntuMono-Regular"/>
              </a:rPr>
              <a:t>class vector&lt;Widget, allocator&lt;Widget&gt;&gt; {</a:t>
            </a:r>
            <a:br>
              <a:rPr lang="en-US" altLang="zh-CN" sz="2000" dirty="0">
                <a:solidFill>
                  <a:srgbClr val="343493"/>
                </a:solidFill>
                <a:latin typeface="UbuntuMono-Regular"/>
              </a:rPr>
            </a:br>
            <a:r>
              <a:rPr lang="en-US" altLang="zh-CN" sz="2000" dirty="0">
                <a:solidFill>
                  <a:srgbClr val="343493"/>
                </a:solidFill>
                <a:latin typeface="UbuntuMono-Regular"/>
              </a:rPr>
              <a:t>public:</a:t>
            </a:r>
            <a:br>
              <a:rPr lang="en-US" altLang="zh-CN" sz="2000" dirty="0">
                <a:solidFill>
                  <a:srgbClr val="343493"/>
                </a:solidFill>
                <a:latin typeface="UbuntuMono-Regular"/>
              </a:rPr>
            </a:br>
            <a:r>
              <a:rPr lang="en-US" altLang="zh-CN" sz="2000" dirty="0">
                <a:solidFill>
                  <a:srgbClr val="343493"/>
                </a:solidFill>
                <a:latin typeface="UbuntuMono-Regular"/>
              </a:rPr>
              <a:t>void </a:t>
            </a:r>
            <a:r>
              <a:rPr lang="en-US" altLang="zh-CN" sz="2000" dirty="0" err="1">
                <a:solidFill>
                  <a:srgbClr val="343493"/>
                </a:solidFill>
                <a:latin typeface="UbuntuMono-Regular"/>
              </a:rPr>
              <a:t>push_back</a:t>
            </a:r>
            <a:r>
              <a:rPr lang="en-US" altLang="zh-CN" sz="2000" dirty="0">
                <a:solidFill>
                  <a:srgbClr val="343493"/>
                </a:solidFill>
                <a:latin typeface="UbuntuMono-Regular"/>
              </a:rPr>
              <a:t>(</a:t>
            </a:r>
            <a:r>
              <a:rPr lang="en-US" altLang="zh-CN" sz="2000" b="1" dirty="0">
                <a:solidFill>
                  <a:srgbClr val="C02025"/>
                </a:solidFill>
                <a:latin typeface="UbuntuMono-Bold"/>
              </a:rPr>
              <a:t>Widget&amp;&amp; </a:t>
            </a:r>
            <a:r>
              <a:rPr lang="en-US" altLang="zh-CN" sz="2000" dirty="0">
                <a:solidFill>
                  <a:srgbClr val="343493"/>
                </a:solidFill>
                <a:latin typeface="UbuntuMono-Regular"/>
              </a:rPr>
              <a:t>x); </a:t>
            </a:r>
            <a:r>
              <a:rPr lang="en-US" altLang="zh-CN" sz="2000" dirty="0">
                <a:solidFill>
                  <a:srgbClr val="9A6632"/>
                </a:solidFill>
                <a:latin typeface="UbuntuMono-Regular"/>
              </a:rPr>
              <a:t>// </a:t>
            </a:r>
            <a:r>
              <a:rPr lang="en-US" altLang="zh-CN" sz="2000" dirty="0" err="1">
                <a:solidFill>
                  <a:srgbClr val="9A6632"/>
                </a:solidFill>
                <a:latin typeface="UbuntuMono-Regular"/>
              </a:rPr>
              <a:t>rvalue</a:t>
            </a:r>
            <a:r>
              <a:rPr lang="en-US" altLang="zh-CN" sz="2000" dirty="0">
                <a:solidFill>
                  <a:srgbClr val="9A6632"/>
                </a:solidFill>
                <a:latin typeface="UbuntuMono-Regular"/>
              </a:rPr>
              <a:t> reference</a:t>
            </a:r>
            <a:br>
              <a:rPr lang="en-US" altLang="zh-CN" sz="2000" dirty="0">
                <a:solidFill>
                  <a:srgbClr val="9A6632"/>
                </a:solidFill>
                <a:latin typeface="UbuntuMono-Regular"/>
              </a:rPr>
            </a:br>
            <a:r>
              <a:rPr lang="en-US" altLang="zh-CN" sz="2000" dirty="0">
                <a:solidFill>
                  <a:srgbClr val="343493"/>
                </a:solidFill>
                <a:latin typeface="UbuntuMono-Regular"/>
              </a:rPr>
              <a:t>…</a:t>
            </a:r>
            <a:br>
              <a:rPr lang="en-US" altLang="zh-CN" sz="2000" dirty="0">
                <a:solidFill>
                  <a:srgbClr val="343493"/>
                </a:solidFill>
                <a:latin typeface="UbuntuMono-Regular"/>
              </a:rPr>
            </a:br>
            <a:r>
              <a:rPr lang="en-US" altLang="zh-CN" sz="2000" dirty="0">
                <a:solidFill>
                  <a:srgbClr val="343493"/>
                </a:solidFill>
                <a:latin typeface="UbuntuMono-Regular"/>
              </a:rPr>
              <a:t>};</a:t>
            </a:r>
            <a:r>
              <a:rPr lang="en-US" altLang="zh-CN" sz="2000" dirty="0"/>
              <a:t> </a:t>
            </a:r>
            <a:br>
              <a:rPr lang="en-US" altLang="zh-CN" sz="2000" dirty="0"/>
            </a:br>
            <a:r>
              <a:rPr lang="en-US" altLang="zh-CN" sz="2000" dirty="0"/>
              <a:t/>
            </a:r>
            <a:br>
              <a:rPr lang="en-US" altLang="zh-CN" sz="2000" dirty="0"/>
            </a:br>
            <a:endParaRPr lang="zh-CN" altLang="en-US" sz="2000" dirty="0"/>
          </a:p>
        </p:txBody>
      </p:sp>
      <p:sp>
        <p:nvSpPr>
          <p:cNvPr id="7" name="文本框 6">
            <a:extLst>
              <a:ext uri="{FF2B5EF4-FFF2-40B4-BE49-F238E27FC236}">
                <a16:creationId xmlns:a16="http://schemas.microsoft.com/office/drawing/2014/main" id="{9F4B68C9-5F97-41A2-BAA5-F57C1FC515A5}"/>
              </a:ext>
            </a:extLst>
          </p:cNvPr>
          <p:cNvSpPr txBox="1"/>
          <p:nvPr/>
        </p:nvSpPr>
        <p:spPr>
          <a:xfrm>
            <a:off x="7790473" y="5014546"/>
            <a:ext cx="4057650" cy="1323439"/>
          </a:xfrm>
          <a:prstGeom prst="rect">
            <a:avLst/>
          </a:prstGeom>
          <a:noFill/>
        </p:spPr>
        <p:txBody>
          <a:bodyPr wrap="square" rtlCol="0">
            <a:spAutoFit/>
          </a:bodyPr>
          <a:lstStyle/>
          <a:p>
            <a:r>
              <a:rPr lang="zh-CN" altLang="en-US" sz="2000" dirty="0"/>
              <a:t>是</a:t>
            </a:r>
            <a:r>
              <a:rPr lang="en-US" altLang="zh-CN" sz="2000" dirty="0">
                <a:solidFill>
                  <a:srgbClr val="231F20"/>
                </a:solidFill>
                <a:latin typeface="MinionPro-Regular"/>
              </a:rPr>
              <a:t>universal reference</a:t>
            </a:r>
            <a:r>
              <a:rPr lang="zh-CN" altLang="en-US" sz="2000" dirty="0">
                <a:solidFill>
                  <a:srgbClr val="231F20"/>
                </a:solidFill>
                <a:latin typeface="MinionPro-Regular"/>
              </a:rPr>
              <a:t>的条件：</a:t>
            </a:r>
            <a:endParaRPr lang="en-US" altLang="zh-CN" sz="2000" dirty="0">
              <a:solidFill>
                <a:srgbClr val="231F20"/>
              </a:solidFill>
              <a:latin typeface="MinionPro-Regular"/>
            </a:endParaRPr>
          </a:p>
          <a:p>
            <a:r>
              <a:rPr lang="en-US" altLang="zh-CN" sz="2000" dirty="0">
                <a:solidFill>
                  <a:srgbClr val="231F20"/>
                </a:solidFill>
                <a:latin typeface="MinionPro-Regular"/>
              </a:rPr>
              <a:t>1</a:t>
            </a:r>
            <a:r>
              <a:rPr lang="zh-CN" altLang="en-US" sz="2000" dirty="0">
                <a:solidFill>
                  <a:srgbClr val="231F20"/>
                </a:solidFill>
                <a:latin typeface="MinionPro-Regular"/>
              </a:rPr>
              <a:t>，格式唯一</a:t>
            </a:r>
            <a:endParaRPr lang="en-US" altLang="zh-CN" sz="2000" dirty="0">
              <a:solidFill>
                <a:srgbClr val="231F20"/>
              </a:solidFill>
              <a:latin typeface="MinionPro-Regular"/>
            </a:endParaRPr>
          </a:p>
          <a:p>
            <a:r>
              <a:rPr lang="en-US" altLang="zh-CN" sz="2000" dirty="0">
                <a:solidFill>
                  <a:srgbClr val="231F20"/>
                </a:solidFill>
                <a:latin typeface="MinionPro-Regular"/>
              </a:rPr>
              <a:t>2</a:t>
            </a:r>
            <a:r>
              <a:rPr lang="zh-CN" altLang="en-US" sz="2000" dirty="0">
                <a:solidFill>
                  <a:srgbClr val="231F20"/>
                </a:solidFill>
                <a:latin typeface="MinionPro-Regular"/>
              </a:rPr>
              <a:t>，一定要有类型推到 </a:t>
            </a:r>
            <a:r>
              <a:rPr lang="en-US" altLang="zh-CN" sz="2000" dirty="0">
                <a:solidFill>
                  <a:srgbClr val="231F20"/>
                </a:solidFill>
                <a:latin typeface="MinionPro-Regular"/>
              </a:rPr>
              <a:t>auto &amp;&amp;, template T&amp;&amp; T&amp;&amp;…</a:t>
            </a:r>
            <a:endParaRPr lang="zh-CN" altLang="en-US" sz="2000" dirty="0"/>
          </a:p>
        </p:txBody>
      </p:sp>
    </p:spTree>
    <p:extLst>
      <p:ext uri="{BB962C8B-B14F-4D97-AF65-F5344CB8AC3E}">
        <p14:creationId xmlns:p14="http://schemas.microsoft.com/office/powerpoint/2010/main" val="3621463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3074BEF1-7F99-409A-9EA6-41F5FC20548E}"/>
              </a:ext>
            </a:extLst>
          </p:cNvPr>
          <p:cNvPicPr>
            <a:picLocks noChangeAspect="1"/>
          </p:cNvPicPr>
          <p:nvPr/>
        </p:nvPicPr>
        <p:blipFill>
          <a:blip r:embed="rId2"/>
          <a:stretch>
            <a:fillRect/>
          </a:stretch>
        </p:blipFill>
        <p:spPr>
          <a:xfrm>
            <a:off x="838200" y="152556"/>
            <a:ext cx="8876190" cy="2495238"/>
          </a:xfrm>
          <a:prstGeom prst="rect">
            <a:avLst/>
          </a:prstGeom>
        </p:spPr>
      </p:pic>
      <p:sp>
        <p:nvSpPr>
          <p:cNvPr id="8" name="文本框 7">
            <a:extLst>
              <a:ext uri="{FF2B5EF4-FFF2-40B4-BE49-F238E27FC236}">
                <a16:creationId xmlns:a16="http://schemas.microsoft.com/office/drawing/2014/main" id="{79762199-DBED-46CA-AD54-B3A253AA1117}"/>
              </a:ext>
            </a:extLst>
          </p:cNvPr>
          <p:cNvSpPr txBox="1"/>
          <p:nvPr/>
        </p:nvSpPr>
        <p:spPr>
          <a:xfrm>
            <a:off x="1243012" y="2647794"/>
            <a:ext cx="9358313" cy="984885"/>
          </a:xfrm>
          <a:prstGeom prst="rect">
            <a:avLst/>
          </a:prstGeom>
          <a:noFill/>
        </p:spPr>
        <p:txBody>
          <a:bodyPr wrap="square" rtlCol="0">
            <a:spAutoFit/>
          </a:bodyPr>
          <a:lstStyle/>
          <a:p>
            <a:r>
              <a:rPr lang="en-US" altLang="zh-CN" sz="2000" dirty="0"/>
              <a:t>Here, the type parameter </a:t>
            </a:r>
            <a:r>
              <a:rPr lang="en-US" altLang="zh-CN" sz="2000" dirty="0" err="1"/>
              <a:t>Args</a:t>
            </a:r>
            <a:r>
              <a:rPr lang="en-US" altLang="zh-CN" sz="2000" dirty="0"/>
              <a:t> is independent of vector’s type parameter T, so </a:t>
            </a:r>
            <a:r>
              <a:rPr lang="en-US" altLang="zh-CN" sz="2000" dirty="0" err="1"/>
              <a:t>Args</a:t>
            </a:r>
            <a:r>
              <a:rPr lang="en-US" altLang="zh-CN" sz="2000" dirty="0"/>
              <a:t/>
            </a:r>
            <a:br>
              <a:rPr lang="en-US" altLang="zh-CN" sz="2000" dirty="0"/>
            </a:br>
            <a:r>
              <a:rPr lang="en-US" altLang="zh-CN" sz="2000" dirty="0"/>
              <a:t>must be deduced each time </a:t>
            </a:r>
            <a:r>
              <a:rPr lang="en-US" altLang="zh-CN" sz="2000" dirty="0" err="1"/>
              <a:t>emplace_back</a:t>
            </a:r>
            <a:r>
              <a:rPr lang="en-US" altLang="zh-CN" sz="2000" dirty="0"/>
              <a:t> is called. </a:t>
            </a:r>
            <a:r>
              <a:rPr lang="en-US" altLang="zh-CN" dirty="0"/>
              <a:t/>
            </a:r>
            <a:br>
              <a:rPr lang="en-US" altLang="zh-CN" dirty="0"/>
            </a:br>
            <a:endParaRPr lang="zh-CN" altLang="en-US" dirty="0"/>
          </a:p>
        </p:txBody>
      </p:sp>
      <p:pic>
        <p:nvPicPr>
          <p:cNvPr id="9" name="图片 8">
            <a:extLst>
              <a:ext uri="{FF2B5EF4-FFF2-40B4-BE49-F238E27FC236}">
                <a16:creationId xmlns:a16="http://schemas.microsoft.com/office/drawing/2014/main" id="{04FDAAA6-8C5D-42FB-9195-8098174AB844}"/>
              </a:ext>
            </a:extLst>
          </p:cNvPr>
          <p:cNvPicPr>
            <a:picLocks noChangeAspect="1"/>
          </p:cNvPicPr>
          <p:nvPr/>
        </p:nvPicPr>
        <p:blipFill>
          <a:blip r:embed="rId3"/>
          <a:stretch>
            <a:fillRect/>
          </a:stretch>
        </p:blipFill>
        <p:spPr>
          <a:xfrm>
            <a:off x="1134021" y="3666841"/>
            <a:ext cx="8752381" cy="2952381"/>
          </a:xfrm>
          <a:prstGeom prst="rect">
            <a:avLst/>
          </a:prstGeom>
        </p:spPr>
      </p:pic>
    </p:spTree>
    <p:extLst>
      <p:ext uri="{BB962C8B-B14F-4D97-AF65-F5344CB8AC3E}">
        <p14:creationId xmlns:p14="http://schemas.microsoft.com/office/powerpoint/2010/main" val="412221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51885-76C7-46BC-B956-0CB02CB163E1}"/>
              </a:ext>
            </a:extLst>
          </p:cNvPr>
          <p:cNvSpPr>
            <a:spLocks noGrp="1"/>
          </p:cNvSpPr>
          <p:nvPr>
            <p:ph type="title"/>
          </p:nvPr>
        </p:nvSpPr>
        <p:spPr/>
        <p:txBody>
          <a:bodyPr>
            <a:normAutofit fontScale="90000"/>
          </a:bodyPr>
          <a:lstStyle/>
          <a:p>
            <a:r>
              <a:rPr lang="en-US" altLang="zh-CN" dirty="0"/>
              <a:t>Use </a:t>
            </a:r>
            <a:r>
              <a:rPr lang="en-US" altLang="zh-CN" b="1" dirty="0" err="1"/>
              <a:t>std</a:t>
            </a:r>
            <a:r>
              <a:rPr lang="en-US" altLang="zh-CN" b="1" dirty="0"/>
              <a:t>::move </a:t>
            </a:r>
            <a:r>
              <a:rPr lang="en-US" altLang="zh-CN" dirty="0"/>
              <a:t>on </a:t>
            </a:r>
            <a:r>
              <a:rPr lang="en-US" altLang="zh-CN" dirty="0" err="1"/>
              <a:t>rvalue</a:t>
            </a:r>
            <a:r>
              <a:rPr lang="en-US" altLang="zh-CN" dirty="0"/>
              <a:t> references,</a:t>
            </a:r>
            <a:br>
              <a:rPr lang="en-US" altLang="zh-CN" dirty="0"/>
            </a:br>
            <a:r>
              <a:rPr lang="en-US" altLang="zh-CN" b="1" dirty="0" err="1"/>
              <a:t>std</a:t>
            </a:r>
            <a:r>
              <a:rPr lang="en-US" altLang="zh-CN" b="1" dirty="0"/>
              <a:t>::forward </a:t>
            </a:r>
            <a:r>
              <a:rPr lang="en-US" altLang="zh-CN" dirty="0"/>
              <a:t>on universal references </a:t>
            </a:r>
            <a:br>
              <a:rPr lang="en-US" altLang="zh-CN" dirty="0"/>
            </a:br>
            <a:endParaRPr lang="zh-CN" altLang="en-US" dirty="0"/>
          </a:p>
        </p:txBody>
      </p:sp>
      <p:sp>
        <p:nvSpPr>
          <p:cNvPr id="3" name="内容占位符 2">
            <a:extLst>
              <a:ext uri="{FF2B5EF4-FFF2-40B4-BE49-F238E27FC236}">
                <a16:creationId xmlns:a16="http://schemas.microsoft.com/office/drawing/2014/main" id="{5ABDB208-C784-4F42-B39C-837EA1CCECA5}"/>
              </a:ext>
            </a:extLst>
          </p:cNvPr>
          <p:cNvSpPr>
            <a:spLocks noGrp="1"/>
          </p:cNvSpPr>
          <p:nvPr>
            <p:ph idx="1"/>
          </p:nvPr>
        </p:nvSpPr>
        <p:spPr>
          <a:xfrm>
            <a:off x="838200" y="1530471"/>
            <a:ext cx="10515600" cy="4351338"/>
          </a:xfrm>
        </p:spPr>
        <p:txBody>
          <a:bodyPr/>
          <a:lstStyle/>
          <a:p>
            <a:r>
              <a:rPr lang="zh-CN" altLang="en-US" dirty="0"/>
              <a:t>在你确定不需要该引用的时候调用</a:t>
            </a:r>
          </a:p>
        </p:txBody>
      </p:sp>
      <p:pic>
        <p:nvPicPr>
          <p:cNvPr id="4" name="图片 3">
            <a:extLst>
              <a:ext uri="{FF2B5EF4-FFF2-40B4-BE49-F238E27FC236}">
                <a16:creationId xmlns:a16="http://schemas.microsoft.com/office/drawing/2014/main" id="{080D225C-DF72-43D9-A800-A0CC928182EC}"/>
              </a:ext>
            </a:extLst>
          </p:cNvPr>
          <p:cNvPicPr>
            <a:picLocks noChangeAspect="1"/>
          </p:cNvPicPr>
          <p:nvPr/>
        </p:nvPicPr>
        <p:blipFill>
          <a:blip r:embed="rId2"/>
          <a:stretch>
            <a:fillRect/>
          </a:stretch>
        </p:blipFill>
        <p:spPr>
          <a:xfrm>
            <a:off x="476801" y="2147390"/>
            <a:ext cx="8809524" cy="2495238"/>
          </a:xfrm>
          <a:prstGeom prst="rect">
            <a:avLst/>
          </a:prstGeom>
        </p:spPr>
      </p:pic>
      <p:pic>
        <p:nvPicPr>
          <p:cNvPr id="5" name="图片 4">
            <a:extLst>
              <a:ext uri="{FF2B5EF4-FFF2-40B4-BE49-F238E27FC236}">
                <a16:creationId xmlns:a16="http://schemas.microsoft.com/office/drawing/2014/main" id="{65AD5E58-2AFD-4268-B139-CF464A4C9FF0}"/>
              </a:ext>
            </a:extLst>
          </p:cNvPr>
          <p:cNvPicPr>
            <a:picLocks noChangeAspect="1"/>
          </p:cNvPicPr>
          <p:nvPr/>
        </p:nvPicPr>
        <p:blipFill>
          <a:blip r:embed="rId3"/>
          <a:stretch>
            <a:fillRect/>
          </a:stretch>
        </p:blipFill>
        <p:spPr>
          <a:xfrm>
            <a:off x="2686476" y="2619476"/>
            <a:ext cx="6819048" cy="1619048"/>
          </a:xfrm>
          <a:prstGeom prst="rect">
            <a:avLst/>
          </a:prstGeom>
        </p:spPr>
      </p:pic>
      <p:pic>
        <p:nvPicPr>
          <p:cNvPr id="6" name="图片 5">
            <a:extLst>
              <a:ext uri="{FF2B5EF4-FFF2-40B4-BE49-F238E27FC236}">
                <a16:creationId xmlns:a16="http://schemas.microsoft.com/office/drawing/2014/main" id="{66F1CC5B-410D-47AF-811B-694629F574D8}"/>
              </a:ext>
            </a:extLst>
          </p:cNvPr>
          <p:cNvPicPr>
            <a:picLocks noChangeAspect="1"/>
          </p:cNvPicPr>
          <p:nvPr/>
        </p:nvPicPr>
        <p:blipFill>
          <a:blip r:embed="rId4"/>
          <a:stretch>
            <a:fillRect/>
          </a:stretch>
        </p:blipFill>
        <p:spPr>
          <a:xfrm>
            <a:off x="629147" y="4905619"/>
            <a:ext cx="7961905" cy="1952381"/>
          </a:xfrm>
          <a:prstGeom prst="rect">
            <a:avLst/>
          </a:prstGeom>
        </p:spPr>
      </p:pic>
      <p:sp>
        <p:nvSpPr>
          <p:cNvPr id="7" name="文本框 6">
            <a:extLst>
              <a:ext uri="{FF2B5EF4-FFF2-40B4-BE49-F238E27FC236}">
                <a16:creationId xmlns:a16="http://schemas.microsoft.com/office/drawing/2014/main" id="{0AC40F2F-EEC7-407A-A8F2-8DF7EFB0DF21}"/>
              </a:ext>
            </a:extLst>
          </p:cNvPr>
          <p:cNvSpPr txBox="1"/>
          <p:nvPr/>
        </p:nvSpPr>
        <p:spPr>
          <a:xfrm>
            <a:off x="8272463" y="5514975"/>
            <a:ext cx="3442736" cy="984885"/>
          </a:xfrm>
          <a:prstGeom prst="rect">
            <a:avLst/>
          </a:prstGeom>
          <a:noFill/>
        </p:spPr>
        <p:txBody>
          <a:bodyPr wrap="square" rtlCol="0">
            <a:spAutoFit/>
          </a:bodyPr>
          <a:lstStyle/>
          <a:p>
            <a:r>
              <a:rPr lang="en-US" altLang="zh-CN" sz="2000" b="1" i="1" dirty="0"/>
              <a:t>return value optimization </a:t>
            </a:r>
            <a:r>
              <a:rPr lang="en-US" altLang="zh-CN" sz="2000" b="1" dirty="0"/>
              <a:t>(RVO) </a:t>
            </a:r>
            <a:r>
              <a:rPr lang="en-US" altLang="zh-CN" dirty="0"/>
              <a:t/>
            </a:r>
            <a:br>
              <a:rPr lang="en-US" altLang="zh-CN" dirty="0"/>
            </a:br>
            <a:endParaRPr lang="zh-CN" altLang="en-US" dirty="0"/>
          </a:p>
        </p:txBody>
      </p:sp>
    </p:spTree>
    <p:extLst>
      <p:ext uri="{BB962C8B-B14F-4D97-AF65-F5344CB8AC3E}">
        <p14:creationId xmlns:p14="http://schemas.microsoft.com/office/powerpoint/2010/main" val="2346842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3148C8-6C76-41E4-9478-78D321F52008}"/>
              </a:ext>
            </a:extLst>
          </p:cNvPr>
          <p:cNvSpPr>
            <a:spLocks noGrp="1"/>
          </p:cNvSpPr>
          <p:nvPr>
            <p:ph type="title"/>
          </p:nvPr>
        </p:nvSpPr>
        <p:spPr/>
        <p:txBody>
          <a:bodyPr>
            <a:normAutofit fontScale="90000"/>
          </a:bodyPr>
          <a:lstStyle/>
          <a:p>
            <a:r>
              <a:rPr lang="en-US" altLang="zh-CN" i="1" dirty="0" err="1"/>
              <a:t>ParamType</a:t>
            </a:r>
            <a:r>
              <a:rPr lang="en-US" altLang="zh-CN" i="1" dirty="0"/>
              <a:t> </a:t>
            </a:r>
            <a:r>
              <a:rPr lang="en-US" altLang="zh-CN" dirty="0"/>
              <a:t>is a pointer or reference type, but not a universal reference. </a:t>
            </a:r>
            <a:br>
              <a:rPr lang="en-US" altLang="zh-CN" dirty="0"/>
            </a:br>
            <a:endParaRPr lang="zh-CN" altLang="en-US" dirty="0"/>
          </a:p>
        </p:txBody>
      </p:sp>
      <p:sp>
        <p:nvSpPr>
          <p:cNvPr id="3" name="内容占位符 2">
            <a:extLst>
              <a:ext uri="{FF2B5EF4-FFF2-40B4-BE49-F238E27FC236}">
                <a16:creationId xmlns:a16="http://schemas.microsoft.com/office/drawing/2014/main" id="{D4078FDB-368C-4FF7-96A9-098CA9E6C8DD}"/>
              </a:ext>
            </a:extLst>
          </p:cNvPr>
          <p:cNvSpPr>
            <a:spLocks noGrp="1"/>
          </p:cNvSpPr>
          <p:nvPr>
            <p:ph idx="1"/>
          </p:nvPr>
        </p:nvSpPr>
        <p:spPr>
          <a:xfrm>
            <a:off x="838200" y="1825624"/>
            <a:ext cx="10515600" cy="1203325"/>
          </a:xfrm>
        </p:spPr>
        <p:txBody>
          <a:bodyPr>
            <a:normAutofit fontScale="25000" lnSpcReduction="20000"/>
          </a:bodyPr>
          <a:lstStyle/>
          <a:p>
            <a:pPr marL="514350" indent="-514350">
              <a:buAutoNum type="arabicPeriod"/>
            </a:pPr>
            <a:r>
              <a:rPr lang="en-US" altLang="zh-CN" sz="9600" dirty="0"/>
              <a:t>If </a:t>
            </a:r>
            <a:r>
              <a:rPr lang="en-US" altLang="zh-CN" sz="9600" i="1" dirty="0"/>
              <a:t>expr</a:t>
            </a:r>
            <a:r>
              <a:rPr lang="en-US" altLang="zh-CN" sz="9600" dirty="0"/>
              <a:t>’s type is a reference, ignore the reference part.</a:t>
            </a:r>
          </a:p>
          <a:p>
            <a:pPr marL="514350" indent="-514350">
              <a:buAutoNum type="arabicPeriod"/>
            </a:pPr>
            <a:r>
              <a:rPr lang="en-US" altLang="zh-CN" sz="9600" dirty="0"/>
              <a:t>Then pattern-match </a:t>
            </a:r>
            <a:r>
              <a:rPr lang="en-US" altLang="zh-CN" sz="9600" i="1" dirty="0"/>
              <a:t>expr</a:t>
            </a:r>
            <a:r>
              <a:rPr lang="en-US" altLang="zh-CN" sz="9600" dirty="0"/>
              <a:t>’s type against </a:t>
            </a:r>
            <a:r>
              <a:rPr lang="en-US" altLang="zh-CN" sz="9600" i="1" dirty="0" err="1"/>
              <a:t>ParamType</a:t>
            </a:r>
            <a:r>
              <a:rPr lang="en-US" altLang="zh-CN" sz="9600" i="1" dirty="0"/>
              <a:t> </a:t>
            </a:r>
            <a:r>
              <a:rPr lang="en-US" altLang="zh-CN" sz="9600" dirty="0"/>
              <a:t>to determine T.</a:t>
            </a:r>
            <a:r>
              <a:rPr lang="zh-CN" altLang="en-US" sz="9600" dirty="0"/>
              <a:t>（保留</a:t>
            </a:r>
            <a:r>
              <a:rPr lang="en-US" altLang="zh-CN" sz="9600" dirty="0" err="1"/>
              <a:t>const</a:t>
            </a:r>
            <a:r>
              <a:rPr lang="en-US" altLang="zh-CN" sz="9600" dirty="0"/>
              <a:t>, volatile</a:t>
            </a:r>
            <a:r>
              <a:rPr lang="zh-CN" altLang="en-US" sz="9600" dirty="0"/>
              <a:t>）</a:t>
            </a:r>
            <a:endParaRPr lang="en-US" altLang="zh-CN" sz="9600" dirty="0"/>
          </a:p>
          <a:p>
            <a:pPr marL="0" indent="0">
              <a:buNone/>
            </a:pPr>
            <a:endParaRPr lang="en-US" altLang="zh-CN" sz="6000" dirty="0"/>
          </a:p>
          <a:p>
            <a:pPr marL="0" indent="0">
              <a:buNone/>
            </a:pPr>
            <a:r>
              <a:rPr lang="en-US" altLang="zh-CN" sz="8000" dirty="0"/>
              <a:t> </a:t>
            </a:r>
          </a:p>
          <a:p>
            <a:pPr marL="0" indent="0">
              <a:buNone/>
            </a:pPr>
            <a:r>
              <a:rPr lang="en-US" altLang="zh-CN" sz="8000" dirty="0"/>
              <a:t/>
            </a:r>
            <a:br>
              <a:rPr lang="en-US" altLang="zh-CN" sz="8000" dirty="0"/>
            </a:br>
            <a:endParaRPr lang="en-US" altLang="zh-CN" sz="8000" dirty="0"/>
          </a:p>
          <a:p>
            <a:pPr marL="0" indent="0">
              <a:buNone/>
            </a:pPr>
            <a:r>
              <a:rPr lang="fr-FR" altLang="zh-CN" dirty="0"/>
              <a:t/>
            </a:r>
            <a:br>
              <a:rPr lang="fr-FR" altLang="zh-CN" dirty="0"/>
            </a:b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
            </a:r>
            <a:br>
              <a:rPr lang="en-US" altLang="zh-CN" dirty="0"/>
            </a:br>
            <a:endParaRPr lang="zh-CN" altLang="en-US" dirty="0"/>
          </a:p>
        </p:txBody>
      </p:sp>
      <p:sp>
        <p:nvSpPr>
          <p:cNvPr id="6" name="文本框 5">
            <a:extLst>
              <a:ext uri="{FF2B5EF4-FFF2-40B4-BE49-F238E27FC236}">
                <a16:creationId xmlns:a16="http://schemas.microsoft.com/office/drawing/2014/main" id="{D25E04BA-6043-4A49-AC60-67D19C511A4B}"/>
              </a:ext>
            </a:extLst>
          </p:cNvPr>
          <p:cNvSpPr txBox="1"/>
          <p:nvPr/>
        </p:nvSpPr>
        <p:spPr>
          <a:xfrm>
            <a:off x="952500" y="3028949"/>
            <a:ext cx="5862638" cy="2677656"/>
          </a:xfrm>
          <a:prstGeom prst="rect">
            <a:avLst/>
          </a:prstGeom>
          <a:noFill/>
        </p:spPr>
        <p:txBody>
          <a:bodyPr wrap="square" rtlCol="0">
            <a:spAutoFit/>
          </a:bodyPr>
          <a:lstStyle/>
          <a:p>
            <a:r>
              <a:rPr lang="fr-FR" altLang="zh-CN" sz="2400" dirty="0"/>
              <a:t>template&lt;typename T&gt;</a:t>
            </a:r>
            <a:br>
              <a:rPr lang="fr-FR" altLang="zh-CN" sz="2400" dirty="0"/>
            </a:br>
            <a:r>
              <a:rPr lang="fr-FR" altLang="zh-CN" sz="2400" dirty="0"/>
              <a:t>void f(</a:t>
            </a:r>
            <a:r>
              <a:rPr lang="fr-FR" altLang="zh-CN" sz="2400" b="1" dirty="0"/>
              <a:t>T&amp; </a:t>
            </a:r>
            <a:r>
              <a:rPr lang="fr-FR" altLang="zh-CN" sz="2400" dirty="0"/>
              <a:t>param); </a:t>
            </a:r>
          </a:p>
          <a:p>
            <a:endParaRPr lang="fr-FR" altLang="zh-CN" sz="2400" dirty="0"/>
          </a:p>
          <a:p>
            <a:r>
              <a:rPr lang="en-US" altLang="zh-CN" sz="2400" dirty="0" err="1"/>
              <a:t>int</a:t>
            </a:r>
            <a:r>
              <a:rPr lang="en-US" altLang="zh-CN" sz="2400" dirty="0"/>
              <a:t>  -&gt; </a:t>
            </a:r>
            <a:r>
              <a:rPr lang="en-US" altLang="zh-CN" sz="2400" dirty="0" err="1"/>
              <a:t>int</a:t>
            </a:r>
            <a:r>
              <a:rPr lang="en-US" altLang="zh-CN" sz="2400" dirty="0"/>
              <a:t>, </a:t>
            </a:r>
            <a:r>
              <a:rPr lang="en-US" altLang="zh-CN" sz="2400" dirty="0" err="1"/>
              <a:t>int</a:t>
            </a:r>
            <a:r>
              <a:rPr lang="en-US" altLang="zh-CN" sz="2400" dirty="0"/>
              <a:t>&amp;</a:t>
            </a:r>
          </a:p>
          <a:p>
            <a:r>
              <a:rPr lang="en-US" altLang="zh-CN" sz="2400" dirty="0" err="1"/>
              <a:t>const</a:t>
            </a:r>
            <a:r>
              <a:rPr lang="en-US" altLang="zh-CN" sz="2400" dirty="0"/>
              <a:t> </a:t>
            </a:r>
            <a:r>
              <a:rPr lang="en-US" altLang="zh-CN" sz="2400" dirty="0" err="1"/>
              <a:t>int</a:t>
            </a:r>
            <a:r>
              <a:rPr lang="en-US" altLang="zh-CN" sz="2400" dirty="0"/>
              <a:t> -&gt; </a:t>
            </a:r>
            <a:r>
              <a:rPr lang="en-US" altLang="zh-CN" sz="2400" dirty="0" err="1"/>
              <a:t>const</a:t>
            </a:r>
            <a:r>
              <a:rPr lang="en-US" altLang="zh-CN" sz="2400" dirty="0"/>
              <a:t> </a:t>
            </a:r>
            <a:r>
              <a:rPr lang="en-US" altLang="zh-CN" sz="2400" dirty="0" err="1"/>
              <a:t>int</a:t>
            </a:r>
            <a:r>
              <a:rPr lang="en-US" altLang="zh-CN" sz="2400" dirty="0"/>
              <a:t>, </a:t>
            </a:r>
            <a:r>
              <a:rPr lang="en-US" altLang="zh-CN" sz="2400" dirty="0" err="1"/>
              <a:t>const</a:t>
            </a:r>
            <a:r>
              <a:rPr lang="en-US" altLang="zh-CN" sz="2400" dirty="0"/>
              <a:t> </a:t>
            </a:r>
            <a:r>
              <a:rPr lang="en-US" altLang="zh-CN" sz="2400" dirty="0" err="1"/>
              <a:t>int</a:t>
            </a:r>
            <a:r>
              <a:rPr lang="en-US" altLang="zh-CN" sz="2400" dirty="0"/>
              <a:t>&amp;</a:t>
            </a:r>
          </a:p>
          <a:p>
            <a:r>
              <a:rPr lang="en-US" altLang="zh-CN" sz="2400" dirty="0" err="1"/>
              <a:t>const</a:t>
            </a:r>
            <a:r>
              <a:rPr lang="en-US" altLang="zh-CN" sz="2400" dirty="0"/>
              <a:t> </a:t>
            </a:r>
            <a:r>
              <a:rPr lang="en-US" altLang="zh-CN" sz="2400" dirty="0" err="1"/>
              <a:t>int</a:t>
            </a:r>
            <a:r>
              <a:rPr lang="en-US" altLang="zh-CN" sz="2400" dirty="0"/>
              <a:t> &amp; -&gt; </a:t>
            </a:r>
            <a:r>
              <a:rPr lang="en-US" altLang="zh-CN" sz="2400" dirty="0" err="1"/>
              <a:t>const</a:t>
            </a:r>
            <a:r>
              <a:rPr lang="en-US" altLang="zh-CN" sz="2400" dirty="0"/>
              <a:t> </a:t>
            </a:r>
            <a:r>
              <a:rPr lang="en-US" altLang="zh-CN" sz="2400" dirty="0" err="1"/>
              <a:t>int</a:t>
            </a:r>
            <a:r>
              <a:rPr lang="en-US" altLang="zh-CN" sz="2400" dirty="0"/>
              <a:t>, </a:t>
            </a:r>
            <a:r>
              <a:rPr lang="en-US" altLang="zh-CN" sz="2400" dirty="0" err="1"/>
              <a:t>const</a:t>
            </a:r>
            <a:r>
              <a:rPr lang="en-US" altLang="zh-CN" sz="2400" dirty="0"/>
              <a:t> </a:t>
            </a:r>
            <a:r>
              <a:rPr lang="en-US" altLang="zh-CN" sz="2400" dirty="0" err="1"/>
              <a:t>int</a:t>
            </a:r>
            <a:r>
              <a:rPr lang="en-US" altLang="zh-CN" sz="2400" dirty="0"/>
              <a:t>&amp;</a:t>
            </a:r>
          </a:p>
          <a:p>
            <a:r>
              <a:rPr lang="en-US" altLang="zh-CN" sz="2400" dirty="0" err="1"/>
              <a:t>Const</a:t>
            </a:r>
            <a:r>
              <a:rPr lang="en-US" altLang="zh-CN" sz="2400" dirty="0"/>
              <a:t> </a:t>
            </a:r>
            <a:r>
              <a:rPr lang="en-US" altLang="zh-CN" sz="2400" dirty="0" err="1"/>
              <a:t>int</a:t>
            </a:r>
            <a:r>
              <a:rPr lang="en-US" altLang="zh-CN" sz="2400" dirty="0"/>
              <a:t> * &amp; -&gt; </a:t>
            </a:r>
            <a:r>
              <a:rPr lang="en-US" altLang="zh-CN" sz="2400" dirty="0" err="1"/>
              <a:t>const</a:t>
            </a:r>
            <a:r>
              <a:rPr lang="en-US" altLang="zh-CN" sz="2400" dirty="0"/>
              <a:t> </a:t>
            </a:r>
            <a:r>
              <a:rPr lang="en-US" altLang="zh-CN" sz="2400" dirty="0" err="1"/>
              <a:t>int</a:t>
            </a:r>
            <a:r>
              <a:rPr lang="en-US" altLang="zh-CN" sz="2400" dirty="0"/>
              <a:t> *, </a:t>
            </a:r>
            <a:r>
              <a:rPr lang="en-US" altLang="zh-CN" sz="2400" dirty="0" err="1"/>
              <a:t>const</a:t>
            </a:r>
            <a:r>
              <a:rPr lang="en-US" altLang="zh-CN" sz="2400" dirty="0"/>
              <a:t> </a:t>
            </a:r>
            <a:r>
              <a:rPr lang="en-US" altLang="zh-CN" sz="2400" dirty="0" err="1"/>
              <a:t>int</a:t>
            </a:r>
            <a:r>
              <a:rPr lang="en-US" altLang="zh-CN" sz="2400" dirty="0"/>
              <a:t> * &amp;</a:t>
            </a:r>
          </a:p>
        </p:txBody>
      </p:sp>
      <p:sp>
        <p:nvSpPr>
          <p:cNvPr id="9" name="文本框 8">
            <a:extLst>
              <a:ext uri="{FF2B5EF4-FFF2-40B4-BE49-F238E27FC236}">
                <a16:creationId xmlns:a16="http://schemas.microsoft.com/office/drawing/2014/main" id="{6C44F959-FAC5-4298-A1D6-5DD6D71D1ADD}"/>
              </a:ext>
            </a:extLst>
          </p:cNvPr>
          <p:cNvSpPr txBox="1"/>
          <p:nvPr/>
        </p:nvSpPr>
        <p:spPr>
          <a:xfrm>
            <a:off x="6496051" y="3028948"/>
            <a:ext cx="5176837" cy="2677656"/>
          </a:xfrm>
          <a:prstGeom prst="rect">
            <a:avLst/>
          </a:prstGeom>
          <a:noFill/>
        </p:spPr>
        <p:txBody>
          <a:bodyPr wrap="square" rtlCol="0">
            <a:spAutoFit/>
          </a:bodyPr>
          <a:lstStyle/>
          <a:p>
            <a:r>
              <a:rPr lang="fr-FR" altLang="zh-CN" sz="2400" dirty="0"/>
              <a:t>template&lt;typename T&gt;</a:t>
            </a:r>
            <a:br>
              <a:rPr lang="fr-FR" altLang="zh-CN" sz="2400" dirty="0"/>
            </a:br>
            <a:r>
              <a:rPr lang="fr-FR" altLang="zh-CN" sz="2400" dirty="0"/>
              <a:t>void f(const </a:t>
            </a:r>
            <a:r>
              <a:rPr lang="fr-FR" altLang="zh-CN" sz="2400" b="1" dirty="0"/>
              <a:t>T&amp; </a:t>
            </a:r>
            <a:r>
              <a:rPr lang="fr-FR" altLang="zh-CN" sz="2400" dirty="0"/>
              <a:t>param); </a:t>
            </a:r>
          </a:p>
          <a:p>
            <a:endParaRPr lang="fr-FR" altLang="zh-CN" sz="2400" dirty="0"/>
          </a:p>
          <a:p>
            <a:r>
              <a:rPr lang="en-US" altLang="zh-CN" sz="2400" dirty="0" err="1"/>
              <a:t>int</a:t>
            </a:r>
            <a:r>
              <a:rPr lang="en-US" altLang="zh-CN" sz="2400" dirty="0"/>
              <a:t>  -&gt; </a:t>
            </a:r>
            <a:r>
              <a:rPr lang="en-US" altLang="zh-CN" sz="2400" dirty="0" err="1"/>
              <a:t>int</a:t>
            </a:r>
            <a:r>
              <a:rPr lang="en-US" altLang="zh-CN" sz="2400" dirty="0"/>
              <a:t>, </a:t>
            </a:r>
            <a:r>
              <a:rPr lang="en-US" altLang="zh-CN" sz="2400" dirty="0" err="1"/>
              <a:t>const</a:t>
            </a:r>
            <a:r>
              <a:rPr lang="en-US" altLang="zh-CN" sz="2400" dirty="0"/>
              <a:t> </a:t>
            </a:r>
            <a:r>
              <a:rPr lang="en-US" altLang="zh-CN" sz="2400" dirty="0" err="1"/>
              <a:t>int</a:t>
            </a:r>
            <a:r>
              <a:rPr lang="en-US" altLang="zh-CN" sz="2400" dirty="0"/>
              <a:t>&amp;</a:t>
            </a:r>
          </a:p>
          <a:p>
            <a:r>
              <a:rPr lang="en-US" altLang="zh-CN" sz="2400" dirty="0" err="1"/>
              <a:t>const</a:t>
            </a:r>
            <a:r>
              <a:rPr lang="en-US" altLang="zh-CN" sz="2400" dirty="0"/>
              <a:t> </a:t>
            </a:r>
            <a:r>
              <a:rPr lang="en-US" altLang="zh-CN" sz="2400" dirty="0" err="1"/>
              <a:t>int</a:t>
            </a:r>
            <a:r>
              <a:rPr lang="en-US" altLang="zh-CN" sz="2400" dirty="0"/>
              <a:t> -&gt; </a:t>
            </a:r>
            <a:r>
              <a:rPr lang="en-US" altLang="zh-CN" sz="2400" dirty="0" err="1"/>
              <a:t>int</a:t>
            </a:r>
            <a:r>
              <a:rPr lang="en-US" altLang="zh-CN" sz="2400" dirty="0"/>
              <a:t>, </a:t>
            </a:r>
            <a:r>
              <a:rPr lang="en-US" altLang="zh-CN" sz="2400" dirty="0" err="1"/>
              <a:t>const</a:t>
            </a:r>
            <a:r>
              <a:rPr lang="en-US" altLang="zh-CN" sz="2400" dirty="0"/>
              <a:t> </a:t>
            </a:r>
            <a:r>
              <a:rPr lang="en-US" altLang="zh-CN" sz="2400" dirty="0" err="1"/>
              <a:t>int</a:t>
            </a:r>
            <a:r>
              <a:rPr lang="en-US" altLang="zh-CN" sz="2400" dirty="0"/>
              <a:t>&amp;</a:t>
            </a:r>
          </a:p>
          <a:p>
            <a:r>
              <a:rPr lang="en-US" altLang="zh-CN" sz="2400" dirty="0" err="1"/>
              <a:t>const</a:t>
            </a:r>
            <a:r>
              <a:rPr lang="en-US" altLang="zh-CN" sz="2400" dirty="0"/>
              <a:t> </a:t>
            </a:r>
            <a:r>
              <a:rPr lang="en-US" altLang="zh-CN" sz="2400" dirty="0" err="1"/>
              <a:t>int</a:t>
            </a:r>
            <a:r>
              <a:rPr lang="en-US" altLang="zh-CN" sz="2400" dirty="0"/>
              <a:t> &amp; -&gt; </a:t>
            </a:r>
            <a:r>
              <a:rPr lang="en-US" altLang="zh-CN" sz="2400" dirty="0" err="1"/>
              <a:t>int</a:t>
            </a:r>
            <a:r>
              <a:rPr lang="en-US" altLang="zh-CN" sz="2400" dirty="0"/>
              <a:t>, </a:t>
            </a:r>
            <a:r>
              <a:rPr lang="en-US" altLang="zh-CN" sz="2400" dirty="0" err="1"/>
              <a:t>const</a:t>
            </a:r>
            <a:r>
              <a:rPr lang="en-US" altLang="zh-CN" sz="2400" dirty="0"/>
              <a:t> </a:t>
            </a:r>
            <a:r>
              <a:rPr lang="en-US" altLang="zh-CN" sz="2400" dirty="0" err="1"/>
              <a:t>int</a:t>
            </a:r>
            <a:r>
              <a:rPr lang="en-US" altLang="zh-CN" sz="2400" dirty="0"/>
              <a:t>&amp;</a:t>
            </a:r>
          </a:p>
          <a:p>
            <a:r>
              <a:rPr lang="en-US" altLang="zh-CN" sz="2400" dirty="0" err="1"/>
              <a:t>Const</a:t>
            </a:r>
            <a:r>
              <a:rPr lang="en-US" altLang="zh-CN" sz="2400" dirty="0"/>
              <a:t> </a:t>
            </a:r>
            <a:r>
              <a:rPr lang="en-US" altLang="zh-CN" sz="2400" dirty="0" err="1"/>
              <a:t>int</a:t>
            </a:r>
            <a:r>
              <a:rPr lang="en-US" altLang="zh-CN" sz="2400" dirty="0"/>
              <a:t> * &amp; -&gt; </a:t>
            </a:r>
            <a:r>
              <a:rPr lang="en-US" altLang="zh-CN" sz="2400" dirty="0" err="1"/>
              <a:t>int</a:t>
            </a:r>
            <a:r>
              <a:rPr lang="en-US" altLang="zh-CN" sz="2400" dirty="0"/>
              <a:t> *, </a:t>
            </a:r>
            <a:r>
              <a:rPr lang="en-US" altLang="zh-CN" sz="2400" dirty="0" err="1"/>
              <a:t>const</a:t>
            </a:r>
            <a:r>
              <a:rPr lang="en-US" altLang="zh-CN" sz="2400" dirty="0"/>
              <a:t> </a:t>
            </a:r>
            <a:r>
              <a:rPr lang="en-US" altLang="zh-CN" sz="2400" dirty="0" err="1"/>
              <a:t>int</a:t>
            </a:r>
            <a:r>
              <a:rPr lang="en-US" altLang="zh-CN" sz="2400" dirty="0"/>
              <a:t> * &amp;</a:t>
            </a:r>
          </a:p>
        </p:txBody>
      </p:sp>
      <p:sp>
        <p:nvSpPr>
          <p:cNvPr id="10" name="文本框 9">
            <a:extLst>
              <a:ext uri="{FF2B5EF4-FFF2-40B4-BE49-F238E27FC236}">
                <a16:creationId xmlns:a16="http://schemas.microsoft.com/office/drawing/2014/main" id="{321E1023-6EBB-42F1-A254-C84BE4754851}"/>
              </a:ext>
            </a:extLst>
          </p:cNvPr>
          <p:cNvSpPr txBox="1"/>
          <p:nvPr/>
        </p:nvSpPr>
        <p:spPr>
          <a:xfrm>
            <a:off x="1974057" y="6031210"/>
            <a:ext cx="9043988" cy="461665"/>
          </a:xfrm>
          <a:prstGeom prst="rect">
            <a:avLst/>
          </a:prstGeom>
          <a:noFill/>
        </p:spPr>
        <p:txBody>
          <a:bodyPr wrap="square" rtlCol="0">
            <a:spAutoFit/>
          </a:bodyPr>
          <a:lstStyle/>
          <a:p>
            <a:r>
              <a:rPr lang="zh-CN" altLang="en-US" sz="2400" dirty="0"/>
              <a:t>当</a:t>
            </a:r>
            <a:r>
              <a:rPr lang="en-US" altLang="zh-CN" sz="2400" i="1" dirty="0" err="1"/>
              <a:t>ParamType</a:t>
            </a:r>
            <a:r>
              <a:rPr lang="zh-CN" altLang="en-US" sz="2400" i="1" dirty="0"/>
              <a:t>为 </a:t>
            </a:r>
            <a:r>
              <a:rPr lang="en-US" altLang="zh-CN" sz="2400" i="1" dirty="0"/>
              <a:t>T*, </a:t>
            </a:r>
            <a:r>
              <a:rPr lang="en-US" altLang="zh-CN" sz="2400" i="1" dirty="0" err="1"/>
              <a:t>const</a:t>
            </a:r>
            <a:r>
              <a:rPr lang="en-US" altLang="zh-CN" sz="2400" i="1" dirty="0"/>
              <a:t> T*, </a:t>
            </a:r>
            <a:r>
              <a:rPr lang="zh-CN" altLang="en-US" sz="2400" i="1" dirty="0"/>
              <a:t>类型推导方法一样</a:t>
            </a:r>
            <a:endParaRPr lang="zh-CN" altLang="en-US" sz="2400" dirty="0"/>
          </a:p>
        </p:txBody>
      </p:sp>
    </p:spTree>
    <p:extLst>
      <p:ext uri="{BB962C8B-B14F-4D97-AF65-F5344CB8AC3E}">
        <p14:creationId xmlns:p14="http://schemas.microsoft.com/office/powerpoint/2010/main" val="3887403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13FEE6-3448-4319-A7D9-73DF80762BAD}"/>
              </a:ext>
            </a:extLst>
          </p:cNvPr>
          <p:cNvSpPr>
            <a:spLocks noGrp="1"/>
          </p:cNvSpPr>
          <p:nvPr>
            <p:ph type="title"/>
          </p:nvPr>
        </p:nvSpPr>
        <p:spPr/>
        <p:txBody>
          <a:bodyPr/>
          <a:lstStyle/>
          <a:p>
            <a:r>
              <a:rPr lang="en-US" altLang="zh-CN" b="1" i="1" dirty="0"/>
              <a:t>return value optimization </a:t>
            </a:r>
            <a:r>
              <a:rPr lang="en-US" altLang="zh-CN" b="1" dirty="0"/>
              <a:t>(RVO)</a:t>
            </a:r>
            <a:endParaRPr lang="zh-CN" altLang="en-US" dirty="0"/>
          </a:p>
        </p:txBody>
      </p:sp>
      <p:sp>
        <p:nvSpPr>
          <p:cNvPr id="3" name="内容占位符 2">
            <a:extLst>
              <a:ext uri="{FF2B5EF4-FFF2-40B4-BE49-F238E27FC236}">
                <a16:creationId xmlns:a16="http://schemas.microsoft.com/office/drawing/2014/main" id="{39612A8E-8CD2-43B8-A7AE-24D8229AB4EF}"/>
              </a:ext>
            </a:extLst>
          </p:cNvPr>
          <p:cNvSpPr>
            <a:spLocks noGrp="1"/>
          </p:cNvSpPr>
          <p:nvPr>
            <p:ph idx="1"/>
          </p:nvPr>
        </p:nvSpPr>
        <p:spPr/>
        <p:txBody>
          <a:bodyPr>
            <a:normAutofit/>
          </a:bodyPr>
          <a:lstStyle/>
          <a:p>
            <a:pPr marL="0" indent="0">
              <a:buNone/>
            </a:pPr>
            <a:r>
              <a:rPr lang="zh-CN" altLang="en-US" sz="2400" dirty="0"/>
              <a:t>两个条件：</a:t>
            </a:r>
            <a:r>
              <a:rPr lang="en-US" altLang="zh-CN" sz="2400" dirty="0"/>
              <a:t/>
            </a:r>
            <a:br>
              <a:rPr lang="en-US" altLang="zh-CN" sz="2400" dirty="0"/>
            </a:br>
            <a:r>
              <a:rPr lang="en-US" altLang="zh-CN" sz="2400" dirty="0">
                <a:solidFill>
                  <a:srgbClr val="231F20"/>
                </a:solidFill>
                <a:latin typeface="MinionPro-Regular"/>
              </a:rPr>
              <a:t>compilers may elide the copying (or moving) of a local object2 in a</a:t>
            </a:r>
            <a:br>
              <a:rPr lang="en-US" altLang="zh-CN" sz="2400" dirty="0">
                <a:solidFill>
                  <a:srgbClr val="231F20"/>
                </a:solidFill>
                <a:latin typeface="MinionPro-Regular"/>
              </a:rPr>
            </a:br>
            <a:r>
              <a:rPr lang="en-US" altLang="zh-CN" sz="2400" dirty="0">
                <a:solidFill>
                  <a:srgbClr val="231F20"/>
                </a:solidFill>
                <a:latin typeface="MinionPro-Regular"/>
              </a:rPr>
              <a:t>function that returns by value if (1) the type of the local object is the same as that</a:t>
            </a:r>
            <a:br>
              <a:rPr lang="en-US" altLang="zh-CN" sz="2400" dirty="0">
                <a:solidFill>
                  <a:srgbClr val="231F20"/>
                </a:solidFill>
                <a:latin typeface="MinionPro-Regular"/>
              </a:rPr>
            </a:br>
            <a:r>
              <a:rPr lang="en-US" altLang="zh-CN" sz="2400" dirty="0">
                <a:solidFill>
                  <a:srgbClr val="231F20"/>
                </a:solidFill>
                <a:latin typeface="MinionPro-Regular"/>
              </a:rPr>
              <a:t>returned by the function and (2) the local object is what’s being returned. </a:t>
            </a:r>
            <a:endParaRPr lang="zh-CN" altLang="en-US" sz="2400" dirty="0"/>
          </a:p>
        </p:txBody>
      </p:sp>
      <p:sp>
        <p:nvSpPr>
          <p:cNvPr id="4" name="文本框 3">
            <a:hlinkClick r:id="rId2"/>
            <a:extLst>
              <a:ext uri="{FF2B5EF4-FFF2-40B4-BE49-F238E27FC236}">
                <a16:creationId xmlns:a16="http://schemas.microsoft.com/office/drawing/2014/main" id="{80A56A84-0DD4-4952-A06E-65EA5FE0B075}"/>
              </a:ext>
            </a:extLst>
          </p:cNvPr>
          <p:cNvSpPr txBox="1"/>
          <p:nvPr/>
        </p:nvSpPr>
        <p:spPr>
          <a:xfrm>
            <a:off x="1066800" y="4329112"/>
            <a:ext cx="3114675" cy="369332"/>
          </a:xfrm>
          <a:prstGeom prst="rect">
            <a:avLst/>
          </a:prstGeom>
          <a:noFill/>
        </p:spPr>
        <p:txBody>
          <a:bodyPr wrap="square" rtlCol="0">
            <a:spAutoFit/>
          </a:bodyPr>
          <a:lstStyle/>
          <a:p>
            <a:r>
              <a:rPr lang="en-US" altLang="zh-CN" dirty="0" err="1"/>
              <a:t>Rvo</a:t>
            </a:r>
            <a:r>
              <a:rPr lang="zh-CN" altLang="en-US" dirty="0"/>
              <a:t>参考资料</a:t>
            </a:r>
          </a:p>
        </p:txBody>
      </p:sp>
    </p:spTree>
    <p:extLst>
      <p:ext uri="{BB962C8B-B14F-4D97-AF65-F5344CB8AC3E}">
        <p14:creationId xmlns:p14="http://schemas.microsoft.com/office/powerpoint/2010/main" val="2210010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03C008-3387-4735-A7B5-5665B3AF13F0}"/>
              </a:ext>
            </a:extLst>
          </p:cNvPr>
          <p:cNvSpPr>
            <a:spLocks noGrp="1"/>
          </p:cNvSpPr>
          <p:nvPr>
            <p:ph type="title"/>
          </p:nvPr>
        </p:nvSpPr>
        <p:spPr/>
        <p:txBody>
          <a:bodyPr/>
          <a:lstStyle/>
          <a:p>
            <a:r>
              <a:rPr lang="en-US" altLang="zh-CN" dirty="0"/>
              <a:t>Avoid overloading on universal references </a:t>
            </a:r>
            <a:br>
              <a:rPr lang="en-US" altLang="zh-CN" dirty="0"/>
            </a:br>
            <a:endParaRPr lang="zh-CN" altLang="en-US" dirty="0"/>
          </a:p>
        </p:txBody>
      </p:sp>
      <p:pic>
        <p:nvPicPr>
          <p:cNvPr id="4" name="图片 3">
            <a:extLst>
              <a:ext uri="{FF2B5EF4-FFF2-40B4-BE49-F238E27FC236}">
                <a16:creationId xmlns:a16="http://schemas.microsoft.com/office/drawing/2014/main" id="{1B330DD9-C2C2-4E60-84E7-49E8E740F586}"/>
              </a:ext>
            </a:extLst>
          </p:cNvPr>
          <p:cNvPicPr>
            <a:picLocks noChangeAspect="1"/>
          </p:cNvPicPr>
          <p:nvPr/>
        </p:nvPicPr>
        <p:blipFill>
          <a:blip r:embed="rId2"/>
          <a:stretch>
            <a:fillRect/>
          </a:stretch>
        </p:blipFill>
        <p:spPr>
          <a:xfrm>
            <a:off x="981575" y="1414497"/>
            <a:ext cx="8000000" cy="552381"/>
          </a:xfrm>
          <a:prstGeom prst="rect">
            <a:avLst/>
          </a:prstGeom>
        </p:spPr>
      </p:pic>
      <p:pic>
        <p:nvPicPr>
          <p:cNvPr id="5" name="图片 4">
            <a:extLst>
              <a:ext uri="{FF2B5EF4-FFF2-40B4-BE49-F238E27FC236}">
                <a16:creationId xmlns:a16="http://schemas.microsoft.com/office/drawing/2014/main" id="{2DBE73D6-B899-47A6-A206-9CFF137E2517}"/>
              </a:ext>
            </a:extLst>
          </p:cNvPr>
          <p:cNvPicPr>
            <a:picLocks noChangeAspect="1"/>
          </p:cNvPicPr>
          <p:nvPr/>
        </p:nvPicPr>
        <p:blipFill>
          <a:blip r:embed="rId3"/>
          <a:stretch>
            <a:fillRect/>
          </a:stretch>
        </p:blipFill>
        <p:spPr>
          <a:xfrm>
            <a:off x="838200" y="1966878"/>
            <a:ext cx="7371428" cy="2485714"/>
          </a:xfrm>
          <a:prstGeom prst="rect">
            <a:avLst/>
          </a:prstGeom>
        </p:spPr>
      </p:pic>
      <p:pic>
        <p:nvPicPr>
          <p:cNvPr id="6" name="内容占位符 3">
            <a:extLst>
              <a:ext uri="{FF2B5EF4-FFF2-40B4-BE49-F238E27FC236}">
                <a16:creationId xmlns:a16="http://schemas.microsoft.com/office/drawing/2014/main" id="{B3E3475B-1E6D-4279-AAF8-5D8FBDE451A0}"/>
              </a:ext>
            </a:extLst>
          </p:cNvPr>
          <p:cNvPicPr>
            <a:picLocks noGrp="1" noChangeAspect="1"/>
          </p:cNvPicPr>
          <p:nvPr>
            <p:ph idx="1"/>
          </p:nvPr>
        </p:nvPicPr>
        <p:blipFill>
          <a:blip r:embed="rId4"/>
          <a:stretch>
            <a:fillRect/>
          </a:stretch>
        </p:blipFill>
        <p:spPr>
          <a:xfrm>
            <a:off x="838200" y="4452592"/>
            <a:ext cx="7838095" cy="2209524"/>
          </a:xfrm>
          <a:prstGeom prst="rect">
            <a:avLst/>
          </a:prstGeom>
        </p:spPr>
      </p:pic>
    </p:spTree>
    <p:extLst>
      <p:ext uri="{BB962C8B-B14F-4D97-AF65-F5344CB8AC3E}">
        <p14:creationId xmlns:p14="http://schemas.microsoft.com/office/powerpoint/2010/main" val="1941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0168F81-5B87-4A8A-B6F2-F12E1809DDB5}"/>
              </a:ext>
            </a:extLst>
          </p:cNvPr>
          <p:cNvPicPr>
            <a:picLocks noChangeAspect="1"/>
          </p:cNvPicPr>
          <p:nvPr/>
        </p:nvPicPr>
        <p:blipFill>
          <a:blip r:embed="rId2"/>
          <a:stretch>
            <a:fillRect/>
          </a:stretch>
        </p:blipFill>
        <p:spPr>
          <a:xfrm>
            <a:off x="1586450" y="796749"/>
            <a:ext cx="8619048" cy="580952"/>
          </a:xfrm>
          <a:prstGeom prst="rect">
            <a:avLst/>
          </a:prstGeom>
        </p:spPr>
      </p:pic>
      <p:pic>
        <p:nvPicPr>
          <p:cNvPr id="7" name="图片 6">
            <a:extLst>
              <a:ext uri="{FF2B5EF4-FFF2-40B4-BE49-F238E27FC236}">
                <a16:creationId xmlns:a16="http://schemas.microsoft.com/office/drawing/2014/main" id="{F23384CB-3EDE-4AB0-BC6A-B2D0364A0CFB}"/>
              </a:ext>
            </a:extLst>
          </p:cNvPr>
          <p:cNvPicPr>
            <a:picLocks noChangeAspect="1"/>
          </p:cNvPicPr>
          <p:nvPr/>
        </p:nvPicPr>
        <p:blipFill>
          <a:blip r:embed="rId3"/>
          <a:stretch>
            <a:fillRect/>
          </a:stretch>
        </p:blipFill>
        <p:spPr>
          <a:xfrm>
            <a:off x="1569832" y="1613586"/>
            <a:ext cx="9019048" cy="1485714"/>
          </a:xfrm>
          <a:prstGeom prst="rect">
            <a:avLst/>
          </a:prstGeom>
        </p:spPr>
      </p:pic>
      <p:sp>
        <p:nvSpPr>
          <p:cNvPr id="9" name="文本框 8">
            <a:extLst>
              <a:ext uri="{FF2B5EF4-FFF2-40B4-BE49-F238E27FC236}">
                <a16:creationId xmlns:a16="http://schemas.microsoft.com/office/drawing/2014/main" id="{A9DF5D4A-56B0-4FFA-890A-5DEF2B07B27B}"/>
              </a:ext>
            </a:extLst>
          </p:cNvPr>
          <p:cNvSpPr txBox="1"/>
          <p:nvPr/>
        </p:nvSpPr>
        <p:spPr>
          <a:xfrm>
            <a:off x="1586450" y="3758701"/>
            <a:ext cx="9385811" cy="677108"/>
          </a:xfrm>
          <a:prstGeom prst="rect">
            <a:avLst/>
          </a:prstGeom>
          <a:noFill/>
        </p:spPr>
        <p:txBody>
          <a:bodyPr wrap="square" rtlCol="0">
            <a:spAutoFit/>
          </a:bodyPr>
          <a:lstStyle/>
          <a:p>
            <a:r>
              <a:rPr lang="en-US" altLang="zh-CN" sz="2000" dirty="0"/>
              <a:t>Functions taking universal references are the greediest functions in C++ </a:t>
            </a:r>
            <a:r>
              <a:rPr lang="en-US" altLang="zh-CN" dirty="0"/>
              <a:t/>
            </a:r>
            <a:br>
              <a:rPr lang="en-US" altLang="zh-CN" dirty="0"/>
            </a:br>
            <a:endParaRPr lang="zh-CN" altLang="en-US" dirty="0"/>
          </a:p>
        </p:txBody>
      </p:sp>
    </p:spTree>
    <p:extLst>
      <p:ext uri="{BB962C8B-B14F-4D97-AF65-F5344CB8AC3E}">
        <p14:creationId xmlns:p14="http://schemas.microsoft.com/office/powerpoint/2010/main" val="12696956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817C8FD-148B-41C3-9ED6-5F604B666C53}"/>
              </a:ext>
            </a:extLst>
          </p:cNvPr>
          <p:cNvPicPr>
            <a:picLocks noChangeAspect="1"/>
          </p:cNvPicPr>
          <p:nvPr/>
        </p:nvPicPr>
        <p:blipFill>
          <a:blip r:embed="rId2"/>
          <a:stretch>
            <a:fillRect/>
          </a:stretch>
        </p:blipFill>
        <p:spPr>
          <a:xfrm>
            <a:off x="624965" y="564648"/>
            <a:ext cx="8371428" cy="1809524"/>
          </a:xfrm>
          <a:prstGeom prst="rect">
            <a:avLst/>
          </a:prstGeom>
        </p:spPr>
      </p:pic>
      <p:pic>
        <p:nvPicPr>
          <p:cNvPr id="5" name="图片 4">
            <a:extLst>
              <a:ext uri="{FF2B5EF4-FFF2-40B4-BE49-F238E27FC236}">
                <a16:creationId xmlns:a16="http://schemas.microsoft.com/office/drawing/2014/main" id="{0A21023D-0C6C-4CB0-980A-6CB7AD7F9C1B}"/>
              </a:ext>
            </a:extLst>
          </p:cNvPr>
          <p:cNvPicPr>
            <a:picLocks noChangeAspect="1"/>
          </p:cNvPicPr>
          <p:nvPr/>
        </p:nvPicPr>
        <p:blipFill>
          <a:blip r:embed="rId3"/>
          <a:stretch>
            <a:fillRect/>
          </a:stretch>
        </p:blipFill>
        <p:spPr>
          <a:xfrm>
            <a:off x="863060" y="2317022"/>
            <a:ext cx="7895238" cy="2895238"/>
          </a:xfrm>
          <a:prstGeom prst="rect">
            <a:avLst/>
          </a:prstGeom>
        </p:spPr>
      </p:pic>
      <p:pic>
        <p:nvPicPr>
          <p:cNvPr id="6" name="图片 5">
            <a:extLst>
              <a:ext uri="{FF2B5EF4-FFF2-40B4-BE49-F238E27FC236}">
                <a16:creationId xmlns:a16="http://schemas.microsoft.com/office/drawing/2014/main" id="{6A311CB9-B0CB-4E68-AB02-1BEAF5B1ABE8}"/>
              </a:ext>
            </a:extLst>
          </p:cNvPr>
          <p:cNvPicPr>
            <a:picLocks noChangeAspect="1"/>
          </p:cNvPicPr>
          <p:nvPr/>
        </p:nvPicPr>
        <p:blipFill>
          <a:blip r:embed="rId4"/>
          <a:stretch>
            <a:fillRect/>
          </a:stretch>
        </p:blipFill>
        <p:spPr>
          <a:xfrm>
            <a:off x="863060" y="5212260"/>
            <a:ext cx="8971428" cy="1438095"/>
          </a:xfrm>
          <a:prstGeom prst="rect">
            <a:avLst/>
          </a:prstGeom>
        </p:spPr>
      </p:pic>
      <p:sp>
        <p:nvSpPr>
          <p:cNvPr id="7" name="文本框 6">
            <a:extLst>
              <a:ext uri="{FF2B5EF4-FFF2-40B4-BE49-F238E27FC236}">
                <a16:creationId xmlns:a16="http://schemas.microsoft.com/office/drawing/2014/main" id="{D215CA31-DF65-41BA-9464-0E454EF3AD10}"/>
              </a:ext>
            </a:extLst>
          </p:cNvPr>
          <p:cNvSpPr txBox="1"/>
          <p:nvPr/>
        </p:nvSpPr>
        <p:spPr>
          <a:xfrm>
            <a:off x="8996392" y="3429000"/>
            <a:ext cx="3062258" cy="707886"/>
          </a:xfrm>
          <a:prstGeom prst="rect">
            <a:avLst/>
          </a:prstGeom>
          <a:noFill/>
        </p:spPr>
        <p:txBody>
          <a:bodyPr wrap="square" rtlCol="0">
            <a:spAutoFit/>
          </a:bodyPr>
          <a:lstStyle/>
          <a:p>
            <a:r>
              <a:rPr lang="zh-CN" altLang="en-US" sz="2000" dirty="0"/>
              <a:t>即便有模板，也可以自动生成</a:t>
            </a:r>
          </a:p>
        </p:txBody>
      </p:sp>
    </p:spTree>
    <p:extLst>
      <p:ext uri="{BB962C8B-B14F-4D97-AF65-F5344CB8AC3E}">
        <p14:creationId xmlns:p14="http://schemas.microsoft.com/office/powerpoint/2010/main" val="19293491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3B69B98-F339-4826-BB2B-D13B34D400E2}"/>
              </a:ext>
            </a:extLst>
          </p:cNvPr>
          <p:cNvPicPr>
            <a:picLocks noChangeAspect="1"/>
          </p:cNvPicPr>
          <p:nvPr/>
        </p:nvPicPr>
        <p:blipFill>
          <a:blip r:embed="rId2"/>
          <a:stretch>
            <a:fillRect/>
          </a:stretch>
        </p:blipFill>
        <p:spPr>
          <a:xfrm>
            <a:off x="1100697" y="628850"/>
            <a:ext cx="8961905" cy="3200000"/>
          </a:xfrm>
          <a:prstGeom prst="rect">
            <a:avLst/>
          </a:prstGeom>
        </p:spPr>
      </p:pic>
      <p:sp>
        <p:nvSpPr>
          <p:cNvPr id="5" name="文本框 4">
            <a:extLst>
              <a:ext uri="{FF2B5EF4-FFF2-40B4-BE49-F238E27FC236}">
                <a16:creationId xmlns:a16="http://schemas.microsoft.com/office/drawing/2014/main" id="{AF9E114B-6470-4463-A2B2-09881CE33322}"/>
              </a:ext>
            </a:extLst>
          </p:cNvPr>
          <p:cNvSpPr txBox="1"/>
          <p:nvPr/>
        </p:nvSpPr>
        <p:spPr>
          <a:xfrm>
            <a:off x="1414463" y="4114800"/>
            <a:ext cx="7358062" cy="400110"/>
          </a:xfrm>
          <a:prstGeom prst="rect">
            <a:avLst/>
          </a:prstGeom>
          <a:noFill/>
        </p:spPr>
        <p:txBody>
          <a:bodyPr wrap="square" rtlCol="0">
            <a:spAutoFit/>
          </a:bodyPr>
          <a:lstStyle/>
          <a:p>
            <a:r>
              <a:rPr lang="zh-CN" altLang="en-US" sz="2000" dirty="0"/>
              <a:t>调用模板构造函数</a:t>
            </a:r>
          </a:p>
        </p:txBody>
      </p:sp>
      <p:sp>
        <p:nvSpPr>
          <p:cNvPr id="6" name="文本框 5">
            <a:extLst>
              <a:ext uri="{FF2B5EF4-FFF2-40B4-BE49-F238E27FC236}">
                <a16:creationId xmlns:a16="http://schemas.microsoft.com/office/drawing/2014/main" id="{C8E9328A-C9AE-4322-A1E0-DC8F8E926387}"/>
              </a:ext>
            </a:extLst>
          </p:cNvPr>
          <p:cNvSpPr txBox="1"/>
          <p:nvPr/>
        </p:nvSpPr>
        <p:spPr>
          <a:xfrm>
            <a:off x="1271587" y="4672013"/>
            <a:ext cx="10529887" cy="1908215"/>
          </a:xfrm>
          <a:prstGeom prst="rect">
            <a:avLst/>
          </a:prstGeom>
          <a:noFill/>
        </p:spPr>
        <p:txBody>
          <a:bodyPr wrap="square" rtlCol="0">
            <a:spAutoFit/>
          </a:bodyPr>
          <a:lstStyle/>
          <a:p>
            <a:r>
              <a:rPr lang="en-US" altLang="zh-CN" sz="2000" dirty="0"/>
              <a:t>• Overloading on universal references almost always leads to the universal refer‐</a:t>
            </a:r>
            <a:br>
              <a:rPr lang="en-US" altLang="zh-CN" sz="2000" dirty="0"/>
            </a:br>
            <a:r>
              <a:rPr lang="en-US" altLang="zh-CN" sz="2000" dirty="0" err="1"/>
              <a:t>ence</a:t>
            </a:r>
            <a:r>
              <a:rPr lang="en-US" altLang="zh-CN" sz="2000" dirty="0"/>
              <a:t> overload being called more frequently than expected.</a:t>
            </a:r>
            <a:br>
              <a:rPr lang="en-US" altLang="zh-CN" sz="2000" dirty="0"/>
            </a:br>
            <a:r>
              <a:rPr lang="en-US" altLang="zh-CN" sz="2000" dirty="0"/>
              <a:t>• Perfect-forwarding constructors are especially problematic, because they’re</a:t>
            </a:r>
            <a:br>
              <a:rPr lang="en-US" altLang="zh-CN" sz="2000" dirty="0"/>
            </a:br>
            <a:r>
              <a:rPr lang="en-US" altLang="zh-CN" sz="2000" dirty="0"/>
              <a:t>typically better matches than copy constructors for non-</a:t>
            </a:r>
            <a:r>
              <a:rPr lang="en-US" altLang="zh-CN" sz="2000" dirty="0" err="1"/>
              <a:t>const</a:t>
            </a:r>
            <a:r>
              <a:rPr lang="en-US" altLang="zh-CN" sz="2000" dirty="0"/>
              <a:t> </a:t>
            </a:r>
            <a:r>
              <a:rPr lang="en-US" altLang="zh-CN" sz="2000" dirty="0" err="1"/>
              <a:t>lvalues</a:t>
            </a:r>
            <a:r>
              <a:rPr lang="en-US" altLang="zh-CN" sz="2000" dirty="0"/>
              <a:t>, and</a:t>
            </a:r>
            <a:br>
              <a:rPr lang="en-US" altLang="zh-CN" sz="2000" dirty="0"/>
            </a:br>
            <a:r>
              <a:rPr lang="en-US" altLang="zh-CN" sz="2000" dirty="0"/>
              <a:t>they can hijack derived class calls to base class copy and move constructors. </a:t>
            </a:r>
            <a:r>
              <a:rPr lang="en-US" altLang="zh-CN" dirty="0"/>
              <a:t/>
            </a:r>
            <a:br>
              <a:rPr lang="en-US" altLang="zh-CN" dirty="0"/>
            </a:br>
            <a:endParaRPr lang="zh-CN" altLang="en-US" dirty="0"/>
          </a:p>
        </p:txBody>
      </p:sp>
    </p:spTree>
    <p:extLst>
      <p:ext uri="{BB962C8B-B14F-4D97-AF65-F5344CB8AC3E}">
        <p14:creationId xmlns:p14="http://schemas.microsoft.com/office/powerpoint/2010/main" val="36542892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0D4884-2E16-4374-AE20-62B8F1B49AD6}"/>
              </a:ext>
            </a:extLst>
          </p:cNvPr>
          <p:cNvSpPr>
            <a:spLocks noGrp="1"/>
          </p:cNvSpPr>
          <p:nvPr>
            <p:ph type="title"/>
          </p:nvPr>
        </p:nvSpPr>
        <p:spPr/>
        <p:txBody>
          <a:bodyPr>
            <a:normAutofit fontScale="90000"/>
          </a:bodyPr>
          <a:lstStyle/>
          <a:p>
            <a:r>
              <a:rPr lang="en-US" altLang="zh-CN" dirty="0"/>
              <a:t>Familiarize yourself with alternatives to</a:t>
            </a:r>
            <a:br>
              <a:rPr lang="en-US" altLang="zh-CN" dirty="0"/>
            </a:br>
            <a:r>
              <a:rPr lang="en-US" altLang="zh-CN" dirty="0"/>
              <a:t>overloading on universal references </a:t>
            </a:r>
            <a:br>
              <a:rPr lang="en-US" altLang="zh-CN" dirty="0"/>
            </a:br>
            <a:endParaRPr lang="zh-CN" altLang="en-US" dirty="0"/>
          </a:p>
        </p:txBody>
      </p:sp>
      <p:sp>
        <p:nvSpPr>
          <p:cNvPr id="3" name="内容占位符 2">
            <a:extLst>
              <a:ext uri="{FF2B5EF4-FFF2-40B4-BE49-F238E27FC236}">
                <a16:creationId xmlns:a16="http://schemas.microsoft.com/office/drawing/2014/main" id="{5F5E2F78-B32E-4921-988F-DB1A474DA9CC}"/>
              </a:ext>
            </a:extLst>
          </p:cNvPr>
          <p:cNvSpPr>
            <a:spLocks noGrp="1"/>
          </p:cNvSpPr>
          <p:nvPr>
            <p:ph idx="1"/>
          </p:nvPr>
        </p:nvSpPr>
        <p:spPr>
          <a:xfrm>
            <a:off x="838200" y="1349873"/>
            <a:ext cx="10515600" cy="4351338"/>
          </a:xfrm>
        </p:spPr>
        <p:txBody>
          <a:bodyPr/>
          <a:lstStyle/>
          <a:p>
            <a:r>
              <a:rPr lang="en-US" altLang="zh-CN" dirty="0"/>
              <a:t>avoid the drawbacks of overloading on universal references by simply using different names for the would-be overloads (</a:t>
            </a:r>
            <a:r>
              <a:rPr lang="zh-CN" altLang="en-US" dirty="0"/>
              <a:t>对构造函数不管用</a:t>
            </a:r>
            <a:r>
              <a:rPr lang="en-US" altLang="zh-CN" dirty="0"/>
              <a:t>)</a:t>
            </a:r>
          </a:p>
          <a:p>
            <a:r>
              <a:rPr lang="en-US" altLang="zh-CN" dirty="0"/>
              <a:t>Use Tag dispatch </a:t>
            </a:r>
            <a:br>
              <a:rPr lang="en-US" altLang="zh-CN" dirty="0"/>
            </a:br>
            <a:endParaRPr lang="zh-CN" altLang="en-US" dirty="0"/>
          </a:p>
        </p:txBody>
      </p:sp>
      <p:pic>
        <p:nvPicPr>
          <p:cNvPr id="4" name="图片 3">
            <a:extLst>
              <a:ext uri="{FF2B5EF4-FFF2-40B4-BE49-F238E27FC236}">
                <a16:creationId xmlns:a16="http://schemas.microsoft.com/office/drawing/2014/main" id="{796EDF23-6D50-4F9D-839A-C8C1B08322E5}"/>
              </a:ext>
            </a:extLst>
          </p:cNvPr>
          <p:cNvPicPr>
            <a:picLocks noChangeAspect="1"/>
          </p:cNvPicPr>
          <p:nvPr/>
        </p:nvPicPr>
        <p:blipFill>
          <a:blip r:embed="rId2"/>
          <a:stretch>
            <a:fillRect/>
          </a:stretch>
        </p:blipFill>
        <p:spPr>
          <a:xfrm>
            <a:off x="262466" y="3231144"/>
            <a:ext cx="8466667" cy="2380952"/>
          </a:xfrm>
          <a:prstGeom prst="rect">
            <a:avLst/>
          </a:prstGeom>
        </p:spPr>
      </p:pic>
      <p:pic>
        <p:nvPicPr>
          <p:cNvPr id="5" name="图片 4">
            <a:extLst>
              <a:ext uri="{FF2B5EF4-FFF2-40B4-BE49-F238E27FC236}">
                <a16:creationId xmlns:a16="http://schemas.microsoft.com/office/drawing/2014/main" id="{115E25E9-4310-4A9B-B382-7399F9AD2A6F}"/>
              </a:ext>
            </a:extLst>
          </p:cNvPr>
          <p:cNvPicPr>
            <a:picLocks noChangeAspect="1"/>
          </p:cNvPicPr>
          <p:nvPr/>
        </p:nvPicPr>
        <p:blipFill>
          <a:blip r:embed="rId3"/>
          <a:stretch>
            <a:fillRect/>
          </a:stretch>
        </p:blipFill>
        <p:spPr>
          <a:xfrm>
            <a:off x="3887236" y="2164477"/>
            <a:ext cx="8285714" cy="2133333"/>
          </a:xfrm>
          <a:prstGeom prst="rect">
            <a:avLst/>
          </a:prstGeom>
        </p:spPr>
      </p:pic>
      <p:pic>
        <p:nvPicPr>
          <p:cNvPr id="6" name="图片 5">
            <a:extLst>
              <a:ext uri="{FF2B5EF4-FFF2-40B4-BE49-F238E27FC236}">
                <a16:creationId xmlns:a16="http://schemas.microsoft.com/office/drawing/2014/main" id="{5B511ED8-5405-436D-8240-D99ABEDF66F2}"/>
              </a:ext>
            </a:extLst>
          </p:cNvPr>
          <p:cNvPicPr>
            <a:picLocks noChangeAspect="1"/>
          </p:cNvPicPr>
          <p:nvPr/>
        </p:nvPicPr>
        <p:blipFill>
          <a:blip r:embed="rId4"/>
          <a:stretch>
            <a:fillRect/>
          </a:stretch>
        </p:blipFill>
        <p:spPr>
          <a:xfrm>
            <a:off x="1405461" y="5375000"/>
            <a:ext cx="8380952" cy="1600000"/>
          </a:xfrm>
          <a:prstGeom prst="rect">
            <a:avLst/>
          </a:prstGeom>
        </p:spPr>
      </p:pic>
    </p:spTree>
    <p:extLst>
      <p:ext uri="{BB962C8B-B14F-4D97-AF65-F5344CB8AC3E}">
        <p14:creationId xmlns:p14="http://schemas.microsoft.com/office/powerpoint/2010/main" val="36071369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2853B-546A-4B84-BC4D-434335C9C538}"/>
              </a:ext>
            </a:extLst>
          </p:cNvPr>
          <p:cNvSpPr>
            <a:spLocks noGrp="1"/>
          </p:cNvSpPr>
          <p:nvPr>
            <p:ph type="title"/>
          </p:nvPr>
        </p:nvSpPr>
        <p:spPr/>
        <p:txBody>
          <a:bodyPr>
            <a:normAutofit fontScale="90000"/>
          </a:bodyPr>
          <a:lstStyle/>
          <a:p>
            <a:r>
              <a:rPr lang="en-US" altLang="zh-CN" dirty="0"/>
              <a:t>Familiarize yourself with perfect forwarding</a:t>
            </a:r>
            <a:br>
              <a:rPr lang="en-US" altLang="zh-CN" dirty="0"/>
            </a:br>
            <a:r>
              <a:rPr lang="en-US" altLang="zh-CN" dirty="0"/>
              <a:t>failure cases </a:t>
            </a:r>
            <a:br>
              <a:rPr lang="en-US" altLang="zh-CN" dirty="0"/>
            </a:br>
            <a:endParaRPr lang="zh-CN" altLang="en-US" dirty="0"/>
          </a:p>
        </p:txBody>
      </p:sp>
      <p:pic>
        <p:nvPicPr>
          <p:cNvPr id="4" name="图片 3">
            <a:extLst>
              <a:ext uri="{FF2B5EF4-FFF2-40B4-BE49-F238E27FC236}">
                <a16:creationId xmlns:a16="http://schemas.microsoft.com/office/drawing/2014/main" id="{ED8CCEFB-ACF5-4115-B802-AD3EC91A9F17}"/>
              </a:ext>
            </a:extLst>
          </p:cNvPr>
          <p:cNvPicPr>
            <a:picLocks noChangeAspect="1"/>
          </p:cNvPicPr>
          <p:nvPr/>
        </p:nvPicPr>
        <p:blipFill>
          <a:blip r:embed="rId2"/>
          <a:stretch>
            <a:fillRect/>
          </a:stretch>
        </p:blipFill>
        <p:spPr>
          <a:xfrm>
            <a:off x="869628" y="2483738"/>
            <a:ext cx="7561905" cy="1504762"/>
          </a:xfrm>
          <a:prstGeom prst="rect">
            <a:avLst/>
          </a:prstGeom>
        </p:spPr>
      </p:pic>
      <p:sp>
        <p:nvSpPr>
          <p:cNvPr id="5" name="文本框 4">
            <a:extLst>
              <a:ext uri="{FF2B5EF4-FFF2-40B4-BE49-F238E27FC236}">
                <a16:creationId xmlns:a16="http://schemas.microsoft.com/office/drawing/2014/main" id="{1D90C03D-642D-4D17-B260-8860EC3D9D47}"/>
              </a:ext>
            </a:extLst>
          </p:cNvPr>
          <p:cNvSpPr txBox="1"/>
          <p:nvPr/>
        </p:nvSpPr>
        <p:spPr>
          <a:xfrm>
            <a:off x="1128713" y="4629150"/>
            <a:ext cx="7043737" cy="1015663"/>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t>Braced initializers</a:t>
            </a:r>
          </a:p>
          <a:p>
            <a:pPr marL="285750" indent="-285750">
              <a:buFont typeface="Arial" panose="020B0604020202020204" pitchFamily="34" charset="0"/>
              <a:buChar char="•"/>
            </a:pPr>
            <a:r>
              <a:rPr lang="en-US" altLang="zh-CN" sz="2000" b="1" dirty="0"/>
              <a:t>0 </a:t>
            </a:r>
            <a:r>
              <a:rPr lang="en-US" altLang="zh-CN" sz="2000" dirty="0"/>
              <a:t>or </a:t>
            </a:r>
            <a:r>
              <a:rPr lang="en-US" altLang="zh-CN" sz="2000" b="1" dirty="0"/>
              <a:t>NULL </a:t>
            </a:r>
            <a:r>
              <a:rPr lang="en-US" altLang="zh-CN" sz="2000" dirty="0"/>
              <a:t>as null pointers  </a:t>
            </a:r>
            <a:r>
              <a:rPr lang="zh-CN" altLang="en-US" sz="2000" dirty="0"/>
              <a:t>推到成整数，使用</a:t>
            </a:r>
            <a:r>
              <a:rPr lang="en-US" altLang="zh-CN" sz="2000" dirty="0" err="1"/>
              <a:t>nullprt</a:t>
            </a:r>
            <a:r>
              <a:rPr lang="en-US" altLang="zh-CN" sz="2000" dirty="0"/>
              <a:t> </a:t>
            </a:r>
            <a:br>
              <a:rPr lang="en-US" altLang="zh-CN" sz="2000" dirty="0"/>
            </a:br>
            <a:endParaRPr lang="zh-CN" altLang="en-US" sz="2000" dirty="0"/>
          </a:p>
        </p:txBody>
      </p:sp>
    </p:spTree>
    <p:extLst>
      <p:ext uri="{BB962C8B-B14F-4D97-AF65-F5344CB8AC3E}">
        <p14:creationId xmlns:p14="http://schemas.microsoft.com/office/powerpoint/2010/main" val="3596960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865BB-E736-4A8D-9B5A-06D13B8A9BF3}"/>
              </a:ext>
            </a:extLst>
          </p:cNvPr>
          <p:cNvSpPr>
            <a:spLocks noGrp="1"/>
          </p:cNvSpPr>
          <p:nvPr>
            <p:ph type="title"/>
          </p:nvPr>
        </p:nvSpPr>
        <p:spPr/>
        <p:txBody>
          <a:bodyPr/>
          <a:lstStyle/>
          <a:p>
            <a:r>
              <a:rPr lang="en-US" altLang="zh-CN" b="1" i="1" dirty="0" err="1"/>
              <a:t>ParamType</a:t>
            </a:r>
            <a:r>
              <a:rPr lang="en-US" altLang="zh-CN" b="1" i="1" dirty="0"/>
              <a:t> </a:t>
            </a:r>
            <a:r>
              <a:rPr lang="en-US" altLang="zh-CN" dirty="0"/>
              <a:t>is a Universal Reference </a:t>
            </a:r>
            <a:br>
              <a:rPr lang="en-US" altLang="zh-CN" dirty="0"/>
            </a:br>
            <a:endParaRPr lang="zh-CN" altLang="en-US" dirty="0"/>
          </a:p>
        </p:txBody>
      </p:sp>
      <p:sp>
        <p:nvSpPr>
          <p:cNvPr id="3" name="内容占位符 2">
            <a:extLst>
              <a:ext uri="{FF2B5EF4-FFF2-40B4-BE49-F238E27FC236}">
                <a16:creationId xmlns:a16="http://schemas.microsoft.com/office/drawing/2014/main" id="{136B06F5-77E9-4061-A106-92A87D8268D6}"/>
              </a:ext>
            </a:extLst>
          </p:cNvPr>
          <p:cNvSpPr>
            <a:spLocks noGrp="1"/>
          </p:cNvSpPr>
          <p:nvPr>
            <p:ph idx="1"/>
          </p:nvPr>
        </p:nvSpPr>
        <p:spPr>
          <a:xfrm>
            <a:off x="838200" y="1825625"/>
            <a:ext cx="10515600" cy="1603375"/>
          </a:xfrm>
        </p:spPr>
        <p:txBody>
          <a:bodyPr>
            <a:normAutofit lnSpcReduction="10000"/>
          </a:bodyPr>
          <a:lstStyle/>
          <a:p>
            <a:r>
              <a:rPr lang="en-US" altLang="zh-CN" dirty="0"/>
              <a:t>If </a:t>
            </a:r>
            <a:r>
              <a:rPr lang="en-US" altLang="zh-CN" i="1" dirty="0"/>
              <a:t>expr </a:t>
            </a:r>
            <a:r>
              <a:rPr lang="en-US" altLang="zh-CN" dirty="0"/>
              <a:t>is an </a:t>
            </a:r>
            <a:r>
              <a:rPr lang="en-US" altLang="zh-CN" dirty="0" err="1"/>
              <a:t>lvalue</a:t>
            </a:r>
            <a:r>
              <a:rPr lang="en-US" altLang="zh-CN" dirty="0"/>
              <a:t>, both T and </a:t>
            </a:r>
            <a:r>
              <a:rPr lang="en-US" altLang="zh-CN" i="1" dirty="0" err="1"/>
              <a:t>ParamType</a:t>
            </a:r>
            <a:r>
              <a:rPr lang="en-US" altLang="zh-CN" i="1" dirty="0"/>
              <a:t> </a:t>
            </a:r>
            <a:r>
              <a:rPr lang="en-US" altLang="zh-CN" dirty="0"/>
              <a:t>are deduced to be </a:t>
            </a:r>
            <a:r>
              <a:rPr lang="en-US" altLang="zh-CN" dirty="0" err="1"/>
              <a:t>lvalue</a:t>
            </a:r>
            <a:r>
              <a:rPr lang="en-US" altLang="zh-CN" dirty="0"/>
              <a:t> references. </a:t>
            </a:r>
          </a:p>
          <a:p>
            <a:r>
              <a:rPr lang="en-US" altLang="zh-CN" dirty="0"/>
              <a:t>If </a:t>
            </a:r>
            <a:r>
              <a:rPr lang="en-US" altLang="zh-CN" i="1" dirty="0"/>
              <a:t>expr </a:t>
            </a:r>
            <a:r>
              <a:rPr lang="en-US" altLang="zh-CN" dirty="0"/>
              <a:t>is an </a:t>
            </a:r>
            <a:r>
              <a:rPr lang="en-US" altLang="zh-CN" dirty="0" err="1"/>
              <a:t>rvalue</a:t>
            </a:r>
            <a:r>
              <a:rPr lang="en-US" altLang="zh-CN" dirty="0"/>
              <a:t>, the “normal” (i.e., Case 1) rules apply </a:t>
            </a:r>
            <a:br>
              <a:rPr lang="en-US" altLang="zh-CN" dirty="0"/>
            </a:br>
            <a:endParaRPr lang="zh-CN" altLang="en-US" dirty="0"/>
          </a:p>
        </p:txBody>
      </p:sp>
      <p:sp>
        <p:nvSpPr>
          <p:cNvPr id="7" name="文本框 6">
            <a:extLst>
              <a:ext uri="{FF2B5EF4-FFF2-40B4-BE49-F238E27FC236}">
                <a16:creationId xmlns:a16="http://schemas.microsoft.com/office/drawing/2014/main" id="{81DBBBCF-83B9-463E-8688-B47E0AE66916}"/>
              </a:ext>
            </a:extLst>
          </p:cNvPr>
          <p:cNvSpPr txBox="1"/>
          <p:nvPr/>
        </p:nvSpPr>
        <p:spPr>
          <a:xfrm>
            <a:off x="838199" y="3429000"/>
            <a:ext cx="5476875" cy="3046988"/>
          </a:xfrm>
          <a:prstGeom prst="rect">
            <a:avLst/>
          </a:prstGeom>
          <a:noFill/>
        </p:spPr>
        <p:txBody>
          <a:bodyPr wrap="square" rtlCol="0">
            <a:spAutoFit/>
          </a:bodyPr>
          <a:lstStyle/>
          <a:p>
            <a:r>
              <a:rPr lang="fr-FR" altLang="zh-CN" sz="2400" dirty="0"/>
              <a:t>template&lt;typename T&gt;</a:t>
            </a:r>
          </a:p>
          <a:p>
            <a:r>
              <a:rPr lang="fr-FR" altLang="zh-CN" sz="2400" dirty="0"/>
              <a:t>void f(T&amp;&amp; param);</a:t>
            </a:r>
          </a:p>
          <a:p>
            <a:endParaRPr lang="fr-FR" altLang="zh-CN" sz="2400" dirty="0"/>
          </a:p>
          <a:p>
            <a:r>
              <a:rPr lang="en-US" altLang="zh-CN" sz="2400" dirty="0" err="1"/>
              <a:t>Int</a:t>
            </a:r>
            <a:r>
              <a:rPr lang="en-US" altLang="zh-CN" sz="2400" dirty="0"/>
              <a:t> -&gt; </a:t>
            </a:r>
            <a:r>
              <a:rPr lang="en-US" altLang="zh-CN" sz="2400" dirty="0" err="1"/>
              <a:t>int</a:t>
            </a:r>
            <a:r>
              <a:rPr lang="en-US" altLang="zh-CN" sz="2400" dirty="0"/>
              <a:t> &amp;, </a:t>
            </a:r>
            <a:r>
              <a:rPr lang="en-US" altLang="zh-CN" sz="2400" dirty="0" err="1"/>
              <a:t>int</a:t>
            </a:r>
            <a:r>
              <a:rPr lang="en-US" altLang="zh-CN" sz="2400" dirty="0"/>
              <a:t> &amp;</a:t>
            </a:r>
          </a:p>
          <a:p>
            <a:r>
              <a:rPr lang="en-US" altLang="zh-CN" sz="2400" dirty="0" err="1"/>
              <a:t>Const</a:t>
            </a:r>
            <a:r>
              <a:rPr lang="en-US" altLang="zh-CN" sz="2400" dirty="0"/>
              <a:t> </a:t>
            </a:r>
            <a:r>
              <a:rPr lang="en-US" altLang="zh-CN" sz="2400" dirty="0" err="1"/>
              <a:t>int</a:t>
            </a:r>
            <a:r>
              <a:rPr lang="en-US" altLang="zh-CN" sz="2400" dirty="0"/>
              <a:t> -&gt; </a:t>
            </a:r>
            <a:r>
              <a:rPr lang="en-US" altLang="zh-CN" sz="2400" dirty="0" err="1"/>
              <a:t>const</a:t>
            </a:r>
            <a:r>
              <a:rPr lang="en-US" altLang="zh-CN" sz="2400" dirty="0"/>
              <a:t> </a:t>
            </a:r>
            <a:r>
              <a:rPr lang="en-US" altLang="zh-CN" sz="2400" dirty="0" err="1"/>
              <a:t>int</a:t>
            </a:r>
            <a:r>
              <a:rPr lang="en-US" altLang="zh-CN" sz="2400" dirty="0"/>
              <a:t> &amp;, </a:t>
            </a:r>
            <a:r>
              <a:rPr lang="en-US" altLang="zh-CN" sz="2400" dirty="0" err="1"/>
              <a:t>const</a:t>
            </a:r>
            <a:r>
              <a:rPr lang="en-US" altLang="zh-CN" sz="2400" dirty="0"/>
              <a:t> </a:t>
            </a:r>
            <a:r>
              <a:rPr lang="en-US" altLang="zh-CN" sz="2400" dirty="0" err="1"/>
              <a:t>int</a:t>
            </a:r>
            <a:r>
              <a:rPr lang="en-US" altLang="zh-CN" sz="2400" dirty="0"/>
              <a:t> &amp;</a:t>
            </a:r>
          </a:p>
          <a:p>
            <a:r>
              <a:rPr lang="en-US" altLang="zh-CN" sz="2400" dirty="0" err="1"/>
              <a:t>Const</a:t>
            </a:r>
            <a:r>
              <a:rPr lang="en-US" altLang="zh-CN" sz="2400" dirty="0"/>
              <a:t> </a:t>
            </a:r>
            <a:r>
              <a:rPr lang="en-US" altLang="zh-CN" sz="2400" dirty="0" err="1"/>
              <a:t>int</a:t>
            </a:r>
            <a:r>
              <a:rPr lang="en-US" altLang="zh-CN" sz="2400" dirty="0"/>
              <a:t> &amp; -&gt; </a:t>
            </a:r>
            <a:r>
              <a:rPr lang="en-US" altLang="zh-CN" sz="2400" dirty="0" err="1"/>
              <a:t>const</a:t>
            </a:r>
            <a:r>
              <a:rPr lang="en-US" altLang="zh-CN" sz="2400" dirty="0"/>
              <a:t> </a:t>
            </a:r>
            <a:r>
              <a:rPr lang="en-US" altLang="zh-CN" sz="2400" dirty="0" err="1"/>
              <a:t>int</a:t>
            </a:r>
            <a:r>
              <a:rPr lang="en-US" altLang="zh-CN" sz="2400" dirty="0"/>
              <a:t> &amp;, </a:t>
            </a:r>
            <a:r>
              <a:rPr lang="en-US" altLang="zh-CN" sz="2400" dirty="0" err="1"/>
              <a:t>const</a:t>
            </a:r>
            <a:r>
              <a:rPr lang="en-US" altLang="zh-CN" sz="2400" dirty="0"/>
              <a:t> </a:t>
            </a:r>
            <a:r>
              <a:rPr lang="en-US" altLang="zh-CN" sz="2400" dirty="0" err="1"/>
              <a:t>int</a:t>
            </a:r>
            <a:r>
              <a:rPr lang="en-US" altLang="zh-CN" sz="2400" dirty="0"/>
              <a:t> &amp;</a:t>
            </a:r>
          </a:p>
          <a:p>
            <a:r>
              <a:rPr lang="zh-CN" altLang="en-US" sz="2400" dirty="0"/>
              <a:t>当 </a:t>
            </a:r>
            <a:r>
              <a:rPr lang="en-US" altLang="zh-CN" sz="2400" dirty="0" err="1"/>
              <a:t>const</a:t>
            </a:r>
            <a:r>
              <a:rPr lang="en-US" altLang="zh-CN" sz="2400" dirty="0"/>
              <a:t> T&amp;&amp; </a:t>
            </a:r>
            <a:r>
              <a:rPr lang="en-US" altLang="zh-CN" sz="2400" dirty="0" err="1"/>
              <a:t>param</a:t>
            </a:r>
            <a:r>
              <a:rPr lang="zh-CN" altLang="en-US" sz="2400" dirty="0"/>
              <a:t>：</a:t>
            </a:r>
            <a:endParaRPr lang="en-US" altLang="zh-CN" sz="2400" dirty="0"/>
          </a:p>
          <a:p>
            <a:r>
              <a:rPr lang="en-US" altLang="zh-CN" sz="2400" dirty="0" err="1"/>
              <a:t>Const</a:t>
            </a:r>
            <a:r>
              <a:rPr lang="en-US" altLang="zh-CN" sz="2400" dirty="0"/>
              <a:t> </a:t>
            </a:r>
            <a:r>
              <a:rPr lang="en-US" altLang="zh-CN" sz="2400" dirty="0" err="1"/>
              <a:t>int</a:t>
            </a:r>
            <a:r>
              <a:rPr lang="en-US" altLang="zh-CN" sz="2400" dirty="0"/>
              <a:t> &amp; -&gt; </a:t>
            </a:r>
            <a:r>
              <a:rPr lang="en-US" altLang="zh-CN" sz="2400" dirty="0" err="1"/>
              <a:t>int</a:t>
            </a:r>
            <a:r>
              <a:rPr lang="en-US" altLang="zh-CN" sz="2400" dirty="0"/>
              <a:t> &amp;, </a:t>
            </a:r>
            <a:r>
              <a:rPr lang="en-US" altLang="zh-CN" sz="2400" dirty="0" err="1"/>
              <a:t>const</a:t>
            </a:r>
            <a:r>
              <a:rPr lang="en-US" altLang="zh-CN" sz="2400" dirty="0"/>
              <a:t> </a:t>
            </a:r>
            <a:r>
              <a:rPr lang="en-US" altLang="zh-CN" sz="2400" dirty="0" err="1"/>
              <a:t>int</a:t>
            </a:r>
            <a:r>
              <a:rPr lang="en-US" altLang="zh-CN" sz="2400" dirty="0"/>
              <a:t> &amp;</a:t>
            </a:r>
            <a:endParaRPr lang="zh-CN" altLang="en-US" sz="2400" dirty="0"/>
          </a:p>
        </p:txBody>
      </p:sp>
      <p:sp>
        <p:nvSpPr>
          <p:cNvPr id="8" name="文本框 7">
            <a:extLst>
              <a:ext uri="{FF2B5EF4-FFF2-40B4-BE49-F238E27FC236}">
                <a16:creationId xmlns:a16="http://schemas.microsoft.com/office/drawing/2014/main" id="{6E0F61C9-1C62-400A-B31E-692A980CD502}"/>
              </a:ext>
            </a:extLst>
          </p:cNvPr>
          <p:cNvSpPr txBox="1"/>
          <p:nvPr/>
        </p:nvSpPr>
        <p:spPr>
          <a:xfrm>
            <a:off x="6743700" y="3429000"/>
            <a:ext cx="5343525" cy="2677656"/>
          </a:xfrm>
          <a:prstGeom prst="rect">
            <a:avLst/>
          </a:prstGeom>
          <a:noFill/>
        </p:spPr>
        <p:txBody>
          <a:bodyPr wrap="square" rtlCol="0">
            <a:spAutoFit/>
          </a:bodyPr>
          <a:lstStyle/>
          <a:p>
            <a:r>
              <a:rPr lang="en-US" altLang="zh-CN" sz="2400" dirty="0"/>
              <a:t>2 -&gt; </a:t>
            </a:r>
            <a:r>
              <a:rPr lang="en-US" altLang="zh-CN" sz="2400" dirty="0" err="1"/>
              <a:t>int</a:t>
            </a:r>
            <a:r>
              <a:rPr lang="en-US" altLang="zh-CN" sz="2400" dirty="0"/>
              <a:t>, </a:t>
            </a:r>
            <a:r>
              <a:rPr lang="en-US" altLang="zh-CN" sz="2400" dirty="0" err="1"/>
              <a:t>int</a:t>
            </a:r>
            <a:r>
              <a:rPr lang="en-US" altLang="zh-CN" sz="2400" dirty="0"/>
              <a:t> &amp;&amp;</a:t>
            </a:r>
          </a:p>
          <a:p>
            <a:r>
              <a:rPr lang="en-US" altLang="zh-CN" sz="2400" dirty="0"/>
              <a:t>string() -&gt; string, string &amp;&amp;</a:t>
            </a:r>
          </a:p>
          <a:p>
            <a:r>
              <a:rPr lang="en-US" altLang="zh-CN" sz="2400" dirty="0"/>
              <a:t>New string() -&gt; string *, string *&amp;&amp;</a:t>
            </a:r>
          </a:p>
          <a:p>
            <a:r>
              <a:rPr lang="en-US" altLang="zh-CN" sz="2400" dirty="0" err="1"/>
              <a:t>Int</a:t>
            </a:r>
            <a:r>
              <a:rPr lang="en-US" altLang="zh-CN" sz="2400" dirty="0"/>
              <a:t> &amp;&amp; -&gt;</a:t>
            </a:r>
            <a:r>
              <a:rPr lang="en-US" altLang="zh-CN" sz="2400" dirty="0" err="1"/>
              <a:t>int</a:t>
            </a:r>
            <a:r>
              <a:rPr lang="en-US" altLang="zh-CN" sz="2400" dirty="0"/>
              <a:t> &amp;, </a:t>
            </a:r>
            <a:r>
              <a:rPr lang="en-US" altLang="zh-CN" sz="2400" dirty="0" err="1"/>
              <a:t>int</a:t>
            </a:r>
            <a:r>
              <a:rPr lang="en-US" altLang="zh-CN" sz="2400" dirty="0"/>
              <a:t>&amp;</a:t>
            </a:r>
          </a:p>
          <a:p>
            <a:endParaRPr lang="en-US" altLang="zh-CN" sz="2400" dirty="0"/>
          </a:p>
          <a:p>
            <a:r>
              <a:rPr lang="en-US" altLang="zh-CN" sz="2400" dirty="0" err="1"/>
              <a:t>Const</a:t>
            </a:r>
            <a:r>
              <a:rPr lang="en-US" altLang="zh-CN" sz="2400" dirty="0"/>
              <a:t> </a:t>
            </a:r>
            <a:r>
              <a:rPr lang="en-US" altLang="zh-CN" sz="2400" dirty="0" err="1"/>
              <a:t>int</a:t>
            </a:r>
            <a:r>
              <a:rPr lang="en-US" altLang="zh-CN" sz="2400" dirty="0"/>
              <a:t> &amp; </a:t>
            </a:r>
            <a:r>
              <a:rPr lang="zh-CN" altLang="en-US" sz="2400" dirty="0"/>
              <a:t>可以绑定到右值</a:t>
            </a:r>
            <a:endParaRPr lang="en-US" altLang="zh-CN" sz="2400" dirty="0"/>
          </a:p>
          <a:p>
            <a:r>
              <a:rPr lang="zh-CN" altLang="en-US" sz="2400" dirty="0"/>
              <a:t>右值引用本身是左值</a:t>
            </a:r>
          </a:p>
        </p:txBody>
      </p:sp>
    </p:spTree>
    <p:extLst>
      <p:ext uri="{BB962C8B-B14F-4D97-AF65-F5344CB8AC3E}">
        <p14:creationId xmlns:p14="http://schemas.microsoft.com/office/powerpoint/2010/main" val="4099405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923BC1-B27B-4284-91E3-4425DF17F442}"/>
              </a:ext>
            </a:extLst>
          </p:cNvPr>
          <p:cNvSpPr>
            <a:spLocks noGrp="1"/>
          </p:cNvSpPr>
          <p:nvPr>
            <p:ph type="title"/>
          </p:nvPr>
        </p:nvSpPr>
        <p:spPr/>
        <p:txBody>
          <a:bodyPr/>
          <a:lstStyle/>
          <a:p>
            <a:r>
              <a:rPr lang="en-US" altLang="zh-CN" i="1" dirty="0" err="1"/>
              <a:t>ParamType</a:t>
            </a:r>
            <a:r>
              <a:rPr lang="en-US" altLang="zh-CN" i="1" dirty="0"/>
              <a:t> </a:t>
            </a:r>
            <a:r>
              <a:rPr lang="en-US" altLang="zh-CN" dirty="0"/>
              <a:t>is neither a pointer nor a reference</a:t>
            </a:r>
            <a:endParaRPr lang="zh-CN" altLang="en-US" dirty="0"/>
          </a:p>
        </p:txBody>
      </p:sp>
      <p:sp>
        <p:nvSpPr>
          <p:cNvPr id="3" name="内容占位符 2">
            <a:extLst>
              <a:ext uri="{FF2B5EF4-FFF2-40B4-BE49-F238E27FC236}">
                <a16:creationId xmlns:a16="http://schemas.microsoft.com/office/drawing/2014/main" id="{E14A7351-DD91-4A4E-94ED-2DCD55ED9B3E}"/>
              </a:ext>
            </a:extLst>
          </p:cNvPr>
          <p:cNvSpPr>
            <a:spLocks noGrp="1"/>
          </p:cNvSpPr>
          <p:nvPr>
            <p:ph idx="1"/>
          </p:nvPr>
        </p:nvSpPr>
        <p:spPr>
          <a:xfrm>
            <a:off x="838199" y="1690688"/>
            <a:ext cx="10963275" cy="5053011"/>
          </a:xfrm>
        </p:spPr>
        <p:txBody>
          <a:bodyPr/>
          <a:lstStyle/>
          <a:p>
            <a:r>
              <a:rPr lang="en-US" altLang="zh-CN" dirty="0"/>
              <a:t>if </a:t>
            </a:r>
            <a:r>
              <a:rPr lang="en-US" altLang="zh-CN" i="1" dirty="0"/>
              <a:t>expr</a:t>
            </a:r>
            <a:r>
              <a:rPr lang="en-US" altLang="zh-CN" dirty="0"/>
              <a:t>’s type is a reference, ignore the reference part. </a:t>
            </a:r>
            <a:br>
              <a:rPr lang="en-US" altLang="zh-CN" dirty="0"/>
            </a:br>
            <a:r>
              <a:rPr lang="en-US" altLang="zh-CN" i="1" dirty="0"/>
              <a:t>expr </a:t>
            </a:r>
            <a:r>
              <a:rPr lang="en-US" altLang="zh-CN" dirty="0"/>
              <a:t>is </a:t>
            </a:r>
            <a:r>
              <a:rPr lang="en-US" altLang="zh-CN" dirty="0" err="1"/>
              <a:t>const</a:t>
            </a:r>
            <a:r>
              <a:rPr lang="en-US" altLang="zh-CN" dirty="0"/>
              <a:t>, volatile ignore that, too. </a:t>
            </a:r>
          </a:p>
          <a:p>
            <a:r>
              <a:rPr lang="en-US" altLang="zh-CN" dirty="0"/>
              <a:t>Common Type Arguments. Not array, not function.</a:t>
            </a:r>
          </a:p>
          <a:p>
            <a:r>
              <a:rPr lang="en-US" altLang="zh-CN" dirty="0"/>
              <a:t>Array Arguments.</a:t>
            </a:r>
            <a:r>
              <a:rPr lang="zh-CN" altLang="en-US" dirty="0"/>
              <a:t> </a:t>
            </a:r>
            <a:endParaRPr lang="en-US" altLang="zh-CN" dirty="0"/>
          </a:p>
          <a:p>
            <a:r>
              <a:rPr lang="en-US" altLang="zh-CN" dirty="0"/>
              <a:t>Function Arguments .</a:t>
            </a:r>
            <a:br>
              <a:rPr lang="en-US" altLang="zh-CN" dirty="0"/>
            </a:br>
            <a:r>
              <a:rPr lang="en-US" altLang="zh-CN" dirty="0"/>
              <a:t/>
            </a:r>
            <a:br>
              <a:rPr lang="en-US" altLang="zh-CN" dirty="0"/>
            </a:br>
            <a:r>
              <a:rPr lang="en-US" altLang="zh-CN" dirty="0"/>
              <a:t/>
            </a:r>
            <a:br>
              <a:rPr lang="en-US" altLang="zh-CN" dirty="0"/>
            </a:br>
            <a:endParaRPr lang="zh-CN" altLang="en-US" dirty="0"/>
          </a:p>
        </p:txBody>
      </p:sp>
      <p:sp>
        <p:nvSpPr>
          <p:cNvPr id="4" name="文本框 3">
            <a:extLst>
              <a:ext uri="{FF2B5EF4-FFF2-40B4-BE49-F238E27FC236}">
                <a16:creationId xmlns:a16="http://schemas.microsoft.com/office/drawing/2014/main" id="{23CC7D8A-25C8-47FF-9CD2-345A15411C71}"/>
              </a:ext>
            </a:extLst>
          </p:cNvPr>
          <p:cNvSpPr txBox="1"/>
          <p:nvPr/>
        </p:nvSpPr>
        <p:spPr>
          <a:xfrm>
            <a:off x="838200" y="4341713"/>
            <a:ext cx="6205538" cy="2554545"/>
          </a:xfrm>
          <a:prstGeom prst="rect">
            <a:avLst/>
          </a:prstGeom>
          <a:noFill/>
        </p:spPr>
        <p:txBody>
          <a:bodyPr wrap="square" rtlCol="0">
            <a:spAutoFit/>
          </a:bodyPr>
          <a:lstStyle/>
          <a:p>
            <a:r>
              <a:rPr lang="fr-FR" altLang="zh-CN" sz="2000" dirty="0"/>
              <a:t>template&lt;typename T&gt;</a:t>
            </a:r>
            <a:br>
              <a:rPr lang="fr-FR" altLang="zh-CN" sz="2000" dirty="0"/>
            </a:br>
            <a:r>
              <a:rPr lang="fr-FR" altLang="zh-CN" sz="2000" dirty="0"/>
              <a:t>void f(</a:t>
            </a:r>
            <a:r>
              <a:rPr lang="fr-FR" altLang="zh-CN" sz="2000" b="1" dirty="0"/>
              <a:t>T </a:t>
            </a:r>
            <a:r>
              <a:rPr lang="fr-FR" altLang="zh-CN" sz="2000" dirty="0"/>
              <a:t>param); </a:t>
            </a:r>
            <a:br>
              <a:rPr lang="fr-FR" altLang="zh-CN" sz="2000" dirty="0"/>
            </a:br>
            <a:endParaRPr lang="en-US" altLang="zh-CN" sz="2000" dirty="0"/>
          </a:p>
          <a:p>
            <a:r>
              <a:rPr lang="en-US" altLang="zh-CN" sz="2000" dirty="0"/>
              <a:t>Common Type</a:t>
            </a:r>
          </a:p>
          <a:p>
            <a:r>
              <a:rPr lang="en-US" altLang="zh-CN" sz="2000" dirty="0" err="1"/>
              <a:t>Int</a:t>
            </a:r>
            <a:r>
              <a:rPr lang="en-US" altLang="zh-CN" sz="2000" dirty="0"/>
              <a:t> -&gt; </a:t>
            </a:r>
            <a:r>
              <a:rPr lang="en-US" altLang="zh-CN" sz="2000" dirty="0" err="1"/>
              <a:t>int</a:t>
            </a:r>
            <a:r>
              <a:rPr lang="en-US" altLang="zh-CN" sz="2000" dirty="0"/>
              <a:t>, </a:t>
            </a:r>
            <a:r>
              <a:rPr lang="en-US" altLang="zh-CN" sz="2000" dirty="0" err="1"/>
              <a:t>int</a:t>
            </a:r>
            <a:endParaRPr lang="en-US" altLang="zh-CN" sz="2000" dirty="0"/>
          </a:p>
          <a:p>
            <a:r>
              <a:rPr lang="en-US" altLang="zh-CN" sz="2000" dirty="0" err="1"/>
              <a:t>Const</a:t>
            </a:r>
            <a:r>
              <a:rPr lang="en-US" altLang="zh-CN" sz="2000" dirty="0"/>
              <a:t> </a:t>
            </a:r>
            <a:r>
              <a:rPr lang="en-US" altLang="zh-CN" sz="2000" dirty="0" err="1"/>
              <a:t>int</a:t>
            </a:r>
            <a:r>
              <a:rPr lang="en-US" altLang="zh-CN" sz="2000" dirty="0"/>
              <a:t> &amp; -&gt; </a:t>
            </a:r>
            <a:r>
              <a:rPr lang="en-US" altLang="zh-CN" sz="2000" dirty="0" err="1"/>
              <a:t>int</a:t>
            </a:r>
            <a:r>
              <a:rPr lang="en-US" altLang="zh-CN" sz="2000" dirty="0"/>
              <a:t>, </a:t>
            </a:r>
            <a:r>
              <a:rPr lang="en-US" altLang="zh-CN" sz="2000" dirty="0" err="1"/>
              <a:t>int</a:t>
            </a:r>
            <a:endParaRPr lang="en-US" altLang="zh-CN" sz="2000" dirty="0"/>
          </a:p>
          <a:p>
            <a:r>
              <a:rPr lang="en-US" altLang="zh-CN" sz="2000" dirty="0" err="1"/>
              <a:t>const</a:t>
            </a:r>
            <a:r>
              <a:rPr lang="en-US" altLang="zh-CN" sz="2000" dirty="0"/>
              <a:t> char* </a:t>
            </a:r>
            <a:r>
              <a:rPr lang="en-US" altLang="zh-CN" sz="2000" dirty="0" err="1"/>
              <a:t>const</a:t>
            </a:r>
            <a:r>
              <a:rPr lang="en-US" altLang="zh-CN" sz="2000" dirty="0"/>
              <a:t>  -&gt; </a:t>
            </a:r>
            <a:r>
              <a:rPr lang="en-US" altLang="zh-CN" sz="2000" dirty="0" err="1"/>
              <a:t>const</a:t>
            </a:r>
            <a:r>
              <a:rPr lang="en-US" altLang="zh-CN" sz="2000" dirty="0"/>
              <a:t> char *, </a:t>
            </a:r>
            <a:r>
              <a:rPr lang="en-US" altLang="zh-CN" sz="2000" dirty="0" err="1"/>
              <a:t>const</a:t>
            </a:r>
            <a:r>
              <a:rPr lang="en-US" altLang="zh-CN" sz="2000" dirty="0"/>
              <a:t> char *</a:t>
            </a:r>
            <a:br>
              <a:rPr lang="en-US" altLang="zh-CN" sz="2000" dirty="0"/>
            </a:br>
            <a:endParaRPr lang="zh-CN" altLang="en-US" sz="2000" dirty="0"/>
          </a:p>
        </p:txBody>
      </p:sp>
      <p:sp>
        <p:nvSpPr>
          <p:cNvPr id="5" name="文本框 4">
            <a:extLst>
              <a:ext uri="{FF2B5EF4-FFF2-40B4-BE49-F238E27FC236}">
                <a16:creationId xmlns:a16="http://schemas.microsoft.com/office/drawing/2014/main" id="{5630116D-4A59-4A00-9142-5268B82974D9}"/>
              </a:ext>
            </a:extLst>
          </p:cNvPr>
          <p:cNvSpPr txBox="1"/>
          <p:nvPr/>
        </p:nvSpPr>
        <p:spPr>
          <a:xfrm>
            <a:off x="6319836" y="3327379"/>
            <a:ext cx="6096000" cy="3693319"/>
          </a:xfrm>
          <a:prstGeom prst="rect">
            <a:avLst/>
          </a:prstGeom>
          <a:noFill/>
        </p:spPr>
        <p:txBody>
          <a:bodyPr wrap="square" rtlCol="0">
            <a:spAutoFit/>
          </a:bodyPr>
          <a:lstStyle/>
          <a:p>
            <a:r>
              <a:rPr lang="en-US" altLang="zh-CN" dirty="0"/>
              <a:t>Decay:</a:t>
            </a:r>
          </a:p>
          <a:p>
            <a:r>
              <a:rPr lang="en-US" altLang="zh-CN" dirty="0" err="1"/>
              <a:t>const</a:t>
            </a:r>
            <a:r>
              <a:rPr lang="en-US" altLang="zh-CN" dirty="0"/>
              <a:t> char[10] -&gt; </a:t>
            </a:r>
            <a:r>
              <a:rPr lang="en-US" altLang="zh-CN" dirty="0" err="1"/>
              <a:t>const</a:t>
            </a:r>
            <a:r>
              <a:rPr lang="en-US" altLang="zh-CN" dirty="0"/>
              <a:t> char *, </a:t>
            </a:r>
            <a:r>
              <a:rPr lang="en-US" altLang="zh-CN" dirty="0" err="1"/>
              <a:t>const</a:t>
            </a:r>
            <a:r>
              <a:rPr lang="en-US" altLang="zh-CN" dirty="0"/>
              <a:t> char *</a:t>
            </a:r>
          </a:p>
          <a:p>
            <a:r>
              <a:rPr lang="en-US" altLang="zh-CN" dirty="0"/>
              <a:t>Void (</a:t>
            </a:r>
            <a:r>
              <a:rPr lang="en-US" altLang="zh-CN" dirty="0" err="1"/>
              <a:t>int</a:t>
            </a:r>
            <a:r>
              <a:rPr lang="en-US" altLang="zh-CN" dirty="0"/>
              <a:t>) -&gt; void (*)(</a:t>
            </a:r>
            <a:r>
              <a:rPr lang="en-US" altLang="zh-CN" dirty="0" err="1"/>
              <a:t>int</a:t>
            </a:r>
            <a:r>
              <a:rPr lang="en-US" altLang="zh-CN" dirty="0"/>
              <a:t>), void (*)(</a:t>
            </a:r>
            <a:r>
              <a:rPr lang="en-US" altLang="zh-CN" dirty="0" err="1"/>
              <a:t>int</a:t>
            </a:r>
            <a:r>
              <a:rPr lang="en-US" altLang="zh-CN" dirty="0"/>
              <a:t>)</a:t>
            </a:r>
          </a:p>
          <a:p>
            <a:r>
              <a:rPr lang="zh-CN" altLang="en-US" dirty="0"/>
              <a:t>补充 </a:t>
            </a:r>
            <a:r>
              <a:rPr lang="en-US" altLang="zh-CN" dirty="0"/>
              <a:t>T&amp;</a:t>
            </a:r>
            <a:r>
              <a:rPr lang="zh-CN" altLang="en-US" dirty="0"/>
              <a:t>情况：</a:t>
            </a:r>
            <a:endParaRPr lang="en-US" altLang="zh-CN" dirty="0"/>
          </a:p>
          <a:p>
            <a:r>
              <a:rPr lang="en-US" altLang="zh-CN" dirty="0" err="1"/>
              <a:t>const</a:t>
            </a:r>
            <a:r>
              <a:rPr lang="en-US" altLang="zh-CN" dirty="0"/>
              <a:t> char[10] -&gt; </a:t>
            </a:r>
            <a:r>
              <a:rPr lang="en-US" altLang="zh-CN" dirty="0" err="1"/>
              <a:t>const</a:t>
            </a:r>
            <a:r>
              <a:rPr lang="en-US" altLang="zh-CN" dirty="0"/>
              <a:t> (&amp;)char[10] , </a:t>
            </a:r>
            <a:r>
              <a:rPr lang="en-US" altLang="zh-CN" dirty="0" err="1"/>
              <a:t>const</a:t>
            </a:r>
            <a:r>
              <a:rPr lang="en-US" altLang="zh-CN" dirty="0"/>
              <a:t> char (&amp;) [10]</a:t>
            </a:r>
          </a:p>
          <a:p>
            <a:r>
              <a:rPr lang="en-US" altLang="zh-CN" dirty="0"/>
              <a:t>Void (</a:t>
            </a:r>
            <a:r>
              <a:rPr lang="en-US" altLang="zh-CN" dirty="0" err="1"/>
              <a:t>int</a:t>
            </a:r>
            <a:r>
              <a:rPr lang="en-US" altLang="zh-CN" dirty="0"/>
              <a:t>) -&gt; void (&amp;) (</a:t>
            </a:r>
            <a:r>
              <a:rPr lang="en-US" altLang="zh-CN" dirty="0" err="1"/>
              <a:t>int</a:t>
            </a:r>
            <a:r>
              <a:rPr lang="en-US" altLang="zh-CN" dirty="0"/>
              <a:t>), void (&amp;) (</a:t>
            </a:r>
            <a:r>
              <a:rPr lang="en-US" altLang="zh-CN" dirty="0" err="1"/>
              <a:t>int</a:t>
            </a:r>
            <a:r>
              <a:rPr lang="en-US" altLang="zh-CN" dirty="0"/>
              <a:t>) (vs</a:t>
            </a:r>
            <a:r>
              <a:rPr lang="zh-CN" altLang="en-US" dirty="0"/>
              <a:t>不是这样的</a:t>
            </a:r>
            <a:r>
              <a:rPr lang="en-US" altLang="zh-CN" dirty="0"/>
              <a:t>)</a:t>
            </a:r>
          </a:p>
          <a:p>
            <a:r>
              <a:rPr lang="zh-CN" altLang="en-US" dirty="0"/>
              <a:t>补充 </a:t>
            </a:r>
            <a:r>
              <a:rPr lang="en-US" altLang="zh-CN" dirty="0"/>
              <a:t>T&amp;&amp;</a:t>
            </a:r>
            <a:r>
              <a:rPr lang="zh-CN" altLang="en-US" dirty="0"/>
              <a:t>情况：如果是左值</a:t>
            </a:r>
            <a:endParaRPr lang="en-US" altLang="zh-CN" dirty="0"/>
          </a:p>
          <a:p>
            <a:r>
              <a:rPr lang="en-US" altLang="zh-CN" dirty="0" err="1"/>
              <a:t>const</a:t>
            </a:r>
            <a:r>
              <a:rPr lang="en-US" altLang="zh-CN" dirty="0"/>
              <a:t> char[10] -&gt; </a:t>
            </a:r>
            <a:r>
              <a:rPr lang="en-US" altLang="zh-CN" dirty="0" err="1"/>
              <a:t>const</a:t>
            </a:r>
            <a:r>
              <a:rPr lang="en-US" altLang="zh-CN" dirty="0"/>
              <a:t> char (&amp;) [10] , </a:t>
            </a:r>
            <a:r>
              <a:rPr lang="en-US" altLang="zh-CN" dirty="0" err="1"/>
              <a:t>const</a:t>
            </a:r>
            <a:r>
              <a:rPr lang="en-US" altLang="zh-CN" dirty="0"/>
              <a:t> char (&amp;) [10]</a:t>
            </a:r>
          </a:p>
          <a:p>
            <a:r>
              <a:rPr lang="en-US" altLang="zh-CN" dirty="0"/>
              <a:t>Void (</a:t>
            </a:r>
            <a:r>
              <a:rPr lang="en-US" altLang="zh-CN" dirty="0" err="1"/>
              <a:t>int</a:t>
            </a:r>
            <a:r>
              <a:rPr lang="en-US" altLang="zh-CN" dirty="0"/>
              <a:t>) -&gt; void (&amp;) (</a:t>
            </a:r>
            <a:r>
              <a:rPr lang="en-US" altLang="zh-CN" dirty="0" err="1"/>
              <a:t>int</a:t>
            </a:r>
            <a:r>
              <a:rPr lang="en-US" altLang="zh-CN" dirty="0"/>
              <a:t>), void (&amp;) (</a:t>
            </a:r>
            <a:r>
              <a:rPr lang="en-US" altLang="zh-CN" dirty="0" err="1"/>
              <a:t>int</a:t>
            </a:r>
            <a:r>
              <a:rPr lang="en-US" altLang="zh-CN" dirty="0"/>
              <a:t>) (vs</a:t>
            </a:r>
            <a:r>
              <a:rPr lang="zh-CN" altLang="en-US" dirty="0"/>
              <a:t>不是这样的</a:t>
            </a:r>
            <a:r>
              <a:rPr lang="en-US" altLang="zh-CN" dirty="0"/>
              <a:t>)</a:t>
            </a:r>
          </a:p>
          <a:p>
            <a:endParaRPr lang="en-US" altLang="zh-CN" dirty="0"/>
          </a:p>
          <a:p>
            <a:r>
              <a:rPr lang="zh-CN" altLang="en-US" dirty="0"/>
              <a:t>注意： 不是</a:t>
            </a:r>
            <a:r>
              <a:rPr lang="en-US" altLang="zh-CN" dirty="0" err="1"/>
              <a:t>const</a:t>
            </a:r>
            <a:r>
              <a:rPr lang="en-US" altLang="zh-CN" dirty="0"/>
              <a:t> char &amp;[10], </a:t>
            </a:r>
            <a:r>
              <a:rPr lang="en-US" altLang="zh-CN" dirty="0" err="1"/>
              <a:t>const</a:t>
            </a:r>
            <a:r>
              <a:rPr lang="en-US" altLang="zh-CN" dirty="0"/>
              <a:t> &amp; char[10], </a:t>
            </a:r>
            <a:r>
              <a:rPr lang="en-US" altLang="zh-CN" dirty="0" err="1"/>
              <a:t>const</a:t>
            </a:r>
            <a:r>
              <a:rPr lang="en-US" altLang="zh-CN" dirty="0"/>
              <a:t> *(</a:t>
            </a:r>
            <a:r>
              <a:rPr lang="en-US" altLang="zh-CN" dirty="0" err="1"/>
              <a:t>int</a:t>
            </a:r>
            <a:r>
              <a:rPr lang="en-US" altLang="zh-CN" dirty="0"/>
              <a:t>)</a:t>
            </a:r>
          </a:p>
          <a:p>
            <a:r>
              <a:rPr lang="en-US" altLang="zh-CN" dirty="0"/>
              <a:t>[],()</a:t>
            </a:r>
            <a:r>
              <a:rPr lang="zh-CN" altLang="en-US" dirty="0"/>
              <a:t>优先级比较高</a:t>
            </a:r>
            <a:endParaRPr lang="en-US" altLang="zh-CN" dirty="0"/>
          </a:p>
          <a:p>
            <a:endParaRPr lang="zh-CN" altLang="en-US" dirty="0"/>
          </a:p>
        </p:txBody>
      </p:sp>
    </p:spTree>
    <p:extLst>
      <p:ext uri="{BB962C8B-B14F-4D97-AF65-F5344CB8AC3E}">
        <p14:creationId xmlns:p14="http://schemas.microsoft.com/office/powerpoint/2010/main" val="341591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89AF0CB-0A0B-420E-A5D2-FFF6B0C21899}"/>
              </a:ext>
            </a:extLst>
          </p:cNvPr>
          <p:cNvSpPr>
            <a:spLocks noGrp="1"/>
          </p:cNvSpPr>
          <p:nvPr>
            <p:ph idx="1"/>
          </p:nvPr>
        </p:nvSpPr>
        <p:spPr/>
        <p:txBody>
          <a:bodyPr/>
          <a:lstStyle/>
          <a:p>
            <a:pPr marL="0" indent="0">
              <a:buNone/>
            </a:pPr>
            <a:r>
              <a:rPr lang="en-US" altLang="zh-CN" dirty="0"/>
              <a:t>template&lt;</a:t>
            </a:r>
            <a:r>
              <a:rPr lang="en-US" altLang="zh-CN" dirty="0" err="1"/>
              <a:t>typename</a:t>
            </a:r>
            <a:r>
              <a:rPr lang="en-US" altLang="zh-CN" dirty="0"/>
              <a:t> T, </a:t>
            </a:r>
            <a:r>
              <a:rPr lang="en-US" altLang="zh-CN" dirty="0" err="1"/>
              <a:t>std</a:t>
            </a:r>
            <a:r>
              <a:rPr lang="en-US" altLang="zh-CN" dirty="0"/>
              <a:t>::</a:t>
            </a:r>
            <a:r>
              <a:rPr lang="en-US" altLang="zh-CN" dirty="0" err="1"/>
              <a:t>size_t</a:t>
            </a:r>
            <a:r>
              <a:rPr lang="en-US" altLang="zh-CN" dirty="0"/>
              <a:t> N&gt;</a:t>
            </a:r>
            <a:br>
              <a:rPr lang="en-US" altLang="zh-CN" dirty="0"/>
            </a:br>
            <a:r>
              <a:rPr lang="en-US" altLang="zh-CN" dirty="0" err="1"/>
              <a:t>constexpr</a:t>
            </a:r>
            <a:r>
              <a:rPr lang="en-US" altLang="zh-CN" dirty="0"/>
              <a:t> </a:t>
            </a:r>
            <a:r>
              <a:rPr lang="en-US" altLang="zh-CN" dirty="0" err="1"/>
              <a:t>std</a:t>
            </a:r>
            <a:r>
              <a:rPr lang="en-US" altLang="zh-CN" dirty="0"/>
              <a:t>::</a:t>
            </a:r>
            <a:r>
              <a:rPr lang="en-US" altLang="zh-CN" dirty="0" err="1"/>
              <a:t>size_t</a:t>
            </a:r>
            <a:r>
              <a:rPr lang="en-US" altLang="zh-CN" dirty="0"/>
              <a:t> </a:t>
            </a:r>
            <a:r>
              <a:rPr lang="en-US" altLang="zh-CN" dirty="0" err="1"/>
              <a:t>arraySize</a:t>
            </a:r>
            <a:r>
              <a:rPr lang="en-US" altLang="zh-CN" dirty="0"/>
              <a:t>(</a:t>
            </a:r>
            <a:r>
              <a:rPr lang="en-US" altLang="zh-CN" b="1" dirty="0"/>
              <a:t>T (&amp;)[N]</a:t>
            </a:r>
            <a:r>
              <a:rPr lang="en-US" altLang="zh-CN" dirty="0"/>
              <a:t>)</a:t>
            </a:r>
          </a:p>
          <a:p>
            <a:pPr marL="0" indent="0">
              <a:buNone/>
            </a:pPr>
            <a:endParaRPr lang="en-US" altLang="zh-CN" dirty="0"/>
          </a:p>
          <a:p>
            <a:pPr marL="0" indent="0">
              <a:buNone/>
            </a:pPr>
            <a:r>
              <a:rPr lang="en-US" altLang="zh-CN" dirty="0" err="1"/>
              <a:t>int</a:t>
            </a:r>
            <a:r>
              <a:rPr lang="en-US" altLang="zh-CN" dirty="0"/>
              <a:t> </a:t>
            </a:r>
            <a:r>
              <a:rPr lang="en-US" altLang="zh-CN" dirty="0" err="1"/>
              <a:t>keyVals</a:t>
            </a:r>
            <a:r>
              <a:rPr lang="en-US" altLang="zh-CN" dirty="0"/>
              <a:t>[] = { 1, 3, 7, 9, 11, 22, 35 } </a:t>
            </a:r>
          </a:p>
          <a:p>
            <a:pPr marL="0" indent="0">
              <a:buNone/>
            </a:pPr>
            <a:endParaRPr lang="en-US" altLang="zh-CN" dirty="0"/>
          </a:p>
          <a:p>
            <a:pPr marL="0" indent="0">
              <a:buNone/>
            </a:pPr>
            <a:r>
              <a:rPr lang="en-US" altLang="zh-CN" dirty="0"/>
              <a:t>T -&gt; </a:t>
            </a:r>
            <a:r>
              <a:rPr lang="en-US" altLang="zh-CN" dirty="0" err="1"/>
              <a:t>int</a:t>
            </a:r>
            <a:endParaRPr lang="en-US" altLang="zh-CN" dirty="0"/>
          </a:p>
          <a:p>
            <a:pPr marL="0" indent="0">
              <a:buNone/>
            </a:pPr>
            <a:r>
              <a:rPr lang="en-US" altLang="zh-CN" dirty="0"/>
              <a:t>N -&gt; 7</a:t>
            </a:r>
            <a:br>
              <a:rPr lang="en-US" altLang="zh-CN" dirty="0"/>
            </a:br>
            <a:endParaRPr lang="en-US" altLang="zh-CN" dirty="0"/>
          </a:p>
          <a:p>
            <a:endParaRPr lang="zh-CN" altLang="en-US" dirty="0"/>
          </a:p>
        </p:txBody>
      </p:sp>
    </p:spTree>
    <p:extLst>
      <p:ext uri="{BB962C8B-B14F-4D97-AF65-F5344CB8AC3E}">
        <p14:creationId xmlns:p14="http://schemas.microsoft.com/office/powerpoint/2010/main" val="3244056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36EE5E-8693-47D0-9BBA-945154B16B81}"/>
              </a:ext>
            </a:extLst>
          </p:cNvPr>
          <p:cNvSpPr>
            <a:spLocks noGrp="1"/>
          </p:cNvSpPr>
          <p:nvPr>
            <p:ph type="title"/>
          </p:nvPr>
        </p:nvSpPr>
        <p:spPr/>
        <p:txBody>
          <a:bodyPr/>
          <a:lstStyle/>
          <a:p>
            <a:r>
              <a:rPr lang="en-US" altLang="zh-CN" b="1" dirty="0"/>
              <a:t>auto </a:t>
            </a:r>
            <a:r>
              <a:rPr lang="en-US" altLang="zh-CN" dirty="0"/>
              <a:t>type deduction </a:t>
            </a:r>
            <a:br>
              <a:rPr lang="en-US" altLang="zh-CN" dirty="0"/>
            </a:br>
            <a:endParaRPr lang="zh-CN" altLang="en-US" dirty="0"/>
          </a:p>
        </p:txBody>
      </p:sp>
      <p:sp>
        <p:nvSpPr>
          <p:cNvPr id="3" name="内容占位符 2">
            <a:extLst>
              <a:ext uri="{FF2B5EF4-FFF2-40B4-BE49-F238E27FC236}">
                <a16:creationId xmlns:a16="http://schemas.microsoft.com/office/drawing/2014/main" id="{D94988DB-F8BA-4A4F-ADF2-F71F00FC9C10}"/>
              </a:ext>
            </a:extLst>
          </p:cNvPr>
          <p:cNvSpPr>
            <a:spLocks noGrp="1"/>
          </p:cNvSpPr>
          <p:nvPr>
            <p:ph idx="1"/>
          </p:nvPr>
        </p:nvSpPr>
        <p:spPr/>
        <p:txBody>
          <a:bodyPr/>
          <a:lstStyle/>
          <a:p>
            <a:r>
              <a:rPr lang="en-US" altLang="zh-CN" dirty="0"/>
              <a:t>When a variable is declared using auto, auto plays the role of T in the template, and the type specifier for the variable acts as </a:t>
            </a:r>
            <a:r>
              <a:rPr lang="en-US" altLang="zh-CN" i="1" dirty="0" err="1"/>
              <a:t>ParamType</a:t>
            </a:r>
            <a:r>
              <a:rPr lang="en-US" altLang="zh-CN" dirty="0"/>
              <a:t>. </a:t>
            </a:r>
          </a:p>
          <a:p>
            <a:pPr marL="0" indent="0">
              <a:buNone/>
            </a:pPr>
            <a:r>
              <a:rPr lang="en-US" altLang="zh-CN" dirty="0"/>
              <a:t/>
            </a:r>
            <a:br>
              <a:rPr lang="en-US" altLang="zh-CN" dirty="0"/>
            </a:br>
            <a:r>
              <a:rPr lang="fr-FR" altLang="zh-CN" dirty="0"/>
              <a:t>template&lt;typename T&gt;</a:t>
            </a:r>
          </a:p>
          <a:p>
            <a:pPr marL="0" indent="0">
              <a:buNone/>
            </a:pPr>
            <a:r>
              <a:rPr lang="fr-FR" altLang="zh-CN" dirty="0"/>
              <a:t>void f(ParamType param);</a:t>
            </a:r>
          </a:p>
          <a:p>
            <a:pPr marL="0" indent="0">
              <a:buNone/>
            </a:pPr>
            <a:endParaRPr lang="zh-CN" altLang="en-US" dirty="0"/>
          </a:p>
        </p:txBody>
      </p:sp>
      <p:sp>
        <p:nvSpPr>
          <p:cNvPr id="4" name="文本框 3">
            <a:extLst>
              <a:ext uri="{FF2B5EF4-FFF2-40B4-BE49-F238E27FC236}">
                <a16:creationId xmlns:a16="http://schemas.microsoft.com/office/drawing/2014/main" id="{BFA71796-63CC-46DB-BF34-8B7E5B3B797E}"/>
              </a:ext>
            </a:extLst>
          </p:cNvPr>
          <p:cNvSpPr txBox="1"/>
          <p:nvPr/>
        </p:nvSpPr>
        <p:spPr>
          <a:xfrm>
            <a:off x="1028699" y="4572000"/>
            <a:ext cx="4543425" cy="3077766"/>
          </a:xfrm>
          <a:prstGeom prst="rect">
            <a:avLst/>
          </a:prstGeom>
          <a:noFill/>
        </p:spPr>
        <p:txBody>
          <a:bodyPr wrap="square" rtlCol="0">
            <a:spAutoFit/>
          </a:bodyPr>
          <a:lstStyle/>
          <a:p>
            <a:r>
              <a:rPr lang="en-US" altLang="zh-CN" sz="2000" b="1" dirty="0"/>
              <a:t>auto </a:t>
            </a:r>
            <a:r>
              <a:rPr lang="en-US" altLang="zh-CN" sz="2000" dirty="0"/>
              <a:t>x = 27; </a:t>
            </a:r>
            <a:r>
              <a:rPr lang="en-US" altLang="zh-CN" sz="2000" dirty="0" err="1"/>
              <a:t>int</a:t>
            </a:r>
            <a:endParaRPr lang="en-US" altLang="zh-CN" sz="2000" dirty="0"/>
          </a:p>
          <a:p>
            <a:r>
              <a:rPr lang="en-US" altLang="zh-CN" sz="2000" dirty="0" err="1"/>
              <a:t>Const</a:t>
            </a:r>
            <a:r>
              <a:rPr lang="en-US" altLang="zh-CN" sz="2000" dirty="0"/>
              <a:t> Auto xx = x; </a:t>
            </a:r>
            <a:r>
              <a:rPr lang="en-US" altLang="zh-CN" sz="2000" dirty="0" err="1"/>
              <a:t>const</a:t>
            </a:r>
            <a:r>
              <a:rPr lang="en-US" altLang="zh-CN" sz="2000" dirty="0"/>
              <a:t> </a:t>
            </a:r>
            <a:r>
              <a:rPr lang="en-US" altLang="zh-CN" sz="2000" dirty="0" err="1"/>
              <a:t>int</a:t>
            </a:r>
            <a:endParaRPr lang="en-US" altLang="zh-CN" sz="2000" dirty="0"/>
          </a:p>
          <a:p>
            <a:r>
              <a:rPr lang="en-US" altLang="zh-CN" sz="2000" dirty="0"/>
              <a:t>Auto xxx = xx; </a:t>
            </a:r>
            <a:r>
              <a:rPr lang="en-US" altLang="zh-CN" sz="2000" dirty="0" err="1"/>
              <a:t>int</a:t>
            </a:r>
            <a:endParaRPr lang="en-US" altLang="zh-CN" sz="2000" dirty="0"/>
          </a:p>
          <a:p>
            <a:r>
              <a:rPr lang="en-US" altLang="zh-CN" sz="2000" dirty="0"/>
              <a:t> </a:t>
            </a:r>
          </a:p>
          <a:p>
            <a:r>
              <a:rPr lang="en-US" altLang="zh-CN" sz="2000" dirty="0"/>
              <a:t>Auto * y = &amp;x; </a:t>
            </a:r>
            <a:r>
              <a:rPr lang="en-US" altLang="zh-CN" sz="2000" dirty="0" err="1"/>
              <a:t>int</a:t>
            </a:r>
            <a:r>
              <a:rPr lang="en-US" altLang="zh-CN" sz="2000" dirty="0"/>
              <a:t> *</a:t>
            </a:r>
          </a:p>
          <a:p>
            <a:r>
              <a:rPr lang="en-US" altLang="zh-CN" sz="2000" dirty="0" err="1"/>
              <a:t>Const</a:t>
            </a:r>
            <a:r>
              <a:rPr lang="en-US" altLang="zh-CN" sz="2000" dirty="0"/>
              <a:t> auto </a:t>
            </a:r>
            <a:r>
              <a:rPr lang="en-US" altLang="zh-CN" sz="2000" dirty="0" err="1"/>
              <a:t>yy</a:t>
            </a:r>
            <a:r>
              <a:rPr lang="en-US" altLang="zh-CN" sz="2000" dirty="0"/>
              <a:t> = y; </a:t>
            </a:r>
            <a:r>
              <a:rPr lang="en-US" altLang="zh-CN" sz="2000" dirty="0" err="1"/>
              <a:t>const</a:t>
            </a:r>
            <a:r>
              <a:rPr lang="en-US" altLang="zh-CN" sz="2000" dirty="0"/>
              <a:t> </a:t>
            </a:r>
            <a:r>
              <a:rPr lang="en-US" altLang="zh-CN" sz="2000" dirty="0" err="1"/>
              <a:t>int</a:t>
            </a:r>
            <a:r>
              <a:rPr lang="en-US" altLang="zh-CN" sz="2000" dirty="0"/>
              <a:t> *</a:t>
            </a:r>
          </a:p>
          <a:p>
            <a:r>
              <a:rPr lang="en-US" altLang="zh-CN" sz="2000" dirty="0"/>
              <a:t>Auto &amp;</a:t>
            </a:r>
            <a:r>
              <a:rPr lang="en-US" altLang="zh-CN" sz="2000" dirty="0" err="1"/>
              <a:t>yyy</a:t>
            </a:r>
            <a:r>
              <a:rPr lang="en-US" altLang="zh-CN" sz="2000" dirty="0"/>
              <a:t> = </a:t>
            </a:r>
            <a:r>
              <a:rPr lang="en-US" altLang="zh-CN" sz="2000" dirty="0" err="1"/>
              <a:t>yy</a:t>
            </a:r>
            <a:r>
              <a:rPr lang="en-US" altLang="zh-CN" sz="2000" dirty="0"/>
              <a:t>;  </a:t>
            </a:r>
            <a:r>
              <a:rPr lang="en-US" altLang="zh-CN" sz="2000" dirty="0" err="1"/>
              <a:t>const</a:t>
            </a:r>
            <a:r>
              <a:rPr lang="en-US" altLang="zh-CN" sz="2000" dirty="0"/>
              <a:t> </a:t>
            </a:r>
            <a:r>
              <a:rPr lang="en-US" altLang="zh-CN" sz="2000" dirty="0" err="1"/>
              <a:t>int</a:t>
            </a:r>
            <a:r>
              <a:rPr lang="en-US" altLang="zh-CN" sz="2000" dirty="0"/>
              <a:t> * (&amp;)</a:t>
            </a:r>
          </a:p>
          <a:p>
            <a:endParaRPr lang="en-US" altLang="zh-CN" dirty="0"/>
          </a:p>
          <a:p>
            <a:r>
              <a:rPr lang="en-US" altLang="zh-CN" dirty="0"/>
              <a:t> </a:t>
            </a:r>
            <a:br>
              <a:rPr lang="en-US" altLang="zh-CN" dirty="0"/>
            </a:br>
            <a:endParaRPr lang="zh-CN" altLang="en-US" dirty="0"/>
          </a:p>
        </p:txBody>
      </p:sp>
      <p:sp>
        <p:nvSpPr>
          <p:cNvPr id="5" name="文本框 4">
            <a:extLst>
              <a:ext uri="{FF2B5EF4-FFF2-40B4-BE49-F238E27FC236}">
                <a16:creationId xmlns:a16="http://schemas.microsoft.com/office/drawing/2014/main" id="{9BBD8B12-46D0-4558-B643-E740AC622735}"/>
              </a:ext>
            </a:extLst>
          </p:cNvPr>
          <p:cNvSpPr txBox="1"/>
          <p:nvPr/>
        </p:nvSpPr>
        <p:spPr>
          <a:xfrm>
            <a:off x="6096000" y="2877909"/>
            <a:ext cx="6386514" cy="2246769"/>
          </a:xfrm>
          <a:prstGeom prst="rect">
            <a:avLst/>
          </a:prstGeom>
          <a:noFill/>
        </p:spPr>
        <p:txBody>
          <a:bodyPr wrap="square" rtlCol="0">
            <a:spAutoFit/>
          </a:bodyPr>
          <a:lstStyle/>
          <a:p>
            <a:r>
              <a:rPr lang="en-US" altLang="zh-CN" sz="2000" dirty="0"/>
              <a:t>Auto &amp;&amp; z = x; </a:t>
            </a:r>
            <a:r>
              <a:rPr lang="en-US" altLang="zh-CN" sz="2000" dirty="0" err="1"/>
              <a:t>int</a:t>
            </a:r>
            <a:r>
              <a:rPr lang="en-US" altLang="zh-CN" sz="2000" dirty="0"/>
              <a:t> &amp;</a:t>
            </a:r>
          </a:p>
          <a:p>
            <a:r>
              <a:rPr lang="en-US" altLang="zh-CN" sz="2000" dirty="0"/>
              <a:t>Auto &amp;&amp;</a:t>
            </a:r>
            <a:r>
              <a:rPr lang="en-US" altLang="zh-CN" sz="2000" dirty="0" err="1"/>
              <a:t>zz</a:t>
            </a:r>
            <a:r>
              <a:rPr lang="en-US" altLang="zh-CN" sz="2000" dirty="0"/>
              <a:t> = 2; </a:t>
            </a:r>
            <a:r>
              <a:rPr lang="en-US" altLang="zh-CN" sz="2000" dirty="0" err="1"/>
              <a:t>int</a:t>
            </a:r>
            <a:r>
              <a:rPr lang="en-US" altLang="zh-CN" sz="2000" dirty="0"/>
              <a:t> &amp;&amp;</a:t>
            </a:r>
          </a:p>
          <a:p>
            <a:endParaRPr lang="en-US" altLang="zh-CN" sz="2000" dirty="0"/>
          </a:p>
          <a:p>
            <a:r>
              <a:rPr lang="en-US" altLang="zh-CN" sz="2000" dirty="0" err="1"/>
              <a:t>Int</a:t>
            </a:r>
            <a:r>
              <a:rPr lang="en-US" altLang="zh-CN" sz="2000" dirty="0"/>
              <a:t> h[10]</a:t>
            </a:r>
          </a:p>
          <a:p>
            <a:r>
              <a:rPr lang="en-US" altLang="zh-CN" sz="2000" dirty="0"/>
              <a:t>Auto </a:t>
            </a:r>
            <a:r>
              <a:rPr lang="en-US" altLang="zh-CN" sz="2000" dirty="0" err="1"/>
              <a:t>hh</a:t>
            </a:r>
            <a:r>
              <a:rPr lang="en-US" altLang="zh-CN" sz="2000" dirty="0"/>
              <a:t> = h; </a:t>
            </a:r>
            <a:r>
              <a:rPr lang="en-US" altLang="zh-CN" sz="2000" dirty="0" err="1"/>
              <a:t>int</a:t>
            </a:r>
            <a:r>
              <a:rPr lang="en-US" altLang="zh-CN" sz="2000" dirty="0"/>
              <a:t> *</a:t>
            </a:r>
          </a:p>
          <a:p>
            <a:r>
              <a:rPr lang="en-US" altLang="zh-CN" sz="2000" dirty="0"/>
              <a:t>Auto &amp;</a:t>
            </a:r>
            <a:r>
              <a:rPr lang="en-US" altLang="zh-CN" sz="2000" dirty="0" err="1"/>
              <a:t>hhh</a:t>
            </a:r>
            <a:r>
              <a:rPr lang="en-US" altLang="zh-CN" sz="2000" dirty="0"/>
              <a:t> = h; </a:t>
            </a:r>
            <a:r>
              <a:rPr lang="en-US" altLang="zh-CN" sz="2000" dirty="0" err="1"/>
              <a:t>int</a:t>
            </a:r>
            <a:r>
              <a:rPr lang="en-US" altLang="zh-CN" sz="2000" dirty="0"/>
              <a:t> (&amp;)[10]</a:t>
            </a:r>
          </a:p>
          <a:p>
            <a:r>
              <a:rPr lang="en-US" altLang="zh-CN" sz="2000" dirty="0"/>
              <a:t>Auto &amp;&amp;</a:t>
            </a:r>
            <a:r>
              <a:rPr lang="en-US" altLang="zh-CN" sz="2000" dirty="0" err="1"/>
              <a:t>hhhh</a:t>
            </a:r>
            <a:r>
              <a:rPr lang="en-US" altLang="zh-CN" sz="2000" dirty="0"/>
              <a:t> = h; </a:t>
            </a:r>
            <a:r>
              <a:rPr lang="en-US" altLang="zh-CN" sz="2000" dirty="0" err="1"/>
              <a:t>int</a:t>
            </a:r>
            <a:r>
              <a:rPr lang="en-US" altLang="zh-CN" sz="2000" dirty="0"/>
              <a:t> (&amp;)[10] </a:t>
            </a:r>
            <a:endParaRPr lang="zh-CN" altLang="en-US" sz="2000" dirty="0"/>
          </a:p>
        </p:txBody>
      </p:sp>
      <p:sp>
        <p:nvSpPr>
          <p:cNvPr id="6" name="文本框 5">
            <a:extLst>
              <a:ext uri="{FF2B5EF4-FFF2-40B4-BE49-F238E27FC236}">
                <a16:creationId xmlns:a16="http://schemas.microsoft.com/office/drawing/2014/main" id="{EA07E4CD-CD2B-4591-B367-2807F98F25F8}"/>
              </a:ext>
            </a:extLst>
          </p:cNvPr>
          <p:cNvSpPr txBox="1"/>
          <p:nvPr/>
        </p:nvSpPr>
        <p:spPr>
          <a:xfrm>
            <a:off x="6143625" y="5576797"/>
            <a:ext cx="4686300" cy="1292662"/>
          </a:xfrm>
          <a:prstGeom prst="rect">
            <a:avLst/>
          </a:prstGeom>
          <a:noFill/>
        </p:spPr>
        <p:txBody>
          <a:bodyPr wrap="square" rtlCol="0">
            <a:spAutoFit/>
          </a:bodyPr>
          <a:lstStyle/>
          <a:p>
            <a:r>
              <a:rPr lang="zh-CN" altLang="en-US" sz="2000" dirty="0"/>
              <a:t>影响可读性</a:t>
            </a:r>
            <a:endParaRPr lang="en-US" altLang="zh-CN" sz="2000" dirty="0"/>
          </a:p>
          <a:p>
            <a:r>
              <a:rPr lang="zh-CN" altLang="en-US" sz="2000" dirty="0"/>
              <a:t>可能与你期待的不一样</a:t>
            </a:r>
            <a:endParaRPr lang="en-US" altLang="zh-CN" sz="2000" dirty="0"/>
          </a:p>
          <a:p>
            <a:r>
              <a:rPr lang="en-US" altLang="zh-CN" sz="2000" dirty="0"/>
              <a:t>Ide</a:t>
            </a:r>
            <a:r>
              <a:rPr lang="zh-CN" altLang="en-US" sz="2000" dirty="0"/>
              <a:t>能够提示</a:t>
            </a:r>
            <a:endParaRPr lang="en-US" altLang="zh-CN" sz="2000" dirty="0"/>
          </a:p>
          <a:p>
            <a:endParaRPr lang="zh-CN" altLang="en-US" dirty="0"/>
          </a:p>
        </p:txBody>
      </p:sp>
    </p:spTree>
    <p:extLst>
      <p:ext uri="{BB962C8B-B14F-4D97-AF65-F5344CB8AC3E}">
        <p14:creationId xmlns:p14="http://schemas.microsoft.com/office/powerpoint/2010/main" val="3814779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AD703F-364E-459C-988D-1DC9A5E12DD3}"/>
              </a:ext>
            </a:extLst>
          </p:cNvPr>
          <p:cNvSpPr>
            <a:spLocks noGrp="1"/>
          </p:cNvSpPr>
          <p:nvPr>
            <p:ph type="title"/>
          </p:nvPr>
        </p:nvSpPr>
        <p:spPr/>
        <p:txBody>
          <a:bodyPr/>
          <a:lstStyle/>
          <a:p>
            <a:r>
              <a:rPr lang="en-US" altLang="zh-CN" dirty="0"/>
              <a:t>Auto Trap</a:t>
            </a:r>
            <a:br>
              <a:rPr lang="en-US" altLang="zh-CN" dirty="0"/>
            </a:br>
            <a:endParaRPr lang="zh-CN" altLang="en-US" dirty="0"/>
          </a:p>
        </p:txBody>
      </p:sp>
      <p:sp>
        <p:nvSpPr>
          <p:cNvPr id="3" name="内容占位符 2">
            <a:extLst>
              <a:ext uri="{FF2B5EF4-FFF2-40B4-BE49-F238E27FC236}">
                <a16:creationId xmlns:a16="http://schemas.microsoft.com/office/drawing/2014/main" id="{42F816F3-B289-4A0C-ADFD-302536085E08}"/>
              </a:ext>
            </a:extLst>
          </p:cNvPr>
          <p:cNvSpPr>
            <a:spLocks noGrp="1"/>
          </p:cNvSpPr>
          <p:nvPr>
            <p:ph idx="1"/>
          </p:nvPr>
        </p:nvSpPr>
        <p:spPr>
          <a:xfrm>
            <a:off x="838200" y="2397125"/>
            <a:ext cx="10515600" cy="4351338"/>
          </a:xfrm>
        </p:spPr>
        <p:txBody>
          <a:bodyPr>
            <a:noAutofit/>
          </a:bodyPr>
          <a:lstStyle/>
          <a:p>
            <a:pPr marL="0" indent="0">
              <a:buNone/>
            </a:pPr>
            <a:r>
              <a:rPr lang="it-IT" altLang="zh-CN" sz="2400" b="1" dirty="0"/>
              <a:t>auto </a:t>
            </a:r>
            <a:r>
              <a:rPr lang="it-IT" altLang="zh-CN" sz="2400" dirty="0"/>
              <a:t>x1 = 27;</a:t>
            </a:r>
            <a:br>
              <a:rPr lang="it-IT" altLang="zh-CN" sz="2400" dirty="0"/>
            </a:br>
            <a:r>
              <a:rPr lang="it-IT" altLang="zh-CN" sz="2400" b="1" dirty="0"/>
              <a:t>auto </a:t>
            </a:r>
            <a:r>
              <a:rPr lang="it-IT" altLang="zh-CN" sz="2400" dirty="0"/>
              <a:t>x2(27);</a:t>
            </a:r>
            <a:br>
              <a:rPr lang="it-IT" altLang="zh-CN" sz="2400" dirty="0"/>
            </a:br>
            <a:r>
              <a:rPr lang="it-IT" altLang="zh-CN" sz="2400" b="1" dirty="0"/>
              <a:t>auto </a:t>
            </a:r>
            <a:r>
              <a:rPr lang="it-IT" altLang="zh-CN" sz="2400" dirty="0"/>
              <a:t>x3 = { 27 };</a:t>
            </a:r>
            <a:br>
              <a:rPr lang="it-IT" altLang="zh-CN" sz="2400" dirty="0"/>
            </a:br>
            <a:r>
              <a:rPr lang="it-IT" altLang="zh-CN" sz="2400" b="1" dirty="0"/>
              <a:t>auto </a:t>
            </a:r>
            <a:r>
              <a:rPr lang="it-IT" altLang="zh-CN" sz="2400" dirty="0"/>
              <a:t>x4{ 27 }; </a:t>
            </a:r>
            <a:br>
              <a:rPr lang="it-IT" altLang="zh-CN" sz="2400" dirty="0"/>
            </a:br>
            <a:endParaRPr lang="it-IT" altLang="zh-CN" sz="2400" dirty="0"/>
          </a:p>
          <a:p>
            <a:pPr marL="0" indent="0">
              <a:buNone/>
            </a:pPr>
            <a:r>
              <a:rPr lang="en-US" altLang="zh-CN" sz="2400" dirty="0"/>
              <a:t>auto x1 = 27; // type is </a:t>
            </a:r>
            <a:r>
              <a:rPr lang="en-US" altLang="zh-CN" sz="2400" dirty="0" err="1"/>
              <a:t>int</a:t>
            </a:r>
            <a:r>
              <a:rPr lang="en-US" altLang="zh-CN" sz="2400" dirty="0"/>
              <a:t>, value is 27</a:t>
            </a:r>
          </a:p>
          <a:p>
            <a:pPr marL="0" indent="0">
              <a:buNone/>
            </a:pPr>
            <a:r>
              <a:rPr lang="en-US" altLang="zh-CN" sz="2400" dirty="0"/>
              <a:t>auto x2(27); // ditto</a:t>
            </a:r>
          </a:p>
          <a:p>
            <a:pPr marL="0" indent="0">
              <a:buNone/>
            </a:pPr>
            <a:r>
              <a:rPr lang="en-US" altLang="zh-CN" sz="2400" dirty="0"/>
              <a:t>auto x3 = { 27 }; // type is </a:t>
            </a:r>
            <a:r>
              <a:rPr lang="en-US" altLang="zh-CN" sz="2400" dirty="0" err="1"/>
              <a:t>std</a:t>
            </a:r>
            <a:r>
              <a:rPr lang="en-US" altLang="zh-CN" sz="2400" dirty="0"/>
              <a:t>::</a:t>
            </a:r>
            <a:r>
              <a:rPr lang="en-US" altLang="zh-CN" sz="2400" dirty="0" err="1"/>
              <a:t>initializer_list</a:t>
            </a:r>
            <a:r>
              <a:rPr lang="en-US" altLang="zh-CN" sz="2400" dirty="0"/>
              <a:t>&lt;</a:t>
            </a:r>
            <a:r>
              <a:rPr lang="en-US" altLang="zh-CN" sz="2400" dirty="0" err="1"/>
              <a:t>int</a:t>
            </a:r>
            <a:r>
              <a:rPr lang="en-US" altLang="zh-CN" sz="2400" dirty="0"/>
              <a:t>&gt;,// value is { 27 }</a:t>
            </a:r>
          </a:p>
          <a:p>
            <a:pPr marL="0" indent="0">
              <a:buNone/>
            </a:pPr>
            <a:r>
              <a:rPr lang="en-US" altLang="zh-CN" sz="2400" dirty="0"/>
              <a:t>// </a:t>
            </a:r>
            <a:r>
              <a:rPr lang="zh-CN" altLang="en-US" sz="2400" dirty="0"/>
              <a:t>包含一个单元素</a:t>
            </a:r>
            <a:r>
              <a:rPr lang="en-US" altLang="zh-CN" sz="2400" dirty="0"/>
              <a:t>27</a:t>
            </a:r>
          </a:p>
          <a:p>
            <a:pPr marL="0" indent="0">
              <a:buNone/>
            </a:pPr>
            <a:r>
              <a:rPr lang="en-US" altLang="zh-CN" sz="2400" dirty="0"/>
              <a:t>auto x4{ 27 }; // ditto</a:t>
            </a:r>
            <a:endParaRPr lang="zh-CN" altLang="en-US" sz="2400" dirty="0"/>
          </a:p>
        </p:txBody>
      </p:sp>
      <p:sp>
        <p:nvSpPr>
          <p:cNvPr id="4" name="文本框 3">
            <a:extLst>
              <a:ext uri="{FF2B5EF4-FFF2-40B4-BE49-F238E27FC236}">
                <a16:creationId xmlns:a16="http://schemas.microsoft.com/office/drawing/2014/main" id="{9903FB92-BF10-4944-8CFB-8C539B853FA2}"/>
              </a:ext>
            </a:extLst>
          </p:cNvPr>
          <p:cNvSpPr txBox="1"/>
          <p:nvPr/>
        </p:nvSpPr>
        <p:spPr>
          <a:xfrm>
            <a:off x="838200" y="1328738"/>
            <a:ext cx="10515600" cy="1107996"/>
          </a:xfrm>
          <a:prstGeom prst="rect">
            <a:avLst/>
          </a:prstGeom>
          <a:noFill/>
        </p:spPr>
        <p:txBody>
          <a:bodyPr wrap="square" rtlCol="0">
            <a:spAutoFit/>
          </a:bodyPr>
          <a:lstStyle/>
          <a:p>
            <a:r>
              <a:rPr lang="en-US" altLang="zh-CN" sz="2400" dirty="0"/>
              <a:t>When the initializer for an auto-declared variable is enclosed in braces, the deduced type is a </a:t>
            </a:r>
            <a:r>
              <a:rPr lang="en-US" altLang="zh-CN" sz="2400" dirty="0" err="1"/>
              <a:t>std</a:t>
            </a:r>
            <a:r>
              <a:rPr lang="en-US" altLang="zh-CN" sz="2400" dirty="0"/>
              <a:t>::</a:t>
            </a:r>
            <a:r>
              <a:rPr lang="en-US" altLang="zh-CN" sz="2400" dirty="0" err="1"/>
              <a:t>initializer_list</a:t>
            </a:r>
            <a:r>
              <a:rPr lang="en-US" altLang="zh-CN" sz="2400" dirty="0"/>
              <a:t>. </a:t>
            </a:r>
            <a:r>
              <a:rPr lang="en-US" altLang="zh-CN" dirty="0"/>
              <a:t/>
            </a:r>
            <a:br>
              <a:rPr lang="en-US" altLang="zh-CN" dirty="0"/>
            </a:br>
            <a:endParaRPr lang="zh-CN" altLang="en-US" dirty="0"/>
          </a:p>
        </p:txBody>
      </p:sp>
      <p:sp>
        <p:nvSpPr>
          <p:cNvPr id="5" name="文本框 4">
            <a:extLst>
              <a:ext uri="{FF2B5EF4-FFF2-40B4-BE49-F238E27FC236}">
                <a16:creationId xmlns:a16="http://schemas.microsoft.com/office/drawing/2014/main" id="{36F30929-3005-470A-8C42-07898C3C7CD0}"/>
              </a:ext>
            </a:extLst>
          </p:cNvPr>
          <p:cNvSpPr txBox="1"/>
          <p:nvPr/>
        </p:nvSpPr>
        <p:spPr>
          <a:xfrm>
            <a:off x="6786563" y="1985963"/>
            <a:ext cx="5086350" cy="830997"/>
          </a:xfrm>
          <a:prstGeom prst="rect">
            <a:avLst/>
          </a:prstGeom>
          <a:noFill/>
        </p:spPr>
        <p:txBody>
          <a:bodyPr wrap="square" rtlCol="0">
            <a:spAutoFit/>
          </a:bodyPr>
          <a:lstStyle/>
          <a:p>
            <a:r>
              <a:rPr lang="en-US" altLang="zh-CN" sz="2400" dirty="0"/>
              <a:t>auto x5 = { 1, 2, 3.0 }; // error! can't deduce T for </a:t>
            </a:r>
            <a:r>
              <a:rPr lang="en-US" altLang="zh-CN" sz="2400" dirty="0" err="1"/>
              <a:t>std</a:t>
            </a:r>
            <a:r>
              <a:rPr lang="en-US" altLang="zh-CN" sz="2400" dirty="0"/>
              <a:t>::</a:t>
            </a:r>
            <a:r>
              <a:rPr lang="en-US" altLang="zh-CN" sz="2400" dirty="0" err="1"/>
              <a:t>initializer_list</a:t>
            </a:r>
            <a:r>
              <a:rPr lang="en-US" altLang="zh-CN" sz="2400" dirty="0"/>
              <a:t>&lt;T&gt;</a:t>
            </a:r>
            <a:endParaRPr lang="zh-CN" altLang="en-US" sz="2400" dirty="0"/>
          </a:p>
        </p:txBody>
      </p:sp>
    </p:spTree>
    <p:extLst>
      <p:ext uri="{BB962C8B-B14F-4D97-AF65-F5344CB8AC3E}">
        <p14:creationId xmlns:p14="http://schemas.microsoft.com/office/powerpoint/2010/main" val="69345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2719229-97F4-4580-99D8-30AD0F8D1B8B}"/>
              </a:ext>
            </a:extLst>
          </p:cNvPr>
          <p:cNvSpPr>
            <a:spLocks noGrp="1"/>
          </p:cNvSpPr>
          <p:nvPr>
            <p:ph idx="1"/>
          </p:nvPr>
        </p:nvSpPr>
        <p:spPr>
          <a:xfrm>
            <a:off x="838200" y="954088"/>
            <a:ext cx="10515600" cy="4351338"/>
          </a:xfrm>
        </p:spPr>
        <p:txBody>
          <a:bodyPr/>
          <a:lstStyle/>
          <a:p>
            <a:r>
              <a:rPr lang="en-US" altLang="zh-CN" dirty="0"/>
              <a:t>The treatment of braced initializers is the only way in which auto type deduction and template type deduction differ </a:t>
            </a:r>
          </a:p>
          <a:p>
            <a:r>
              <a:rPr lang="en-US" altLang="zh-CN" dirty="0"/>
              <a:t>When an auto–declared variable is initialized with a braced initializer, the deduced type is an instantiation of </a:t>
            </a:r>
            <a:r>
              <a:rPr lang="en-US" altLang="zh-CN" dirty="0" err="1"/>
              <a:t>std</a:t>
            </a:r>
            <a:r>
              <a:rPr lang="en-US" altLang="zh-CN" dirty="0"/>
              <a:t>::</a:t>
            </a:r>
            <a:r>
              <a:rPr lang="en-US" altLang="zh-CN" dirty="0" err="1"/>
              <a:t>initializer_list</a:t>
            </a:r>
            <a:r>
              <a:rPr lang="en-US" altLang="zh-CN" dirty="0"/>
              <a:t>.</a:t>
            </a:r>
            <a:br>
              <a:rPr lang="en-US" altLang="zh-CN" dirty="0"/>
            </a:br>
            <a:r>
              <a:rPr lang="en-US" altLang="zh-CN" dirty="0"/>
              <a:t>But if the corresponding template is passed the same initializer, type deduction fails, and the code is rejected: </a:t>
            </a:r>
            <a:br>
              <a:rPr lang="en-US" altLang="zh-CN" dirty="0"/>
            </a:br>
            <a:r>
              <a:rPr lang="en-US" altLang="zh-CN" dirty="0"/>
              <a:t/>
            </a:r>
            <a:br>
              <a:rPr lang="en-US" altLang="zh-CN" dirty="0"/>
            </a:br>
            <a:endParaRPr lang="zh-CN" altLang="en-US" dirty="0"/>
          </a:p>
        </p:txBody>
      </p:sp>
      <p:sp>
        <p:nvSpPr>
          <p:cNvPr id="4" name="文本框 3">
            <a:extLst>
              <a:ext uri="{FF2B5EF4-FFF2-40B4-BE49-F238E27FC236}">
                <a16:creationId xmlns:a16="http://schemas.microsoft.com/office/drawing/2014/main" id="{8E91EFAB-E687-4ADC-977D-3B2470684414}"/>
              </a:ext>
            </a:extLst>
          </p:cNvPr>
          <p:cNvSpPr txBox="1"/>
          <p:nvPr/>
        </p:nvSpPr>
        <p:spPr>
          <a:xfrm>
            <a:off x="1285875" y="3729038"/>
            <a:ext cx="10244138" cy="1938992"/>
          </a:xfrm>
          <a:prstGeom prst="rect">
            <a:avLst/>
          </a:prstGeom>
          <a:noFill/>
        </p:spPr>
        <p:txBody>
          <a:bodyPr wrap="square" rtlCol="0">
            <a:spAutoFit/>
          </a:bodyPr>
          <a:lstStyle/>
          <a:p>
            <a:r>
              <a:rPr lang="en-US" altLang="zh-CN" sz="2400" dirty="0"/>
              <a:t>auto x = { 11, 23, 9 }; // x's type is </a:t>
            </a:r>
            <a:r>
              <a:rPr lang="en-US" altLang="zh-CN" sz="2400" dirty="0" err="1"/>
              <a:t>std</a:t>
            </a:r>
            <a:r>
              <a:rPr lang="en-US" altLang="zh-CN" sz="2400" dirty="0"/>
              <a:t>::</a:t>
            </a:r>
            <a:r>
              <a:rPr lang="en-US" altLang="zh-CN" sz="2400" dirty="0" err="1"/>
              <a:t>initializer_list</a:t>
            </a:r>
            <a:r>
              <a:rPr lang="en-US" altLang="zh-CN" sz="2400" dirty="0"/>
              <a:t>&lt;</a:t>
            </a:r>
            <a:r>
              <a:rPr lang="en-US" altLang="zh-CN" sz="2400" dirty="0" err="1"/>
              <a:t>int</a:t>
            </a:r>
            <a:r>
              <a:rPr lang="en-US" altLang="zh-CN" sz="2400" dirty="0"/>
              <a:t>&gt;</a:t>
            </a:r>
          </a:p>
          <a:p>
            <a:endParaRPr lang="en-US" altLang="zh-CN" sz="2400" dirty="0"/>
          </a:p>
          <a:p>
            <a:r>
              <a:rPr lang="en-US" altLang="zh-CN" sz="2400" dirty="0"/>
              <a:t>template&lt;</a:t>
            </a:r>
            <a:r>
              <a:rPr lang="en-US" altLang="zh-CN" sz="2400" dirty="0" err="1"/>
              <a:t>typename</a:t>
            </a:r>
            <a:r>
              <a:rPr lang="en-US" altLang="zh-CN" sz="2400" dirty="0"/>
              <a:t> T&gt;</a:t>
            </a:r>
          </a:p>
          <a:p>
            <a:r>
              <a:rPr lang="en-US" altLang="zh-CN" sz="2400" dirty="0"/>
              <a:t>void f(T </a:t>
            </a:r>
            <a:r>
              <a:rPr lang="en-US" altLang="zh-CN" sz="2400" dirty="0" err="1"/>
              <a:t>param</a:t>
            </a:r>
            <a:r>
              <a:rPr lang="en-US" altLang="zh-CN" sz="2400" dirty="0"/>
              <a:t>); </a:t>
            </a:r>
          </a:p>
          <a:p>
            <a:r>
              <a:rPr lang="en-US" altLang="zh-CN" sz="2400" dirty="0"/>
              <a:t>f({ 11, 23, 9 }); // error! can't deduce type for T</a:t>
            </a:r>
            <a:endParaRPr lang="zh-CN" altLang="en-US" sz="2400" dirty="0"/>
          </a:p>
        </p:txBody>
      </p:sp>
      <p:sp>
        <p:nvSpPr>
          <p:cNvPr id="5" name="文本框 4">
            <a:extLst>
              <a:ext uri="{FF2B5EF4-FFF2-40B4-BE49-F238E27FC236}">
                <a16:creationId xmlns:a16="http://schemas.microsoft.com/office/drawing/2014/main" id="{B370C4E5-B510-4973-9DD5-1B4616253BD1}"/>
              </a:ext>
            </a:extLst>
          </p:cNvPr>
          <p:cNvSpPr txBox="1"/>
          <p:nvPr/>
        </p:nvSpPr>
        <p:spPr>
          <a:xfrm>
            <a:off x="9515475" y="3429000"/>
            <a:ext cx="1838325" cy="769441"/>
          </a:xfrm>
          <a:prstGeom prst="rect">
            <a:avLst/>
          </a:prstGeom>
          <a:noFill/>
        </p:spPr>
        <p:txBody>
          <a:bodyPr wrap="square" rtlCol="0">
            <a:spAutoFit/>
          </a:bodyPr>
          <a:lstStyle/>
          <a:p>
            <a:r>
              <a:rPr lang="en-US" altLang="zh-CN" sz="4400" b="1" dirty="0"/>
              <a:t>why</a:t>
            </a:r>
            <a:endParaRPr lang="zh-CN" altLang="en-US" sz="4400" b="1" dirty="0"/>
          </a:p>
        </p:txBody>
      </p:sp>
      <p:sp>
        <p:nvSpPr>
          <p:cNvPr id="6" name="文本框 5">
            <a:extLst>
              <a:ext uri="{FF2B5EF4-FFF2-40B4-BE49-F238E27FC236}">
                <a16:creationId xmlns:a16="http://schemas.microsoft.com/office/drawing/2014/main" id="{C2609142-A028-4F93-BD0D-85D6943603C5}"/>
              </a:ext>
            </a:extLst>
          </p:cNvPr>
          <p:cNvSpPr txBox="1"/>
          <p:nvPr/>
        </p:nvSpPr>
        <p:spPr>
          <a:xfrm>
            <a:off x="8715375" y="4698534"/>
            <a:ext cx="3833813" cy="523220"/>
          </a:xfrm>
          <a:prstGeom prst="rect">
            <a:avLst/>
          </a:prstGeom>
          <a:noFill/>
        </p:spPr>
        <p:txBody>
          <a:bodyPr wrap="square" rtlCol="0">
            <a:spAutoFit/>
          </a:bodyPr>
          <a:lstStyle/>
          <a:p>
            <a:r>
              <a:rPr lang="en-US" altLang="zh-CN" sz="2800" dirty="0"/>
              <a:t>the rule is the rule</a:t>
            </a:r>
            <a:endParaRPr lang="zh-CN" altLang="en-US" sz="2800" dirty="0"/>
          </a:p>
        </p:txBody>
      </p:sp>
    </p:spTree>
    <p:extLst>
      <p:ext uri="{BB962C8B-B14F-4D97-AF65-F5344CB8AC3E}">
        <p14:creationId xmlns:p14="http://schemas.microsoft.com/office/powerpoint/2010/main" val="37515216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TotalTime>
  <Words>1659</Words>
  <Application>Microsoft Office PowerPoint</Application>
  <PresentationFormat>宽屏</PresentationFormat>
  <Paragraphs>236</Paragraphs>
  <Slides>36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36</vt:i4>
      </vt:variant>
    </vt:vector>
  </HeadingPairs>
  <TitlesOfParts>
    <vt:vector size="49" baseType="lpstr">
      <vt:lpstr>-apple-system</vt:lpstr>
      <vt:lpstr>MinionPro-Bold</vt:lpstr>
      <vt:lpstr>MinionPro-It</vt:lpstr>
      <vt:lpstr>MinionPro-Regular</vt:lpstr>
      <vt:lpstr>UbuntuMono-Bold</vt:lpstr>
      <vt:lpstr>UbuntuMono-Italic</vt:lpstr>
      <vt:lpstr>UbuntuMono-Regular</vt:lpstr>
      <vt:lpstr>等线</vt:lpstr>
      <vt:lpstr>等线 Light</vt:lpstr>
      <vt:lpstr>宋体</vt:lpstr>
      <vt:lpstr>Arial</vt:lpstr>
      <vt:lpstr>Consolas</vt:lpstr>
      <vt:lpstr>Office 主题​​</vt:lpstr>
      <vt:lpstr>Deducing Types  </vt:lpstr>
      <vt:lpstr>function template type deduction </vt:lpstr>
      <vt:lpstr>ParamType is a pointer or reference type, but not a universal reference.  </vt:lpstr>
      <vt:lpstr>ParamType is a Universal Reference  </vt:lpstr>
      <vt:lpstr>ParamType is neither a pointer nor a reference</vt:lpstr>
      <vt:lpstr>PowerPoint 演示文稿</vt:lpstr>
      <vt:lpstr>auto type deduction  </vt:lpstr>
      <vt:lpstr>Auto Trap </vt:lpstr>
      <vt:lpstr>PowerPoint 演示文稿</vt:lpstr>
      <vt:lpstr>C++14 auto</vt:lpstr>
      <vt:lpstr>Auto 和 std::vector&lt;bool&gt;</vt:lpstr>
      <vt:lpstr>Understand decltype  </vt:lpstr>
      <vt:lpstr>PowerPoint 演示文稿</vt:lpstr>
      <vt:lpstr>Using: function templates return type  </vt:lpstr>
      <vt:lpstr>Using: function templates return type</vt:lpstr>
      <vt:lpstr>trap</vt:lpstr>
      <vt:lpstr>Rvalue References, Move Semantics, and Perfect Forwarding</vt:lpstr>
      <vt:lpstr>PowerPoint 演示文稿</vt:lpstr>
      <vt:lpstr>PowerPoint 演示文稿</vt:lpstr>
      <vt:lpstr>PowerPoint 演示文稿</vt:lpstr>
      <vt:lpstr>std::move： unconditionally casts  </vt:lpstr>
      <vt:lpstr>std::move： unconditionally casts  </vt:lpstr>
      <vt:lpstr>std::forward: conditional cast 模板参数不能省略 </vt:lpstr>
      <vt:lpstr>PowerPoint 演示文稿</vt:lpstr>
      <vt:lpstr>PowerPoint 演示文稿</vt:lpstr>
      <vt:lpstr>Distinguish universal references from rvalue references.  </vt:lpstr>
      <vt:lpstr>PowerPoint 演示文稿</vt:lpstr>
      <vt:lpstr>PowerPoint 演示文稿</vt:lpstr>
      <vt:lpstr>Use std::move on rvalue references, std::forward on universal references  </vt:lpstr>
      <vt:lpstr>return value optimization (RVO)</vt:lpstr>
      <vt:lpstr>Avoid overloading on universal references  </vt:lpstr>
      <vt:lpstr>PowerPoint 演示文稿</vt:lpstr>
      <vt:lpstr>PowerPoint 演示文稿</vt:lpstr>
      <vt:lpstr>PowerPoint 演示文稿</vt:lpstr>
      <vt:lpstr>Familiarize yourself with alternatives to overloading on universal references  </vt:lpstr>
      <vt:lpstr>Familiarize yourself with perfect forwarding failure cases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Deducing Types  </dc:title>
  <dc:creator>klg</dc:creator>
  <cp:lastModifiedBy>gkl</cp:lastModifiedBy>
  <cp:revision>77</cp:revision>
  <dcterms:created xsi:type="dcterms:W3CDTF">2017-11-11T03:21:45Z</dcterms:created>
  <dcterms:modified xsi:type="dcterms:W3CDTF">2017-12-12T02:37:44Z</dcterms:modified>
</cp:coreProperties>
</file>