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5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1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8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1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6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2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8FF9-CE69-4EE4-8529-D5E112E6858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9349-2C47-4127-A716-7F51A93B1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3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Objects and memory locations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030" y="1537093"/>
            <a:ext cx="8805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The C++ Standard defines an object as “a region </a:t>
            </a:r>
            <a:r>
              <a:rPr lang="en-US" altLang="zh-CN" dirty="0" smtClean="0">
                <a:latin typeface="NewBaskerville-Roman"/>
              </a:rPr>
              <a:t>of storage,”</a:t>
            </a:r>
            <a:r>
              <a:rPr lang="en-US" altLang="zh-CN" dirty="0"/>
              <a:t> although it goes on to assign properties to these objects, such as their </a:t>
            </a:r>
            <a:r>
              <a:rPr lang="en-US" altLang="zh-CN" dirty="0" smtClean="0"/>
              <a:t>type and </a:t>
            </a:r>
            <a:r>
              <a:rPr lang="en-US" altLang="zh-CN" dirty="0"/>
              <a:t>lifetime.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30" y="2389022"/>
            <a:ext cx="4053849" cy="33238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96878" y="2287178"/>
            <a:ext cx="70951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There are four important things to take away from this:</a:t>
            </a:r>
          </a:p>
          <a:p>
            <a:r>
              <a:rPr lang="en-US" altLang="zh-CN" sz="800" b="0" i="0" u="none" strike="noStrike" baseline="0" dirty="0" smtClean="0">
                <a:latin typeface="ZapfDingbats"/>
              </a:rPr>
              <a:t>■ </a:t>
            </a:r>
            <a:r>
              <a:rPr lang="en-US" altLang="zh-CN" dirty="0">
                <a:latin typeface="NewBaskerville-Roman"/>
              </a:rPr>
              <a:t>Every variable is an object, including those that are members of other objects.</a:t>
            </a:r>
          </a:p>
          <a:p>
            <a:r>
              <a:rPr lang="en-US" altLang="zh-CN" sz="800" b="0" i="0" u="none" strike="noStrike" baseline="0" dirty="0" smtClean="0">
                <a:latin typeface="ZapfDingbats"/>
              </a:rPr>
              <a:t>■ </a:t>
            </a:r>
            <a:r>
              <a:rPr lang="en-US" altLang="zh-CN" dirty="0">
                <a:latin typeface="NewBaskerville-Roman"/>
              </a:rPr>
              <a:t>Every object occupies </a:t>
            </a:r>
            <a:r>
              <a:rPr lang="en-US" altLang="zh-CN" i="1" dirty="0">
                <a:latin typeface="NewBaskerville-Italic"/>
              </a:rPr>
              <a:t>at least one </a:t>
            </a:r>
            <a:r>
              <a:rPr lang="en-US" altLang="zh-CN" dirty="0">
                <a:latin typeface="NewBaskerville-Roman"/>
              </a:rPr>
              <a:t>memory location.</a:t>
            </a:r>
          </a:p>
          <a:p>
            <a:r>
              <a:rPr lang="en-US" altLang="zh-CN" sz="800" b="0" i="0" u="none" strike="noStrike" baseline="0" dirty="0" smtClean="0">
                <a:latin typeface="ZapfDingbats"/>
              </a:rPr>
              <a:t>■ </a:t>
            </a:r>
            <a:r>
              <a:rPr lang="en-US" altLang="zh-CN" dirty="0">
                <a:latin typeface="NewBaskerville-Roman"/>
              </a:rPr>
              <a:t>Variables of fundamental type such as </a:t>
            </a:r>
            <a:r>
              <a:rPr lang="en-US" altLang="zh-CN" sz="1600" b="0" i="0" u="none" strike="noStrike" baseline="0" dirty="0" err="1" smtClean="0">
                <a:latin typeface="Courier"/>
              </a:rPr>
              <a:t>int</a:t>
            </a:r>
            <a:r>
              <a:rPr lang="en-US" altLang="zh-CN" sz="1600" b="0" i="0" u="none" strike="noStrike" baseline="0" dirty="0" smtClean="0">
                <a:latin typeface="Courier"/>
              </a:rPr>
              <a:t> </a:t>
            </a:r>
            <a:r>
              <a:rPr lang="en-US" altLang="zh-CN" dirty="0">
                <a:latin typeface="NewBaskerville-Roman"/>
              </a:rPr>
              <a:t>or </a:t>
            </a:r>
            <a:r>
              <a:rPr lang="en-US" altLang="zh-CN" sz="1600" b="0" i="0" u="none" strike="noStrike" baseline="0" dirty="0" smtClean="0">
                <a:latin typeface="Courier"/>
              </a:rPr>
              <a:t>char </a:t>
            </a:r>
            <a:r>
              <a:rPr lang="en-US" altLang="zh-CN" dirty="0">
                <a:latin typeface="NewBaskerville-Roman"/>
              </a:rPr>
              <a:t>are </a:t>
            </a:r>
            <a:r>
              <a:rPr lang="en-US" altLang="zh-CN" i="1" dirty="0">
                <a:latin typeface="NewBaskerville-Italic"/>
              </a:rPr>
              <a:t>exactly one </a:t>
            </a:r>
            <a:r>
              <a:rPr lang="en-US" altLang="zh-CN" dirty="0">
                <a:latin typeface="NewBaskerville-Roman"/>
              </a:rPr>
              <a:t>memory </a:t>
            </a:r>
            <a:r>
              <a:rPr lang="en-US" altLang="zh-CN" dirty="0" smtClean="0">
                <a:latin typeface="NewBaskerville-Roman"/>
              </a:rPr>
              <a:t>location, whatever </a:t>
            </a:r>
            <a:r>
              <a:rPr lang="en-US" altLang="zh-CN" dirty="0">
                <a:latin typeface="NewBaskerville-Roman"/>
              </a:rPr>
              <a:t>their size, even if they’re adjacent or part of an array.</a:t>
            </a:r>
          </a:p>
          <a:p>
            <a:r>
              <a:rPr lang="en-US" altLang="zh-CN" sz="800" b="0" i="0" u="none" strike="noStrike" baseline="0" dirty="0" smtClean="0">
                <a:latin typeface="ZapfDingbats"/>
              </a:rPr>
              <a:t>■ </a:t>
            </a:r>
            <a:r>
              <a:rPr lang="en-US" altLang="zh-CN" dirty="0">
                <a:latin typeface="NewBaskerville-Roman"/>
              </a:rPr>
              <a:t>Adjacent bit fields are part of the same memory location.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63067" y="5353082"/>
            <a:ext cx="7798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Each </a:t>
            </a:r>
            <a:r>
              <a:rPr lang="en-US" altLang="zh-CN" dirty="0" smtClean="0">
                <a:latin typeface="NewBaskerville-Roman"/>
              </a:rPr>
              <a:t>such memory </a:t>
            </a:r>
            <a:r>
              <a:rPr lang="en-US" altLang="zh-CN" dirty="0">
                <a:latin typeface="NewBaskerville-Roman"/>
              </a:rPr>
              <a:t>location is either an object (or </a:t>
            </a:r>
            <a:r>
              <a:rPr lang="en-US" altLang="zh-CN" dirty="0" err="1">
                <a:latin typeface="NewBaskerville-Roman"/>
              </a:rPr>
              <a:t>subobject</a:t>
            </a:r>
            <a:r>
              <a:rPr lang="en-US" altLang="zh-CN" dirty="0">
                <a:latin typeface="NewBaskerville-Roman"/>
              </a:rPr>
              <a:t>) of a scalar type such as </a:t>
            </a:r>
            <a:r>
              <a:rPr lang="en-US" altLang="zh-CN" sz="1600" b="0" i="0" u="none" strike="noStrike" baseline="0" dirty="0" smtClean="0">
                <a:latin typeface="Courier"/>
              </a:rPr>
              <a:t>unsigned</a:t>
            </a:r>
            <a:r>
              <a:rPr lang="en-US" altLang="zh-CN" sz="1600" b="0" i="0" u="none" strike="noStrike" dirty="0" smtClean="0">
                <a:latin typeface="Courier"/>
              </a:rPr>
              <a:t> </a:t>
            </a:r>
            <a:r>
              <a:rPr lang="en-US" altLang="zh-CN" sz="1600" b="0" i="0" u="none" strike="noStrike" baseline="0" dirty="0" smtClean="0">
                <a:latin typeface="Courier"/>
              </a:rPr>
              <a:t>short </a:t>
            </a:r>
            <a:r>
              <a:rPr lang="en-US" altLang="zh-CN" dirty="0">
                <a:latin typeface="NewBaskerville-Roman"/>
              </a:rPr>
              <a:t>or </a:t>
            </a:r>
            <a:r>
              <a:rPr lang="en-US" altLang="zh-CN" sz="1600" b="0" i="0" u="none" strike="noStrike" baseline="0" dirty="0" err="1" smtClean="0">
                <a:latin typeface="Courier"/>
              </a:rPr>
              <a:t>my_class</a:t>
            </a:r>
            <a:r>
              <a:rPr lang="en-US" altLang="zh-CN" sz="1600" b="0" i="0" u="none" strike="noStrike" baseline="0" dirty="0" smtClean="0">
                <a:latin typeface="Courier"/>
              </a:rPr>
              <a:t>* </a:t>
            </a:r>
            <a:r>
              <a:rPr lang="en-US" altLang="zh-CN" dirty="0">
                <a:latin typeface="NewBaskerville-Roman"/>
              </a:rPr>
              <a:t>or a sequence of adjacent bit fields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6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19" y="1100866"/>
            <a:ext cx="5609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If two threads access </a:t>
            </a:r>
            <a:r>
              <a:rPr lang="en-US" altLang="zh-CN" i="1" dirty="0">
                <a:latin typeface="NewBaskerville-Italic"/>
              </a:rPr>
              <a:t>separate </a:t>
            </a:r>
            <a:r>
              <a:rPr lang="en-US" altLang="zh-CN" dirty="0">
                <a:latin typeface="NewBaskerville-Roman"/>
              </a:rPr>
              <a:t>memory locations,</a:t>
            </a:r>
          </a:p>
          <a:p>
            <a:r>
              <a:rPr lang="en-US" altLang="zh-CN" dirty="0">
                <a:latin typeface="NewBaskerville-Roman"/>
              </a:rPr>
              <a:t>there’s no problem: everything works fine.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5919" y="1889107"/>
            <a:ext cx="1002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If there’s no enforced ordering between two accesses to a single memory location</a:t>
            </a:r>
          </a:p>
          <a:p>
            <a:r>
              <a:rPr lang="en-US" altLang="zh-CN" dirty="0">
                <a:latin typeface="NewBaskerville-Roman"/>
              </a:rPr>
              <a:t>from separate threads, one or both of those accesses is not atomic, and one or both is</a:t>
            </a:r>
          </a:p>
          <a:p>
            <a:r>
              <a:rPr lang="en-US" altLang="zh-CN" dirty="0">
                <a:latin typeface="NewBaskerville-Roman"/>
              </a:rPr>
              <a:t>a write, then this is a data race and causes undefined behavior.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1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The standard atomic types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72004"/>
            <a:ext cx="102184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the standard atomic types themselves might use such emulation:</a:t>
            </a:r>
          </a:p>
          <a:p>
            <a:r>
              <a:rPr lang="en-US" altLang="zh-CN" dirty="0">
                <a:latin typeface="NewBaskerville-Roman"/>
              </a:rPr>
              <a:t>they (almost) all have an </a:t>
            </a:r>
            <a:r>
              <a:rPr lang="en-US" altLang="zh-CN" sz="1600" b="0" i="0" u="none" strike="noStrike" baseline="0" dirty="0" err="1" smtClean="0">
                <a:latin typeface="Courier"/>
              </a:rPr>
              <a:t>is_lock_free</a:t>
            </a:r>
            <a:r>
              <a:rPr lang="en-US" altLang="zh-CN" sz="1600" b="0" i="0" u="none" strike="noStrike" baseline="0" dirty="0" smtClean="0">
                <a:latin typeface="Courier"/>
              </a:rPr>
              <a:t>() </a:t>
            </a:r>
            <a:r>
              <a:rPr lang="en-US" altLang="zh-CN" dirty="0">
                <a:latin typeface="NewBaskerville-Roman"/>
              </a:rPr>
              <a:t>member function, which allows the</a:t>
            </a:r>
          </a:p>
          <a:p>
            <a:r>
              <a:rPr lang="en-US" altLang="zh-CN" dirty="0">
                <a:latin typeface="NewBaskerville-Roman"/>
              </a:rPr>
              <a:t>user to determine whether operations on a given type are done directly with atomic</a:t>
            </a:r>
          </a:p>
          <a:p>
            <a:r>
              <a:rPr lang="en-US" altLang="zh-CN" dirty="0">
                <a:latin typeface="NewBaskerville-Roman"/>
              </a:rPr>
              <a:t>instructions (</a:t>
            </a:r>
            <a:r>
              <a:rPr lang="en-US" altLang="zh-CN" sz="1600" b="0" i="0" u="none" strike="noStrike" baseline="0" dirty="0" err="1" smtClean="0">
                <a:latin typeface="Courier"/>
              </a:rPr>
              <a:t>x.is_lock_free</a:t>
            </a:r>
            <a:r>
              <a:rPr lang="en-US" altLang="zh-CN" sz="1600" b="0" i="0" u="none" strike="noStrike" baseline="0" dirty="0" smtClean="0">
                <a:latin typeface="Courier"/>
              </a:rPr>
              <a:t>() </a:t>
            </a:r>
            <a:r>
              <a:rPr lang="en-US" altLang="zh-CN" dirty="0">
                <a:latin typeface="NewBaskerville-Roman"/>
              </a:rPr>
              <a:t>returns </a:t>
            </a:r>
            <a:r>
              <a:rPr lang="en-US" altLang="zh-CN" sz="1600" b="0" i="0" u="none" strike="noStrike" baseline="0" dirty="0" smtClean="0">
                <a:latin typeface="Courier"/>
              </a:rPr>
              <a:t>true</a:t>
            </a:r>
            <a:r>
              <a:rPr lang="en-US" altLang="zh-CN" dirty="0">
                <a:latin typeface="NewBaskerville-Roman"/>
              </a:rPr>
              <a:t>) or done by using a lock internal to the</a:t>
            </a:r>
          </a:p>
          <a:p>
            <a:r>
              <a:rPr lang="en-US" altLang="zh-CN" dirty="0">
                <a:latin typeface="NewBaskerville-Roman"/>
              </a:rPr>
              <a:t>compiler and library (</a:t>
            </a:r>
            <a:r>
              <a:rPr lang="en-US" altLang="zh-CN" sz="1600" b="0" i="0" u="none" strike="noStrike" baseline="0" dirty="0" err="1" smtClean="0">
                <a:latin typeface="Courier"/>
              </a:rPr>
              <a:t>x.is_lock_free</a:t>
            </a:r>
            <a:r>
              <a:rPr lang="en-US" altLang="zh-CN" sz="1600" b="0" i="0" u="none" strike="noStrike" baseline="0" dirty="0" smtClean="0">
                <a:latin typeface="Courier"/>
              </a:rPr>
              <a:t>() </a:t>
            </a:r>
            <a:r>
              <a:rPr lang="en-US" altLang="zh-CN" dirty="0">
                <a:latin typeface="NewBaskerville-Roman"/>
              </a:rPr>
              <a:t>returns </a:t>
            </a:r>
            <a:r>
              <a:rPr lang="en-US" altLang="zh-CN" sz="1600" b="0" i="0" u="none" strike="noStrike" baseline="0" dirty="0" smtClean="0">
                <a:latin typeface="Courier"/>
              </a:rPr>
              <a:t>false</a:t>
            </a:r>
            <a:r>
              <a:rPr lang="en-US" altLang="zh-CN" dirty="0">
                <a:latin typeface="NewBaskerville-Roman"/>
              </a:rPr>
              <a:t>).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530648"/>
            <a:ext cx="10981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ewBaskerville-Roman"/>
              </a:rPr>
              <a:t>The only type that doesn’t provide an </a:t>
            </a:r>
            <a:r>
              <a:rPr lang="en-US" altLang="zh-CN" sz="1600" b="0" i="0" u="none" strike="noStrike" baseline="0" dirty="0" err="1" smtClean="0">
                <a:latin typeface="Courier"/>
              </a:rPr>
              <a:t>is_lock_free</a:t>
            </a:r>
            <a:r>
              <a:rPr lang="en-US" altLang="zh-CN" sz="1600" b="0" i="0" u="none" strike="noStrike" baseline="0" dirty="0" smtClean="0">
                <a:latin typeface="Courier"/>
              </a:rPr>
              <a:t>() </a:t>
            </a:r>
            <a:r>
              <a:rPr lang="en-US" altLang="zh-CN" dirty="0" smtClean="0">
                <a:latin typeface="NewBaskerville-Roman"/>
              </a:rPr>
              <a:t>member function is</a:t>
            </a:r>
          </a:p>
          <a:p>
            <a:r>
              <a:rPr lang="en-US" altLang="zh-CN" sz="1600" b="0" i="0" u="none" strike="noStrike" baseline="0" dirty="0" err="1" smtClean="0">
                <a:latin typeface="Courier"/>
              </a:rPr>
              <a:t>std</a:t>
            </a:r>
            <a:r>
              <a:rPr lang="en-US" altLang="zh-CN" sz="1600" b="0" i="0" u="none" strike="noStrike" baseline="0" dirty="0" smtClean="0">
                <a:latin typeface="Courier"/>
              </a:rPr>
              <a:t>::</a:t>
            </a:r>
            <a:r>
              <a:rPr lang="en-US" altLang="zh-CN" sz="1600" b="0" i="0" u="none" strike="noStrike" baseline="0" dirty="0" err="1" smtClean="0">
                <a:latin typeface="Courier"/>
              </a:rPr>
              <a:t>atomic_flag</a:t>
            </a:r>
            <a:r>
              <a:rPr lang="en-US" altLang="zh-CN" dirty="0" smtClean="0">
                <a:latin typeface="NewBaskerville-Roman"/>
              </a:rPr>
              <a:t>. This type is a really simple Boolean flag, and operations on this type</a:t>
            </a:r>
          </a:p>
          <a:p>
            <a:r>
              <a:rPr lang="en-US" altLang="zh-CN" dirty="0" smtClean="0">
                <a:latin typeface="NewBaskerville-Roman"/>
              </a:rPr>
              <a:t>are </a:t>
            </a:r>
            <a:r>
              <a:rPr lang="en-US" altLang="zh-CN" i="1" dirty="0" smtClean="0">
                <a:latin typeface="NewBaskerville-Italic"/>
              </a:rPr>
              <a:t>required </a:t>
            </a:r>
            <a:r>
              <a:rPr lang="en-US" altLang="zh-CN" dirty="0" smtClean="0">
                <a:latin typeface="NewBaskerville-Roman"/>
              </a:rPr>
              <a:t>to be lock-free; once you have a simple lock-free Boolean flag, you can use</a:t>
            </a:r>
          </a:p>
          <a:p>
            <a:r>
              <a:rPr lang="en-US" altLang="zh-CN" dirty="0" smtClean="0">
                <a:latin typeface="NewBaskerville-Roman"/>
              </a:rPr>
              <a:t>that to implement a simple lock and thus implement all the other atomic types using that</a:t>
            </a:r>
          </a:p>
          <a:p>
            <a:r>
              <a:rPr lang="en-US" altLang="zh-CN" dirty="0" smtClean="0">
                <a:latin typeface="NewBaskerville-Roman"/>
              </a:rPr>
              <a:t>as a basis.</a:t>
            </a:r>
          </a:p>
          <a:p>
            <a:r>
              <a:rPr lang="en-US" altLang="zh-CN" dirty="0" smtClean="0"/>
              <a:t>they can then either be queried and set (with the </a:t>
            </a:r>
            <a:r>
              <a:rPr lang="en-US" altLang="zh-CN" dirty="0" err="1" smtClean="0"/>
              <a:t>test_and_set</a:t>
            </a:r>
            <a:r>
              <a:rPr lang="en-US" altLang="zh-CN" dirty="0" smtClean="0"/>
              <a:t>() member function) or cleared (with the clear() member function).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atomic_flag</a:t>
            </a:r>
            <a:r>
              <a:rPr lang="en-US" altLang="zh-CN" dirty="0"/>
              <a:t> f=ATOMIC_FLAG_INIT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（必须）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6184594"/>
            <a:ext cx="9530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they have no copy constructors or copy assignment operators.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75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083" y="571710"/>
            <a:ext cx="106596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however, support assignment from and implicit conversion to the corresponding</a:t>
            </a:r>
          </a:p>
          <a:p>
            <a:r>
              <a:rPr lang="en-US" altLang="zh-CN" dirty="0">
                <a:latin typeface="NewBaskerville-Roman"/>
              </a:rPr>
              <a:t>built-in types as well as direct </a:t>
            </a:r>
            <a:r>
              <a:rPr lang="en-US" altLang="zh-CN" sz="1600" b="0" i="0" u="none" strike="noStrike" baseline="0" dirty="0" smtClean="0">
                <a:latin typeface="Courier"/>
              </a:rPr>
              <a:t>load() </a:t>
            </a:r>
            <a:r>
              <a:rPr lang="en-US" altLang="zh-CN" dirty="0">
                <a:latin typeface="NewBaskerville-Roman"/>
              </a:rPr>
              <a:t>and </a:t>
            </a:r>
            <a:r>
              <a:rPr lang="en-US" altLang="zh-CN" sz="1600" b="0" i="0" u="none" strike="noStrike" baseline="0" dirty="0" smtClean="0">
                <a:latin typeface="Courier"/>
              </a:rPr>
              <a:t>store() </a:t>
            </a:r>
            <a:r>
              <a:rPr lang="en-US" altLang="zh-CN" dirty="0">
                <a:latin typeface="NewBaskerville-Roman"/>
              </a:rPr>
              <a:t>member functions, </a:t>
            </a:r>
            <a:r>
              <a:rPr lang="en-US" altLang="zh-CN" sz="1600" b="0" i="0" u="none" strike="noStrike" baseline="0" dirty="0" smtClean="0">
                <a:latin typeface="Courier"/>
              </a:rPr>
              <a:t>exchange()</a:t>
            </a:r>
            <a:r>
              <a:rPr lang="en-US" altLang="zh-CN" dirty="0">
                <a:latin typeface="NewBaskerville-Roman"/>
              </a:rPr>
              <a:t>,</a:t>
            </a:r>
          </a:p>
          <a:p>
            <a:r>
              <a:rPr lang="en-US" altLang="zh-CN" sz="1600" b="0" i="0" u="none" strike="noStrike" baseline="0" dirty="0" err="1" smtClean="0">
                <a:latin typeface="Courier"/>
              </a:rPr>
              <a:t>compare_exchange_weak</a:t>
            </a:r>
            <a:r>
              <a:rPr lang="en-US" altLang="zh-CN" sz="1600" b="0" i="0" u="none" strike="noStrike" baseline="0" dirty="0" smtClean="0">
                <a:latin typeface="Courier"/>
              </a:rPr>
              <a:t>()</a:t>
            </a:r>
            <a:r>
              <a:rPr lang="en-US" altLang="zh-CN" dirty="0">
                <a:latin typeface="NewBaskerville-Roman"/>
              </a:rPr>
              <a:t>, and </a:t>
            </a:r>
            <a:r>
              <a:rPr lang="en-US" altLang="zh-CN" sz="1600" b="0" i="0" u="none" strike="noStrike" baseline="0" dirty="0" err="1" smtClean="0">
                <a:latin typeface="Courier"/>
              </a:rPr>
              <a:t>compare_exchange_strong</a:t>
            </a:r>
            <a:r>
              <a:rPr lang="en-US" altLang="zh-CN" sz="1600" b="0" i="0" u="none" strike="noStrike" baseline="0" dirty="0" smtClean="0">
                <a:latin typeface="Courier"/>
              </a:rPr>
              <a:t>()</a:t>
            </a:r>
            <a:r>
              <a:rPr lang="en-US" altLang="zh-CN" dirty="0">
                <a:latin typeface="NewBaskerville-Roman"/>
              </a:rPr>
              <a:t>. They also support the</a:t>
            </a:r>
          </a:p>
          <a:p>
            <a:r>
              <a:rPr lang="en-US" altLang="zh-CN" dirty="0">
                <a:latin typeface="NewBaskerville-Roman"/>
              </a:rPr>
              <a:t>compound assignment operators where appropriate: </a:t>
            </a:r>
            <a:r>
              <a:rPr lang="en-US" altLang="zh-CN" sz="1600" b="0" i="0" u="none" strike="noStrike" baseline="0" dirty="0" smtClean="0">
                <a:latin typeface="Courier"/>
              </a:rPr>
              <a:t>+=, -=, *=, |=, </a:t>
            </a:r>
            <a:r>
              <a:rPr lang="en-US" altLang="zh-CN" dirty="0">
                <a:latin typeface="NewBaskerville-Roman"/>
              </a:rPr>
              <a:t>and so on, and</a:t>
            </a:r>
          </a:p>
          <a:p>
            <a:r>
              <a:rPr lang="en-US" altLang="zh-CN" dirty="0">
                <a:latin typeface="NewBaskerville-Roman"/>
              </a:rPr>
              <a:t>the integral types and </a:t>
            </a:r>
            <a:r>
              <a:rPr lang="en-US" altLang="zh-CN" sz="1600" b="0" i="0" u="none" strike="noStrike" baseline="0" dirty="0" err="1" smtClean="0">
                <a:latin typeface="Courier"/>
              </a:rPr>
              <a:t>std</a:t>
            </a:r>
            <a:r>
              <a:rPr lang="en-US" altLang="zh-CN" sz="1600" b="0" i="0" u="none" strike="noStrike" baseline="0" dirty="0" smtClean="0">
                <a:latin typeface="Courier"/>
              </a:rPr>
              <a:t>::atomic&lt;&gt; </a:t>
            </a:r>
            <a:r>
              <a:rPr lang="en-US" altLang="zh-CN" dirty="0">
                <a:latin typeface="NewBaskerville-Roman"/>
              </a:rPr>
              <a:t>specializations for pointers support </a:t>
            </a:r>
            <a:r>
              <a:rPr lang="en-US" altLang="zh-CN" sz="1600" b="0" i="0" u="none" strike="noStrike" baseline="0" dirty="0" smtClean="0">
                <a:latin typeface="Courier"/>
              </a:rPr>
              <a:t>++ </a:t>
            </a:r>
            <a:r>
              <a:rPr lang="en-US" altLang="zh-CN" dirty="0">
                <a:latin typeface="NewBaskerville-Roman"/>
              </a:rPr>
              <a:t>and </a:t>
            </a:r>
            <a:r>
              <a:rPr lang="en-US" altLang="zh-CN" sz="1600" b="0" i="0" u="none" strike="noStrike" baseline="0" dirty="0" smtClean="0">
                <a:latin typeface="Courier"/>
              </a:rPr>
              <a:t>--</a:t>
            </a:r>
            <a:r>
              <a:rPr lang="en-US" altLang="zh-CN" dirty="0">
                <a:latin typeface="NewBaskerville-Roman"/>
              </a:rPr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0083" y="3960863"/>
            <a:ext cx="10592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however, support assignment from and implicit conversion to the corresponding</a:t>
            </a:r>
          </a:p>
          <a:p>
            <a:r>
              <a:rPr lang="en-US" altLang="zh-CN" dirty="0">
                <a:latin typeface="NewBaskerville-Roman"/>
              </a:rPr>
              <a:t>built-in types as well as direct </a:t>
            </a:r>
            <a:r>
              <a:rPr lang="en-US" altLang="zh-CN" sz="1600" b="0" i="0" u="none" strike="noStrike" baseline="0" dirty="0" smtClean="0">
                <a:latin typeface="Courier"/>
              </a:rPr>
              <a:t>load() </a:t>
            </a:r>
            <a:r>
              <a:rPr lang="en-US" altLang="zh-CN" dirty="0">
                <a:latin typeface="NewBaskerville-Roman"/>
              </a:rPr>
              <a:t>and </a:t>
            </a:r>
            <a:r>
              <a:rPr lang="en-US" altLang="zh-CN" sz="1600" b="0" i="0" u="none" strike="noStrike" baseline="0" dirty="0" smtClean="0">
                <a:latin typeface="Courier"/>
              </a:rPr>
              <a:t>store() </a:t>
            </a:r>
            <a:r>
              <a:rPr lang="en-US" altLang="zh-CN" dirty="0">
                <a:latin typeface="NewBaskerville-Roman"/>
              </a:rPr>
              <a:t>member functions, </a:t>
            </a:r>
            <a:r>
              <a:rPr lang="en-US" altLang="zh-CN" sz="1600" b="0" i="0" u="none" strike="noStrike" baseline="0" dirty="0" smtClean="0">
                <a:latin typeface="Courier"/>
              </a:rPr>
              <a:t>exchange()</a:t>
            </a:r>
            <a:r>
              <a:rPr lang="en-US" altLang="zh-CN" dirty="0">
                <a:latin typeface="NewBaskerville-Roman"/>
              </a:rPr>
              <a:t>,</a:t>
            </a:r>
          </a:p>
          <a:p>
            <a:r>
              <a:rPr lang="en-US" altLang="zh-CN" sz="1600" b="0" i="0" u="none" strike="noStrike" baseline="0" dirty="0" err="1" smtClean="0">
                <a:latin typeface="Courier"/>
              </a:rPr>
              <a:t>compare_exchange_weak</a:t>
            </a:r>
            <a:r>
              <a:rPr lang="en-US" altLang="zh-CN" sz="1600" b="0" i="0" u="none" strike="noStrike" baseline="0" dirty="0" smtClean="0">
                <a:latin typeface="Courier"/>
              </a:rPr>
              <a:t>()</a:t>
            </a:r>
            <a:r>
              <a:rPr lang="en-US" altLang="zh-CN" dirty="0">
                <a:latin typeface="NewBaskerville-Roman"/>
              </a:rPr>
              <a:t>, and </a:t>
            </a:r>
            <a:r>
              <a:rPr lang="en-US" altLang="zh-CN" sz="1600" b="0" i="0" u="none" strike="noStrike" baseline="0" dirty="0" err="1" smtClean="0">
                <a:latin typeface="Courier"/>
              </a:rPr>
              <a:t>compare_exchange_strong</a:t>
            </a:r>
            <a:r>
              <a:rPr lang="en-US" altLang="zh-CN" sz="1600" b="0" i="0" u="none" strike="noStrike" baseline="0" dirty="0" smtClean="0">
                <a:latin typeface="Courier"/>
              </a:rPr>
              <a:t>()</a:t>
            </a:r>
            <a:r>
              <a:rPr lang="en-US" altLang="zh-CN" dirty="0">
                <a:latin typeface="NewBaskerville-Roman"/>
              </a:rPr>
              <a:t>. They also support the</a:t>
            </a:r>
          </a:p>
          <a:p>
            <a:r>
              <a:rPr lang="en-US" altLang="zh-CN" dirty="0">
                <a:latin typeface="NewBaskerville-Roman"/>
              </a:rPr>
              <a:t>compound assignment operators where appropriate: </a:t>
            </a:r>
            <a:r>
              <a:rPr lang="en-US" altLang="zh-CN" sz="1600" b="0" i="0" u="none" strike="noStrike" baseline="0" dirty="0" smtClean="0">
                <a:latin typeface="Courier"/>
              </a:rPr>
              <a:t>+=, -=, *=, |=, </a:t>
            </a:r>
            <a:r>
              <a:rPr lang="en-US" altLang="zh-CN" dirty="0">
                <a:latin typeface="NewBaskerville-Roman"/>
              </a:rPr>
              <a:t>and so on, and</a:t>
            </a:r>
          </a:p>
          <a:p>
            <a:r>
              <a:rPr lang="en-US" altLang="zh-CN" dirty="0">
                <a:latin typeface="NewBaskerville-Roman"/>
              </a:rPr>
              <a:t>the integral types and </a:t>
            </a:r>
            <a:r>
              <a:rPr lang="en-US" altLang="zh-CN" sz="1600" b="0" i="0" u="none" strike="noStrike" baseline="0" dirty="0" err="1" smtClean="0">
                <a:latin typeface="Courier"/>
              </a:rPr>
              <a:t>std</a:t>
            </a:r>
            <a:r>
              <a:rPr lang="en-US" altLang="zh-CN" sz="1600" b="0" i="0" u="none" strike="noStrike" baseline="0" dirty="0" smtClean="0">
                <a:latin typeface="Courier"/>
              </a:rPr>
              <a:t>::atomic&lt;&gt; </a:t>
            </a:r>
            <a:r>
              <a:rPr lang="en-US" altLang="zh-CN" dirty="0">
                <a:latin typeface="NewBaskerville-Roman"/>
              </a:rPr>
              <a:t>specializations for pointers support </a:t>
            </a:r>
            <a:r>
              <a:rPr lang="en-US" altLang="zh-CN" sz="1600" b="0" i="0" u="none" strike="noStrike" baseline="0" dirty="0" smtClean="0">
                <a:latin typeface="Courier"/>
              </a:rPr>
              <a:t>++ </a:t>
            </a:r>
            <a:r>
              <a:rPr lang="en-US" altLang="zh-CN" dirty="0">
                <a:latin typeface="NewBaskerville-Roman"/>
              </a:rPr>
              <a:t>and </a:t>
            </a:r>
            <a:r>
              <a:rPr lang="en-US" altLang="zh-CN" sz="1600" b="0" i="0" u="none" strike="noStrike" baseline="0" dirty="0" smtClean="0">
                <a:latin typeface="Courier"/>
              </a:rPr>
              <a:t>--</a:t>
            </a:r>
            <a:r>
              <a:rPr lang="en-US" altLang="zh-CN" dirty="0">
                <a:latin typeface="NewBaskerville-Roman"/>
              </a:rPr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0083" y="2127787"/>
            <a:ext cx="9854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These operators also have corresponding named member functions with the same</a:t>
            </a:r>
          </a:p>
          <a:p>
            <a:r>
              <a:rPr lang="en-US" altLang="zh-CN" dirty="0">
                <a:latin typeface="NewBaskerville-Roman"/>
              </a:rPr>
              <a:t>functionality: </a:t>
            </a:r>
            <a:r>
              <a:rPr lang="en-US" altLang="zh-CN" sz="1600" b="0" i="0" u="none" strike="noStrike" baseline="0" dirty="0" err="1" smtClean="0">
                <a:latin typeface="Courier"/>
              </a:rPr>
              <a:t>fetch_add</a:t>
            </a:r>
            <a:r>
              <a:rPr lang="en-US" altLang="zh-CN" sz="1600" b="0" i="0" u="none" strike="noStrike" baseline="0" dirty="0" smtClean="0">
                <a:latin typeface="Courier"/>
              </a:rPr>
              <a:t>()</a:t>
            </a:r>
            <a:r>
              <a:rPr lang="en-US" altLang="zh-CN" dirty="0">
                <a:latin typeface="NewBaskerville-Roman"/>
              </a:rPr>
              <a:t>, </a:t>
            </a:r>
            <a:r>
              <a:rPr lang="en-US" altLang="zh-CN" sz="1600" b="0" i="0" u="none" strike="noStrike" baseline="0" dirty="0" err="1" smtClean="0">
                <a:latin typeface="Courier"/>
              </a:rPr>
              <a:t>fetch_or</a:t>
            </a:r>
            <a:r>
              <a:rPr lang="en-US" altLang="zh-CN" sz="1600" b="0" i="0" u="none" strike="noStrike" baseline="0" dirty="0" smtClean="0">
                <a:latin typeface="Courier"/>
              </a:rPr>
              <a:t>()</a:t>
            </a:r>
            <a:r>
              <a:rPr lang="en-US" altLang="zh-CN" dirty="0">
                <a:latin typeface="NewBaskerville-Roman"/>
              </a:rPr>
              <a:t>, and so on. The return value from the </a:t>
            </a:r>
            <a:r>
              <a:rPr lang="en-US" altLang="zh-CN" dirty="0" smtClean="0">
                <a:latin typeface="NewBaskerville-Roman"/>
              </a:rPr>
              <a:t>assignment operators </a:t>
            </a:r>
            <a:r>
              <a:rPr lang="en-US" altLang="zh-CN" dirty="0">
                <a:latin typeface="NewBaskerville-Roman"/>
              </a:rPr>
              <a:t>and member functions is either the value stored (in the case of </a:t>
            </a:r>
            <a:r>
              <a:rPr lang="en-US" altLang="zh-CN" dirty="0" smtClean="0">
                <a:latin typeface="NewBaskerville-Roman"/>
              </a:rPr>
              <a:t>the assignment </a:t>
            </a:r>
            <a:r>
              <a:rPr lang="en-US" altLang="zh-CN" dirty="0">
                <a:latin typeface="NewBaskerville-Roman"/>
              </a:rPr>
              <a:t>operators) or the value </a:t>
            </a:r>
            <a:r>
              <a:rPr lang="en-US" altLang="zh-CN" dirty="0">
                <a:solidFill>
                  <a:srgbClr val="FF0000"/>
                </a:solidFill>
                <a:latin typeface="NewBaskerville-Roman"/>
              </a:rPr>
              <a:t>prior</a:t>
            </a:r>
            <a:r>
              <a:rPr lang="en-US" altLang="zh-CN" dirty="0">
                <a:latin typeface="NewBaskerville-Roman"/>
              </a:rPr>
              <a:t> to the operation (in the case of the </a:t>
            </a:r>
            <a:r>
              <a:rPr lang="en-US" altLang="zh-CN" dirty="0" smtClean="0">
                <a:latin typeface="NewBaskerville-Roman"/>
              </a:rPr>
              <a:t>named functions</a:t>
            </a:r>
            <a:r>
              <a:rPr lang="en-US" altLang="zh-CN" dirty="0">
                <a:latin typeface="NewBaskerville-Roman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55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199" y="2040271"/>
            <a:ext cx="9757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Each of the operations on the atomic types has an optional memory-ordering argument</a:t>
            </a:r>
          </a:p>
          <a:p>
            <a:r>
              <a:rPr lang="en-US" altLang="zh-CN" dirty="0">
                <a:latin typeface="NewBaskerville-Roman"/>
              </a:rPr>
              <a:t>that can be used to specify the required memory-ordering semantics.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256" y="3776035"/>
            <a:ext cx="123793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 dirty="0" smtClean="0">
                <a:latin typeface="ZapfDingbats"/>
              </a:rPr>
              <a:t>■ </a:t>
            </a:r>
            <a:r>
              <a:rPr lang="en-US" altLang="zh-CN" sz="1600" b="0" i="1" u="none" strike="noStrike" baseline="0" dirty="0" smtClean="0">
                <a:latin typeface="NewBaskerville-Italic"/>
              </a:rPr>
              <a:t>Store 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operations, which can have </a:t>
            </a:r>
            <a:r>
              <a:rPr lang="en-US" altLang="zh-CN" sz="1600" dirty="0" err="1">
                <a:latin typeface="Courier"/>
              </a:rPr>
              <a:t>memory_order_relaxed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, </a:t>
            </a:r>
            <a:r>
              <a:rPr lang="en-US" altLang="zh-CN" sz="1600" dirty="0" err="1">
                <a:latin typeface="Courier"/>
              </a:rPr>
              <a:t>memory_order_release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,</a:t>
            </a:r>
          </a:p>
          <a:p>
            <a:r>
              <a:rPr lang="en-US" altLang="zh-CN" sz="1600" b="0" i="0" u="none" strike="noStrike" baseline="0" dirty="0" smtClean="0">
                <a:latin typeface="NewBaskerville-Roman"/>
              </a:rPr>
              <a:t>or </a:t>
            </a:r>
            <a:r>
              <a:rPr lang="en-US" altLang="zh-CN" sz="1600" dirty="0" err="1">
                <a:latin typeface="Courier"/>
              </a:rPr>
              <a:t>memory_order_seq_cst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ordering</a:t>
            </a:r>
          </a:p>
          <a:p>
            <a:r>
              <a:rPr lang="en-US" altLang="zh-CN" sz="1600" b="0" i="0" u="none" strike="noStrike" baseline="0" dirty="0" smtClean="0">
                <a:latin typeface="ZapfDingbats"/>
              </a:rPr>
              <a:t>■ </a:t>
            </a:r>
            <a:r>
              <a:rPr lang="en-US" altLang="zh-CN" sz="1600" b="0" i="1" u="none" strike="noStrike" baseline="0" dirty="0" smtClean="0">
                <a:latin typeface="NewBaskerville-Italic"/>
              </a:rPr>
              <a:t>Load 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operations, which can have </a:t>
            </a:r>
            <a:r>
              <a:rPr lang="en-US" altLang="zh-CN" sz="1600" dirty="0" err="1">
                <a:latin typeface="Courier"/>
              </a:rPr>
              <a:t>memory_order_relaxed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, </a:t>
            </a:r>
            <a:r>
              <a:rPr lang="en-US" altLang="zh-CN" sz="1600" dirty="0" err="1">
                <a:latin typeface="Courier"/>
              </a:rPr>
              <a:t>memory_order_consume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,</a:t>
            </a:r>
          </a:p>
          <a:p>
            <a:r>
              <a:rPr lang="en-US" altLang="zh-CN" sz="1600" dirty="0" err="1">
                <a:latin typeface="Courier"/>
              </a:rPr>
              <a:t>memory_order_acquire</a:t>
            </a:r>
            <a:r>
              <a:rPr lang="en-US" altLang="zh-CN" sz="1600" dirty="0">
                <a:latin typeface="Courier"/>
              </a:rPr>
              <a:t>, 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or </a:t>
            </a:r>
            <a:r>
              <a:rPr lang="en-US" altLang="zh-CN" sz="1600" dirty="0" err="1">
                <a:latin typeface="Courier"/>
              </a:rPr>
              <a:t>memory_order_seq_cst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ordering</a:t>
            </a:r>
          </a:p>
          <a:p>
            <a:r>
              <a:rPr lang="en-US" altLang="zh-CN" sz="1600" b="0" i="0" u="none" strike="noStrike" baseline="0" dirty="0" smtClean="0">
                <a:latin typeface="ZapfDingbats"/>
              </a:rPr>
              <a:t>■ </a:t>
            </a:r>
            <a:r>
              <a:rPr lang="en-US" altLang="zh-CN" sz="1600" b="0" i="1" u="none" strike="noStrike" baseline="0" dirty="0" smtClean="0">
                <a:latin typeface="NewBaskerville-Italic"/>
              </a:rPr>
              <a:t>Read-modify-write 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operations, which can have </a:t>
            </a:r>
            <a:r>
              <a:rPr lang="en-US" altLang="zh-CN" sz="1600" dirty="0" err="1">
                <a:latin typeface="Courier"/>
              </a:rPr>
              <a:t>memory_order_relaxed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, </a:t>
            </a:r>
            <a:r>
              <a:rPr lang="en-US" altLang="zh-CN" sz="1600" dirty="0">
                <a:latin typeface="Courier"/>
              </a:rPr>
              <a:t>memory_</a:t>
            </a:r>
          </a:p>
          <a:p>
            <a:r>
              <a:rPr lang="en-US" altLang="zh-CN" sz="1600" dirty="0" err="1">
                <a:latin typeface="Courier"/>
              </a:rPr>
              <a:t>order_consume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, </a:t>
            </a:r>
            <a:r>
              <a:rPr lang="en-US" altLang="zh-CN" sz="1600" dirty="0" err="1">
                <a:latin typeface="Courier"/>
              </a:rPr>
              <a:t>memory_order_acquire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, </a:t>
            </a:r>
            <a:r>
              <a:rPr lang="en-US" altLang="zh-CN" sz="1600" dirty="0" err="1">
                <a:latin typeface="Courier"/>
              </a:rPr>
              <a:t>memory_order_release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, </a:t>
            </a:r>
            <a:r>
              <a:rPr lang="en-US" altLang="zh-CN" sz="1600" dirty="0" err="1">
                <a:latin typeface="Courier"/>
              </a:rPr>
              <a:t>memory_order</a:t>
            </a:r>
            <a:r>
              <a:rPr lang="en-US" altLang="zh-CN" sz="1600" dirty="0">
                <a:latin typeface="Courier"/>
              </a:rPr>
              <a:t>_</a:t>
            </a:r>
          </a:p>
          <a:p>
            <a:r>
              <a:rPr lang="en-US" altLang="zh-CN" sz="1600" dirty="0" err="1">
                <a:latin typeface="Courier"/>
              </a:rPr>
              <a:t>acq_rel</a:t>
            </a:r>
            <a:r>
              <a:rPr lang="en-US" altLang="zh-CN" sz="1600" dirty="0">
                <a:latin typeface="Courier"/>
              </a:rPr>
              <a:t>, 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or </a:t>
            </a:r>
            <a:r>
              <a:rPr lang="en-US" altLang="zh-CN" sz="1600" dirty="0" err="1">
                <a:latin typeface="Courier"/>
              </a:rPr>
              <a:t>memory_order_seq_cst</a:t>
            </a:r>
            <a:r>
              <a:rPr lang="en-US" altLang="zh-CN" sz="1600" dirty="0">
                <a:latin typeface="Courier"/>
              </a:rPr>
              <a:t> </a:t>
            </a:r>
            <a:r>
              <a:rPr lang="en-US" altLang="zh-CN" sz="1600" b="0" i="0" u="none" strike="noStrike" baseline="0" dirty="0" smtClean="0">
                <a:latin typeface="NewBaskerville-Roman"/>
              </a:rPr>
              <a:t>ordering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3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atomic_flag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899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A single operation on two distinct objects can’t be </a:t>
            </a:r>
            <a:r>
              <a:rPr lang="en-US" altLang="zh-CN" dirty="0" smtClean="0">
                <a:latin typeface="NewBaskerville-Roman"/>
              </a:rPr>
              <a:t>atomic</a:t>
            </a:r>
            <a:r>
              <a:rPr lang="zh-CN" altLang="en-US" dirty="0" smtClean="0">
                <a:latin typeface="NewBaskerville-Roman"/>
              </a:rPr>
              <a:t>。因此</a:t>
            </a:r>
            <a:r>
              <a:rPr lang="en-US" altLang="zh-CN" dirty="0" err="1" smtClean="0">
                <a:latin typeface="NewBaskerville-Roman"/>
              </a:rPr>
              <a:t>std</a:t>
            </a:r>
            <a:r>
              <a:rPr lang="en-US" altLang="zh-CN" dirty="0" smtClean="0">
                <a:latin typeface="NewBaskerville-Roman"/>
              </a:rPr>
              <a:t>::</a:t>
            </a:r>
            <a:r>
              <a:rPr lang="en-US" altLang="zh-CN" dirty="0" err="1" smtClean="0">
                <a:latin typeface="NewBaskerville-Roman"/>
              </a:rPr>
              <a:t>atomic_flag</a:t>
            </a:r>
            <a:r>
              <a:rPr lang="zh-CN" altLang="en-US" dirty="0" smtClean="0">
                <a:latin typeface="NewBaskerville-Roman"/>
              </a:rPr>
              <a:t>没有</a:t>
            </a:r>
            <a:r>
              <a:rPr lang="en-US" altLang="zh-CN" dirty="0" smtClean="0">
                <a:latin typeface="NewBaskerville-Roman"/>
              </a:rPr>
              <a:t>copy-construct</a:t>
            </a:r>
            <a:r>
              <a:rPr lang="zh-CN" altLang="en-US" dirty="0" smtClean="0">
                <a:latin typeface="NewBaskerville-Roman"/>
              </a:rPr>
              <a:t>和</a:t>
            </a:r>
            <a:r>
              <a:rPr lang="en-US" altLang="zh-CN" dirty="0" smtClean="0">
                <a:latin typeface="NewBaskerville-Roman"/>
              </a:rPr>
              <a:t>assign-operator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929"/>
            <a:ext cx="6008651" cy="2412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75396"/>
            <a:ext cx="4744581" cy="11249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16082" y="26258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0" i="0" u="none" strike="noStrike" baseline="0" dirty="0" err="1" smtClean="0">
                <a:latin typeface="Courier"/>
              </a:rPr>
              <a:t>std</a:t>
            </a:r>
            <a:r>
              <a:rPr lang="en-US" altLang="zh-CN" sz="1600" b="0" i="0" u="none" strike="noStrike" baseline="0" dirty="0" smtClean="0">
                <a:latin typeface="Courier"/>
              </a:rPr>
              <a:t>::</a:t>
            </a:r>
            <a:r>
              <a:rPr lang="en-US" altLang="zh-CN" sz="1600" b="0" i="0" u="none" strike="noStrike" baseline="0" dirty="0" err="1" smtClean="0">
                <a:latin typeface="Courier"/>
              </a:rPr>
              <a:t>atomic_flag</a:t>
            </a:r>
            <a:r>
              <a:rPr lang="en-US" altLang="zh-CN" sz="1600" b="0" i="0" u="none" strike="noStrike" baseline="0" dirty="0" smtClean="0">
                <a:latin typeface="Courier"/>
              </a:rPr>
              <a:t> </a:t>
            </a:r>
            <a:r>
              <a:rPr lang="en-US" altLang="zh-CN" dirty="0">
                <a:latin typeface="NewBaskerville-Roman"/>
              </a:rPr>
              <a:t>is so limited that it can’t even be used as a general Boolean flag,</a:t>
            </a:r>
          </a:p>
          <a:p>
            <a:r>
              <a:rPr lang="en-US" altLang="zh-CN" dirty="0">
                <a:latin typeface="NewBaskerville-Roman"/>
              </a:rPr>
              <a:t>because it doesn’t have a simple </a:t>
            </a:r>
            <a:r>
              <a:rPr lang="en-US" altLang="zh-CN" dirty="0" err="1">
                <a:latin typeface="NewBaskerville-Roman"/>
              </a:rPr>
              <a:t>nonmodifying</a:t>
            </a:r>
            <a:r>
              <a:rPr lang="en-US" altLang="zh-CN" dirty="0">
                <a:latin typeface="NewBaskerville-Roman"/>
              </a:rPr>
              <a:t> query operation. For that you’re better</a:t>
            </a:r>
          </a:p>
          <a:p>
            <a:r>
              <a:rPr lang="en-US" altLang="zh-CN" dirty="0">
                <a:latin typeface="NewBaskerville-Roman"/>
              </a:rPr>
              <a:t>off using </a:t>
            </a:r>
            <a:r>
              <a:rPr lang="en-US" altLang="zh-CN" sz="1600" b="0" i="0" u="none" strike="noStrike" baseline="0" dirty="0" err="1" smtClean="0">
                <a:latin typeface="Courier"/>
              </a:rPr>
              <a:t>std</a:t>
            </a:r>
            <a:r>
              <a:rPr lang="en-US" altLang="zh-CN" sz="1600" b="0" i="0" u="none" strike="noStrike" baseline="0" dirty="0" smtClean="0">
                <a:latin typeface="Courier"/>
              </a:rPr>
              <a:t>::atomic&lt;bool&gt;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28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::atomic&lt;bool&gt;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690688"/>
            <a:ext cx="12089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ewBaskerville-Roman"/>
              </a:rPr>
              <a:t>atomic types: the assignment operators they support return values (of</a:t>
            </a:r>
          </a:p>
          <a:p>
            <a:r>
              <a:rPr lang="en-US" altLang="zh-CN" dirty="0">
                <a:latin typeface="NewBaskerville-Roman"/>
              </a:rPr>
              <a:t>the corresponding </a:t>
            </a:r>
            <a:r>
              <a:rPr lang="en-US" altLang="zh-CN" dirty="0" err="1">
                <a:latin typeface="NewBaskerville-Roman"/>
              </a:rPr>
              <a:t>nonatomic</a:t>
            </a:r>
            <a:r>
              <a:rPr lang="en-US" altLang="zh-CN" dirty="0">
                <a:latin typeface="NewBaskerville-Roman"/>
              </a:rPr>
              <a:t> type) rather than references. If a reference to the</a:t>
            </a:r>
          </a:p>
          <a:p>
            <a:r>
              <a:rPr lang="en-US" altLang="zh-CN" dirty="0">
                <a:latin typeface="NewBaskerville-Roman"/>
              </a:rPr>
              <a:t>atomic variable was returned, any code that depended on the result of the assignment</a:t>
            </a:r>
          </a:p>
          <a:p>
            <a:r>
              <a:rPr lang="en-US" altLang="zh-CN" dirty="0">
                <a:latin typeface="NewBaskerville-Roman"/>
              </a:rPr>
              <a:t>would then have to explicitly load the value, potentially getting the result of a modification</a:t>
            </a:r>
          </a:p>
          <a:p>
            <a:r>
              <a:rPr lang="en-US" altLang="zh-CN" dirty="0">
                <a:latin typeface="NewBaskerville-Roman"/>
              </a:rPr>
              <a:t>by another thread. By returning the result of the assignment as a </a:t>
            </a:r>
            <a:r>
              <a:rPr lang="en-US" altLang="zh-CN" dirty="0" err="1">
                <a:latin typeface="NewBaskerville-Roman"/>
              </a:rPr>
              <a:t>nonatomic</a:t>
            </a:r>
            <a:endParaRPr lang="en-US" altLang="zh-CN" dirty="0">
              <a:latin typeface="NewBaskerville-Roman"/>
            </a:endParaRPr>
          </a:p>
          <a:p>
            <a:r>
              <a:rPr lang="en-US" altLang="zh-CN" dirty="0">
                <a:latin typeface="NewBaskerville-Roman"/>
              </a:rPr>
              <a:t>value, you can avoid this additional load, and you know that the value obtained is the</a:t>
            </a:r>
          </a:p>
          <a:p>
            <a:r>
              <a:rPr lang="en-US" altLang="zh-CN" dirty="0">
                <a:latin typeface="NewBaskerville-Roman"/>
              </a:rPr>
              <a:t>actual value stored.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94" y="4552397"/>
            <a:ext cx="8081312" cy="9903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199" y="4183065"/>
            <a:ext cx="42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spurious failure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5435" y="5853311"/>
            <a:ext cx="628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compare_exchange_strong() is guaranteed to return false</a:t>
            </a:r>
          </a:p>
          <a:p>
            <a:r>
              <a:rPr lang="en-US" altLang="zh-CN"/>
              <a:t>only if the actual value wasn’t equal to the expected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13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836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Courier</vt:lpstr>
      <vt:lpstr>NewBaskerville-Italic</vt:lpstr>
      <vt:lpstr>NewBaskerville-Roman</vt:lpstr>
      <vt:lpstr>ZapfDingbats</vt:lpstr>
      <vt:lpstr>等线</vt:lpstr>
      <vt:lpstr>等线 Light</vt:lpstr>
      <vt:lpstr>Arial</vt:lpstr>
      <vt:lpstr>Office 主题​​</vt:lpstr>
      <vt:lpstr>Objects and memory locations</vt:lpstr>
      <vt:lpstr>PowerPoint 演示文稿</vt:lpstr>
      <vt:lpstr>The standard atomic types</vt:lpstr>
      <vt:lpstr>PowerPoint 演示文稿</vt:lpstr>
      <vt:lpstr>PowerPoint 演示文稿</vt:lpstr>
      <vt:lpstr>std::atomic_flag</vt:lpstr>
      <vt:lpstr>std::atomic&lt;bool&gt;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memory locations</dc:title>
  <dc:creator>gkl</dc:creator>
  <cp:lastModifiedBy>gkl</cp:lastModifiedBy>
  <cp:revision>13</cp:revision>
  <dcterms:created xsi:type="dcterms:W3CDTF">2018-03-31T08:00:30Z</dcterms:created>
  <dcterms:modified xsi:type="dcterms:W3CDTF">2018-03-31T11:19:02Z</dcterms:modified>
</cp:coreProperties>
</file>