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331403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361299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380582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45238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44932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205778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180521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420235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376861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12316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0523C8-4933-4350-97E9-A1896E02F636}" type="datetimeFigureOut">
              <a:rPr lang="zh-CN" altLang="en-US" smtClean="0"/>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286867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523C8-4933-4350-97E9-A1896E02F636}" type="datetimeFigureOut">
              <a:rPr lang="zh-CN" altLang="en-US" smtClean="0"/>
              <a:t>2018/4/7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1572755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python.org/3/library/functions.html#dir" TargetMode="Externa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docs.python.org/3/library/functions.html#int" TargetMode="External"/><Relationship Id="rId7" Type="http://schemas.openxmlformats.org/officeDocument/2006/relationships/image" Target="../media/image54.png"/><Relationship Id="rId2" Type="http://schemas.openxmlformats.org/officeDocument/2006/relationships/hyperlink" Target="https://docs.python.org/3/library/functions.html#isinstance" TargetMode="External"/><Relationship Id="rId1" Type="http://schemas.openxmlformats.org/officeDocument/2006/relationships/slideLayout" Target="../slideLayouts/slideLayout7.xml"/><Relationship Id="rId6" Type="http://schemas.openxmlformats.org/officeDocument/2006/relationships/hyperlink" Target="https://docs.python.org/3/library/functions.html#float" TargetMode="External"/><Relationship Id="rId5" Type="http://schemas.openxmlformats.org/officeDocument/2006/relationships/hyperlink" Target="https://docs.python.org/3/library/functions.html#bool" TargetMode="External"/><Relationship Id="rId4" Type="http://schemas.openxmlformats.org/officeDocument/2006/relationships/hyperlink" Target="https://docs.python.org/3/library/functions.html#issubclass"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python.org/3/reference/compound_stmts.html#try"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docs.python.org/3/reference/simple_stmts.html#retur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p>
        </p:txBody>
      </p:sp>
      <p:sp>
        <p:nvSpPr>
          <p:cNvPr id="4" name="矩形 3"/>
          <p:cNvSpPr/>
          <p:nvPr/>
        </p:nvSpPr>
        <p:spPr>
          <a:xfrm>
            <a:off x="472580" y="1847486"/>
            <a:ext cx="7807354" cy="646331"/>
          </a:xfrm>
          <a:prstGeom prst="rect">
            <a:avLst/>
          </a:prstGeom>
        </p:spPr>
        <p:txBody>
          <a:bodyPr wrap="square">
            <a:spAutoFit/>
          </a:bodyPr>
          <a:lstStyle/>
          <a:p>
            <a:r>
              <a:rPr lang="en-US" altLang="zh-CN" b="0" i="0" dirty="0">
                <a:solidFill>
                  <a:srgbClr val="222222"/>
                </a:solidFill>
                <a:effectLst/>
                <a:latin typeface="Lucida Grande"/>
              </a:rPr>
              <a:t>By default, Python source files are treated as encoded in UTF-8.</a:t>
            </a:r>
          </a:p>
          <a:p>
            <a:endParaRPr lang="zh-CN" altLang="en-US" dirty="0"/>
          </a:p>
        </p:txBody>
      </p:sp>
      <p:sp>
        <p:nvSpPr>
          <p:cNvPr id="5" name="Rectangle 1"/>
          <p:cNvSpPr>
            <a:spLocks noChangeArrowheads="1"/>
          </p:cNvSpPr>
          <p:nvPr/>
        </p:nvSpPr>
        <p:spPr bwMode="auto">
          <a:xfrm>
            <a:off x="472580" y="2265217"/>
            <a:ext cx="9748008" cy="457200"/>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To declare an encoding other than the default one, a special comment line should be added as the </a:t>
            </a:r>
            <a:r>
              <a:rPr kumimoji="0" lang="zh-CN" altLang="zh-CN" sz="1200" b="0" i="1" u="none" strike="noStrike" cap="none" normalizeH="0" baseline="0" dirty="0">
                <a:ln>
                  <a:noFill/>
                </a:ln>
                <a:solidFill>
                  <a:srgbClr val="222222"/>
                </a:solidFill>
                <a:effectLst/>
                <a:latin typeface="Arial" panose="020B0604020202020204" pitchFamily="34" charset="0"/>
                <a:ea typeface="Lucida Grande"/>
              </a:rPr>
              <a:t>first</a:t>
            </a: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 line of the file. The syntax is as follows:</a:t>
            </a:r>
            <a:endParaRPr kumimoji="0" lang="zh-CN"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1" u="none" strike="noStrike" cap="none" normalizeH="0" baseline="0" dirty="0">
                <a:ln>
                  <a:noFill/>
                </a:ln>
                <a:solidFill>
                  <a:srgbClr val="408090"/>
                </a:solidFill>
                <a:effectLst/>
                <a:latin typeface="Courier New" panose="02070309020205020404" pitchFamily="49" charset="0"/>
                <a:ea typeface="Lucida Grande"/>
                <a:cs typeface="Courier New" panose="02070309020205020404" pitchFamily="49" charset="0"/>
              </a:rPr>
              <a:t># -*- coding: encoding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472580" y="2883680"/>
            <a:ext cx="9748008" cy="369332"/>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a:ln>
                  <a:noFill/>
                </a:ln>
                <a:solidFill>
                  <a:srgbClr val="208050"/>
                </a:solidFill>
                <a:effectLst/>
                <a:latin typeface="Courier New" panose="02070309020205020404" pitchFamily="49" charset="0"/>
                <a:cs typeface="Courier New" panose="02070309020205020404" pitchFamily="49" charset="0"/>
              </a:rPr>
              <a:t>8</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666666"/>
                </a:solidFill>
                <a:effectLst/>
                <a:latin typeface="Arial" panose="020B0604020202020204" pitchFamily="34" charset="0"/>
              </a:rPr>
              <a:t>/</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dirty="0">
                <a:ln>
                  <a:noFill/>
                </a:ln>
                <a:solidFill>
                  <a:srgbClr val="208050"/>
                </a:solidFill>
                <a:effectLst/>
                <a:latin typeface="Courier New" panose="02070309020205020404" pitchFamily="49" charset="0"/>
                <a:cs typeface="Courier New" panose="02070309020205020404" pitchFamily="49" charset="0"/>
              </a:rPr>
              <a:t>5</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dirty="0">
                <a:ln>
                  <a:noFill/>
                </a:ln>
                <a:solidFill>
                  <a:srgbClr val="408090"/>
                </a:solidFill>
                <a:effectLst/>
                <a:latin typeface="Courier New" panose="02070309020205020404" pitchFamily="49" charset="0"/>
                <a:cs typeface="Courier New" panose="02070309020205020404" pitchFamily="49" charset="0"/>
              </a:rPr>
              <a:t># division always returns a floating point number</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1.6</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72580" y="3458209"/>
            <a:ext cx="9748008" cy="369332"/>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rgbClr val="208050"/>
                </a:solidFill>
                <a:effectLst/>
                <a:latin typeface="Courier New" panose="02070309020205020404" pitchFamily="49" charset="0"/>
                <a:cs typeface="Courier New" panose="02070309020205020404" pitchFamily="49" charset="0"/>
              </a:rPr>
              <a:t>17</a:t>
            </a:r>
            <a:r>
              <a:rPr kumimoji="0" lang="zh-CN" altLang="zh-CN" sz="11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a:ln>
                  <a:noFill/>
                </a:ln>
                <a:solidFill>
                  <a:srgbClr val="666666"/>
                </a:solidFill>
                <a:effectLst/>
                <a:latin typeface="Arial" panose="020B0604020202020204" pitchFamily="34" charset="0"/>
              </a:rPr>
              <a:t>//</a:t>
            </a:r>
            <a:r>
              <a:rPr kumimoji="0" lang="zh-CN" altLang="zh-CN" sz="11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a:ln>
                  <a:noFill/>
                </a:ln>
                <a:solidFill>
                  <a:srgbClr val="208050"/>
                </a:solidFill>
                <a:effectLst/>
                <a:latin typeface="Courier New" panose="02070309020205020404" pitchFamily="49" charset="0"/>
                <a:cs typeface="Courier New" panose="02070309020205020404" pitchFamily="49" charset="0"/>
              </a:rPr>
              <a:t>3</a:t>
            </a:r>
            <a:r>
              <a:rPr kumimoji="0" lang="zh-CN" altLang="zh-CN" sz="11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a:ln>
                  <a:noFill/>
                </a:ln>
                <a:solidFill>
                  <a:srgbClr val="408090"/>
                </a:solidFill>
                <a:effectLst/>
                <a:latin typeface="Courier New" panose="02070309020205020404" pitchFamily="49" charset="0"/>
                <a:cs typeface="Courier New" panose="02070309020205020404" pitchFamily="49" charset="0"/>
              </a:rPr>
              <a:t># floor division discards the fractional part</a:t>
            </a:r>
            <a:r>
              <a:rPr kumimoji="0" lang="zh-CN" altLang="zh-CN" sz="11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5</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472580" y="4076672"/>
            <a:ext cx="9748008" cy="369332"/>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rgbClr val="208050"/>
                </a:solidFill>
                <a:effectLst/>
                <a:latin typeface="Courier New" panose="02070309020205020404" pitchFamily="49" charset="0"/>
                <a:cs typeface="Courier New" panose="02070309020205020404" pitchFamily="49" charset="0"/>
              </a:rPr>
              <a:t>2</a:t>
            </a:r>
            <a:r>
              <a:rPr kumimoji="0" lang="zh-CN" altLang="zh-CN" sz="11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a:ln>
                  <a:noFill/>
                </a:ln>
                <a:solidFill>
                  <a:srgbClr val="666666"/>
                </a:solidFill>
                <a:effectLst/>
                <a:latin typeface="Arial" panose="020B0604020202020204" pitchFamily="34" charset="0"/>
              </a:rPr>
              <a:t>**</a:t>
            </a:r>
            <a:r>
              <a:rPr kumimoji="0" lang="zh-CN" altLang="zh-CN" sz="11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a:ln>
                  <a:noFill/>
                </a:ln>
                <a:solidFill>
                  <a:srgbClr val="208050"/>
                </a:solidFill>
                <a:effectLst/>
                <a:latin typeface="Courier New" panose="02070309020205020404" pitchFamily="49" charset="0"/>
                <a:cs typeface="Courier New" panose="02070309020205020404" pitchFamily="49" charset="0"/>
              </a:rPr>
              <a:t>7</a:t>
            </a:r>
            <a:r>
              <a:rPr kumimoji="0" lang="zh-CN" altLang="zh-CN" sz="11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a:ln>
                  <a:noFill/>
                </a:ln>
                <a:solidFill>
                  <a:srgbClr val="408090"/>
                </a:solidFill>
                <a:effectLst/>
                <a:latin typeface="Courier New" panose="02070309020205020404" pitchFamily="49" charset="0"/>
                <a:cs typeface="Courier New" panose="02070309020205020404" pitchFamily="49" charset="0"/>
              </a:rPr>
              <a:t># 2 to the power of 7</a:t>
            </a:r>
            <a:r>
              <a:rPr kumimoji="0" lang="zh-CN" altLang="zh-CN" sz="11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128</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380301" y="4731391"/>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In interactive mode, the last printed expression is assigned to the variable </a:t>
            </a:r>
            <a:r>
              <a:rPr kumimoji="0" lang="zh-CN" altLang="zh-CN"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_</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380301" y="5067074"/>
            <a:ext cx="9840287" cy="769441"/>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'"Isn</a:t>
            </a:r>
            <a:r>
              <a:rPr kumimoji="0" lang="zh-CN" altLang="zh-CN" sz="1100" b="1"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t," she said.‘</a:t>
            </a:r>
            <a:endParaRPr kumimoji="0" lang="en-US" altLang="zh-CN" sz="11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'"Isn\'t," she said.' </a:t>
            </a:r>
            <a:endParaRPr kumimoji="0" lang="en-US"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'"Isn</a:t>
            </a:r>
            <a:r>
              <a:rPr kumimoji="0" lang="zh-CN" altLang="zh-CN" sz="1100" b="1"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t," she said.'</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dirty="0">
                <a:solidFill>
                  <a:srgbClr val="333333"/>
                </a:solidFill>
                <a:latin typeface="Courier New" panose="02070309020205020404" pitchFamily="49" charset="0"/>
                <a:cs typeface="Courier New" panose="02070309020205020404" pitchFamily="49" charset="0"/>
              </a:rPr>
              <a:t> </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"Isn't," she said.</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897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pic>
        <p:nvPicPr>
          <p:cNvPr id="4" name="图片 3"/>
          <p:cNvPicPr>
            <a:picLocks noChangeAspect="1"/>
          </p:cNvPicPr>
          <p:nvPr/>
        </p:nvPicPr>
        <p:blipFill>
          <a:blip r:embed="rId2"/>
          <a:stretch>
            <a:fillRect/>
          </a:stretch>
        </p:blipFill>
        <p:spPr>
          <a:xfrm>
            <a:off x="624219" y="1528877"/>
            <a:ext cx="4862181" cy="1684741"/>
          </a:xfrm>
          <a:prstGeom prst="rect">
            <a:avLst/>
          </a:prstGeom>
        </p:spPr>
      </p:pic>
      <p:pic>
        <p:nvPicPr>
          <p:cNvPr id="5" name="图片 4"/>
          <p:cNvPicPr>
            <a:picLocks noChangeAspect="1"/>
          </p:cNvPicPr>
          <p:nvPr/>
        </p:nvPicPr>
        <p:blipFill>
          <a:blip r:embed="rId3"/>
          <a:stretch>
            <a:fillRect/>
          </a:stretch>
        </p:blipFill>
        <p:spPr>
          <a:xfrm>
            <a:off x="624219" y="3291137"/>
            <a:ext cx="6538397" cy="3159848"/>
          </a:xfrm>
          <a:prstGeom prst="rect">
            <a:avLst/>
          </a:prstGeom>
        </p:spPr>
      </p:pic>
    </p:spTree>
    <p:extLst>
      <p:ext uri="{BB962C8B-B14F-4D97-AF65-F5344CB8AC3E}">
        <p14:creationId xmlns:p14="http://schemas.microsoft.com/office/powerpoint/2010/main" val="139657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43326" y="0"/>
            <a:ext cx="11205404" cy="4445192"/>
          </a:xfrm>
          <a:prstGeom prst="rect">
            <a:avLst/>
          </a:prstGeom>
        </p:spPr>
      </p:pic>
      <p:pic>
        <p:nvPicPr>
          <p:cNvPr id="4" name="图片 3"/>
          <p:cNvPicPr>
            <a:picLocks noChangeAspect="1"/>
          </p:cNvPicPr>
          <p:nvPr/>
        </p:nvPicPr>
        <p:blipFill>
          <a:blip r:embed="rId3"/>
          <a:stretch>
            <a:fillRect/>
          </a:stretch>
        </p:blipFill>
        <p:spPr>
          <a:xfrm>
            <a:off x="343326" y="4496095"/>
            <a:ext cx="4161905" cy="2361905"/>
          </a:xfrm>
          <a:prstGeom prst="rect">
            <a:avLst/>
          </a:prstGeom>
        </p:spPr>
      </p:pic>
    </p:spTree>
    <p:extLst>
      <p:ext uri="{BB962C8B-B14F-4D97-AF65-F5344CB8AC3E}">
        <p14:creationId xmlns:p14="http://schemas.microsoft.com/office/powerpoint/2010/main" val="263755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4274" y="276509"/>
            <a:ext cx="6980952" cy="4552381"/>
          </a:xfrm>
          <a:prstGeom prst="rect">
            <a:avLst/>
          </a:prstGeom>
        </p:spPr>
      </p:pic>
      <p:pic>
        <p:nvPicPr>
          <p:cNvPr id="3" name="图片 2"/>
          <p:cNvPicPr>
            <a:picLocks noChangeAspect="1"/>
          </p:cNvPicPr>
          <p:nvPr/>
        </p:nvPicPr>
        <p:blipFill>
          <a:blip r:embed="rId3"/>
          <a:stretch>
            <a:fillRect/>
          </a:stretch>
        </p:blipFill>
        <p:spPr>
          <a:xfrm>
            <a:off x="76200" y="5181660"/>
            <a:ext cx="12115800" cy="762479"/>
          </a:xfrm>
          <a:prstGeom prst="rect">
            <a:avLst/>
          </a:prstGeom>
        </p:spPr>
      </p:pic>
    </p:spTree>
    <p:extLst>
      <p:ext uri="{BB962C8B-B14F-4D97-AF65-F5344CB8AC3E}">
        <p14:creationId xmlns:p14="http://schemas.microsoft.com/office/powerpoint/2010/main" val="186456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0499" y="362085"/>
            <a:ext cx="11839575" cy="1694581"/>
          </a:xfrm>
          <a:prstGeom prst="rect">
            <a:avLst/>
          </a:prstGeom>
        </p:spPr>
      </p:pic>
      <p:sp>
        <p:nvSpPr>
          <p:cNvPr id="3" name="Rectangle 1"/>
          <p:cNvSpPr>
            <a:spLocks noChangeArrowheads="1"/>
          </p:cNvSpPr>
          <p:nvPr/>
        </p:nvSpPr>
        <p:spPr bwMode="auto">
          <a:xfrm>
            <a:off x="276225" y="2724150"/>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222222"/>
                </a:solidFill>
                <a:effectLst/>
                <a:latin typeface="Arial" panose="020B0604020202020204" pitchFamily="34" charset="0"/>
                <a:ea typeface="Lucida Grande"/>
              </a:rPr>
              <a:t>to create an empty set you have to use </a:t>
            </a:r>
            <a:r>
              <a:rPr kumimoji="0" lang="zh-CN" altLang="zh-CN" sz="1100" b="0" i="0" u="none" strike="noStrike" cap="none" normalizeH="0" baseline="0">
                <a:ln>
                  <a:noFill/>
                </a:ln>
                <a:solidFill>
                  <a:srgbClr val="222222"/>
                </a:solidFill>
                <a:effectLst/>
                <a:latin typeface="Courier New" panose="02070309020205020404" pitchFamily="49" charset="0"/>
                <a:cs typeface="Courier New" panose="02070309020205020404" pitchFamily="49" charset="0"/>
              </a:rPr>
              <a:t>set()</a:t>
            </a:r>
            <a:r>
              <a:rPr kumimoji="0" lang="zh-CN" altLang="zh-CN" sz="1200" b="0" i="0" u="none" strike="noStrike" cap="none" normalizeH="0" baseline="0">
                <a:ln>
                  <a:noFill/>
                </a:ln>
                <a:solidFill>
                  <a:srgbClr val="222222"/>
                </a:solidFill>
                <a:effectLst/>
                <a:ea typeface="Lucida Grande"/>
              </a:rPr>
              <a:t>, not</a:t>
            </a:r>
            <a:r>
              <a:rPr kumimoji="0" lang="zh-CN" altLang="zh-CN" sz="1200" b="0" i="0" u="none" strike="noStrike" cap="none" normalizeH="0" baseline="0">
                <a:ln>
                  <a:noFill/>
                </a:ln>
                <a:solidFill>
                  <a:srgbClr val="222222"/>
                </a:solidFill>
                <a:effectLst/>
                <a:latin typeface="Arial" panose="020B0604020202020204" pitchFamily="34" charset="0"/>
                <a:ea typeface="Lucida Grande"/>
              </a:rPr>
              <a:t> </a:t>
            </a:r>
            <a:r>
              <a:rPr kumimoji="0" lang="zh-CN" altLang="zh-CN" sz="1100" b="0" i="0" u="none" strike="noStrike" cap="none" normalizeH="0" baseline="0">
                <a:ln>
                  <a:noFill/>
                </a:ln>
                <a:solidFill>
                  <a:srgbClr val="222222"/>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a:ln>
                  <a:noFill/>
                </a:ln>
                <a:solidFill>
                  <a:srgbClr val="222222"/>
                </a:solidFill>
                <a:effectLst/>
                <a:ea typeface="Lucida Grande"/>
              </a:rPr>
              <a:t>; the latter creates an empty dictionary</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276225" y="2914751"/>
            <a:ext cx="6495238" cy="1619048"/>
          </a:xfrm>
          <a:prstGeom prst="rect">
            <a:avLst/>
          </a:prstGeom>
        </p:spPr>
      </p:pic>
      <p:pic>
        <p:nvPicPr>
          <p:cNvPr id="5" name="图片 4"/>
          <p:cNvPicPr>
            <a:picLocks noChangeAspect="1"/>
          </p:cNvPicPr>
          <p:nvPr/>
        </p:nvPicPr>
        <p:blipFill>
          <a:blip r:embed="rId4"/>
          <a:stretch>
            <a:fillRect/>
          </a:stretch>
        </p:blipFill>
        <p:spPr>
          <a:xfrm>
            <a:off x="190499" y="5048327"/>
            <a:ext cx="9276190" cy="1238095"/>
          </a:xfrm>
          <a:prstGeom prst="rect">
            <a:avLst/>
          </a:prstGeom>
        </p:spPr>
      </p:pic>
    </p:spTree>
    <p:extLst>
      <p:ext uri="{BB962C8B-B14F-4D97-AF65-F5344CB8AC3E}">
        <p14:creationId xmlns:p14="http://schemas.microsoft.com/office/powerpoint/2010/main" val="383843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62024" y="271911"/>
            <a:ext cx="8481419" cy="6405725"/>
          </a:xfrm>
          <a:prstGeom prst="rect">
            <a:avLst/>
          </a:prstGeom>
        </p:spPr>
      </p:pic>
      <p:sp>
        <p:nvSpPr>
          <p:cNvPr id="3" name="文本框 2"/>
          <p:cNvSpPr txBox="1"/>
          <p:nvPr/>
        </p:nvSpPr>
        <p:spPr>
          <a:xfrm>
            <a:off x="10010775" y="1238250"/>
            <a:ext cx="2038350" cy="646331"/>
          </a:xfrm>
          <a:prstGeom prst="rect">
            <a:avLst/>
          </a:prstGeom>
          <a:noFill/>
        </p:spPr>
        <p:txBody>
          <a:bodyPr wrap="square" rtlCol="0">
            <a:spAutoFit/>
          </a:bodyPr>
          <a:lstStyle/>
          <a:p>
            <a:r>
              <a:rPr lang="en-US" altLang="zh-CN" dirty="0"/>
              <a:t>Key </a:t>
            </a:r>
            <a:r>
              <a:rPr lang="zh-CN" altLang="en-US" dirty="0"/>
              <a:t>必须是</a:t>
            </a:r>
            <a:r>
              <a:rPr lang="en-US" altLang="zh-CN" dirty="0"/>
              <a:t>immutable </a:t>
            </a:r>
            <a:endParaRPr lang="zh-CN" altLang="en-US" dirty="0"/>
          </a:p>
        </p:txBody>
      </p:sp>
    </p:spTree>
    <p:extLst>
      <p:ext uri="{BB962C8B-B14F-4D97-AF65-F5344CB8AC3E}">
        <p14:creationId xmlns:p14="http://schemas.microsoft.com/office/powerpoint/2010/main" val="13592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38538"/>
            <a:ext cx="11957863" cy="6571770"/>
          </a:xfrm>
          <a:prstGeom prst="rect">
            <a:avLst/>
          </a:prstGeom>
        </p:spPr>
      </p:pic>
    </p:spTree>
    <p:extLst>
      <p:ext uri="{BB962C8B-B14F-4D97-AF65-F5344CB8AC3E}">
        <p14:creationId xmlns:p14="http://schemas.microsoft.com/office/powerpoint/2010/main" val="334550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3143" y="919476"/>
            <a:ext cx="11885714" cy="5019048"/>
          </a:xfrm>
          <a:prstGeom prst="rect">
            <a:avLst/>
          </a:prstGeom>
        </p:spPr>
      </p:pic>
      <p:sp>
        <p:nvSpPr>
          <p:cNvPr id="4" name="矩形 3"/>
          <p:cNvSpPr/>
          <p:nvPr/>
        </p:nvSpPr>
        <p:spPr>
          <a:xfrm>
            <a:off x="266699" y="6030010"/>
            <a:ext cx="8124825" cy="369332"/>
          </a:xfrm>
          <a:prstGeom prst="rect">
            <a:avLst/>
          </a:prstGeom>
        </p:spPr>
        <p:txBody>
          <a:bodyPr wrap="square">
            <a:spAutoFit/>
          </a:bodyPr>
          <a:lstStyle/>
          <a:p>
            <a:r>
              <a:rPr lang="en-US" altLang="zh-CN" b="0" i="0" dirty="0">
                <a:solidFill>
                  <a:srgbClr val="222222"/>
                </a:solidFill>
                <a:effectLst/>
                <a:latin typeface="Lucida Grande"/>
              </a:rPr>
              <a:t>unlike C, assignment cannot occur inside expressions</a:t>
            </a:r>
            <a:endParaRPr lang="zh-CN" altLang="en-US" dirty="0"/>
          </a:p>
        </p:txBody>
      </p:sp>
    </p:spTree>
    <p:extLst>
      <p:ext uri="{BB962C8B-B14F-4D97-AF65-F5344CB8AC3E}">
        <p14:creationId xmlns:p14="http://schemas.microsoft.com/office/powerpoint/2010/main" val="3147160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1975" y="357485"/>
            <a:ext cx="12172950" cy="646331"/>
          </a:xfrm>
          <a:prstGeom prst="rect">
            <a:avLst/>
          </a:prstGeom>
        </p:spPr>
        <p:txBody>
          <a:bodyPr wrap="square">
            <a:spAutoFit/>
          </a:bodyPr>
          <a:lstStyle/>
          <a:p>
            <a:r>
              <a:rPr lang="en-US" altLang="zh-CN" b="0" i="0" dirty="0">
                <a:solidFill>
                  <a:srgbClr val="222222"/>
                </a:solidFill>
                <a:effectLst/>
                <a:latin typeface="Lucida Grande"/>
              </a:rPr>
              <a:t>Sequence objects may be compared to other objects with the same sequence type. The comparison uses </a:t>
            </a:r>
            <a:r>
              <a:rPr lang="en-US" altLang="zh-CN" b="0" i="1" dirty="0">
                <a:solidFill>
                  <a:srgbClr val="222222"/>
                </a:solidFill>
                <a:effectLst/>
                <a:latin typeface="Lucida Grande"/>
              </a:rPr>
              <a:t>lexicographical</a:t>
            </a:r>
            <a:r>
              <a:rPr lang="en-US" altLang="zh-CN" b="0" i="0" dirty="0">
                <a:solidFill>
                  <a:srgbClr val="222222"/>
                </a:solidFill>
                <a:effectLst/>
                <a:latin typeface="Lucida Grande"/>
              </a:rPr>
              <a:t> ordering:</a:t>
            </a:r>
            <a:endParaRPr lang="zh-CN" altLang="en-US" dirty="0"/>
          </a:p>
        </p:txBody>
      </p:sp>
      <p:pic>
        <p:nvPicPr>
          <p:cNvPr id="3" name="图片 2"/>
          <p:cNvPicPr>
            <a:picLocks noChangeAspect="1"/>
          </p:cNvPicPr>
          <p:nvPr/>
        </p:nvPicPr>
        <p:blipFill>
          <a:blip r:embed="rId2"/>
          <a:stretch>
            <a:fillRect/>
          </a:stretch>
        </p:blipFill>
        <p:spPr>
          <a:xfrm>
            <a:off x="467087" y="1319332"/>
            <a:ext cx="5790476" cy="1914286"/>
          </a:xfrm>
          <a:prstGeom prst="rect">
            <a:avLst/>
          </a:prstGeom>
        </p:spPr>
      </p:pic>
    </p:spTree>
    <p:extLst>
      <p:ext uri="{BB962C8B-B14F-4D97-AF65-F5344CB8AC3E}">
        <p14:creationId xmlns:p14="http://schemas.microsoft.com/office/powerpoint/2010/main" val="72028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Modules</a:t>
            </a:r>
            <a:br>
              <a:rPr lang="en-US" altLang="zh-CN" dirty="0"/>
            </a:br>
            <a:endParaRPr lang="zh-CN" altLang="en-US" dirty="0"/>
          </a:p>
        </p:txBody>
      </p:sp>
      <p:sp>
        <p:nvSpPr>
          <p:cNvPr id="4" name="Rectangle 1"/>
          <p:cNvSpPr>
            <a:spLocks noChangeArrowheads="1"/>
          </p:cNvSpPr>
          <p:nvPr/>
        </p:nvSpPr>
        <p:spPr bwMode="auto">
          <a:xfrm>
            <a:off x="838200" y="1451295"/>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222222"/>
                </a:solidFill>
                <a:effectLst/>
                <a:latin typeface="Arial" panose="020B0604020202020204" pitchFamily="34" charset="0"/>
                <a:ea typeface="Lucida Grande"/>
              </a:rPr>
              <a:t>the module’s name (as a string) is available as the value of the global variable </a:t>
            </a:r>
            <a:r>
              <a:rPr kumimoji="0" lang="zh-CN" altLang="zh-CN" sz="1100" b="0" i="0" u="none" strike="noStrike" cap="none" normalizeH="0" baseline="0">
                <a:ln>
                  <a:noFill/>
                </a:ln>
                <a:solidFill>
                  <a:srgbClr val="222222"/>
                </a:solidFill>
                <a:effectLst/>
                <a:latin typeface="Courier New" panose="02070309020205020404" pitchFamily="49" charset="0"/>
                <a:cs typeface="Courier New" panose="02070309020205020404" pitchFamily="49" charset="0"/>
              </a:rPr>
              <a:t>__name__</a:t>
            </a:r>
            <a:r>
              <a:rPr kumimoji="0" lang="zh-CN" altLang="zh-CN" sz="1200" b="0" i="0" u="none" strike="noStrike" cap="none" normalizeH="0" baseline="0">
                <a:ln>
                  <a:noFill/>
                </a:ln>
                <a:solidFill>
                  <a:srgbClr val="222222"/>
                </a:solidFill>
                <a:effectLst/>
                <a:ea typeface="Lucida Grande"/>
              </a:rPr>
              <a:t>.</a:t>
            </a:r>
            <a:r>
              <a:rPr kumimoji="0" lang="zh-CN" altLang="zh-CN" sz="1200" b="0" i="0" u="none" strike="noStrike" cap="none" normalizeH="0" baseline="0">
                <a:ln>
                  <a:noFill/>
                </a:ln>
                <a:solidFill>
                  <a:srgbClr val="222222"/>
                </a:solidFill>
                <a:effectLst/>
                <a:latin typeface="Arial" panose="020B0604020202020204" pitchFamily="34" charset="0"/>
                <a:ea typeface="Lucida Grande"/>
              </a:rPr>
              <a:t> </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矩形 4"/>
          <p:cNvSpPr/>
          <p:nvPr/>
        </p:nvSpPr>
        <p:spPr>
          <a:xfrm>
            <a:off x="838199" y="1805541"/>
            <a:ext cx="10411437" cy="369332"/>
          </a:xfrm>
          <a:prstGeom prst="rect">
            <a:avLst/>
          </a:prstGeom>
        </p:spPr>
        <p:txBody>
          <a:bodyPr wrap="square">
            <a:spAutoFit/>
          </a:bodyPr>
          <a:lstStyle/>
          <a:p>
            <a:r>
              <a:rPr lang="en-US" altLang="zh-CN" dirty="0">
                <a:solidFill>
                  <a:srgbClr val="222222"/>
                </a:solidFill>
                <a:latin typeface="Lucida Grande"/>
              </a:rPr>
              <a:t>The imported module names are placed in the importing module’s global symbol table.</a:t>
            </a:r>
            <a:endParaRPr lang="zh-CN" altLang="en-US" dirty="0"/>
          </a:p>
        </p:txBody>
      </p:sp>
      <p:pic>
        <p:nvPicPr>
          <p:cNvPr id="6" name="图片 5"/>
          <p:cNvPicPr>
            <a:picLocks noChangeAspect="1"/>
          </p:cNvPicPr>
          <p:nvPr/>
        </p:nvPicPr>
        <p:blipFill>
          <a:blip r:embed="rId2"/>
          <a:stretch>
            <a:fillRect/>
          </a:stretch>
        </p:blipFill>
        <p:spPr>
          <a:xfrm>
            <a:off x="838199" y="2343657"/>
            <a:ext cx="5889772" cy="1314681"/>
          </a:xfrm>
          <a:prstGeom prst="rect">
            <a:avLst/>
          </a:prstGeom>
        </p:spPr>
      </p:pic>
      <p:pic>
        <p:nvPicPr>
          <p:cNvPr id="7" name="图片 6"/>
          <p:cNvPicPr>
            <a:picLocks noChangeAspect="1"/>
          </p:cNvPicPr>
          <p:nvPr/>
        </p:nvPicPr>
        <p:blipFill>
          <a:blip r:embed="rId3"/>
          <a:stretch>
            <a:fillRect/>
          </a:stretch>
        </p:blipFill>
        <p:spPr>
          <a:xfrm>
            <a:off x="838199" y="3827123"/>
            <a:ext cx="3809703" cy="987441"/>
          </a:xfrm>
          <a:prstGeom prst="rect">
            <a:avLst/>
          </a:prstGeom>
        </p:spPr>
      </p:pic>
      <p:pic>
        <p:nvPicPr>
          <p:cNvPr id="8" name="图片 7"/>
          <p:cNvPicPr>
            <a:picLocks noChangeAspect="1"/>
          </p:cNvPicPr>
          <p:nvPr/>
        </p:nvPicPr>
        <p:blipFill>
          <a:blip r:embed="rId4"/>
          <a:stretch>
            <a:fillRect/>
          </a:stretch>
        </p:blipFill>
        <p:spPr>
          <a:xfrm>
            <a:off x="838199" y="5159781"/>
            <a:ext cx="8767195" cy="913721"/>
          </a:xfrm>
          <a:prstGeom prst="rect">
            <a:avLst/>
          </a:prstGeom>
        </p:spPr>
      </p:pic>
    </p:spTree>
    <p:extLst>
      <p:ext uri="{BB962C8B-B14F-4D97-AF65-F5344CB8AC3E}">
        <p14:creationId xmlns:p14="http://schemas.microsoft.com/office/powerpoint/2010/main" val="271638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79508" y="116808"/>
            <a:ext cx="10326482" cy="3138978"/>
          </a:xfrm>
          <a:prstGeom prst="rect">
            <a:avLst/>
          </a:prstGeom>
        </p:spPr>
      </p:pic>
      <p:pic>
        <p:nvPicPr>
          <p:cNvPr id="4" name="图片 3"/>
          <p:cNvPicPr>
            <a:picLocks noChangeAspect="1"/>
          </p:cNvPicPr>
          <p:nvPr/>
        </p:nvPicPr>
        <p:blipFill>
          <a:blip r:embed="rId3"/>
          <a:stretch>
            <a:fillRect/>
          </a:stretch>
        </p:blipFill>
        <p:spPr>
          <a:xfrm>
            <a:off x="679508" y="3732155"/>
            <a:ext cx="10719609" cy="942070"/>
          </a:xfrm>
          <a:prstGeom prst="rect">
            <a:avLst/>
          </a:prstGeom>
        </p:spPr>
      </p:pic>
      <p:pic>
        <p:nvPicPr>
          <p:cNvPr id="5" name="图片 4"/>
          <p:cNvPicPr>
            <a:picLocks noChangeAspect="1"/>
          </p:cNvPicPr>
          <p:nvPr/>
        </p:nvPicPr>
        <p:blipFill>
          <a:blip r:embed="rId4"/>
          <a:stretch>
            <a:fillRect/>
          </a:stretch>
        </p:blipFill>
        <p:spPr>
          <a:xfrm>
            <a:off x="679508" y="4998351"/>
            <a:ext cx="10956022" cy="1612058"/>
          </a:xfrm>
          <a:prstGeom prst="rect">
            <a:avLst/>
          </a:prstGeom>
        </p:spPr>
      </p:pic>
    </p:spTree>
    <p:extLst>
      <p:ext uri="{BB962C8B-B14F-4D97-AF65-F5344CB8AC3E}">
        <p14:creationId xmlns:p14="http://schemas.microsoft.com/office/powerpoint/2010/main" val="332562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80844" y="691168"/>
            <a:ext cx="4602542" cy="769441"/>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'C:\some</a:t>
            </a:r>
            <a:r>
              <a:rPr kumimoji="0" lang="zh-CN" altLang="zh-CN" sz="1100" b="1"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\n</a:t>
            </a:r>
            <a:r>
              <a:rPr kumimoji="0" lang="zh-CN" altLang="zh-CN" sz="11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ame'</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dirty="0">
                <a:ln>
                  <a:noFill/>
                </a:ln>
                <a:solidFill>
                  <a:srgbClr val="408090"/>
                </a:solidFill>
                <a:effectLst/>
                <a:latin typeface="Courier New" panose="02070309020205020404" pitchFamily="49" charset="0"/>
                <a:cs typeface="Courier New" panose="02070309020205020404" pitchFamily="49" charset="0"/>
              </a:rPr>
              <a:t># here \n means newline!</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C:\some ame </a:t>
            </a:r>
            <a:endParaRPr kumimoji="0" lang="en-US"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r'C:\some\name'</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dirty="0">
                <a:ln>
                  <a:noFill/>
                </a:ln>
                <a:solidFill>
                  <a:srgbClr val="408090"/>
                </a:solidFill>
                <a:effectLst/>
                <a:latin typeface="Courier New" panose="02070309020205020404" pitchFamily="49" charset="0"/>
                <a:cs typeface="Courier New" panose="02070309020205020404" pitchFamily="49" charset="0"/>
              </a:rPr>
              <a:t># note the r before the quote</a:t>
            </a: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C:\some\name</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574794" y="2326838"/>
            <a:ext cx="11209067" cy="1479224"/>
          </a:xfrm>
          <a:prstGeom prst="rect">
            <a:avLst/>
          </a:prstGeom>
        </p:spPr>
      </p:pic>
      <p:pic>
        <p:nvPicPr>
          <p:cNvPr id="10" name="图片 9"/>
          <p:cNvPicPr>
            <a:picLocks noChangeAspect="1"/>
          </p:cNvPicPr>
          <p:nvPr/>
        </p:nvPicPr>
        <p:blipFill>
          <a:blip r:embed="rId3"/>
          <a:stretch>
            <a:fillRect/>
          </a:stretch>
        </p:blipFill>
        <p:spPr>
          <a:xfrm>
            <a:off x="470019" y="4500655"/>
            <a:ext cx="7561905" cy="1476190"/>
          </a:xfrm>
          <a:prstGeom prst="rect">
            <a:avLst/>
          </a:prstGeom>
        </p:spPr>
      </p:pic>
    </p:spTree>
    <p:extLst>
      <p:ext uri="{BB962C8B-B14F-4D97-AF65-F5344CB8AC3E}">
        <p14:creationId xmlns:p14="http://schemas.microsoft.com/office/powerpoint/2010/main" val="3090470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55010" y="71306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The built-in function </a:t>
            </a:r>
            <a:r>
              <a:rPr kumimoji="0" lang="zh-CN" altLang="zh-CN" sz="11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2" tooltip="dir"/>
              </a:rPr>
              <a:t>dir()</a:t>
            </a:r>
            <a:r>
              <a:rPr kumimoji="0" lang="zh-CN" altLang="zh-CN" sz="1200" b="0" i="0" u="none" strike="noStrike" cap="none" normalizeH="0" baseline="0" dirty="0">
                <a:ln>
                  <a:noFill/>
                </a:ln>
                <a:solidFill>
                  <a:srgbClr val="222222"/>
                </a:solidFill>
                <a:effectLst/>
                <a:ea typeface="Lucida Grande"/>
              </a:rPr>
              <a:t> </a:t>
            </a: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is used to find out which names a module defines. It returns a sorted list of strings</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755010" y="114929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222222"/>
                </a:solidFill>
                <a:effectLst/>
                <a:latin typeface="Arial" panose="020B0604020202020204" pitchFamily="34" charset="0"/>
                <a:ea typeface="Lucida Grande"/>
              </a:rPr>
              <a:t>Without arguments, </a:t>
            </a:r>
            <a:r>
              <a:rPr kumimoji="0" lang="zh-CN" altLang="zh-CN" sz="1100" b="0" i="0" u="none" strike="noStrike" cap="none" normalizeH="0" baseline="0">
                <a:ln>
                  <a:noFill/>
                </a:ln>
                <a:solidFill>
                  <a:srgbClr val="6363BB"/>
                </a:solidFill>
                <a:effectLst/>
                <a:latin typeface="Courier New" panose="02070309020205020404" pitchFamily="49" charset="0"/>
                <a:ea typeface="Lucida Grande"/>
                <a:cs typeface="Courier New" panose="02070309020205020404" pitchFamily="49" charset="0"/>
                <a:hlinkClick r:id="rId2" tooltip="dir"/>
              </a:rPr>
              <a:t>dir()</a:t>
            </a:r>
            <a:r>
              <a:rPr kumimoji="0" lang="zh-CN" altLang="zh-CN" sz="1200" b="0" i="0" u="none" strike="noStrike" cap="none" normalizeH="0" baseline="0">
                <a:ln>
                  <a:noFill/>
                </a:ln>
                <a:solidFill>
                  <a:srgbClr val="222222"/>
                </a:solidFill>
                <a:effectLst/>
                <a:ea typeface="Lucida Grande"/>
              </a:rPr>
              <a:t> </a:t>
            </a:r>
            <a:r>
              <a:rPr kumimoji="0" lang="zh-CN" altLang="zh-CN" sz="1200" b="0" i="0" u="none" strike="noStrike" cap="none" normalizeH="0" baseline="0">
                <a:ln>
                  <a:noFill/>
                </a:ln>
                <a:solidFill>
                  <a:srgbClr val="222222"/>
                </a:solidFill>
                <a:effectLst/>
                <a:latin typeface="Arial" panose="020B0604020202020204" pitchFamily="34" charset="0"/>
                <a:ea typeface="Lucida Grande"/>
              </a:rPr>
              <a:t>lists the names you have defined currently</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755010" y="1686799"/>
            <a:ext cx="10968516" cy="1182235"/>
          </a:xfrm>
          <a:prstGeom prst="rect">
            <a:avLst/>
          </a:prstGeom>
        </p:spPr>
      </p:pic>
      <p:sp>
        <p:nvSpPr>
          <p:cNvPr id="5" name="文本框 4"/>
          <p:cNvSpPr txBox="1"/>
          <p:nvPr/>
        </p:nvSpPr>
        <p:spPr>
          <a:xfrm>
            <a:off x="755010" y="3607266"/>
            <a:ext cx="1325460" cy="369332"/>
          </a:xfrm>
          <a:prstGeom prst="rect">
            <a:avLst/>
          </a:prstGeom>
          <a:noFill/>
        </p:spPr>
        <p:txBody>
          <a:bodyPr wrap="square" rtlCol="0">
            <a:spAutoFit/>
          </a:bodyPr>
          <a:lstStyle/>
          <a:p>
            <a:r>
              <a:rPr lang="zh-CN" altLang="en-US" dirty="0"/>
              <a:t>包</a:t>
            </a:r>
          </a:p>
        </p:txBody>
      </p:sp>
      <p:sp>
        <p:nvSpPr>
          <p:cNvPr id="6" name="Rectangle 3"/>
          <p:cNvSpPr>
            <a:spLocks noChangeArrowheads="1"/>
          </p:cNvSpPr>
          <p:nvPr/>
        </p:nvSpPr>
        <p:spPr bwMode="auto">
          <a:xfrm>
            <a:off x="755010" y="4353886"/>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222222"/>
                </a:solidFill>
                <a:effectLst/>
                <a:latin typeface="Arial" panose="020B0604020202020204" pitchFamily="34" charset="0"/>
                <a:ea typeface="Lucida Grande"/>
              </a:rPr>
              <a:t>The </a:t>
            </a:r>
            <a:r>
              <a:rPr kumimoji="0" lang="zh-CN" altLang="zh-CN" sz="1100" b="0" i="0" u="none" strike="noStrike" cap="none" normalizeH="0" baseline="0">
                <a:ln>
                  <a:noFill/>
                </a:ln>
                <a:solidFill>
                  <a:srgbClr val="222222"/>
                </a:solidFill>
                <a:effectLst/>
                <a:latin typeface="Courier New" panose="02070309020205020404" pitchFamily="49" charset="0"/>
                <a:cs typeface="Courier New" panose="02070309020205020404" pitchFamily="49" charset="0"/>
              </a:rPr>
              <a:t>__init__.py</a:t>
            </a:r>
            <a:r>
              <a:rPr kumimoji="0" lang="zh-CN" altLang="zh-CN" sz="1200" b="0" i="0" u="none" strike="noStrike" cap="none" normalizeH="0" baseline="0">
                <a:ln>
                  <a:noFill/>
                </a:ln>
                <a:solidFill>
                  <a:srgbClr val="222222"/>
                </a:solidFill>
                <a:effectLst/>
                <a:ea typeface="Lucida Grande"/>
              </a:rPr>
              <a:t> </a:t>
            </a:r>
            <a:r>
              <a:rPr kumimoji="0" lang="zh-CN" altLang="zh-CN" sz="1200" b="0" i="0" u="none" strike="noStrike" cap="none" normalizeH="0" baseline="0">
                <a:ln>
                  <a:noFill/>
                </a:ln>
                <a:solidFill>
                  <a:srgbClr val="222222"/>
                </a:solidFill>
                <a:effectLst/>
                <a:latin typeface="Arial" panose="020B0604020202020204" pitchFamily="34" charset="0"/>
                <a:ea typeface="Lucida Grande"/>
              </a:rPr>
              <a:t>files are required to make Python treat the directories as containing packages</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4"/>
          <a:stretch>
            <a:fillRect/>
          </a:stretch>
        </p:blipFill>
        <p:spPr>
          <a:xfrm>
            <a:off x="755010" y="4748170"/>
            <a:ext cx="11307288" cy="895254"/>
          </a:xfrm>
          <a:prstGeom prst="rect">
            <a:avLst/>
          </a:prstGeom>
        </p:spPr>
      </p:pic>
    </p:spTree>
    <p:extLst>
      <p:ext uri="{BB962C8B-B14F-4D97-AF65-F5344CB8AC3E}">
        <p14:creationId xmlns:p14="http://schemas.microsoft.com/office/powerpoint/2010/main" val="289426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4922" y="424708"/>
            <a:ext cx="11414096" cy="1655307"/>
          </a:xfrm>
          <a:prstGeom prst="rect">
            <a:avLst/>
          </a:prstGeom>
        </p:spPr>
      </p:pic>
      <p:pic>
        <p:nvPicPr>
          <p:cNvPr id="3" name="图片 2"/>
          <p:cNvPicPr>
            <a:picLocks noChangeAspect="1"/>
          </p:cNvPicPr>
          <p:nvPr/>
        </p:nvPicPr>
        <p:blipFill>
          <a:blip r:embed="rId3"/>
          <a:stretch>
            <a:fillRect/>
          </a:stretch>
        </p:blipFill>
        <p:spPr>
          <a:xfrm>
            <a:off x="464922" y="2880099"/>
            <a:ext cx="11414096" cy="1543463"/>
          </a:xfrm>
          <a:prstGeom prst="rect">
            <a:avLst/>
          </a:prstGeom>
        </p:spPr>
      </p:pic>
    </p:spTree>
    <p:extLst>
      <p:ext uri="{BB962C8B-B14F-4D97-AF65-F5344CB8AC3E}">
        <p14:creationId xmlns:p14="http://schemas.microsoft.com/office/powerpoint/2010/main" val="22027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and Output</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419449" y="1514004"/>
            <a:ext cx="11574544" cy="1251719"/>
          </a:xfrm>
          <a:prstGeom prst="rect">
            <a:avLst/>
          </a:prstGeom>
        </p:spPr>
      </p:pic>
      <p:pic>
        <p:nvPicPr>
          <p:cNvPr id="5" name="图片 4"/>
          <p:cNvPicPr>
            <a:picLocks noChangeAspect="1"/>
          </p:cNvPicPr>
          <p:nvPr/>
        </p:nvPicPr>
        <p:blipFill>
          <a:blip r:embed="rId3"/>
          <a:stretch>
            <a:fillRect/>
          </a:stretch>
        </p:blipFill>
        <p:spPr>
          <a:xfrm>
            <a:off x="419449" y="2811451"/>
            <a:ext cx="3444372" cy="1236055"/>
          </a:xfrm>
          <a:prstGeom prst="rect">
            <a:avLst/>
          </a:prstGeom>
        </p:spPr>
      </p:pic>
      <p:pic>
        <p:nvPicPr>
          <p:cNvPr id="6" name="图片 5"/>
          <p:cNvPicPr>
            <a:picLocks noChangeAspect="1"/>
          </p:cNvPicPr>
          <p:nvPr/>
        </p:nvPicPr>
        <p:blipFill>
          <a:blip r:embed="rId4"/>
          <a:stretch>
            <a:fillRect/>
          </a:stretch>
        </p:blipFill>
        <p:spPr>
          <a:xfrm>
            <a:off x="4672668" y="2839567"/>
            <a:ext cx="6492697" cy="1179824"/>
          </a:xfrm>
          <a:prstGeom prst="rect">
            <a:avLst/>
          </a:prstGeom>
        </p:spPr>
      </p:pic>
      <p:pic>
        <p:nvPicPr>
          <p:cNvPr id="7" name="图片 6"/>
          <p:cNvPicPr>
            <a:picLocks noChangeAspect="1"/>
          </p:cNvPicPr>
          <p:nvPr/>
        </p:nvPicPr>
        <p:blipFill>
          <a:blip r:embed="rId5"/>
          <a:stretch>
            <a:fillRect/>
          </a:stretch>
        </p:blipFill>
        <p:spPr>
          <a:xfrm>
            <a:off x="419449" y="4243842"/>
            <a:ext cx="7798111" cy="2577393"/>
          </a:xfrm>
          <a:prstGeom prst="rect">
            <a:avLst/>
          </a:prstGeom>
        </p:spPr>
      </p:pic>
    </p:spTree>
    <p:extLst>
      <p:ext uri="{BB962C8B-B14F-4D97-AF65-F5344CB8AC3E}">
        <p14:creationId xmlns:p14="http://schemas.microsoft.com/office/powerpoint/2010/main" val="403920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40903" y="326236"/>
            <a:ext cx="8859076" cy="2898710"/>
          </a:xfrm>
          <a:prstGeom prst="rect">
            <a:avLst/>
          </a:prstGeom>
        </p:spPr>
      </p:pic>
      <p:pic>
        <p:nvPicPr>
          <p:cNvPr id="3" name="图片 2"/>
          <p:cNvPicPr>
            <a:picLocks noChangeAspect="1"/>
          </p:cNvPicPr>
          <p:nvPr/>
        </p:nvPicPr>
        <p:blipFill>
          <a:blip r:embed="rId3"/>
          <a:stretch>
            <a:fillRect/>
          </a:stretch>
        </p:blipFill>
        <p:spPr>
          <a:xfrm>
            <a:off x="1082180" y="3821105"/>
            <a:ext cx="10518201" cy="1913147"/>
          </a:xfrm>
          <a:prstGeom prst="rect">
            <a:avLst/>
          </a:prstGeom>
        </p:spPr>
      </p:pic>
    </p:spTree>
    <p:extLst>
      <p:ext uri="{BB962C8B-B14F-4D97-AF65-F5344CB8AC3E}">
        <p14:creationId xmlns:p14="http://schemas.microsoft.com/office/powerpoint/2010/main" val="2263823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Errors and Exceptions</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620784" y="1266346"/>
            <a:ext cx="9207041" cy="4569784"/>
          </a:xfrm>
          <a:prstGeom prst="rect">
            <a:avLst/>
          </a:prstGeom>
        </p:spPr>
      </p:pic>
    </p:spTree>
    <p:extLst>
      <p:ext uri="{BB962C8B-B14F-4D97-AF65-F5344CB8AC3E}">
        <p14:creationId xmlns:p14="http://schemas.microsoft.com/office/powerpoint/2010/main" val="241172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2120" y="457657"/>
            <a:ext cx="8533263" cy="3951199"/>
          </a:xfrm>
          <a:prstGeom prst="rect">
            <a:avLst/>
          </a:prstGeom>
        </p:spPr>
      </p:pic>
      <p:pic>
        <p:nvPicPr>
          <p:cNvPr id="3" name="图片 2"/>
          <p:cNvPicPr>
            <a:picLocks noChangeAspect="1"/>
          </p:cNvPicPr>
          <p:nvPr/>
        </p:nvPicPr>
        <p:blipFill>
          <a:blip r:embed="rId3"/>
          <a:stretch>
            <a:fillRect/>
          </a:stretch>
        </p:blipFill>
        <p:spPr>
          <a:xfrm>
            <a:off x="931176" y="4293822"/>
            <a:ext cx="4799012" cy="2564178"/>
          </a:xfrm>
          <a:prstGeom prst="rect">
            <a:avLst/>
          </a:prstGeom>
        </p:spPr>
      </p:pic>
    </p:spTree>
    <p:extLst>
      <p:ext uri="{BB962C8B-B14F-4D97-AF65-F5344CB8AC3E}">
        <p14:creationId xmlns:p14="http://schemas.microsoft.com/office/powerpoint/2010/main" val="1801877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5951" y="347467"/>
            <a:ext cx="11172103" cy="3133548"/>
          </a:xfrm>
          <a:prstGeom prst="rect">
            <a:avLst/>
          </a:prstGeom>
        </p:spPr>
      </p:pic>
      <p:pic>
        <p:nvPicPr>
          <p:cNvPr id="3" name="图片 2"/>
          <p:cNvPicPr>
            <a:picLocks noChangeAspect="1"/>
          </p:cNvPicPr>
          <p:nvPr/>
        </p:nvPicPr>
        <p:blipFill>
          <a:blip r:embed="rId3"/>
          <a:stretch>
            <a:fillRect/>
          </a:stretch>
        </p:blipFill>
        <p:spPr>
          <a:xfrm>
            <a:off x="499414" y="3871928"/>
            <a:ext cx="11318640" cy="2541834"/>
          </a:xfrm>
          <a:prstGeom prst="rect">
            <a:avLst/>
          </a:prstGeom>
        </p:spPr>
      </p:pic>
    </p:spTree>
    <p:extLst>
      <p:ext uri="{BB962C8B-B14F-4D97-AF65-F5344CB8AC3E}">
        <p14:creationId xmlns:p14="http://schemas.microsoft.com/office/powerpoint/2010/main" val="157686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p>
        </p:txBody>
      </p:sp>
      <p:sp>
        <p:nvSpPr>
          <p:cNvPr id="4" name="矩形 3"/>
          <p:cNvSpPr/>
          <p:nvPr/>
        </p:nvSpPr>
        <p:spPr>
          <a:xfrm>
            <a:off x="838199" y="1910322"/>
            <a:ext cx="10973499" cy="646331"/>
          </a:xfrm>
          <a:prstGeom prst="rect">
            <a:avLst/>
          </a:prstGeom>
        </p:spPr>
        <p:txBody>
          <a:bodyPr wrap="square">
            <a:spAutoFit/>
          </a:bodyPr>
          <a:lstStyle/>
          <a:p>
            <a:r>
              <a:rPr lang="en-US" altLang="zh-CN" dirty="0">
                <a:solidFill>
                  <a:srgbClr val="222222"/>
                </a:solidFill>
                <a:latin typeface="Lucida Grande"/>
              </a:rPr>
              <a:t>A </a:t>
            </a:r>
            <a:r>
              <a:rPr lang="en-US" altLang="zh-CN" i="1" dirty="0">
                <a:solidFill>
                  <a:srgbClr val="222222"/>
                </a:solidFill>
                <a:latin typeface="Lucida Grande"/>
              </a:rPr>
              <a:t>namespace</a:t>
            </a:r>
            <a:r>
              <a:rPr lang="en-US" altLang="zh-CN" dirty="0">
                <a:solidFill>
                  <a:srgbClr val="222222"/>
                </a:solidFill>
                <a:latin typeface="Lucida Grande"/>
              </a:rPr>
              <a:t> is a mapping from names to objects. Most namespaces are currently implemented as Python dictionaries</a:t>
            </a:r>
            <a:endParaRPr lang="zh-CN" altLang="en-US" dirty="0"/>
          </a:p>
        </p:txBody>
      </p:sp>
      <p:sp>
        <p:nvSpPr>
          <p:cNvPr id="5" name="矩形 4"/>
          <p:cNvSpPr/>
          <p:nvPr/>
        </p:nvSpPr>
        <p:spPr>
          <a:xfrm>
            <a:off x="838199" y="2776287"/>
            <a:ext cx="10621162" cy="646331"/>
          </a:xfrm>
          <a:prstGeom prst="rect">
            <a:avLst/>
          </a:prstGeom>
        </p:spPr>
        <p:txBody>
          <a:bodyPr wrap="square">
            <a:spAutoFit/>
          </a:bodyPr>
          <a:lstStyle/>
          <a:p>
            <a:r>
              <a:rPr lang="en-US" altLang="zh-CN" dirty="0">
                <a:solidFill>
                  <a:srgbClr val="222222"/>
                </a:solidFill>
                <a:latin typeface="Lucida Grande"/>
              </a:rPr>
              <a:t>The local namespace for a function is created when the function is called, and deleted when the function returns or raises an exception that is not handled within the function.</a:t>
            </a:r>
            <a:endParaRPr lang="zh-CN" altLang="en-US" dirty="0"/>
          </a:p>
        </p:txBody>
      </p:sp>
      <p:sp>
        <p:nvSpPr>
          <p:cNvPr id="6" name="矩形 5"/>
          <p:cNvSpPr/>
          <p:nvPr/>
        </p:nvSpPr>
        <p:spPr>
          <a:xfrm>
            <a:off x="838199" y="3789294"/>
            <a:ext cx="10621162" cy="923330"/>
          </a:xfrm>
          <a:prstGeom prst="rect">
            <a:avLst/>
          </a:prstGeom>
        </p:spPr>
        <p:txBody>
          <a:bodyPr wrap="square">
            <a:spAutoFit/>
          </a:bodyPr>
          <a:lstStyle/>
          <a:p>
            <a:r>
              <a:rPr lang="en-US" altLang="zh-CN" dirty="0">
                <a:solidFill>
                  <a:srgbClr val="222222"/>
                </a:solidFill>
                <a:latin typeface="Lucida Grande"/>
              </a:rPr>
              <a:t>A </a:t>
            </a:r>
            <a:r>
              <a:rPr lang="en-US" altLang="zh-CN" i="1" dirty="0">
                <a:solidFill>
                  <a:srgbClr val="222222"/>
                </a:solidFill>
                <a:latin typeface="Lucida Grande"/>
              </a:rPr>
              <a:t>scope</a:t>
            </a:r>
            <a:r>
              <a:rPr lang="en-US" altLang="zh-CN" dirty="0">
                <a:solidFill>
                  <a:srgbClr val="222222"/>
                </a:solidFill>
                <a:latin typeface="Lucida Grande"/>
              </a:rPr>
              <a:t> is a textual region of a Python program where a namespace is directly accessible. “Directly accessible” here means that an unqualified reference to a name attempts to find the name in the namespace.</a:t>
            </a:r>
            <a:endParaRPr lang="zh-CN" altLang="en-US" dirty="0"/>
          </a:p>
        </p:txBody>
      </p:sp>
      <p:sp>
        <p:nvSpPr>
          <p:cNvPr id="9" name="矩形 8"/>
          <p:cNvSpPr/>
          <p:nvPr/>
        </p:nvSpPr>
        <p:spPr>
          <a:xfrm>
            <a:off x="838198" y="5002682"/>
            <a:ext cx="10973499" cy="1477328"/>
          </a:xfrm>
          <a:prstGeom prst="rect">
            <a:avLst/>
          </a:prstGeom>
        </p:spPr>
        <p:txBody>
          <a:bodyPr wrap="square">
            <a:spAutoFit/>
          </a:bodyPr>
          <a:lstStyle/>
          <a:p>
            <a:r>
              <a:rPr lang="en-US" altLang="zh-CN" dirty="0"/>
              <a:t>If a name is declared global, then all references and assignments go directly to the middle scope containing the module’s global names. To rebind variables found outside of the innermost scope, the nonlocal statement can be used; if not declared nonlocal, those variables are read-only (an attempt to write to such a variable will simply create a new local variable in the innermost scope, leaving the identically named outer variable unchanged).</a:t>
            </a:r>
            <a:r>
              <a:rPr lang="zh-CN" altLang="en-US" dirty="0"/>
              <a:t>（看文档吧，挺复杂的）</a:t>
            </a:r>
          </a:p>
        </p:txBody>
      </p:sp>
    </p:spTree>
    <p:extLst>
      <p:ext uri="{BB962C8B-B14F-4D97-AF65-F5344CB8AC3E}">
        <p14:creationId xmlns:p14="http://schemas.microsoft.com/office/powerpoint/2010/main" val="19991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37147" y="320504"/>
            <a:ext cx="4223123" cy="5694404"/>
          </a:xfrm>
          <a:prstGeom prst="rect">
            <a:avLst/>
          </a:prstGeom>
        </p:spPr>
      </p:pic>
    </p:spTree>
    <p:extLst>
      <p:ext uri="{BB962C8B-B14F-4D97-AF65-F5344CB8AC3E}">
        <p14:creationId xmlns:p14="http://schemas.microsoft.com/office/powerpoint/2010/main" val="1759359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81CC1C-B737-4EC7-BB8B-1B1C263FD3B9}"/>
              </a:ext>
            </a:extLst>
          </p:cNvPr>
          <p:cNvSpPr/>
          <p:nvPr/>
        </p:nvSpPr>
        <p:spPr>
          <a:xfrm>
            <a:off x="853440" y="622384"/>
            <a:ext cx="11047827" cy="923330"/>
          </a:xfrm>
          <a:prstGeom prst="rect">
            <a:avLst/>
          </a:prstGeom>
        </p:spPr>
        <p:txBody>
          <a:bodyPr wrap="square">
            <a:spAutoFit/>
          </a:bodyPr>
          <a:lstStyle/>
          <a:p>
            <a:r>
              <a:rPr lang="en-US" altLang="zh-CN" dirty="0">
                <a:solidFill>
                  <a:srgbClr val="222222"/>
                </a:solidFill>
                <a:latin typeface="Lucida Grande"/>
              </a:rPr>
              <a:t>When a class definition is entered, a new namespace is created, and used as the local scope — thus, all assignments to local variables go into this new namespace. In particular, function definitions bind the name of the new function here.</a:t>
            </a:r>
            <a:endParaRPr lang="zh-CN" altLang="en-US" dirty="0"/>
          </a:p>
        </p:txBody>
      </p:sp>
      <p:sp>
        <p:nvSpPr>
          <p:cNvPr id="3" name="矩形 2">
            <a:extLst>
              <a:ext uri="{FF2B5EF4-FFF2-40B4-BE49-F238E27FC236}">
                <a16:creationId xmlns:a16="http://schemas.microsoft.com/office/drawing/2014/main" id="{8EBDEC59-A6B3-42F9-9D35-77541CCE8D5A}"/>
              </a:ext>
            </a:extLst>
          </p:cNvPr>
          <p:cNvSpPr/>
          <p:nvPr/>
        </p:nvSpPr>
        <p:spPr>
          <a:xfrm>
            <a:off x="853439" y="2289909"/>
            <a:ext cx="10780543" cy="369332"/>
          </a:xfrm>
          <a:prstGeom prst="rect">
            <a:avLst/>
          </a:prstGeom>
        </p:spPr>
        <p:txBody>
          <a:bodyPr wrap="square">
            <a:spAutoFit/>
          </a:bodyPr>
          <a:lstStyle/>
          <a:p>
            <a:r>
              <a:rPr lang="en-US" altLang="zh-CN" dirty="0">
                <a:solidFill>
                  <a:srgbClr val="222222"/>
                </a:solidFill>
                <a:latin typeface="Lucida Grande"/>
              </a:rPr>
              <a:t>When a class definition is left normally (via the end), a </a:t>
            </a:r>
            <a:r>
              <a:rPr lang="en-US" altLang="zh-CN" i="1" dirty="0">
                <a:solidFill>
                  <a:srgbClr val="222222"/>
                </a:solidFill>
                <a:latin typeface="Lucida Grande"/>
              </a:rPr>
              <a:t>class object</a:t>
            </a:r>
            <a:r>
              <a:rPr lang="en-US" altLang="zh-CN" dirty="0">
                <a:solidFill>
                  <a:srgbClr val="222222"/>
                </a:solidFill>
                <a:latin typeface="Lucida Grande"/>
              </a:rPr>
              <a:t> is created.</a:t>
            </a:r>
            <a:endParaRPr lang="zh-CN" altLang="en-US" dirty="0"/>
          </a:p>
        </p:txBody>
      </p:sp>
      <p:sp>
        <p:nvSpPr>
          <p:cNvPr id="5" name="矩形 4">
            <a:extLst>
              <a:ext uri="{FF2B5EF4-FFF2-40B4-BE49-F238E27FC236}">
                <a16:creationId xmlns:a16="http://schemas.microsoft.com/office/drawing/2014/main" id="{F823B0AC-CBC0-4DB2-BDD2-66A9BA204A43}"/>
              </a:ext>
            </a:extLst>
          </p:cNvPr>
          <p:cNvSpPr/>
          <p:nvPr/>
        </p:nvSpPr>
        <p:spPr>
          <a:xfrm>
            <a:off x="853439" y="2850438"/>
            <a:ext cx="5035353" cy="369332"/>
          </a:xfrm>
          <a:prstGeom prst="rect">
            <a:avLst/>
          </a:prstGeom>
        </p:spPr>
        <p:txBody>
          <a:bodyPr wrap="none">
            <a:spAutoFit/>
          </a:bodyPr>
          <a:lstStyle/>
          <a:p>
            <a:r>
              <a:rPr lang="en-US" altLang="zh-CN" dirty="0">
                <a:solidFill>
                  <a:srgbClr val="222222"/>
                </a:solidFill>
                <a:latin typeface="Lucida Grande"/>
              </a:rPr>
              <a:t>the class object is bound here to the class name</a:t>
            </a:r>
            <a:endParaRPr lang="zh-CN" altLang="en-US" dirty="0"/>
          </a:p>
        </p:txBody>
      </p:sp>
      <p:sp>
        <p:nvSpPr>
          <p:cNvPr id="6" name="矩形 5">
            <a:extLst>
              <a:ext uri="{FF2B5EF4-FFF2-40B4-BE49-F238E27FC236}">
                <a16:creationId xmlns:a16="http://schemas.microsoft.com/office/drawing/2014/main" id="{333B2E21-CC9E-4EB8-BD67-1B5A52E3829A}"/>
              </a:ext>
            </a:extLst>
          </p:cNvPr>
          <p:cNvSpPr/>
          <p:nvPr/>
        </p:nvSpPr>
        <p:spPr>
          <a:xfrm>
            <a:off x="853438" y="3604794"/>
            <a:ext cx="10780542" cy="369332"/>
          </a:xfrm>
          <a:prstGeom prst="rect">
            <a:avLst/>
          </a:prstGeom>
        </p:spPr>
        <p:txBody>
          <a:bodyPr wrap="square">
            <a:spAutoFit/>
          </a:bodyPr>
          <a:lstStyle/>
          <a:p>
            <a:r>
              <a:rPr lang="en-US" altLang="zh-CN" dirty="0">
                <a:solidFill>
                  <a:srgbClr val="222222"/>
                </a:solidFill>
                <a:latin typeface="Lucida Grande"/>
              </a:rPr>
              <a:t>Class objects support two kinds of operations: attribute references and instantiation.</a:t>
            </a:r>
            <a:endParaRPr lang="zh-CN" altLang="en-US" dirty="0"/>
          </a:p>
        </p:txBody>
      </p:sp>
      <p:sp>
        <p:nvSpPr>
          <p:cNvPr id="8" name="矩形 7">
            <a:extLst>
              <a:ext uri="{FF2B5EF4-FFF2-40B4-BE49-F238E27FC236}">
                <a16:creationId xmlns:a16="http://schemas.microsoft.com/office/drawing/2014/main" id="{F1F39EAA-B06C-4DE3-B308-556A28520EBB}"/>
              </a:ext>
            </a:extLst>
          </p:cNvPr>
          <p:cNvSpPr/>
          <p:nvPr/>
        </p:nvSpPr>
        <p:spPr>
          <a:xfrm>
            <a:off x="853438" y="4458014"/>
            <a:ext cx="10780542" cy="646331"/>
          </a:xfrm>
          <a:prstGeom prst="rect">
            <a:avLst/>
          </a:prstGeom>
        </p:spPr>
        <p:txBody>
          <a:bodyPr wrap="square">
            <a:spAutoFit/>
          </a:bodyPr>
          <a:lstStyle/>
          <a:p>
            <a:r>
              <a:rPr lang="en-US" altLang="zh-CN" dirty="0"/>
              <a:t>When a class defines an __</a:t>
            </a:r>
            <a:r>
              <a:rPr lang="en-US" altLang="zh-CN" dirty="0" err="1"/>
              <a:t>init</a:t>
            </a:r>
            <a:r>
              <a:rPr lang="en-US" altLang="zh-CN" dirty="0"/>
              <a:t>__() method, class instantiation automatically invokes __</a:t>
            </a:r>
            <a:r>
              <a:rPr lang="en-US" altLang="zh-CN" dirty="0" err="1"/>
              <a:t>init</a:t>
            </a:r>
            <a:r>
              <a:rPr lang="en-US" altLang="zh-CN" dirty="0"/>
              <a:t>__() for the newly-created class instance.</a:t>
            </a:r>
            <a:endParaRPr lang="zh-CN" altLang="en-US" dirty="0"/>
          </a:p>
        </p:txBody>
      </p:sp>
      <p:pic>
        <p:nvPicPr>
          <p:cNvPr id="9" name="图片 8">
            <a:extLst>
              <a:ext uri="{FF2B5EF4-FFF2-40B4-BE49-F238E27FC236}">
                <a16:creationId xmlns:a16="http://schemas.microsoft.com/office/drawing/2014/main" id="{C2DAF6DB-371E-407D-8F1E-4BFB06C5614C}"/>
              </a:ext>
            </a:extLst>
          </p:cNvPr>
          <p:cNvPicPr>
            <a:picLocks noChangeAspect="1"/>
          </p:cNvPicPr>
          <p:nvPr/>
        </p:nvPicPr>
        <p:blipFill>
          <a:blip r:embed="rId2"/>
          <a:stretch>
            <a:fillRect/>
          </a:stretch>
        </p:blipFill>
        <p:spPr>
          <a:xfrm>
            <a:off x="3991923" y="4919679"/>
            <a:ext cx="4208153" cy="1875181"/>
          </a:xfrm>
          <a:prstGeom prst="rect">
            <a:avLst/>
          </a:prstGeom>
        </p:spPr>
      </p:pic>
    </p:spTree>
    <p:extLst>
      <p:ext uri="{BB962C8B-B14F-4D97-AF65-F5344CB8AC3E}">
        <p14:creationId xmlns:p14="http://schemas.microsoft.com/office/powerpoint/2010/main" val="331675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10077" y="104977"/>
            <a:ext cx="7238095" cy="3238095"/>
          </a:xfrm>
          <a:prstGeom prst="rect">
            <a:avLst/>
          </a:prstGeom>
        </p:spPr>
      </p:pic>
      <p:pic>
        <p:nvPicPr>
          <p:cNvPr id="5" name="图片 4"/>
          <p:cNvPicPr>
            <a:picLocks noChangeAspect="1"/>
          </p:cNvPicPr>
          <p:nvPr/>
        </p:nvPicPr>
        <p:blipFill>
          <a:blip r:embed="rId3"/>
          <a:stretch>
            <a:fillRect/>
          </a:stretch>
        </p:blipFill>
        <p:spPr>
          <a:xfrm>
            <a:off x="810077" y="3710114"/>
            <a:ext cx="10285714" cy="2028571"/>
          </a:xfrm>
          <a:prstGeom prst="rect">
            <a:avLst/>
          </a:prstGeom>
        </p:spPr>
      </p:pic>
    </p:spTree>
    <p:extLst>
      <p:ext uri="{BB962C8B-B14F-4D97-AF65-F5344CB8AC3E}">
        <p14:creationId xmlns:p14="http://schemas.microsoft.com/office/powerpoint/2010/main" val="237468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AFCDF2-A8FE-46D2-A792-F7BDB54F5357}"/>
              </a:ext>
            </a:extLst>
          </p:cNvPr>
          <p:cNvSpPr/>
          <p:nvPr/>
        </p:nvSpPr>
        <p:spPr>
          <a:xfrm>
            <a:off x="797168" y="953478"/>
            <a:ext cx="8135815" cy="369332"/>
          </a:xfrm>
          <a:prstGeom prst="rect">
            <a:avLst/>
          </a:prstGeom>
        </p:spPr>
        <p:txBody>
          <a:bodyPr wrap="square">
            <a:spAutoFit/>
          </a:bodyPr>
          <a:lstStyle/>
          <a:p>
            <a:r>
              <a:rPr lang="en-US" altLang="zh-CN" dirty="0">
                <a:solidFill>
                  <a:srgbClr val="222222"/>
                </a:solidFill>
                <a:latin typeface="Lucida Grande"/>
              </a:rPr>
              <a:t>like local variables, they spring into existence when they are first assigned to. </a:t>
            </a:r>
            <a:endParaRPr lang="zh-CN" altLang="en-US" dirty="0"/>
          </a:p>
        </p:txBody>
      </p:sp>
      <p:pic>
        <p:nvPicPr>
          <p:cNvPr id="3" name="图片 2">
            <a:extLst>
              <a:ext uri="{FF2B5EF4-FFF2-40B4-BE49-F238E27FC236}">
                <a16:creationId xmlns:a16="http://schemas.microsoft.com/office/drawing/2014/main" id="{3775AE26-819C-4130-8F79-21C285B61EE6}"/>
              </a:ext>
            </a:extLst>
          </p:cNvPr>
          <p:cNvPicPr>
            <a:picLocks noChangeAspect="1"/>
          </p:cNvPicPr>
          <p:nvPr/>
        </p:nvPicPr>
        <p:blipFill>
          <a:blip r:embed="rId2"/>
          <a:stretch>
            <a:fillRect/>
          </a:stretch>
        </p:blipFill>
        <p:spPr>
          <a:xfrm>
            <a:off x="797168" y="1512891"/>
            <a:ext cx="3295238" cy="1609524"/>
          </a:xfrm>
          <a:prstGeom prst="rect">
            <a:avLst/>
          </a:prstGeom>
        </p:spPr>
      </p:pic>
      <p:sp>
        <p:nvSpPr>
          <p:cNvPr id="5" name="矩形 4">
            <a:extLst>
              <a:ext uri="{FF2B5EF4-FFF2-40B4-BE49-F238E27FC236}">
                <a16:creationId xmlns:a16="http://schemas.microsoft.com/office/drawing/2014/main" id="{C60DA471-1871-4647-A4B9-B82CAC265C30}"/>
              </a:ext>
            </a:extLst>
          </p:cNvPr>
          <p:cNvSpPr/>
          <p:nvPr/>
        </p:nvSpPr>
        <p:spPr>
          <a:xfrm>
            <a:off x="797167" y="3312496"/>
            <a:ext cx="10217835" cy="369332"/>
          </a:xfrm>
          <a:prstGeom prst="rect">
            <a:avLst/>
          </a:prstGeom>
        </p:spPr>
        <p:txBody>
          <a:bodyPr wrap="square">
            <a:spAutoFit/>
          </a:bodyPr>
          <a:lstStyle/>
          <a:p>
            <a:r>
              <a:rPr lang="en-US" altLang="zh-CN" dirty="0"/>
              <a:t>But </a:t>
            </a:r>
            <a:r>
              <a:rPr lang="en-US" altLang="zh-CN" dirty="0" err="1"/>
              <a:t>x.f</a:t>
            </a:r>
            <a:r>
              <a:rPr lang="en-US" altLang="zh-CN" dirty="0"/>
              <a:t> is not the same thing as </a:t>
            </a:r>
            <a:r>
              <a:rPr lang="en-US" altLang="zh-CN" dirty="0" err="1"/>
              <a:t>MyClass.f</a:t>
            </a:r>
            <a:r>
              <a:rPr lang="en-US" altLang="zh-CN" dirty="0"/>
              <a:t> — it is a method object, not a function object.</a:t>
            </a:r>
            <a:endParaRPr lang="zh-CN" altLang="en-US" dirty="0"/>
          </a:p>
        </p:txBody>
      </p:sp>
      <p:sp>
        <p:nvSpPr>
          <p:cNvPr id="7" name="矩形 6">
            <a:extLst>
              <a:ext uri="{FF2B5EF4-FFF2-40B4-BE49-F238E27FC236}">
                <a16:creationId xmlns:a16="http://schemas.microsoft.com/office/drawing/2014/main" id="{E4E1657E-1048-40D4-8CF6-1D613CD0D283}"/>
              </a:ext>
            </a:extLst>
          </p:cNvPr>
          <p:cNvSpPr/>
          <p:nvPr/>
        </p:nvSpPr>
        <p:spPr>
          <a:xfrm>
            <a:off x="797167" y="3894741"/>
            <a:ext cx="6025664" cy="369332"/>
          </a:xfrm>
          <a:prstGeom prst="rect">
            <a:avLst/>
          </a:prstGeom>
        </p:spPr>
        <p:txBody>
          <a:bodyPr wrap="square">
            <a:spAutoFit/>
          </a:bodyPr>
          <a:lstStyle/>
          <a:p>
            <a:r>
              <a:rPr lang="en-US" altLang="zh-CN" dirty="0"/>
              <a:t>the call </a:t>
            </a:r>
            <a:r>
              <a:rPr lang="en-US" altLang="zh-CN" dirty="0" err="1"/>
              <a:t>x.f</a:t>
            </a:r>
            <a:r>
              <a:rPr lang="en-US" altLang="zh-CN" dirty="0"/>
              <a:t>() is exactly equivalent to </a:t>
            </a:r>
            <a:r>
              <a:rPr lang="en-US" altLang="zh-CN" dirty="0" err="1"/>
              <a:t>MyClass.f</a:t>
            </a:r>
            <a:r>
              <a:rPr lang="en-US" altLang="zh-CN" dirty="0"/>
              <a:t>(x).</a:t>
            </a:r>
            <a:endParaRPr lang="zh-CN" altLang="en-US" dirty="0"/>
          </a:p>
        </p:txBody>
      </p:sp>
      <p:sp>
        <p:nvSpPr>
          <p:cNvPr id="9" name="矩形 8">
            <a:extLst>
              <a:ext uri="{FF2B5EF4-FFF2-40B4-BE49-F238E27FC236}">
                <a16:creationId xmlns:a16="http://schemas.microsoft.com/office/drawing/2014/main" id="{E26760D6-8B58-4A90-A0B5-F3D34AEDFD8C}"/>
              </a:ext>
            </a:extLst>
          </p:cNvPr>
          <p:cNvSpPr/>
          <p:nvPr/>
        </p:nvSpPr>
        <p:spPr>
          <a:xfrm>
            <a:off x="797167" y="4606445"/>
            <a:ext cx="11385452" cy="1477328"/>
          </a:xfrm>
          <a:prstGeom prst="rect">
            <a:avLst/>
          </a:prstGeom>
        </p:spPr>
        <p:txBody>
          <a:bodyPr wrap="square">
            <a:spAutoFit/>
          </a:bodyPr>
          <a:lstStyle/>
          <a:p>
            <a:r>
              <a:rPr lang="en-US" altLang="zh-CN" dirty="0">
                <a:solidFill>
                  <a:srgbClr val="222222"/>
                </a:solidFill>
                <a:latin typeface="Lucida Grande"/>
              </a:rPr>
              <a:t>When an instance attribute is referenced that isn’t a data attribute, its class is searched. If the name denotes a valid class attribute that is a function object, a method object is created by packing (pointers to) the instance object and the function object just found together in an abstract object: this is the method object. When the method object is called with an argument list, a new argument list is constructed from the instance object and the argument list, and the function object is called with this new argument list.</a:t>
            </a:r>
            <a:endParaRPr lang="zh-CN" altLang="en-US" dirty="0"/>
          </a:p>
        </p:txBody>
      </p:sp>
    </p:spTree>
    <p:extLst>
      <p:ext uri="{BB962C8B-B14F-4D97-AF65-F5344CB8AC3E}">
        <p14:creationId xmlns:p14="http://schemas.microsoft.com/office/powerpoint/2010/main" val="2321090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619D3E-9134-489E-9470-4DA8C7A2C742}"/>
              </a:ext>
            </a:extLst>
          </p:cNvPr>
          <p:cNvPicPr>
            <a:picLocks noChangeAspect="1"/>
          </p:cNvPicPr>
          <p:nvPr/>
        </p:nvPicPr>
        <p:blipFill>
          <a:blip r:embed="rId2"/>
          <a:stretch>
            <a:fillRect/>
          </a:stretch>
        </p:blipFill>
        <p:spPr>
          <a:xfrm>
            <a:off x="538316" y="301136"/>
            <a:ext cx="11115368" cy="3498161"/>
          </a:xfrm>
          <a:prstGeom prst="rect">
            <a:avLst/>
          </a:prstGeom>
        </p:spPr>
      </p:pic>
      <p:pic>
        <p:nvPicPr>
          <p:cNvPr id="3" name="图片 2">
            <a:extLst>
              <a:ext uri="{FF2B5EF4-FFF2-40B4-BE49-F238E27FC236}">
                <a16:creationId xmlns:a16="http://schemas.microsoft.com/office/drawing/2014/main" id="{1062A7E8-8D67-4EF8-AB28-FB653152E3BE}"/>
              </a:ext>
            </a:extLst>
          </p:cNvPr>
          <p:cNvPicPr>
            <a:picLocks noChangeAspect="1"/>
          </p:cNvPicPr>
          <p:nvPr/>
        </p:nvPicPr>
        <p:blipFill>
          <a:blip r:embed="rId3"/>
          <a:stretch>
            <a:fillRect/>
          </a:stretch>
        </p:blipFill>
        <p:spPr>
          <a:xfrm>
            <a:off x="538316" y="4199854"/>
            <a:ext cx="11115368" cy="2467711"/>
          </a:xfrm>
          <a:prstGeom prst="rect">
            <a:avLst/>
          </a:prstGeom>
        </p:spPr>
      </p:pic>
    </p:spTree>
    <p:extLst>
      <p:ext uri="{BB962C8B-B14F-4D97-AF65-F5344CB8AC3E}">
        <p14:creationId xmlns:p14="http://schemas.microsoft.com/office/powerpoint/2010/main" val="2913254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8C4CE7-1084-4675-A786-E186E20C07D3}"/>
              </a:ext>
            </a:extLst>
          </p:cNvPr>
          <p:cNvSpPr/>
          <p:nvPr/>
        </p:nvSpPr>
        <p:spPr>
          <a:xfrm>
            <a:off x="684628" y="746035"/>
            <a:ext cx="10274104" cy="369332"/>
          </a:xfrm>
          <a:prstGeom prst="rect">
            <a:avLst/>
          </a:prstGeom>
        </p:spPr>
        <p:txBody>
          <a:bodyPr wrap="square">
            <a:spAutoFit/>
          </a:bodyPr>
          <a:lstStyle/>
          <a:p>
            <a:r>
              <a:rPr lang="en-US" altLang="zh-CN" dirty="0"/>
              <a:t>Each value is an object, and therefore has a class (also called its type). It is stored as </a:t>
            </a:r>
            <a:r>
              <a:rPr lang="en-US" altLang="zh-CN" dirty="0" err="1"/>
              <a:t>object.__class</a:t>
            </a:r>
            <a:r>
              <a:rPr lang="en-US" altLang="zh-CN" dirty="0"/>
              <a:t>__.</a:t>
            </a:r>
            <a:endParaRPr lang="zh-CN" altLang="en-US" dirty="0"/>
          </a:p>
        </p:txBody>
      </p:sp>
      <p:sp>
        <p:nvSpPr>
          <p:cNvPr id="4" name="矩形 3">
            <a:extLst>
              <a:ext uri="{FF2B5EF4-FFF2-40B4-BE49-F238E27FC236}">
                <a16:creationId xmlns:a16="http://schemas.microsoft.com/office/drawing/2014/main" id="{019D431C-CDC7-4A72-B51F-E9019067B985}"/>
              </a:ext>
            </a:extLst>
          </p:cNvPr>
          <p:cNvSpPr/>
          <p:nvPr/>
        </p:nvSpPr>
        <p:spPr>
          <a:xfrm>
            <a:off x="684628" y="1150733"/>
            <a:ext cx="10682067" cy="369332"/>
          </a:xfrm>
          <a:prstGeom prst="rect">
            <a:avLst/>
          </a:prstGeom>
        </p:spPr>
        <p:txBody>
          <a:bodyPr wrap="square">
            <a:spAutoFit/>
          </a:bodyPr>
          <a:lstStyle/>
          <a:p>
            <a:r>
              <a:rPr lang="en-US" altLang="zh-CN" dirty="0"/>
              <a:t>C++ programmers: all methods in Python are effectively virtual</a:t>
            </a:r>
            <a:endParaRPr lang="zh-CN" altLang="en-US" dirty="0"/>
          </a:p>
        </p:txBody>
      </p:sp>
      <p:sp>
        <p:nvSpPr>
          <p:cNvPr id="5" name="Rectangle 2">
            <a:extLst>
              <a:ext uri="{FF2B5EF4-FFF2-40B4-BE49-F238E27FC236}">
                <a16:creationId xmlns:a16="http://schemas.microsoft.com/office/drawing/2014/main" id="{90B3625C-4B04-461F-BC98-7F336DC72DDC}"/>
              </a:ext>
            </a:extLst>
          </p:cNvPr>
          <p:cNvSpPr>
            <a:spLocks noChangeArrowheads="1"/>
          </p:cNvSpPr>
          <p:nvPr/>
        </p:nvSpPr>
        <p:spPr bwMode="auto">
          <a:xfrm>
            <a:off x="684628" y="1607088"/>
            <a:ext cx="11383013"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Python has two built-in functions that work with inheritance:</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Use </a:t>
            </a:r>
            <a:r>
              <a:rPr kumimoji="0" lang="zh-CN" altLang="zh-CN" sz="20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2" tooltip="isinstance"/>
              </a:rPr>
              <a:t>isinstance()</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to check an instance’s type: </a:t>
            </a:r>
            <a:r>
              <a:rPr kumimoji="0" lang="zh-CN" altLang="zh-CN" sz="20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isinstance(obj, int)</a:t>
            </a:r>
            <a:r>
              <a:rPr kumimoji="0" lang="zh-CN" altLang="zh-CN" sz="2000" b="0" i="0" u="none" strike="noStrike" cap="none" normalizeH="0" baseline="0" dirty="0">
                <a:ln>
                  <a:noFill/>
                </a:ln>
                <a:solidFill>
                  <a:srgbClr val="222222"/>
                </a:solidFill>
                <a:effectLst/>
                <a:ea typeface="Lucida Grande"/>
              </a:rPr>
              <a:t> </a:t>
            </a:r>
            <a:endParaRPr kumimoji="0" lang="en-US" altLang="zh-CN" sz="2000" b="0" i="0" u="none" strike="noStrike" cap="none" normalizeH="0" baseline="0" dirty="0">
              <a:ln>
                <a:noFill/>
              </a:ln>
              <a:solidFill>
                <a:srgbClr val="222222"/>
              </a:solidFill>
              <a:effectLst/>
              <a:ea typeface="Lucida Grande"/>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2000" b="0" i="0" u="none" strike="noStrike" cap="none" normalizeH="0" baseline="0" dirty="0">
                <a:ln>
                  <a:noFill/>
                </a:ln>
                <a:solidFill>
                  <a:srgbClr val="222222"/>
                </a:solidFill>
                <a:effectLst/>
                <a:latin typeface="Arial" panose="020B0604020202020204" pitchFamily="34" charset="0"/>
                <a:ea typeface="Lucida Grande"/>
              </a:rPr>
              <a:t> </a:t>
            </a:r>
            <a:r>
              <a:rPr lang="en-US" altLang="zh-CN" sz="2000" dirty="0">
                <a:solidFill>
                  <a:srgbClr val="222222"/>
                </a:solidFill>
                <a:latin typeface="Arial" panose="020B0604020202020204" pitchFamily="34" charset="0"/>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will be </a:t>
            </a:r>
            <a:r>
              <a:rPr kumimoji="0" lang="zh-CN" altLang="zh-CN" sz="20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True</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only if </a:t>
            </a:r>
            <a:r>
              <a:rPr kumimoji="0" lang="zh-CN" altLang="zh-CN" sz="20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obj.__class__</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is </a:t>
            </a:r>
            <a:r>
              <a:rPr kumimoji="0" lang="zh-CN" altLang="zh-CN" sz="20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3" tooltip="int"/>
              </a:rPr>
              <a:t>int</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or some class derived from </a:t>
            </a:r>
            <a:r>
              <a:rPr kumimoji="0" lang="zh-CN" altLang="zh-CN" sz="20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3" tooltip="int"/>
              </a:rPr>
              <a:t>int</a:t>
            </a:r>
            <a:r>
              <a:rPr kumimoji="0" lang="zh-CN" altLang="zh-CN" sz="2000" b="0" i="0" u="none" strike="noStrike" cap="none" normalizeH="0" baseline="0" dirty="0">
                <a:ln>
                  <a:noFill/>
                </a:ln>
                <a:solidFill>
                  <a:srgbClr val="222222"/>
                </a:solidFill>
                <a:effectLst/>
                <a:ea typeface="Lucida Grande"/>
              </a:rPr>
              <a:t>.</a:t>
            </a:r>
            <a:endParaRPr kumimoji="0" lang="zh-CN" altLang="zh-CN" sz="2000" b="0" i="0" u="none" strike="noStrike" cap="none" normalizeH="0" baseline="0" dirty="0">
              <a:ln>
                <a:noFill/>
              </a:ln>
              <a:solidFill>
                <a:srgbClr val="222222"/>
              </a:solidFill>
              <a:effectLst/>
              <a:latin typeface="Arial" panose="020B0604020202020204" pitchFamily="34" charset="0"/>
              <a:ea typeface="Lucida Grand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Use </a:t>
            </a:r>
            <a:r>
              <a:rPr kumimoji="0" lang="zh-CN" altLang="zh-CN" sz="20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4" tooltip="issubclass"/>
              </a:rPr>
              <a:t>issubclass()</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to check class inheritance: </a:t>
            </a:r>
            <a:r>
              <a:rPr kumimoji="0" lang="zh-CN" altLang="zh-CN" sz="20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issubclass(bool, int)</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is </a:t>
            </a:r>
            <a:r>
              <a:rPr lang="en-US" altLang="zh-CN" sz="2000" dirty="0">
                <a:solidFill>
                  <a:srgbClr val="222222"/>
                </a:solidFill>
                <a:latin typeface="Arial" panose="020B0604020202020204" pitchFamily="34" charset="0"/>
                <a:ea typeface="Lucida Grande"/>
                <a:cs typeface="Courier New" panose="02070309020205020404" pitchFamily="49" charset="0"/>
              </a:rPr>
              <a:t> </a:t>
            </a:r>
            <a:r>
              <a:rPr kumimoji="0" lang="zh-CN" altLang="zh-CN" sz="20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True</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since </a:t>
            </a:r>
            <a:r>
              <a:rPr kumimoji="0" lang="zh-CN" altLang="zh-CN" sz="20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5" tooltip="bool"/>
              </a:rPr>
              <a:t>bool</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is</a:t>
            </a:r>
            <a:endParaRPr kumimoji="0" lang="en-US" altLang="zh-CN" sz="2000" b="0" i="0" u="none" strike="noStrike" cap="none" normalizeH="0" baseline="0" dirty="0">
              <a:ln>
                <a:noFill/>
              </a:ln>
              <a:solidFill>
                <a:srgbClr val="222222"/>
              </a:solidFill>
              <a:effectLst/>
              <a:latin typeface="Arial" panose="020B0604020202020204" pitchFamily="34" charset="0"/>
              <a:ea typeface="Lucida Grande"/>
            </a:endParaRPr>
          </a:p>
          <a:p>
            <a:pPr marL="0" marR="0" lvl="0" indent="0" algn="l" defTabSz="914400" rtl="0" eaLnBrk="0" fontAlgn="base" latinLnBrk="0" hangingPunct="0">
              <a:lnSpc>
                <a:spcPct val="100000"/>
              </a:lnSpc>
              <a:spcBef>
                <a:spcPct val="0"/>
              </a:spcBef>
              <a:spcAft>
                <a:spcPct val="0"/>
              </a:spcAft>
              <a:buClrTx/>
              <a:buSzTx/>
              <a:tabLst/>
            </a:pPr>
            <a:r>
              <a:rPr lang="en-US" altLang="zh-CN" sz="2000" dirty="0">
                <a:solidFill>
                  <a:srgbClr val="222222"/>
                </a:solidFill>
                <a:latin typeface="Arial" panose="020B0604020202020204" pitchFamily="34" charset="0"/>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 a subclass of </a:t>
            </a:r>
            <a:r>
              <a:rPr kumimoji="0" lang="zh-CN" altLang="zh-CN" sz="20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3" tooltip="int"/>
              </a:rPr>
              <a:t>int</a:t>
            </a:r>
            <a:r>
              <a:rPr kumimoji="0" lang="zh-CN" altLang="zh-CN" sz="2000" b="0" i="0" u="none" strike="noStrike" cap="none" normalizeH="0" baseline="0" dirty="0">
                <a:ln>
                  <a:noFill/>
                </a:ln>
                <a:solidFill>
                  <a:srgbClr val="222222"/>
                </a:solidFill>
                <a:effectLst/>
                <a:ea typeface="Lucida Grande"/>
              </a:rPr>
              <a:t>. However,</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 </a:t>
            </a:r>
            <a:r>
              <a:rPr kumimoji="0" lang="zh-CN" altLang="zh-CN" sz="20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issubclass(float, int)</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is </a:t>
            </a:r>
            <a:r>
              <a:rPr kumimoji="0" lang="zh-CN" altLang="zh-CN" sz="20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False</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since </a:t>
            </a:r>
            <a:r>
              <a:rPr kumimoji="0" lang="zh-CN" altLang="zh-CN" sz="20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6" tooltip="float"/>
              </a:rPr>
              <a:t>float</a:t>
            </a:r>
            <a:r>
              <a:rPr kumimoji="0" lang="zh-CN" altLang="zh-CN" sz="2000" b="0" i="0" u="none" strike="noStrike" cap="none" normalizeH="0" baseline="0" dirty="0">
                <a:ln>
                  <a:noFill/>
                </a:ln>
                <a:solidFill>
                  <a:srgbClr val="222222"/>
                </a:solidFill>
                <a:effectLst/>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is not a subclass </a:t>
            </a:r>
            <a:endParaRPr kumimoji="0" lang="en-US" altLang="zh-CN" sz="2000" b="0" i="0" u="none" strike="noStrike" cap="none" normalizeH="0" baseline="0" dirty="0">
              <a:ln>
                <a:noFill/>
              </a:ln>
              <a:solidFill>
                <a:srgbClr val="222222"/>
              </a:solidFill>
              <a:effectLst/>
              <a:latin typeface="Arial" panose="020B0604020202020204" pitchFamily="34" charset="0"/>
              <a:ea typeface="Lucida Grande"/>
            </a:endParaRPr>
          </a:p>
          <a:p>
            <a:pPr marL="0" marR="0" lvl="0" indent="0" algn="l" defTabSz="914400" rtl="0" eaLnBrk="0" fontAlgn="base" latinLnBrk="0" hangingPunct="0">
              <a:lnSpc>
                <a:spcPct val="100000"/>
              </a:lnSpc>
              <a:spcBef>
                <a:spcPct val="0"/>
              </a:spcBef>
              <a:spcAft>
                <a:spcPct val="0"/>
              </a:spcAft>
              <a:buClrTx/>
              <a:buSzTx/>
              <a:tabLst/>
            </a:pPr>
            <a:r>
              <a:rPr lang="en-US" altLang="zh-CN" sz="2000" dirty="0">
                <a:solidFill>
                  <a:srgbClr val="222222"/>
                </a:solidFill>
                <a:latin typeface="Arial" panose="020B0604020202020204" pitchFamily="34" charset="0"/>
                <a:ea typeface="Lucida Grande"/>
              </a:rPr>
              <a:t>  </a:t>
            </a:r>
            <a:r>
              <a:rPr kumimoji="0" lang="zh-CN" altLang="zh-CN" sz="2000" b="0" i="0" u="none" strike="noStrike" cap="none" normalizeH="0" baseline="0" dirty="0">
                <a:ln>
                  <a:noFill/>
                </a:ln>
                <a:solidFill>
                  <a:srgbClr val="222222"/>
                </a:solidFill>
                <a:effectLst/>
                <a:latin typeface="Arial" panose="020B0604020202020204" pitchFamily="34" charset="0"/>
                <a:ea typeface="Lucida Grande"/>
              </a:rPr>
              <a:t>of </a:t>
            </a:r>
            <a:r>
              <a:rPr kumimoji="0" lang="zh-CN" altLang="zh-CN" sz="20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3" tooltip="int"/>
              </a:rPr>
              <a:t>int</a:t>
            </a:r>
            <a:r>
              <a:rPr kumimoji="0" lang="zh-CN" altLang="zh-CN" sz="2000" b="0" i="0" u="none" strike="noStrike" cap="none" normalizeH="0" baseline="0" dirty="0">
                <a:ln>
                  <a:noFill/>
                </a:ln>
                <a:solidFill>
                  <a:srgbClr val="222222"/>
                </a:solidFill>
                <a:effectLst/>
                <a:ea typeface="Lucida Grande"/>
              </a:rPr>
              <a:t>.</a:t>
            </a:r>
            <a:endParaRPr kumimoji="0" lang="zh-CN" altLang="zh-CN" sz="2000" b="0" i="0" u="none" strike="noStrike" cap="none" normalizeH="0" baseline="0" dirty="0">
              <a:ln>
                <a:noFill/>
              </a:ln>
              <a:solidFill>
                <a:srgbClr val="222222"/>
              </a:solidFill>
              <a:effectLst/>
              <a:latin typeface="Arial" panose="020B0604020202020204" pitchFamily="34" charset="0"/>
              <a:ea typeface="Lucida Grand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73E835D7-0690-45D7-9F30-8A2FF60B460A}"/>
              </a:ext>
            </a:extLst>
          </p:cNvPr>
          <p:cNvPicPr>
            <a:picLocks noChangeAspect="1"/>
          </p:cNvPicPr>
          <p:nvPr/>
        </p:nvPicPr>
        <p:blipFill>
          <a:blip r:embed="rId7"/>
          <a:stretch>
            <a:fillRect/>
          </a:stretch>
        </p:blipFill>
        <p:spPr>
          <a:xfrm>
            <a:off x="684627" y="4469410"/>
            <a:ext cx="11383013" cy="2279506"/>
          </a:xfrm>
          <a:prstGeom prst="rect">
            <a:avLst/>
          </a:prstGeom>
        </p:spPr>
      </p:pic>
    </p:spTree>
    <p:extLst>
      <p:ext uri="{BB962C8B-B14F-4D97-AF65-F5344CB8AC3E}">
        <p14:creationId xmlns:p14="http://schemas.microsoft.com/office/powerpoint/2010/main" val="138736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786D95-5013-44F5-AC73-C4EA415B09F2}"/>
              </a:ext>
            </a:extLst>
          </p:cNvPr>
          <p:cNvSpPr/>
          <p:nvPr/>
        </p:nvSpPr>
        <p:spPr>
          <a:xfrm>
            <a:off x="642424" y="519556"/>
            <a:ext cx="10907151" cy="646331"/>
          </a:xfrm>
          <a:prstGeom prst="rect">
            <a:avLst/>
          </a:prstGeom>
        </p:spPr>
        <p:txBody>
          <a:bodyPr wrap="square">
            <a:spAutoFit/>
          </a:bodyPr>
          <a:lstStyle/>
          <a:p>
            <a:r>
              <a:rPr lang="en-US" altLang="zh-CN" dirty="0"/>
              <a:t>Instance method objects have attributes, too: </a:t>
            </a:r>
            <a:r>
              <a:rPr lang="en-US" altLang="zh-CN" dirty="0" err="1">
                <a:solidFill>
                  <a:srgbClr val="FF0000"/>
                </a:solidFill>
              </a:rPr>
              <a:t>m.__self</a:t>
            </a:r>
            <a:r>
              <a:rPr lang="en-US" altLang="zh-CN" dirty="0">
                <a:solidFill>
                  <a:srgbClr val="FF0000"/>
                </a:solidFill>
              </a:rPr>
              <a:t>__ </a:t>
            </a:r>
            <a:r>
              <a:rPr lang="en-US" altLang="zh-CN" dirty="0"/>
              <a:t>is the instance object with the method m(), and </a:t>
            </a:r>
            <a:r>
              <a:rPr lang="en-US" altLang="zh-CN" dirty="0">
                <a:solidFill>
                  <a:srgbClr val="FF0000"/>
                </a:solidFill>
              </a:rPr>
              <a:t>m.__</a:t>
            </a:r>
            <a:r>
              <a:rPr lang="en-US" altLang="zh-CN" dirty="0" err="1">
                <a:solidFill>
                  <a:srgbClr val="FF0000"/>
                </a:solidFill>
              </a:rPr>
              <a:t>func</a:t>
            </a:r>
            <a:r>
              <a:rPr lang="en-US" altLang="zh-CN" dirty="0">
                <a:solidFill>
                  <a:srgbClr val="FF0000"/>
                </a:solidFill>
              </a:rPr>
              <a:t>__ </a:t>
            </a:r>
            <a:r>
              <a:rPr lang="en-US" altLang="zh-CN" dirty="0"/>
              <a:t>is the function object corresponding to the method.</a:t>
            </a:r>
            <a:endParaRPr lang="zh-CN" altLang="en-US" dirty="0"/>
          </a:p>
        </p:txBody>
      </p:sp>
      <p:pic>
        <p:nvPicPr>
          <p:cNvPr id="4" name="图片 3">
            <a:extLst>
              <a:ext uri="{FF2B5EF4-FFF2-40B4-BE49-F238E27FC236}">
                <a16:creationId xmlns:a16="http://schemas.microsoft.com/office/drawing/2014/main" id="{73862998-6857-4193-B89E-6BFF69DFEEA5}"/>
              </a:ext>
            </a:extLst>
          </p:cNvPr>
          <p:cNvPicPr>
            <a:picLocks noChangeAspect="1"/>
          </p:cNvPicPr>
          <p:nvPr/>
        </p:nvPicPr>
        <p:blipFill>
          <a:blip r:embed="rId2"/>
          <a:stretch>
            <a:fillRect/>
          </a:stretch>
        </p:blipFill>
        <p:spPr>
          <a:xfrm>
            <a:off x="112541" y="1641904"/>
            <a:ext cx="11966917" cy="3922448"/>
          </a:xfrm>
          <a:prstGeom prst="rect">
            <a:avLst/>
          </a:prstGeom>
        </p:spPr>
      </p:pic>
    </p:spTree>
    <p:extLst>
      <p:ext uri="{BB962C8B-B14F-4D97-AF65-F5344CB8AC3E}">
        <p14:creationId xmlns:p14="http://schemas.microsoft.com/office/powerpoint/2010/main" val="3104245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6D4A10-5953-4AC5-B8E4-79AAA8E6F937}"/>
              </a:ext>
            </a:extLst>
          </p:cNvPr>
          <p:cNvPicPr>
            <a:picLocks noChangeAspect="1"/>
          </p:cNvPicPr>
          <p:nvPr/>
        </p:nvPicPr>
        <p:blipFill>
          <a:blip r:embed="rId2"/>
          <a:stretch>
            <a:fillRect/>
          </a:stretch>
        </p:blipFill>
        <p:spPr>
          <a:xfrm>
            <a:off x="386861" y="578447"/>
            <a:ext cx="11418277" cy="3125916"/>
          </a:xfrm>
          <a:prstGeom prst="rect">
            <a:avLst/>
          </a:prstGeom>
        </p:spPr>
      </p:pic>
    </p:spTree>
    <p:extLst>
      <p:ext uri="{BB962C8B-B14F-4D97-AF65-F5344CB8AC3E}">
        <p14:creationId xmlns:p14="http://schemas.microsoft.com/office/powerpoint/2010/main" val="3591412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45095EF-60B3-48C8-92C9-861E701F92FB}"/>
              </a:ext>
            </a:extLst>
          </p:cNvPr>
          <p:cNvPicPr>
            <a:picLocks noChangeAspect="1"/>
          </p:cNvPicPr>
          <p:nvPr/>
        </p:nvPicPr>
        <p:blipFill>
          <a:blip r:embed="rId2"/>
          <a:stretch>
            <a:fillRect/>
          </a:stretch>
        </p:blipFill>
        <p:spPr>
          <a:xfrm>
            <a:off x="379827" y="587809"/>
            <a:ext cx="11671495" cy="4604828"/>
          </a:xfrm>
          <a:prstGeom prst="rect">
            <a:avLst/>
          </a:prstGeom>
        </p:spPr>
      </p:pic>
    </p:spTree>
    <p:extLst>
      <p:ext uri="{BB962C8B-B14F-4D97-AF65-F5344CB8AC3E}">
        <p14:creationId xmlns:p14="http://schemas.microsoft.com/office/powerpoint/2010/main" val="120593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60DD97F-2DA6-4098-989B-2050A819B91C}"/>
              </a:ext>
            </a:extLst>
          </p:cNvPr>
          <p:cNvPicPr>
            <a:picLocks noChangeAspect="1"/>
          </p:cNvPicPr>
          <p:nvPr/>
        </p:nvPicPr>
        <p:blipFill>
          <a:blip r:embed="rId2"/>
          <a:stretch>
            <a:fillRect/>
          </a:stretch>
        </p:blipFill>
        <p:spPr>
          <a:xfrm>
            <a:off x="301580" y="861237"/>
            <a:ext cx="11588839" cy="4400079"/>
          </a:xfrm>
          <a:prstGeom prst="rect">
            <a:avLst/>
          </a:prstGeom>
        </p:spPr>
      </p:pic>
    </p:spTree>
    <p:extLst>
      <p:ext uri="{BB962C8B-B14F-4D97-AF65-F5344CB8AC3E}">
        <p14:creationId xmlns:p14="http://schemas.microsoft.com/office/powerpoint/2010/main" val="417735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4336" y="552588"/>
            <a:ext cx="11657664" cy="1720470"/>
          </a:xfrm>
          <a:prstGeom prst="rect">
            <a:avLst/>
          </a:prstGeom>
        </p:spPr>
      </p:pic>
      <p:pic>
        <p:nvPicPr>
          <p:cNvPr id="3" name="图片 2"/>
          <p:cNvPicPr>
            <a:picLocks noChangeAspect="1"/>
          </p:cNvPicPr>
          <p:nvPr/>
        </p:nvPicPr>
        <p:blipFill>
          <a:blip r:embed="rId3"/>
          <a:stretch>
            <a:fillRect/>
          </a:stretch>
        </p:blipFill>
        <p:spPr>
          <a:xfrm>
            <a:off x="534336" y="2852949"/>
            <a:ext cx="11486214" cy="2620179"/>
          </a:xfrm>
          <a:prstGeom prst="rect">
            <a:avLst/>
          </a:prstGeom>
        </p:spPr>
      </p:pic>
    </p:spTree>
    <p:extLst>
      <p:ext uri="{BB962C8B-B14F-4D97-AF65-F5344CB8AC3E}">
        <p14:creationId xmlns:p14="http://schemas.microsoft.com/office/powerpoint/2010/main" val="282411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52450" y="628650"/>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a </a:t>
            </a:r>
            <a:r>
              <a:rPr kumimoji="0" lang="zh-CN" altLang="zh-CN" sz="11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2"/>
              </a:rPr>
              <a:t>try</a:t>
            </a:r>
            <a:r>
              <a:rPr kumimoji="0" lang="zh-CN" altLang="zh-CN" sz="1200" b="0" i="0" u="none" strike="noStrike" cap="none" normalizeH="0" baseline="0" dirty="0">
                <a:ln>
                  <a:noFill/>
                </a:ln>
                <a:solidFill>
                  <a:srgbClr val="222222"/>
                </a:solidFill>
                <a:effectLst/>
                <a:ea typeface="Lucida Grande"/>
              </a:rPr>
              <a:t> </a:t>
            </a: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statement’s </a:t>
            </a:r>
            <a:r>
              <a:rPr kumimoji="0" lang="zh-CN" altLang="zh-CN"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else</a:t>
            </a:r>
            <a:r>
              <a:rPr kumimoji="0" lang="zh-CN" altLang="zh-CN" sz="1200" b="0" i="0" u="none" strike="noStrike" cap="none" normalizeH="0" baseline="0" dirty="0">
                <a:ln>
                  <a:noFill/>
                </a:ln>
                <a:solidFill>
                  <a:srgbClr val="222222"/>
                </a:solidFill>
                <a:effectLst/>
                <a:ea typeface="Lucida Grande"/>
              </a:rPr>
              <a:t> </a:t>
            </a: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clause runs when no exception occurs, and a loop’s </a:t>
            </a:r>
            <a:r>
              <a:rPr kumimoji="0" lang="zh-CN" altLang="zh-CN"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else</a:t>
            </a:r>
            <a:r>
              <a:rPr kumimoji="0" lang="zh-CN" altLang="zh-CN" sz="1200" b="0" i="0" u="none" strike="noStrike" cap="none" normalizeH="0" baseline="0" dirty="0">
                <a:ln>
                  <a:noFill/>
                </a:ln>
                <a:solidFill>
                  <a:srgbClr val="222222"/>
                </a:solidFill>
                <a:effectLst/>
                <a:ea typeface="Lucida Grande"/>
              </a:rPr>
              <a:t> </a:t>
            </a: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clause runs when no </a:t>
            </a:r>
            <a:r>
              <a:rPr kumimoji="0" lang="zh-CN" altLang="zh-CN"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break</a:t>
            </a:r>
            <a:r>
              <a:rPr kumimoji="0" lang="zh-CN" altLang="zh-CN" sz="1200" b="0" i="0" u="none" strike="noStrike" cap="none" normalizeH="0" baseline="0" dirty="0">
                <a:ln>
                  <a:noFill/>
                </a:ln>
                <a:solidFill>
                  <a:srgbClr val="222222"/>
                </a:solidFill>
                <a:effectLst/>
                <a:ea typeface="Lucida Grande"/>
              </a:rPr>
              <a:t> </a:t>
            </a: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occurs.</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67495" y="1143545"/>
            <a:ext cx="5885630" cy="3604842"/>
          </a:xfrm>
          <a:prstGeom prst="rect">
            <a:avLst/>
          </a:prstGeom>
        </p:spPr>
      </p:pic>
      <p:sp>
        <p:nvSpPr>
          <p:cNvPr id="4" name="Rectangle 2"/>
          <p:cNvSpPr>
            <a:spLocks noChangeArrowheads="1"/>
          </p:cNvSpPr>
          <p:nvPr/>
        </p:nvSpPr>
        <p:spPr bwMode="auto">
          <a:xfrm>
            <a:off x="552450" y="962025"/>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even functions without a </a:t>
            </a:r>
            <a:r>
              <a:rPr kumimoji="0" lang="zh-CN" altLang="zh-CN" sz="1100" b="0" i="0" u="none" strike="noStrike" cap="none" normalizeH="0" baseline="0" dirty="0">
                <a:ln>
                  <a:noFill/>
                </a:ln>
                <a:solidFill>
                  <a:srgbClr val="6363BB"/>
                </a:solidFill>
                <a:effectLst/>
                <a:latin typeface="Courier New" panose="02070309020205020404" pitchFamily="49" charset="0"/>
                <a:ea typeface="Lucida Grande"/>
                <a:cs typeface="Courier New" panose="02070309020205020404" pitchFamily="49" charset="0"/>
                <a:hlinkClick r:id="rId4"/>
              </a:rPr>
              <a:t>return</a:t>
            </a:r>
            <a:r>
              <a:rPr kumimoji="0" lang="zh-CN" altLang="zh-CN" sz="1200" b="0" i="0" u="none" strike="noStrike" cap="none" normalizeH="0" baseline="0" dirty="0">
                <a:ln>
                  <a:noFill/>
                </a:ln>
                <a:solidFill>
                  <a:srgbClr val="222222"/>
                </a:solidFill>
                <a:effectLst/>
                <a:ea typeface="Lucida Grande"/>
              </a:rPr>
              <a:t> </a:t>
            </a: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statement do return a value, albeit a rather boring one. This value is called </a:t>
            </a:r>
            <a:r>
              <a:rPr kumimoji="0" lang="zh-CN" altLang="zh-CN"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None</a:t>
            </a:r>
            <a:r>
              <a:rPr kumimoji="0" lang="zh-CN" altLang="zh-CN" sz="1200" b="0" i="0" u="none" strike="noStrike" cap="none" normalizeH="0" baseline="0" dirty="0">
                <a:ln>
                  <a:noFill/>
                </a:ln>
                <a:solidFill>
                  <a:srgbClr val="222222"/>
                </a:solidFill>
                <a:effectLst/>
                <a:ea typeface="Lucida Grande"/>
              </a:rPr>
              <a:t> </a:t>
            </a:r>
            <a:r>
              <a:rPr kumimoji="0" lang="zh-CN" altLang="zh-CN" sz="1200" b="0" i="0" u="none" strike="noStrike" cap="none" normalizeH="0" baseline="0" dirty="0">
                <a:ln>
                  <a:noFill/>
                </a:ln>
                <a:solidFill>
                  <a:srgbClr val="222222"/>
                </a:solidFill>
                <a:effectLst/>
                <a:latin typeface="Arial" panose="020B0604020202020204" pitchFamily="34" charset="0"/>
                <a:ea typeface="Lucida Grande"/>
              </a:rPr>
              <a:t>(it’s a built-in name).</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5"/>
          <a:stretch>
            <a:fillRect/>
          </a:stretch>
        </p:blipFill>
        <p:spPr>
          <a:xfrm>
            <a:off x="4457700" y="4262612"/>
            <a:ext cx="6286020" cy="2285116"/>
          </a:xfrm>
          <a:prstGeom prst="rect">
            <a:avLst/>
          </a:prstGeom>
        </p:spPr>
      </p:pic>
      <p:pic>
        <p:nvPicPr>
          <p:cNvPr id="6" name="图片 5"/>
          <p:cNvPicPr>
            <a:picLocks noChangeAspect="1"/>
          </p:cNvPicPr>
          <p:nvPr/>
        </p:nvPicPr>
        <p:blipFill>
          <a:blip r:embed="rId6"/>
          <a:stretch>
            <a:fillRect/>
          </a:stretch>
        </p:blipFill>
        <p:spPr>
          <a:xfrm>
            <a:off x="6047778" y="2448922"/>
            <a:ext cx="6144222" cy="1689321"/>
          </a:xfrm>
          <a:prstGeom prst="rect">
            <a:avLst/>
          </a:prstGeom>
        </p:spPr>
      </p:pic>
    </p:spTree>
    <p:extLst>
      <p:ext uri="{BB962C8B-B14F-4D97-AF65-F5344CB8AC3E}">
        <p14:creationId xmlns:p14="http://schemas.microsoft.com/office/powerpoint/2010/main" val="29274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6716" y="262306"/>
            <a:ext cx="11276660" cy="4417881"/>
          </a:xfrm>
          <a:prstGeom prst="rect">
            <a:avLst/>
          </a:prstGeom>
        </p:spPr>
      </p:pic>
      <p:sp>
        <p:nvSpPr>
          <p:cNvPr id="3" name="文本框 2"/>
          <p:cNvSpPr txBox="1"/>
          <p:nvPr/>
        </p:nvSpPr>
        <p:spPr>
          <a:xfrm>
            <a:off x="666750" y="4933950"/>
            <a:ext cx="4533900" cy="369332"/>
          </a:xfrm>
          <a:prstGeom prst="rect">
            <a:avLst/>
          </a:prstGeom>
          <a:noFill/>
        </p:spPr>
        <p:txBody>
          <a:bodyPr wrap="square" rtlCol="0">
            <a:spAutoFit/>
          </a:bodyPr>
          <a:lstStyle/>
          <a:p>
            <a:r>
              <a:rPr lang="zh-CN" altLang="en-US" dirty="0"/>
              <a:t>默认值也太蛋疼了</a:t>
            </a:r>
          </a:p>
        </p:txBody>
      </p:sp>
    </p:spTree>
    <p:extLst>
      <p:ext uri="{BB962C8B-B14F-4D97-AF65-F5344CB8AC3E}">
        <p14:creationId xmlns:p14="http://schemas.microsoft.com/office/powerpoint/2010/main" val="255341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1474" y="428625"/>
            <a:ext cx="11496675" cy="5937283"/>
          </a:xfrm>
          <a:prstGeom prst="rect">
            <a:avLst/>
          </a:prstGeom>
        </p:spPr>
      </p:pic>
    </p:spTree>
    <p:extLst>
      <p:ext uri="{BB962C8B-B14F-4D97-AF65-F5344CB8AC3E}">
        <p14:creationId xmlns:p14="http://schemas.microsoft.com/office/powerpoint/2010/main" val="374404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443066"/>
            <a:ext cx="12186297" cy="1983457"/>
          </a:xfrm>
          <a:prstGeom prst="rect">
            <a:avLst/>
          </a:prstGeom>
        </p:spPr>
      </p:pic>
      <p:pic>
        <p:nvPicPr>
          <p:cNvPr id="3" name="图片 2"/>
          <p:cNvPicPr>
            <a:picLocks noChangeAspect="1"/>
          </p:cNvPicPr>
          <p:nvPr/>
        </p:nvPicPr>
        <p:blipFill>
          <a:blip r:embed="rId3"/>
          <a:stretch>
            <a:fillRect/>
          </a:stretch>
        </p:blipFill>
        <p:spPr>
          <a:xfrm>
            <a:off x="100729" y="2645597"/>
            <a:ext cx="11981748" cy="3869503"/>
          </a:xfrm>
          <a:prstGeom prst="rect">
            <a:avLst/>
          </a:prstGeom>
        </p:spPr>
      </p:pic>
    </p:spTree>
    <p:extLst>
      <p:ext uri="{BB962C8B-B14F-4D97-AF65-F5344CB8AC3E}">
        <p14:creationId xmlns:p14="http://schemas.microsoft.com/office/powerpoint/2010/main" val="328968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00050" y="247940"/>
            <a:ext cx="11506200" cy="3576449"/>
          </a:xfrm>
          <a:prstGeom prst="rect">
            <a:avLst/>
          </a:prstGeom>
        </p:spPr>
      </p:pic>
    </p:spTree>
    <p:extLst>
      <p:ext uri="{BB962C8B-B14F-4D97-AF65-F5344CB8AC3E}">
        <p14:creationId xmlns:p14="http://schemas.microsoft.com/office/powerpoint/2010/main" val="21879265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TotalTime>
  <Words>726</Words>
  <Application>Microsoft Office PowerPoint</Application>
  <PresentationFormat>宽屏</PresentationFormat>
  <Paragraphs>56</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Lucida Grande</vt:lpstr>
      <vt:lpstr>等线</vt:lpstr>
      <vt:lpstr>等线 Light</vt:lpstr>
      <vt:lpstr>Arial</vt:lpstr>
      <vt:lpstr>Courier New</vt:lpstr>
      <vt:lpstr>Office 主题​​</vt:lpstr>
      <vt:lpstr>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Modules </vt:lpstr>
      <vt:lpstr>PowerPoint 演示文稿</vt:lpstr>
      <vt:lpstr>PowerPoint 演示文稿</vt:lpstr>
      <vt:lpstr>PowerPoint 演示文稿</vt:lpstr>
      <vt:lpstr>Input and Output </vt:lpstr>
      <vt:lpstr>PowerPoint 演示文稿</vt:lpstr>
      <vt:lpstr>Errors and Exceptions </vt:lpstr>
      <vt:lpstr>PowerPoint 演示文稿</vt:lpstr>
      <vt:lpstr>PowerPoint 演示文稿</vt:lpstr>
      <vt:lpstr>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dc:title>
  <dc:creator>gkl</dc:creator>
  <cp:lastModifiedBy>klg</cp:lastModifiedBy>
  <cp:revision>47</cp:revision>
  <dcterms:created xsi:type="dcterms:W3CDTF">2018-04-04T08:04:26Z</dcterms:created>
  <dcterms:modified xsi:type="dcterms:W3CDTF">2018-04-08T15:07:09Z</dcterms:modified>
</cp:coreProperties>
</file>