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41C75F-F14A-4933-9160-4B25F6BC2EE3}" type="datetimeFigureOut">
              <a:rPr lang="zh-CN" altLang="en-US" smtClean="0"/>
              <a:t>2018/6/28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48BCD7-0A2A-4711-8CD6-EE03C7BEF7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16693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48BCD7-0A2A-4711-8CD6-EE03C7BEF70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2848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9D98F-C938-422E-A781-BEC8D4C8D707}" type="datetimeFigureOut">
              <a:rPr lang="zh-CN" altLang="en-US" smtClean="0"/>
              <a:t>2018/6/28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A3835-4203-4E9C-B5C7-731EB356D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30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9D98F-C938-422E-A781-BEC8D4C8D707}" type="datetimeFigureOut">
              <a:rPr lang="zh-CN" altLang="en-US" smtClean="0"/>
              <a:t>2018/6/28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A3835-4203-4E9C-B5C7-731EB356D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7170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9D98F-C938-422E-A781-BEC8D4C8D707}" type="datetimeFigureOut">
              <a:rPr lang="zh-CN" altLang="en-US" smtClean="0"/>
              <a:t>2018/6/28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A3835-4203-4E9C-B5C7-731EB356D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5889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9D98F-C938-422E-A781-BEC8D4C8D707}" type="datetimeFigureOut">
              <a:rPr lang="zh-CN" altLang="en-US" smtClean="0"/>
              <a:t>2018/6/28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A3835-4203-4E9C-B5C7-731EB356D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7655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9D98F-C938-422E-A781-BEC8D4C8D707}" type="datetimeFigureOut">
              <a:rPr lang="zh-CN" altLang="en-US" smtClean="0"/>
              <a:t>2018/6/28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A3835-4203-4E9C-B5C7-731EB356D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648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9D98F-C938-422E-A781-BEC8D4C8D707}" type="datetimeFigureOut">
              <a:rPr lang="zh-CN" altLang="en-US" smtClean="0"/>
              <a:t>2018/6/28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A3835-4203-4E9C-B5C7-731EB356D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213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9D98F-C938-422E-A781-BEC8D4C8D707}" type="datetimeFigureOut">
              <a:rPr lang="zh-CN" altLang="en-US" smtClean="0"/>
              <a:t>2018/6/28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A3835-4203-4E9C-B5C7-731EB356D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680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9D98F-C938-422E-A781-BEC8D4C8D707}" type="datetimeFigureOut">
              <a:rPr lang="zh-CN" altLang="en-US" smtClean="0"/>
              <a:t>2018/6/28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A3835-4203-4E9C-B5C7-731EB356D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947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9D98F-C938-422E-A781-BEC8D4C8D707}" type="datetimeFigureOut">
              <a:rPr lang="zh-CN" altLang="en-US" smtClean="0"/>
              <a:t>2018/6/28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A3835-4203-4E9C-B5C7-731EB356D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8841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9D98F-C938-422E-A781-BEC8D4C8D707}" type="datetimeFigureOut">
              <a:rPr lang="zh-CN" altLang="en-US" smtClean="0"/>
              <a:t>2018/6/28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A3835-4203-4E9C-B5C7-731EB356D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5743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9D98F-C938-422E-A781-BEC8D4C8D707}" type="datetimeFigureOut">
              <a:rPr lang="zh-CN" altLang="en-US" smtClean="0"/>
              <a:t>2018/6/28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A3835-4203-4E9C-B5C7-731EB356D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6729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9D98F-C938-422E-A781-BEC8D4C8D707}" type="datetimeFigureOut">
              <a:rPr lang="zh-CN" altLang="en-US" smtClean="0"/>
              <a:t>2018/6/28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A3835-4203-4E9C-B5C7-731EB356D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4737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98958" y="528505"/>
            <a:ext cx="9183149" cy="419451"/>
          </a:xfrm>
        </p:spPr>
        <p:txBody>
          <a:bodyPr>
            <a:noAutofit/>
          </a:bodyPr>
          <a:lstStyle/>
          <a:p>
            <a:pPr algn="l"/>
            <a:r>
              <a:rPr lang="en-US" altLang="zh-CN" sz="2400" dirty="0" smtClean="0"/>
              <a:t>List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1199626" y="1191237"/>
            <a:ext cx="377504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[1,2,3,4] ++ [9,10,11,12</a:t>
            </a:r>
            <a:r>
              <a:rPr lang="en-US" altLang="zh-CN" dirty="0" smtClean="0"/>
              <a:t>]</a:t>
            </a:r>
          </a:p>
          <a:p>
            <a:r>
              <a:rPr lang="en-US" altLang="zh-CN" dirty="0" smtClean="0"/>
              <a:t>++</a:t>
            </a:r>
            <a:r>
              <a:rPr lang="zh-CN" altLang="en-US" dirty="0" smtClean="0"/>
              <a:t>会遍历整个的 </a:t>
            </a:r>
            <a:r>
              <a:rPr lang="en-US" altLang="zh-CN" dirty="0" smtClean="0"/>
              <a:t>List</a:t>
            </a:r>
          </a:p>
          <a:p>
            <a:endParaRPr lang="en-US" altLang="zh-CN" dirty="0"/>
          </a:p>
          <a:p>
            <a:r>
              <a:rPr lang="en-US" altLang="zh-CN" dirty="0"/>
              <a:t>5:[1,2,3,4,5</a:t>
            </a:r>
            <a:r>
              <a:rPr lang="en-US" altLang="zh-CN" dirty="0" smtClean="0"/>
              <a:t>]</a:t>
            </a:r>
          </a:p>
          <a:p>
            <a:r>
              <a:rPr lang="en-US" altLang="zh-CN" dirty="0" smtClean="0"/>
              <a:t>: </a:t>
            </a:r>
            <a:r>
              <a:rPr lang="zh-CN" altLang="en-US" dirty="0" smtClean="0"/>
              <a:t>运算符可以连接一个元素到一个 </a:t>
            </a:r>
            <a:r>
              <a:rPr lang="en-US" altLang="zh-CN" dirty="0" smtClean="0"/>
              <a:t>List </a:t>
            </a:r>
            <a:r>
              <a:rPr lang="zh-CN" altLang="en-US" dirty="0" smtClean="0"/>
              <a:t>或者字符串之中，而 </a:t>
            </a:r>
            <a:r>
              <a:rPr lang="en-US" altLang="zh-CN" dirty="0" smtClean="0"/>
              <a:t>++ </a:t>
            </a:r>
            <a:r>
              <a:rPr lang="zh-CN" altLang="en-US" dirty="0" smtClean="0"/>
              <a:t>运算符则是连接两个 </a:t>
            </a:r>
            <a:r>
              <a:rPr lang="en-US" altLang="zh-CN" dirty="0" smtClean="0"/>
              <a:t>List</a:t>
            </a:r>
          </a:p>
          <a:p>
            <a:endParaRPr lang="en-US" altLang="zh-CN" dirty="0"/>
          </a:p>
          <a:p>
            <a:r>
              <a:rPr lang="en-US" altLang="zh-CN" dirty="0"/>
              <a:t>[9.4,33.2,96.2,11.2,23.25] !! </a:t>
            </a:r>
            <a:r>
              <a:rPr lang="en-US" altLang="zh-CN" dirty="0" smtClean="0"/>
              <a:t>1</a:t>
            </a:r>
          </a:p>
          <a:p>
            <a:r>
              <a:rPr lang="zh-CN" altLang="en-US" dirty="0" smtClean="0"/>
              <a:t>若是要按照索引取得 </a:t>
            </a:r>
            <a:r>
              <a:rPr lang="en-US" altLang="zh-CN" dirty="0" smtClean="0"/>
              <a:t>List </a:t>
            </a:r>
            <a:r>
              <a:rPr lang="zh-CN" altLang="en-US" dirty="0" smtClean="0"/>
              <a:t>中的元素，可以使用 </a:t>
            </a:r>
            <a:r>
              <a:rPr lang="en-US" altLang="zh-CN" dirty="0" smtClean="0"/>
              <a:t>!! </a:t>
            </a:r>
            <a:r>
              <a:rPr lang="zh-CN" altLang="en-US" dirty="0" smtClean="0"/>
              <a:t>运算符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List </a:t>
            </a:r>
            <a:r>
              <a:rPr lang="zh-CN" altLang="en-US" dirty="0"/>
              <a:t>中的 </a:t>
            </a:r>
            <a:r>
              <a:rPr lang="en-US" altLang="zh-CN" dirty="0"/>
              <a:t>List </a:t>
            </a:r>
            <a:r>
              <a:rPr lang="zh-CN" altLang="en-US" dirty="0"/>
              <a:t>可以是不同长度，但必须得是相同的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当 </a:t>
            </a:r>
            <a:r>
              <a:rPr lang="en-US" altLang="zh-CN" dirty="0"/>
              <a:t>List </a:t>
            </a:r>
            <a:r>
              <a:rPr lang="zh-CN" altLang="en-US" dirty="0"/>
              <a:t>内装有可比较的元素时，使用 </a:t>
            </a:r>
            <a:r>
              <a:rPr lang="en-US" altLang="zh-CN" dirty="0"/>
              <a:t>&gt; </a:t>
            </a:r>
            <a:r>
              <a:rPr lang="zh-CN" altLang="en-US" dirty="0"/>
              <a:t>和 </a:t>
            </a:r>
            <a:r>
              <a:rPr lang="en-US" altLang="zh-CN" dirty="0" smtClean="0"/>
              <a:t>&gt;=, = </a:t>
            </a:r>
            <a:r>
              <a:rPr lang="zh-CN" altLang="en-US" dirty="0"/>
              <a:t>可以比较 </a:t>
            </a:r>
            <a:r>
              <a:rPr lang="en-US" altLang="zh-CN" dirty="0"/>
              <a:t>List </a:t>
            </a:r>
            <a:r>
              <a:rPr lang="zh-CN" altLang="en-US" dirty="0"/>
              <a:t>的大小。它会先比较第一个元素，</a:t>
            </a:r>
          </a:p>
          <a:p>
            <a:r>
              <a:rPr lang="zh-CN" altLang="en-US" dirty="0"/>
              <a:t>若它们的值相等，则比较下一个，以此类推。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451134" y="1191237"/>
            <a:ext cx="438744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head </a:t>
            </a:r>
            <a:r>
              <a:rPr lang="zh-CN" altLang="en-US" dirty="0"/>
              <a:t>返回一个 </a:t>
            </a:r>
            <a:r>
              <a:rPr lang="en-US" altLang="zh-CN" dirty="0"/>
              <a:t>List </a:t>
            </a:r>
            <a:r>
              <a:rPr lang="zh-CN" altLang="en-US" dirty="0"/>
              <a:t>的头部，也就是 </a:t>
            </a:r>
            <a:r>
              <a:rPr lang="en-US" altLang="zh-CN" dirty="0"/>
              <a:t>List </a:t>
            </a:r>
            <a:r>
              <a:rPr lang="zh-CN" altLang="en-US" dirty="0"/>
              <a:t>的首个元素。</a:t>
            </a:r>
          </a:p>
          <a:p>
            <a:r>
              <a:rPr lang="en-US" altLang="zh-CN" dirty="0" err="1"/>
              <a:t>ghci</a:t>
            </a:r>
            <a:r>
              <a:rPr lang="en-US" altLang="zh-CN" dirty="0"/>
              <a:t>&gt; head [5,4,3,2,1]</a:t>
            </a:r>
          </a:p>
          <a:p>
            <a:r>
              <a:rPr lang="en-US" altLang="zh-CN" dirty="0" smtClean="0"/>
              <a:t>5</a:t>
            </a:r>
          </a:p>
          <a:p>
            <a:endParaRPr lang="en-US" altLang="zh-CN" dirty="0"/>
          </a:p>
          <a:p>
            <a:r>
              <a:rPr lang="en-US" altLang="zh-CN" b="1" dirty="0"/>
              <a:t>tail </a:t>
            </a:r>
            <a:r>
              <a:rPr lang="zh-CN" altLang="en-US" dirty="0"/>
              <a:t>返回一个 </a:t>
            </a:r>
            <a:r>
              <a:rPr lang="en-US" altLang="zh-CN" dirty="0"/>
              <a:t>List </a:t>
            </a:r>
            <a:r>
              <a:rPr lang="zh-CN" altLang="en-US" dirty="0"/>
              <a:t>的尾部，也就是 </a:t>
            </a:r>
            <a:r>
              <a:rPr lang="en-US" altLang="zh-CN" dirty="0"/>
              <a:t>List </a:t>
            </a:r>
            <a:r>
              <a:rPr lang="zh-CN" altLang="en-US" dirty="0"/>
              <a:t>除去头部之后的部分。</a:t>
            </a:r>
          </a:p>
          <a:p>
            <a:r>
              <a:rPr lang="en-US" altLang="zh-CN" dirty="0" err="1"/>
              <a:t>ghci</a:t>
            </a:r>
            <a:r>
              <a:rPr lang="en-US" altLang="zh-CN" dirty="0"/>
              <a:t>&gt; tail [5,4,3,2,1]</a:t>
            </a:r>
          </a:p>
          <a:p>
            <a:r>
              <a:rPr lang="en-US" altLang="zh-CN" dirty="0"/>
              <a:t>[4,3,2,1</a:t>
            </a:r>
            <a:r>
              <a:rPr lang="en-US" altLang="zh-CN" dirty="0" smtClean="0"/>
              <a:t>]</a:t>
            </a:r>
          </a:p>
          <a:p>
            <a:endParaRPr lang="en-US" altLang="zh-CN" dirty="0"/>
          </a:p>
          <a:p>
            <a:r>
              <a:rPr lang="en-US" altLang="zh-CN" b="1" dirty="0"/>
              <a:t>last </a:t>
            </a:r>
            <a:r>
              <a:rPr lang="zh-CN" altLang="en-US" dirty="0"/>
              <a:t>返回一个 </a:t>
            </a:r>
            <a:r>
              <a:rPr lang="en-US" altLang="zh-CN" dirty="0"/>
              <a:t>List </a:t>
            </a:r>
            <a:r>
              <a:rPr lang="zh-CN" altLang="en-US" dirty="0"/>
              <a:t>的最后一个元素。</a:t>
            </a:r>
          </a:p>
          <a:p>
            <a:r>
              <a:rPr lang="en-US" altLang="zh-CN" dirty="0" err="1"/>
              <a:t>ghci</a:t>
            </a:r>
            <a:r>
              <a:rPr lang="en-US" altLang="zh-CN" dirty="0"/>
              <a:t>&gt; last [5,4,3,2,1]</a:t>
            </a:r>
          </a:p>
          <a:p>
            <a:r>
              <a:rPr lang="en-US" altLang="zh-CN" dirty="0" smtClean="0"/>
              <a:t>1</a:t>
            </a:r>
          </a:p>
          <a:p>
            <a:endParaRPr lang="en-US" altLang="zh-CN" dirty="0"/>
          </a:p>
          <a:p>
            <a:r>
              <a:rPr lang="en-US" altLang="zh-CN" b="1" dirty="0" err="1"/>
              <a:t>init</a:t>
            </a:r>
            <a:r>
              <a:rPr lang="en-US" altLang="zh-CN" b="1" dirty="0"/>
              <a:t> </a:t>
            </a:r>
            <a:r>
              <a:rPr lang="zh-CN" altLang="en-US" dirty="0"/>
              <a:t>返回一个 </a:t>
            </a:r>
            <a:r>
              <a:rPr lang="en-US" altLang="zh-CN" dirty="0"/>
              <a:t>List </a:t>
            </a:r>
            <a:r>
              <a:rPr lang="zh-CN" altLang="en-US" dirty="0"/>
              <a:t>除去最后一个元素的部分。</a:t>
            </a:r>
          </a:p>
          <a:p>
            <a:r>
              <a:rPr lang="en-US" altLang="zh-CN" dirty="0" err="1"/>
              <a:t>ghci</a:t>
            </a:r>
            <a:r>
              <a:rPr lang="en-US" altLang="zh-CN" dirty="0"/>
              <a:t>&gt; </a:t>
            </a:r>
            <a:r>
              <a:rPr lang="en-US" altLang="zh-CN" dirty="0" err="1"/>
              <a:t>init</a:t>
            </a:r>
            <a:r>
              <a:rPr lang="en-US" altLang="zh-CN" dirty="0"/>
              <a:t> [5,4,3,2,1]</a:t>
            </a:r>
          </a:p>
          <a:p>
            <a:r>
              <a:rPr lang="en-US" altLang="zh-CN" dirty="0"/>
              <a:t>[5,4,3,2]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478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04800"/>
            <a:ext cx="5553075" cy="5872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dirty="0" smtClean="0"/>
              <a:t>length [5,4,3,2,1]</a:t>
            </a:r>
          </a:p>
          <a:p>
            <a:pPr marL="0" indent="0">
              <a:buNone/>
            </a:pPr>
            <a:r>
              <a:rPr lang="en-US" altLang="zh-CN" sz="1800" dirty="0" smtClean="0"/>
              <a:t>5</a:t>
            </a:r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smtClean="0"/>
              <a:t>null [1,2,3]</a:t>
            </a:r>
          </a:p>
          <a:p>
            <a:pPr marL="0" indent="0">
              <a:buNone/>
            </a:pPr>
            <a:r>
              <a:rPr lang="en-US" altLang="zh-CN" sz="1800" dirty="0" smtClean="0"/>
              <a:t>False</a:t>
            </a:r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smtClean="0"/>
              <a:t>reverse [5,4,3,2,1]</a:t>
            </a:r>
          </a:p>
          <a:p>
            <a:pPr marL="0" indent="0">
              <a:buNone/>
            </a:pPr>
            <a:r>
              <a:rPr lang="en-US" altLang="zh-CN" sz="1800" dirty="0" smtClean="0"/>
              <a:t>[1,2,3,4,5]</a:t>
            </a:r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smtClean="0"/>
              <a:t>take 3 [5,4,3,2,1]</a:t>
            </a:r>
          </a:p>
          <a:p>
            <a:pPr marL="0" indent="0">
              <a:buNone/>
            </a:pPr>
            <a:r>
              <a:rPr lang="en-US" altLang="zh-CN" sz="1800" dirty="0" smtClean="0"/>
              <a:t>[5,4,3]</a:t>
            </a:r>
          </a:p>
          <a:p>
            <a:pPr marL="0" indent="0">
              <a:buNone/>
            </a:pPr>
            <a:r>
              <a:rPr lang="zh-CN" altLang="en-US" sz="1800" dirty="0"/>
              <a:t>若是图取超过 </a:t>
            </a:r>
            <a:r>
              <a:rPr lang="en-US" altLang="zh-CN" sz="1800" dirty="0"/>
              <a:t>List </a:t>
            </a:r>
            <a:r>
              <a:rPr lang="zh-CN" altLang="en-US" sz="1800" dirty="0"/>
              <a:t>长度的元素个数，只能得到原 </a:t>
            </a:r>
            <a:r>
              <a:rPr lang="en-US" altLang="zh-CN" sz="1800" dirty="0" smtClean="0"/>
              <a:t>List</a:t>
            </a:r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 smtClean="0"/>
              <a:t>drop 3 [8,4,2,1,5,6]</a:t>
            </a:r>
          </a:p>
          <a:p>
            <a:pPr marL="0" indent="0">
              <a:buNone/>
            </a:pPr>
            <a:r>
              <a:rPr lang="en-US" altLang="zh-CN" sz="1800" dirty="0" smtClean="0"/>
              <a:t>[1,5,6]</a:t>
            </a:r>
          </a:p>
          <a:p>
            <a:pPr marL="0" indent="0">
              <a:buNone/>
            </a:pPr>
            <a:endParaRPr lang="en-US" altLang="zh-CN" sz="1800" dirty="0"/>
          </a:p>
        </p:txBody>
      </p:sp>
      <p:sp>
        <p:nvSpPr>
          <p:cNvPr id="5" name="文本框 4"/>
          <p:cNvSpPr txBox="1"/>
          <p:nvPr/>
        </p:nvSpPr>
        <p:spPr>
          <a:xfrm>
            <a:off x="6324599" y="304800"/>
            <a:ext cx="450532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m</a:t>
            </a:r>
            <a:r>
              <a:rPr lang="en-US" altLang="zh-CN" sz="1400" dirty="0" smtClean="0"/>
              <a:t>aximum</a:t>
            </a:r>
            <a:r>
              <a:rPr lang="en-US" altLang="zh-CN" sz="1400" b="1" dirty="0" smtClean="0"/>
              <a:t> </a:t>
            </a:r>
            <a:r>
              <a:rPr lang="en-US" altLang="zh-CN" sz="1400" dirty="0" err="1"/>
              <a:t>minimun</a:t>
            </a:r>
            <a:endParaRPr lang="en-US" altLang="zh-CN" sz="1400" b="1" dirty="0" smtClean="0"/>
          </a:p>
          <a:p>
            <a:r>
              <a:rPr lang="en-US" altLang="zh-CN" sz="1400" dirty="0"/>
              <a:t>s</a:t>
            </a:r>
            <a:r>
              <a:rPr lang="en-US" altLang="zh-CN" sz="1400" dirty="0" smtClean="0"/>
              <a:t>um</a:t>
            </a:r>
            <a:r>
              <a:rPr lang="en-US" altLang="zh-CN" sz="1400" b="1" dirty="0" smtClean="0"/>
              <a:t> </a:t>
            </a:r>
          </a:p>
          <a:p>
            <a:r>
              <a:rPr lang="en-US" altLang="zh-CN" sz="1400" dirty="0" err="1" smtClean="0"/>
              <a:t>elem</a:t>
            </a:r>
            <a:r>
              <a:rPr lang="en-US" altLang="zh-CN" sz="1400" dirty="0" smtClean="0"/>
              <a:t> </a:t>
            </a:r>
            <a:r>
              <a:rPr lang="zh-CN" altLang="en-US" sz="1400" dirty="0" smtClean="0"/>
              <a:t>判断一个元素是否在包含于一个 </a:t>
            </a:r>
            <a:r>
              <a:rPr lang="en-US" altLang="zh-CN" sz="1400" dirty="0" smtClean="0"/>
              <a:t>List</a:t>
            </a:r>
            <a:r>
              <a:rPr lang="zh-CN" altLang="en-US" sz="1400" dirty="0" smtClean="0"/>
              <a:t>，通常以中缀函数的形式调用它</a:t>
            </a:r>
            <a:endParaRPr lang="en-US" altLang="zh-CN" sz="1400" dirty="0" smtClean="0"/>
          </a:p>
          <a:p>
            <a:endParaRPr lang="zh-CN" altLang="en-US" sz="1400" dirty="0"/>
          </a:p>
        </p:txBody>
      </p:sp>
      <p:sp>
        <p:nvSpPr>
          <p:cNvPr id="6" name="文本框 5"/>
          <p:cNvSpPr txBox="1"/>
          <p:nvPr/>
        </p:nvSpPr>
        <p:spPr>
          <a:xfrm>
            <a:off x="6324599" y="1517094"/>
            <a:ext cx="553402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FF0000"/>
                </a:solidFill>
              </a:rPr>
              <a:t>Range</a:t>
            </a:r>
          </a:p>
          <a:p>
            <a:endParaRPr lang="en-US" altLang="zh-CN" sz="1400" dirty="0"/>
          </a:p>
          <a:p>
            <a:r>
              <a:rPr lang="en-US" altLang="zh-CN" sz="1400" dirty="0" smtClean="0"/>
              <a:t>[</a:t>
            </a:r>
            <a:r>
              <a:rPr lang="en-US" altLang="zh-CN" sz="1400" dirty="0"/>
              <a:t>1..20]</a:t>
            </a:r>
          </a:p>
          <a:p>
            <a:r>
              <a:rPr lang="en-US" altLang="zh-CN" sz="1400" dirty="0"/>
              <a:t>[1,2,3,4,5,6,7,8,9,10,11,12,13,14,15,16,17,18,19,20</a:t>
            </a:r>
            <a:r>
              <a:rPr lang="en-US" altLang="zh-CN" sz="1400" dirty="0" smtClean="0"/>
              <a:t>]</a:t>
            </a:r>
          </a:p>
          <a:p>
            <a:endParaRPr lang="en-US" altLang="zh-CN" sz="1400" dirty="0" smtClean="0"/>
          </a:p>
          <a:p>
            <a:r>
              <a:rPr lang="en-US" altLang="zh-CN" sz="1400" dirty="0"/>
              <a:t>['</a:t>
            </a:r>
            <a:r>
              <a:rPr lang="en-US" altLang="zh-CN" sz="1400" dirty="0" err="1"/>
              <a:t>a'..'z</a:t>
            </a:r>
            <a:r>
              <a:rPr lang="en-US" altLang="zh-CN" sz="1400" dirty="0" smtClean="0"/>
              <a:t>']</a:t>
            </a:r>
          </a:p>
          <a:p>
            <a:r>
              <a:rPr lang="en-US" altLang="zh-CN" sz="1400" dirty="0" smtClean="0"/>
              <a:t>"</a:t>
            </a:r>
            <a:r>
              <a:rPr lang="en-US" altLang="zh-CN" sz="1400" dirty="0" err="1" smtClean="0"/>
              <a:t>abcdefghijklmnopqrstuvwxyz</a:t>
            </a:r>
            <a:r>
              <a:rPr lang="en-US" altLang="zh-CN" sz="1400" dirty="0" smtClean="0"/>
              <a:t>“</a:t>
            </a:r>
          </a:p>
          <a:p>
            <a:endParaRPr lang="en-US" altLang="zh-CN" sz="1400" dirty="0" smtClean="0"/>
          </a:p>
          <a:p>
            <a:r>
              <a:rPr lang="en-US" altLang="zh-CN" sz="1400" dirty="0"/>
              <a:t>[2,4..20</a:t>
            </a:r>
            <a:r>
              <a:rPr lang="en-US" altLang="zh-CN" sz="1400" dirty="0" smtClean="0"/>
              <a:t>] // 4 </a:t>
            </a:r>
            <a:r>
              <a:rPr lang="zh-CN" altLang="en-US" sz="1400" dirty="0" smtClean="0"/>
              <a:t>和 </a:t>
            </a:r>
            <a:r>
              <a:rPr lang="en-US" altLang="zh-CN" sz="1400" dirty="0" smtClean="0"/>
              <a:t>2</a:t>
            </a:r>
            <a:r>
              <a:rPr lang="zh-CN" altLang="en-US" sz="1400" dirty="0" smtClean="0"/>
              <a:t>的差为</a:t>
            </a:r>
            <a:r>
              <a:rPr lang="en-US" altLang="zh-CN" sz="1400" dirty="0" smtClean="0"/>
              <a:t>2</a:t>
            </a:r>
            <a:endParaRPr lang="en-US" altLang="zh-CN" sz="1400" dirty="0"/>
          </a:p>
          <a:p>
            <a:r>
              <a:rPr lang="en-US" altLang="zh-CN" sz="1400" dirty="0"/>
              <a:t>[2,4,6,8,10,12,14,16,18,20</a:t>
            </a:r>
            <a:r>
              <a:rPr lang="en-US" altLang="zh-CN" sz="1400" dirty="0" smtClean="0"/>
              <a:t>]</a:t>
            </a:r>
          </a:p>
          <a:p>
            <a:endParaRPr lang="en-US" altLang="zh-CN" sz="1400" dirty="0"/>
          </a:p>
          <a:p>
            <a:r>
              <a:rPr lang="zh-CN" altLang="en-US" sz="1400" dirty="0"/>
              <a:t>浮点数并不精确。若是使用浮点数的话，你就会得到如下的糟糕</a:t>
            </a:r>
            <a:r>
              <a:rPr lang="zh-CN" altLang="en-US" sz="1400" dirty="0" smtClean="0"/>
              <a:t>结果</a:t>
            </a:r>
            <a:endParaRPr lang="en-US" altLang="zh-CN" sz="1400" dirty="0" smtClean="0"/>
          </a:p>
          <a:p>
            <a:r>
              <a:rPr lang="en-US" altLang="zh-CN" sz="1400" dirty="0" smtClean="0"/>
              <a:t>[0.1, 0.3 .. 1]</a:t>
            </a:r>
          </a:p>
          <a:p>
            <a:r>
              <a:rPr lang="en-US" altLang="zh-CN" sz="1400" dirty="0" smtClean="0"/>
              <a:t>[0.1,0.3,0.5,0.7,0.8999999999999999,1.0999999999999999]</a:t>
            </a:r>
          </a:p>
          <a:p>
            <a:r>
              <a:rPr lang="zh-CN" altLang="en-US" sz="1400" dirty="0" smtClean="0"/>
              <a:t>我的建议就是避免在 </a:t>
            </a:r>
            <a:r>
              <a:rPr lang="en-US" altLang="zh-CN" sz="1400" dirty="0" smtClean="0"/>
              <a:t>Range </a:t>
            </a:r>
            <a:r>
              <a:rPr lang="zh-CN" altLang="en-US" sz="1400" dirty="0" smtClean="0"/>
              <a:t>中使用浮点数</a:t>
            </a:r>
            <a:endParaRPr lang="en-US" altLang="zh-CN" sz="1400" dirty="0" smtClean="0"/>
          </a:p>
          <a:p>
            <a:endParaRPr lang="en-US" altLang="zh-CN" sz="1400" dirty="0"/>
          </a:p>
          <a:p>
            <a:r>
              <a:rPr lang="en-US" altLang="zh-CN" sz="1400" dirty="0" smtClean="0"/>
              <a:t>take 12 (cycle "LOL ") cycle </a:t>
            </a:r>
            <a:r>
              <a:rPr lang="zh-CN" altLang="en-US" sz="1400" dirty="0" smtClean="0"/>
              <a:t>接受一个 </a:t>
            </a:r>
            <a:r>
              <a:rPr lang="en-US" altLang="zh-CN" sz="1400" dirty="0" smtClean="0"/>
              <a:t>List </a:t>
            </a:r>
            <a:r>
              <a:rPr lang="zh-CN" altLang="en-US" sz="1400" dirty="0" smtClean="0"/>
              <a:t>做参数并返回一个无限 </a:t>
            </a:r>
            <a:r>
              <a:rPr lang="en-US" altLang="zh-CN" sz="1400" dirty="0" smtClean="0"/>
              <a:t>List</a:t>
            </a:r>
          </a:p>
          <a:p>
            <a:r>
              <a:rPr lang="en-US" altLang="zh-CN" sz="1400" dirty="0" smtClean="0"/>
              <a:t>"LOL </a:t>
            </a:r>
            <a:r>
              <a:rPr lang="en-US" altLang="zh-CN" sz="1400" dirty="0" err="1" smtClean="0"/>
              <a:t>LOL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LOL</a:t>
            </a:r>
            <a:r>
              <a:rPr lang="en-US" altLang="zh-CN" sz="1400" dirty="0" smtClean="0"/>
              <a:t> “</a:t>
            </a:r>
          </a:p>
          <a:p>
            <a:endParaRPr lang="en-US" altLang="zh-CN" sz="1400" dirty="0"/>
          </a:p>
          <a:p>
            <a:r>
              <a:rPr lang="en-US" altLang="zh-CN" sz="1400" dirty="0" smtClean="0"/>
              <a:t>repeat </a:t>
            </a:r>
            <a:r>
              <a:rPr lang="zh-CN" altLang="en-US" sz="1400" dirty="0" smtClean="0"/>
              <a:t>接受一个值作参数，并返回一个仅包含该值的无限 </a:t>
            </a:r>
            <a:r>
              <a:rPr lang="en-US" altLang="zh-CN" sz="1400" dirty="0" smtClean="0"/>
              <a:t>List</a:t>
            </a:r>
          </a:p>
          <a:p>
            <a:r>
              <a:rPr lang="en-US" altLang="zh-CN" sz="1400" dirty="0" smtClean="0"/>
              <a:t>take 10 (repeat 5)</a:t>
            </a:r>
          </a:p>
          <a:p>
            <a:r>
              <a:rPr lang="en-US" altLang="zh-CN" sz="1400" dirty="0" smtClean="0"/>
              <a:t>[5,5,5,5,5,5,5,5,5,5]</a:t>
            </a:r>
          </a:p>
          <a:p>
            <a:r>
              <a:rPr lang="zh-CN" altLang="en-US" sz="1400" dirty="0" smtClean="0"/>
              <a:t>你若只是想得到包含相同元素的 </a:t>
            </a:r>
            <a:r>
              <a:rPr lang="en-US" altLang="zh-CN" sz="1400" dirty="0" smtClean="0"/>
              <a:t>List </a:t>
            </a:r>
            <a:r>
              <a:rPr lang="zh-CN" altLang="en-US" sz="1400" dirty="0" smtClean="0"/>
              <a:t>，使用 </a:t>
            </a:r>
            <a:r>
              <a:rPr lang="en-US" altLang="zh-CN" sz="1400" dirty="0" smtClean="0"/>
              <a:t>replicate </a:t>
            </a:r>
            <a:r>
              <a:rPr lang="zh-CN" altLang="en-US" sz="1400" dirty="0" smtClean="0"/>
              <a:t>会更简单，如 </a:t>
            </a:r>
            <a:r>
              <a:rPr lang="en-US" altLang="zh-CN" sz="1400" dirty="0" smtClean="0"/>
              <a:t>replicate 3 10 </a:t>
            </a:r>
            <a:r>
              <a:rPr lang="zh-CN" altLang="en-US" sz="1400" dirty="0" smtClean="0"/>
              <a:t>，得 </a:t>
            </a:r>
            <a:r>
              <a:rPr lang="en-US" altLang="zh-CN" sz="1400" dirty="0" smtClean="0"/>
              <a:t>[10,10,10] </a:t>
            </a:r>
            <a:r>
              <a:rPr lang="zh-CN" altLang="en-US" sz="1400" dirty="0" smtClean="0"/>
              <a:t>。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55145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47699" y="571500"/>
            <a:ext cx="75533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list </a:t>
            </a:r>
            <a:r>
              <a:rPr lang="en-US" altLang="zh-CN" dirty="0" smtClean="0">
                <a:solidFill>
                  <a:srgbClr val="FF0000"/>
                </a:solidFill>
              </a:rPr>
              <a:t>comprehension</a:t>
            </a:r>
          </a:p>
          <a:p>
            <a:endParaRPr lang="en-US" altLang="zh-CN" sz="1400" dirty="0">
              <a:solidFill>
                <a:srgbClr val="FF0000"/>
              </a:solidFill>
            </a:endParaRPr>
          </a:p>
          <a:p>
            <a:r>
              <a:rPr lang="da-DK" altLang="zh-CN" sz="1400" dirty="0"/>
              <a:t>[ x | x &lt;- [50..100], x `mod` 7 == 3]</a:t>
            </a:r>
          </a:p>
          <a:p>
            <a:r>
              <a:rPr lang="en-US" altLang="zh-CN" sz="1400" dirty="0"/>
              <a:t>[52,59,66,73,80,87,94</a:t>
            </a:r>
            <a:r>
              <a:rPr lang="en-US" altLang="zh-CN" sz="1400" dirty="0" smtClean="0"/>
              <a:t>]</a:t>
            </a:r>
          </a:p>
          <a:p>
            <a:endParaRPr lang="en-US" altLang="zh-CN" sz="1400" dirty="0">
              <a:solidFill>
                <a:srgbClr val="FF0000"/>
              </a:solidFill>
            </a:endParaRPr>
          </a:p>
          <a:p>
            <a:r>
              <a:rPr lang="es-ES" altLang="zh-CN" sz="1400" dirty="0" smtClean="0"/>
              <a:t>[ x*y | x &lt;-[2,5,10], y &lt;- [8,10,11], x*y &gt; 50]</a:t>
            </a:r>
          </a:p>
          <a:p>
            <a:r>
              <a:rPr lang="es-ES" altLang="zh-CN" sz="1400" dirty="0" smtClean="0"/>
              <a:t>[</a:t>
            </a:r>
            <a:r>
              <a:rPr lang="es-ES" altLang="zh-CN" sz="1400" dirty="0"/>
              <a:t>55,80,100,110</a:t>
            </a:r>
            <a:r>
              <a:rPr lang="es-ES" altLang="zh-CN" sz="1400" dirty="0" smtClean="0"/>
              <a:t>]</a:t>
            </a:r>
          </a:p>
          <a:p>
            <a:endParaRPr lang="es-ES" altLang="zh-CN" sz="1400" dirty="0"/>
          </a:p>
          <a:p>
            <a:r>
              <a:rPr lang="da-DK" altLang="zh-CN" dirty="0"/>
              <a:t>let xxs = [[1,3,5,2,3,1,2,4,5],[1,2,3,4,5,6,7,8,9],[1,2,4,2,1,6,3,1,3,2,3,6</a:t>
            </a:r>
            <a:r>
              <a:rPr lang="da-DK" altLang="zh-CN" dirty="0" smtClean="0"/>
              <a:t>]]</a:t>
            </a:r>
          </a:p>
          <a:p>
            <a:r>
              <a:rPr lang="en-US" altLang="zh-CN" sz="1400" dirty="0" smtClean="0"/>
              <a:t>[ [ x | x &lt;- </a:t>
            </a:r>
            <a:r>
              <a:rPr lang="en-US" altLang="zh-CN" sz="1400" dirty="0" err="1" smtClean="0"/>
              <a:t>xs</a:t>
            </a:r>
            <a:r>
              <a:rPr lang="en-US" altLang="zh-CN" sz="1400" dirty="0" smtClean="0"/>
              <a:t>, even x ] | </a:t>
            </a:r>
            <a:r>
              <a:rPr lang="en-US" altLang="zh-CN" sz="1400" dirty="0" err="1" smtClean="0"/>
              <a:t>xs</a:t>
            </a:r>
            <a:r>
              <a:rPr lang="en-US" altLang="zh-CN" sz="1400" dirty="0" smtClean="0"/>
              <a:t> &lt;- </a:t>
            </a:r>
            <a:r>
              <a:rPr lang="en-US" altLang="zh-CN" sz="1400" dirty="0" err="1" smtClean="0"/>
              <a:t>xxs</a:t>
            </a:r>
            <a:r>
              <a:rPr lang="en-US" altLang="zh-CN" sz="1400" dirty="0" smtClean="0"/>
              <a:t>]</a:t>
            </a:r>
          </a:p>
          <a:p>
            <a:r>
              <a:rPr lang="en-US" altLang="zh-CN" sz="1400" dirty="0" smtClean="0"/>
              <a:t>[[2,2,4],[2,4,6,8],[2,4,2,6,2,6]]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09354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6750" y="447675"/>
            <a:ext cx="10420350" cy="357188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Tuple</a:t>
            </a:r>
            <a:endParaRPr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885825" y="1466850"/>
            <a:ext cx="77724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Tuple </a:t>
            </a:r>
            <a:r>
              <a:rPr lang="zh-CN" altLang="en-US" sz="1400" dirty="0"/>
              <a:t>则要求你对需要组合的数据的数目非常的明确，它</a:t>
            </a:r>
          </a:p>
          <a:p>
            <a:r>
              <a:rPr lang="zh-CN" altLang="en-US" sz="1400" dirty="0"/>
              <a:t>的类型取决于其中项的数目与其各自的类型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r>
              <a:rPr lang="en-US" altLang="zh-CN" sz="1400" dirty="0" smtClean="0"/>
              <a:t>Tuple </a:t>
            </a:r>
            <a:r>
              <a:rPr lang="zh-CN" altLang="en-US" sz="1400" dirty="0"/>
              <a:t>中的项由括号括起，并由逗号</a:t>
            </a:r>
            <a:r>
              <a:rPr lang="zh-CN" altLang="en-US" sz="1400" dirty="0" smtClean="0"/>
              <a:t>隔开</a:t>
            </a:r>
            <a:endParaRPr lang="en-US" altLang="zh-CN" sz="1400" dirty="0" smtClean="0"/>
          </a:p>
          <a:p>
            <a:r>
              <a:rPr lang="en-US" altLang="zh-CN" sz="1400" dirty="0" smtClean="0"/>
              <a:t>Tuple</a:t>
            </a:r>
            <a:r>
              <a:rPr lang="zh-CN" altLang="en-US" sz="1400" dirty="0" smtClean="0"/>
              <a:t>的类型由长度和元素的类型决定</a:t>
            </a:r>
            <a:endParaRPr lang="en-US" altLang="zh-CN" sz="1400" dirty="0" smtClean="0"/>
          </a:p>
          <a:p>
            <a:endParaRPr lang="en-US" altLang="zh-CN" sz="1400" dirty="0"/>
          </a:p>
          <a:p>
            <a:r>
              <a:rPr lang="en-US" altLang="zh-CN" sz="1400" dirty="0" smtClean="0"/>
              <a:t>Tuple </a:t>
            </a:r>
            <a:r>
              <a:rPr lang="zh-CN" altLang="en-US" sz="1400" dirty="0" smtClean="0"/>
              <a:t>中的项不必为同一类型</a:t>
            </a:r>
            <a:endParaRPr lang="en-US" altLang="zh-CN" sz="1400" dirty="0" smtClean="0"/>
          </a:p>
          <a:p>
            <a:endParaRPr lang="en-US" altLang="zh-CN" sz="1400" dirty="0"/>
          </a:p>
          <a:p>
            <a:r>
              <a:rPr lang="zh-CN" altLang="en-US" sz="1400" dirty="0" smtClean="0"/>
              <a:t>可以有单元素的 </a:t>
            </a:r>
            <a:r>
              <a:rPr lang="en-US" altLang="zh-CN" sz="1400" dirty="0" smtClean="0"/>
              <a:t>List</a:t>
            </a:r>
            <a:r>
              <a:rPr lang="zh-CN" altLang="en-US" sz="1400" dirty="0" smtClean="0"/>
              <a:t>，但 </a:t>
            </a:r>
            <a:r>
              <a:rPr lang="en-US" altLang="zh-CN" sz="1400" dirty="0" smtClean="0"/>
              <a:t>Tuple </a:t>
            </a:r>
            <a:r>
              <a:rPr lang="zh-CN" altLang="en-US" sz="1400" dirty="0" smtClean="0"/>
              <a:t>不行</a:t>
            </a:r>
            <a:endParaRPr lang="en-US" altLang="zh-CN" sz="1400" dirty="0" smtClean="0"/>
          </a:p>
          <a:p>
            <a:endParaRPr lang="en-US" altLang="zh-CN" sz="1400" dirty="0"/>
          </a:p>
          <a:p>
            <a:r>
              <a:rPr lang="en-US" altLang="zh-CN" sz="1400" dirty="0" smtClean="0"/>
              <a:t>zip</a:t>
            </a:r>
          </a:p>
          <a:p>
            <a:endParaRPr lang="en-US" altLang="zh-CN" sz="1400" dirty="0" smtClean="0"/>
          </a:p>
          <a:p>
            <a:r>
              <a:rPr lang="nl-NL" altLang="zh-CN" sz="1400" dirty="0" smtClean="0"/>
              <a:t>zip [1,2,3,4,5] [5,5,5,5,5]</a:t>
            </a:r>
          </a:p>
          <a:p>
            <a:r>
              <a:rPr lang="nl-NL" altLang="zh-CN" sz="1400" dirty="0" smtClean="0"/>
              <a:t>[(1,5),(2,5),(3,5),(4,5),(5,5)]</a:t>
            </a:r>
          </a:p>
          <a:p>
            <a:endParaRPr lang="nl-NL" altLang="zh-CN" sz="1400" dirty="0"/>
          </a:p>
          <a:p>
            <a:r>
              <a:rPr lang="en-US" altLang="zh-CN" sz="1400" dirty="0" smtClean="0"/>
              <a:t>zip [5,3,2,6,2,7,2,5,4,6,6] ["</a:t>
            </a:r>
            <a:r>
              <a:rPr lang="en-US" altLang="zh-CN" sz="1400" dirty="0" err="1" smtClean="0"/>
              <a:t>im</a:t>
            </a:r>
            <a:r>
              <a:rPr lang="en-US" altLang="zh-CN" sz="1400" dirty="0" smtClean="0"/>
              <a:t>","</a:t>
            </a:r>
            <a:r>
              <a:rPr lang="en-US" altLang="zh-CN" sz="1400" dirty="0" err="1" smtClean="0"/>
              <a:t>a","turtle</a:t>
            </a:r>
            <a:r>
              <a:rPr lang="en-US" altLang="zh-CN" sz="1400" dirty="0" smtClean="0"/>
              <a:t>"]</a:t>
            </a:r>
          </a:p>
          <a:p>
            <a:r>
              <a:rPr lang="en-US" altLang="zh-CN" sz="1400" dirty="0" smtClean="0"/>
              <a:t>[(5,"im"),(3,"a"),(2,"turtle")]</a:t>
            </a:r>
          </a:p>
          <a:p>
            <a:endParaRPr lang="en-US" altLang="zh-CN" sz="1400" dirty="0"/>
          </a:p>
          <a:p>
            <a:r>
              <a:rPr lang="nl-NL" altLang="zh-CN" sz="1400" dirty="0" smtClean="0"/>
              <a:t>rightTriangles' = [ (a,b,c) | c &lt;- [1..10], b &lt;- [1..10], a &lt;- [1..10], a^2 + b^2 == c^2, a+b+c == 24]</a:t>
            </a:r>
          </a:p>
          <a:p>
            <a:r>
              <a:rPr lang="nl-NL" altLang="zh-CN" sz="1400" dirty="0" smtClean="0"/>
              <a:t>[(6,8,10)]</a:t>
            </a:r>
          </a:p>
          <a:p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87963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55601"/>
            <a:ext cx="10515600" cy="711200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Types and </a:t>
            </a:r>
            <a:r>
              <a:rPr lang="en-US" altLang="zh-CN" sz="2400" dirty="0" err="1"/>
              <a:t>Typeclasses</a:t>
            </a:r>
            <a:endParaRPr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838200" y="1476375"/>
            <a:ext cx="680085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凡是类型其首字母必大写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r>
              <a:rPr lang="en-US" altLang="zh-CN" sz="1400" dirty="0" err="1" smtClean="0"/>
              <a:t>addThree</a:t>
            </a:r>
            <a:r>
              <a:rPr lang="en-US" altLang="zh-CN" sz="1400" dirty="0" smtClean="0"/>
              <a:t> :: </a:t>
            </a: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-&gt; </a:t>
            </a: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-&gt; </a:t>
            </a: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-&gt; </a:t>
            </a:r>
            <a:r>
              <a:rPr lang="en-US" altLang="zh-CN" sz="1400" dirty="0" err="1" smtClean="0"/>
              <a:t>Int</a:t>
            </a:r>
            <a:endParaRPr lang="en-US" altLang="zh-CN" sz="1400" dirty="0" smtClean="0"/>
          </a:p>
          <a:p>
            <a:r>
              <a:rPr lang="en-US" altLang="zh-CN" sz="1400" dirty="0" err="1" smtClean="0"/>
              <a:t>addThree</a:t>
            </a:r>
            <a:r>
              <a:rPr lang="en-US" altLang="zh-CN" sz="1400" dirty="0" smtClean="0"/>
              <a:t> x y z = x + y + z</a:t>
            </a:r>
          </a:p>
          <a:p>
            <a:endParaRPr lang="en-US" altLang="zh-CN" sz="1400" dirty="0" smtClean="0"/>
          </a:p>
          <a:p>
            <a:r>
              <a:rPr lang="en-US" altLang="zh-CN" sz="1400" dirty="0" err="1"/>
              <a:t>removeNonUppercase</a:t>
            </a:r>
            <a:r>
              <a:rPr lang="en-US" altLang="zh-CN" sz="1400" dirty="0"/>
              <a:t> :: [Char] -&gt; [Char]</a:t>
            </a:r>
          </a:p>
          <a:p>
            <a:r>
              <a:rPr lang="en-US" altLang="zh-CN" sz="1400" dirty="0" err="1"/>
              <a:t>removeNonUppercase</a:t>
            </a:r>
            <a:r>
              <a:rPr lang="en-US" altLang="zh-CN" sz="1400" dirty="0"/>
              <a:t> </a:t>
            </a:r>
            <a:r>
              <a:rPr lang="en-US" altLang="zh-CN" sz="1400" dirty="0" err="1"/>
              <a:t>st</a:t>
            </a:r>
            <a:r>
              <a:rPr lang="en-US" altLang="zh-CN" sz="1400" dirty="0"/>
              <a:t> = [ c | c &lt;- </a:t>
            </a:r>
            <a:r>
              <a:rPr lang="en-US" altLang="zh-CN" sz="1400" dirty="0" err="1"/>
              <a:t>st</a:t>
            </a:r>
            <a:r>
              <a:rPr lang="en-US" altLang="zh-CN" sz="1400" dirty="0"/>
              <a:t>, c `</a:t>
            </a:r>
            <a:r>
              <a:rPr lang="en-US" altLang="zh-CN" sz="1400" dirty="0" err="1"/>
              <a:t>elem</a:t>
            </a:r>
            <a:r>
              <a:rPr lang="en-US" altLang="zh-CN" sz="1400" dirty="0"/>
              <a:t>` ['A'..'Z</a:t>
            </a:r>
            <a:r>
              <a:rPr lang="en-US" altLang="zh-CN" sz="1400" dirty="0" smtClean="0"/>
              <a:t>']]</a:t>
            </a:r>
          </a:p>
          <a:p>
            <a:endParaRPr lang="en-US" altLang="zh-CN" sz="1400" dirty="0"/>
          </a:p>
          <a:p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</a:t>
            </a:r>
            <a:r>
              <a:rPr lang="zh-CN" altLang="en-US" sz="1400" dirty="0" smtClean="0"/>
              <a:t>表示整数。</a:t>
            </a:r>
            <a:r>
              <a:rPr lang="en-US" altLang="zh-CN" sz="1400" dirty="0" smtClean="0"/>
              <a:t>7 </a:t>
            </a:r>
            <a:r>
              <a:rPr lang="zh-CN" altLang="en-US" sz="1400" dirty="0" smtClean="0"/>
              <a:t>可以是 </a:t>
            </a:r>
            <a:r>
              <a:rPr lang="en-US" altLang="zh-CN" sz="1400" dirty="0" err="1" smtClean="0"/>
              <a:t>Int</a:t>
            </a:r>
            <a:r>
              <a:rPr lang="zh-CN" altLang="en-US" sz="1400" dirty="0" smtClean="0"/>
              <a:t>，但 </a:t>
            </a:r>
            <a:r>
              <a:rPr lang="en-US" altLang="zh-CN" sz="1400" dirty="0" smtClean="0"/>
              <a:t>7.2 </a:t>
            </a:r>
            <a:r>
              <a:rPr lang="zh-CN" altLang="en-US" sz="1400" dirty="0" smtClean="0"/>
              <a:t>不可以。</a:t>
            </a: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</a:t>
            </a:r>
            <a:r>
              <a:rPr lang="zh-CN" altLang="en-US" sz="1400" dirty="0" smtClean="0"/>
              <a:t>是有界的，也就是说它由上限和下限</a:t>
            </a:r>
            <a:endParaRPr lang="en-US" altLang="zh-CN" sz="1400" dirty="0" smtClean="0"/>
          </a:p>
          <a:p>
            <a:endParaRPr lang="en-US" altLang="zh-CN" sz="1400" dirty="0"/>
          </a:p>
          <a:p>
            <a:r>
              <a:rPr lang="en-US" altLang="zh-CN" sz="1400" dirty="0" smtClean="0"/>
              <a:t>Integer </a:t>
            </a:r>
            <a:r>
              <a:rPr lang="zh-CN" altLang="en-US" sz="1400" dirty="0" smtClean="0"/>
              <a:t>表示</a:t>
            </a:r>
            <a:r>
              <a:rPr lang="en-US" altLang="zh-CN" sz="1400" dirty="0" smtClean="0"/>
              <a:t>...</a:t>
            </a:r>
            <a:r>
              <a:rPr lang="zh-CN" altLang="en-US" sz="1400" dirty="0" smtClean="0"/>
              <a:t>厄</a:t>
            </a:r>
            <a:r>
              <a:rPr lang="en-US" altLang="zh-CN" sz="1400" dirty="0" smtClean="0"/>
              <a:t>...</a:t>
            </a:r>
            <a:r>
              <a:rPr lang="zh-CN" altLang="en-US" sz="1400" dirty="0" smtClean="0"/>
              <a:t>也是整数，但它是无界的。这就意味着可以用它存放非常非常大的数，我是说非常大。它的效率不如 </a:t>
            </a:r>
            <a:r>
              <a:rPr lang="en-US" altLang="zh-CN" sz="1400" dirty="0" err="1" smtClean="0"/>
              <a:t>Int</a:t>
            </a:r>
            <a:r>
              <a:rPr lang="zh-CN" altLang="en-US" sz="1400" dirty="0" smtClean="0"/>
              <a:t>高。</a:t>
            </a:r>
            <a:endParaRPr lang="en-US" altLang="zh-CN" sz="1400" dirty="0" smtClean="0"/>
          </a:p>
          <a:p>
            <a:r>
              <a:rPr lang="pt-BR" altLang="zh-CN" sz="1400" dirty="0" smtClean="0"/>
              <a:t>factorial :: Integer -&gt; Integer</a:t>
            </a:r>
          </a:p>
          <a:p>
            <a:r>
              <a:rPr lang="pt-BR" altLang="zh-CN" sz="1400" dirty="0" smtClean="0"/>
              <a:t>factorial n = product [1..n]</a:t>
            </a:r>
            <a:endParaRPr lang="en-US" altLang="zh-CN" sz="1400" dirty="0" smtClean="0"/>
          </a:p>
          <a:p>
            <a:endParaRPr lang="en-US" altLang="zh-CN" sz="1400" dirty="0"/>
          </a:p>
          <a:p>
            <a:r>
              <a:rPr lang="en-US" altLang="zh-CN" sz="1400" dirty="0" smtClean="0"/>
              <a:t>:t head</a:t>
            </a:r>
          </a:p>
          <a:p>
            <a:r>
              <a:rPr lang="en-US" altLang="zh-CN" sz="1400" dirty="0" smtClean="0"/>
              <a:t>head :: [</a:t>
            </a:r>
            <a:r>
              <a:rPr lang="en-US" altLang="zh-CN" sz="1400" dirty="0" smtClean="0">
                <a:solidFill>
                  <a:srgbClr val="FF0000"/>
                </a:solidFill>
              </a:rPr>
              <a:t>a</a:t>
            </a:r>
            <a:r>
              <a:rPr lang="en-US" altLang="zh-CN" sz="1400" dirty="0" smtClean="0"/>
              <a:t>] -&gt; </a:t>
            </a:r>
            <a:r>
              <a:rPr lang="en-US" altLang="zh-CN" sz="1400" dirty="0" smtClean="0">
                <a:solidFill>
                  <a:srgbClr val="FF0000"/>
                </a:solidFill>
              </a:rPr>
              <a:t>a</a:t>
            </a:r>
          </a:p>
          <a:p>
            <a:r>
              <a:rPr lang="zh-CN" altLang="en-US" sz="1400" dirty="0" smtClean="0"/>
              <a:t>它是个</a:t>
            </a:r>
            <a:r>
              <a:rPr lang="zh-CN" altLang="en-US" sz="1400" dirty="0" smtClean="0">
                <a:solidFill>
                  <a:srgbClr val="FF0000"/>
                </a:solidFill>
              </a:rPr>
              <a:t>类型变量</a:t>
            </a:r>
            <a:r>
              <a:rPr lang="zh-CN" altLang="en-US" sz="1400" dirty="0" smtClean="0"/>
              <a:t>，意味着 </a:t>
            </a:r>
            <a:r>
              <a:rPr lang="en-US" altLang="zh-CN" sz="1400" dirty="0" smtClean="0"/>
              <a:t>a</a:t>
            </a:r>
            <a:r>
              <a:rPr lang="zh-CN" altLang="en-US" sz="1400" dirty="0" smtClean="0"/>
              <a:t>可以是任意的类型</a:t>
            </a:r>
            <a:endParaRPr lang="en-US" altLang="zh-CN" sz="1400" dirty="0" smtClean="0"/>
          </a:p>
          <a:p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20656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9100" y="314325"/>
            <a:ext cx="10515600" cy="633413"/>
          </a:xfrm>
        </p:spPr>
        <p:txBody>
          <a:bodyPr/>
          <a:lstStyle/>
          <a:p>
            <a:r>
              <a:rPr lang="en-US" altLang="zh-CN" sz="2400" dirty="0" err="1" smtClean="0"/>
              <a:t>Typeclasses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9100" y="1244600"/>
            <a:ext cx="10515600" cy="540385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en-US" sz="1400" dirty="0" smtClean="0"/>
              <a:t>定义行为的接口，如果一个类型属于某 </a:t>
            </a:r>
            <a:r>
              <a:rPr lang="en-US" altLang="zh-CN" sz="1400" dirty="0" err="1" smtClean="0"/>
              <a:t>Typeclass</a:t>
            </a:r>
            <a:r>
              <a:rPr lang="zh-CN" altLang="en-US" sz="1400" dirty="0" smtClean="0"/>
              <a:t>，那它必实现了该 </a:t>
            </a:r>
            <a:r>
              <a:rPr lang="en-US" altLang="zh-CN" sz="1400" dirty="0" err="1" smtClean="0"/>
              <a:t>Typeclass</a:t>
            </a:r>
            <a:r>
              <a:rPr lang="en-US" altLang="zh-CN" sz="1400" dirty="0" smtClean="0"/>
              <a:t> </a:t>
            </a:r>
            <a:r>
              <a:rPr lang="zh-CN" altLang="en-US" sz="1400" dirty="0" smtClean="0"/>
              <a:t>所描述的行为</a:t>
            </a:r>
            <a:endParaRPr lang="en-US" altLang="zh-CN" sz="1400" dirty="0" smtClean="0"/>
          </a:p>
          <a:p>
            <a:pPr marL="0" indent="0">
              <a:buNone/>
            </a:pPr>
            <a:r>
              <a:rPr lang="en-US" altLang="zh-CN" sz="1400" dirty="0" smtClean="0"/>
              <a:t>:t (==)</a:t>
            </a:r>
          </a:p>
          <a:p>
            <a:pPr marL="0" indent="0">
              <a:buNone/>
            </a:pPr>
            <a:r>
              <a:rPr lang="en-US" altLang="zh-CN" sz="1400" dirty="0" smtClean="0"/>
              <a:t>(==) :: (</a:t>
            </a:r>
            <a:r>
              <a:rPr lang="en-US" altLang="zh-CN" sz="1400" dirty="0" err="1" smtClean="0"/>
              <a:t>Eq</a:t>
            </a:r>
            <a:r>
              <a:rPr lang="en-US" altLang="zh-CN" sz="1400" dirty="0" smtClean="0"/>
              <a:t> a) =&gt; a -&gt; a -&gt; Bool</a:t>
            </a:r>
          </a:p>
          <a:p>
            <a:pPr marL="0" indent="0">
              <a:buNone/>
            </a:pPr>
            <a:r>
              <a:rPr lang="zh-CN" altLang="en-US" sz="1400" dirty="0" smtClean="0"/>
              <a:t>中缀函数。若要检查它的类型，就必须得用括号括起使之作为另一个函数，或者说以首码函数的形式调用它</a:t>
            </a:r>
            <a:endParaRPr lang="en-US" altLang="zh-CN" sz="1400" dirty="0" smtClean="0"/>
          </a:p>
          <a:p>
            <a:pPr marL="0" indent="0">
              <a:buNone/>
            </a:pP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 smtClean="0"/>
              <a:t>=&gt; </a:t>
            </a:r>
            <a:r>
              <a:rPr lang="zh-CN" altLang="en-US" sz="1400" dirty="0" smtClean="0"/>
              <a:t>符号。它左边的部分叫做类型约束。</a:t>
            </a:r>
            <a:endParaRPr lang="en-US" altLang="zh-CN" sz="1400" dirty="0" smtClean="0"/>
          </a:p>
          <a:p>
            <a:pPr marL="0" indent="0">
              <a:buNone/>
            </a:pPr>
            <a:r>
              <a:rPr lang="en-US" altLang="zh-CN" sz="1400" dirty="0" err="1" smtClean="0"/>
              <a:t>elem</a:t>
            </a:r>
            <a:r>
              <a:rPr lang="en-US" altLang="zh-CN" sz="1400" dirty="0" smtClean="0"/>
              <a:t> </a:t>
            </a:r>
            <a:r>
              <a:rPr lang="zh-CN" altLang="en-US" sz="1400" dirty="0" smtClean="0"/>
              <a:t>函数的类型为</a:t>
            </a:r>
            <a:r>
              <a:rPr lang="en-US" altLang="zh-CN" sz="1400" dirty="0" smtClean="0"/>
              <a:t>: (</a:t>
            </a:r>
            <a:r>
              <a:rPr lang="en-US" altLang="zh-CN" sz="1400" dirty="0" err="1" smtClean="0"/>
              <a:t>Eq</a:t>
            </a:r>
            <a:r>
              <a:rPr lang="en-US" altLang="zh-CN" sz="1400" dirty="0" smtClean="0"/>
              <a:t> a)=&gt;a-&gt;[a]-&gt;Bool</a:t>
            </a:r>
          </a:p>
          <a:p>
            <a:pPr marL="0" indent="0">
              <a:buNone/>
            </a:pP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 err="1" smtClean="0"/>
              <a:t>Eq</a:t>
            </a:r>
            <a:r>
              <a:rPr lang="en-US" altLang="zh-CN" sz="1400" dirty="0" smtClean="0"/>
              <a:t> </a:t>
            </a:r>
            <a:r>
              <a:rPr lang="zh-CN" altLang="en-US" sz="1400" dirty="0" smtClean="0"/>
              <a:t>包含可判断相等性的类型。提供实现的函数是 </a:t>
            </a:r>
            <a:r>
              <a:rPr lang="en-US" altLang="zh-CN" sz="1400" dirty="0" smtClean="0"/>
              <a:t>== </a:t>
            </a:r>
            <a:r>
              <a:rPr lang="zh-CN" altLang="en-US" sz="1400" dirty="0" smtClean="0"/>
              <a:t>和 </a:t>
            </a:r>
            <a:r>
              <a:rPr lang="en-US" altLang="zh-CN" sz="1400" dirty="0" smtClean="0"/>
              <a:t>/= 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pPr marL="0" indent="0">
              <a:buNone/>
            </a:pPr>
            <a:r>
              <a:rPr lang="en-US" altLang="zh-CN" sz="1400" dirty="0" smtClean="0"/>
              <a:t>Ord </a:t>
            </a:r>
            <a:r>
              <a:rPr lang="zh-CN" altLang="en-US" sz="1400" dirty="0" smtClean="0"/>
              <a:t>包含可比较大小的类型。</a:t>
            </a:r>
            <a:endParaRPr lang="en-US" altLang="zh-CN" sz="1400" dirty="0" smtClean="0"/>
          </a:p>
          <a:p>
            <a:pPr marL="0" indent="0">
              <a:buNone/>
            </a:pPr>
            <a:endParaRPr lang="en-US" altLang="zh-CN" sz="1400" dirty="0" smtClean="0"/>
          </a:p>
          <a:p>
            <a:pPr marL="0" indent="0">
              <a:buNone/>
            </a:pPr>
            <a:r>
              <a:rPr lang="en-US" altLang="zh-CN" sz="1400" dirty="0" smtClean="0"/>
              <a:t>Show </a:t>
            </a:r>
            <a:r>
              <a:rPr lang="zh-CN" altLang="en-US" sz="1400" dirty="0" smtClean="0"/>
              <a:t>的成员为可用字符串表示的类型。</a:t>
            </a:r>
            <a:r>
              <a:rPr lang="en-US" altLang="zh-CN" sz="1400" dirty="0" err="1" smtClean="0"/>
              <a:t>Sho</a:t>
            </a:r>
            <a:r>
              <a:rPr lang="zh-CN" altLang="en-US" sz="1400" dirty="0" smtClean="0"/>
              <a:t>函数：</a:t>
            </a:r>
            <a:endParaRPr lang="en-US" altLang="zh-CN" sz="1400" dirty="0" smtClean="0"/>
          </a:p>
          <a:p>
            <a:pPr marL="0" indent="0">
              <a:buNone/>
            </a:pPr>
            <a:r>
              <a:rPr lang="en-US" altLang="zh-CN" sz="1400" dirty="0" smtClean="0"/>
              <a:t>show 5.334</a:t>
            </a:r>
          </a:p>
          <a:p>
            <a:pPr marL="0" indent="0">
              <a:buNone/>
            </a:pPr>
            <a:r>
              <a:rPr lang="en-US" altLang="zh-CN" sz="1400" dirty="0" smtClean="0"/>
              <a:t>"5.334“</a:t>
            </a:r>
          </a:p>
          <a:p>
            <a:pPr marL="0" indent="0">
              <a:buNone/>
            </a:pPr>
            <a:endParaRPr lang="en-US" altLang="zh-CN" sz="1400" dirty="0" smtClean="0"/>
          </a:p>
          <a:p>
            <a:pPr marL="0" indent="0">
              <a:buNone/>
            </a:pPr>
            <a:r>
              <a:rPr lang="en-US" altLang="zh-CN" sz="1400" dirty="0" smtClean="0"/>
              <a:t>Read </a:t>
            </a:r>
            <a:r>
              <a:rPr lang="zh-CN" altLang="en-US" sz="1400" dirty="0" smtClean="0"/>
              <a:t>是与 </a:t>
            </a:r>
            <a:r>
              <a:rPr lang="en-US" altLang="zh-CN" sz="1400" dirty="0" smtClean="0"/>
              <a:t>Show </a:t>
            </a:r>
            <a:r>
              <a:rPr lang="zh-CN" altLang="en-US" sz="1400" dirty="0" smtClean="0"/>
              <a:t>相反的 </a:t>
            </a:r>
            <a:r>
              <a:rPr lang="en-US" altLang="zh-CN" sz="1400" dirty="0" err="1" smtClean="0"/>
              <a:t>Typeclass</a:t>
            </a:r>
            <a:r>
              <a:rPr lang="zh-CN" altLang="en-US" sz="1400" dirty="0" smtClean="0"/>
              <a:t>。 </a:t>
            </a:r>
            <a:r>
              <a:rPr lang="en-US" altLang="zh-CN" sz="1400" dirty="0" smtClean="0"/>
              <a:t>read </a:t>
            </a:r>
            <a:r>
              <a:rPr lang="zh-CN" altLang="en-US" sz="1400" dirty="0" smtClean="0"/>
              <a:t>函数可以将一个字符串转为 </a:t>
            </a:r>
            <a:r>
              <a:rPr lang="en-US" altLang="zh-CN" sz="1400" dirty="0" smtClean="0"/>
              <a:t>Read </a:t>
            </a:r>
            <a:r>
              <a:rPr lang="zh-CN" altLang="en-US" sz="1400" dirty="0" smtClean="0"/>
              <a:t>的某成员类型。</a:t>
            </a:r>
            <a:endParaRPr lang="en-US" altLang="zh-CN" sz="1400" dirty="0" smtClean="0"/>
          </a:p>
          <a:p>
            <a:pPr marL="0" indent="0">
              <a:buNone/>
            </a:pPr>
            <a:r>
              <a:rPr lang="en-US" altLang="zh-CN" sz="1400" dirty="0" smtClean="0"/>
              <a:t>read "[1,2,3,4]" ++ [3]</a:t>
            </a:r>
          </a:p>
          <a:p>
            <a:pPr marL="0" indent="0">
              <a:buNone/>
            </a:pPr>
            <a:r>
              <a:rPr lang="en-US" altLang="zh-CN" sz="1400" dirty="0" smtClean="0"/>
              <a:t>[1,2,3,4,3]</a:t>
            </a:r>
          </a:p>
          <a:p>
            <a:pPr marL="0" indent="0">
              <a:buNone/>
            </a:pPr>
            <a:r>
              <a:rPr lang="en-US" altLang="zh-CN" sz="1400" dirty="0" smtClean="0"/>
              <a:t> read "(3, 'a')" :: (</a:t>
            </a: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, Char)</a:t>
            </a:r>
          </a:p>
          <a:p>
            <a:pPr marL="0" indent="0">
              <a:buNone/>
            </a:pPr>
            <a:r>
              <a:rPr lang="en-US" altLang="zh-CN" sz="1400" dirty="0" smtClean="0"/>
              <a:t>(3, 'a')</a:t>
            </a:r>
          </a:p>
          <a:p>
            <a:pPr marL="0" indent="0">
              <a:buNone/>
            </a:pP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46667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95324" y="742950"/>
            <a:ext cx="10810876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 smtClean="0"/>
              <a:t>Enum</a:t>
            </a:r>
            <a:r>
              <a:rPr lang="en-US" altLang="zh-CN" sz="1400" dirty="0" smtClean="0"/>
              <a:t> </a:t>
            </a:r>
            <a:r>
              <a:rPr lang="zh-CN" altLang="en-US" sz="1400" dirty="0" smtClean="0"/>
              <a:t>的成员都是连续的类型 </a:t>
            </a:r>
            <a:r>
              <a:rPr lang="en-US" altLang="zh-CN" sz="1400" dirty="0" smtClean="0"/>
              <a:t>-- </a:t>
            </a:r>
            <a:r>
              <a:rPr lang="zh-CN" altLang="en-US" sz="1400" dirty="0" smtClean="0"/>
              <a:t>也就是可枚举。 </a:t>
            </a:r>
            <a:r>
              <a:rPr lang="en-US" altLang="zh-CN" sz="1400" dirty="0" err="1" smtClean="0"/>
              <a:t>Enum</a:t>
            </a:r>
            <a:r>
              <a:rPr lang="en-US" altLang="zh-CN" sz="1400" dirty="0" smtClean="0"/>
              <a:t> </a:t>
            </a:r>
            <a:r>
              <a:rPr lang="zh-CN" altLang="en-US" sz="1400" dirty="0" smtClean="0"/>
              <a:t>类存在的主要好处就在于我们可以在 </a:t>
            </a:r>
            <a:r>
              <a:rPr lang="en-US" altLang="zh-CN" sz="1400" dirty="0" smtClean="0"/>
              <a:t>Range </a:t>
            </a:r>
            <a:r>
              <a:rPr lang="zh-CN" altLang="en-US" sz="1400" dirty="0" smtClean="0"/>
              <a:t>中用到它的成员类型：</a:t>
            </a:r>
          </a:p>
          <a:p>
            <a:r>
              <a:rPr lang="zh-CN" altLang="en-US" sz="1400" dirty="0" smtClean="0"/>
              <a:t>每个值都有后继子 </a:t>
            </a:r>
            <a:r>
              <a:rPr lang="en-US" altLang="zh-CN" sz="1400" dirty="0" smtClean="0"/>
              <a:t>(</a:t>
            </a:r>
            <a:r>
              <a:rPr lang="en-US" altLang="zh-CN" sz="1400" dirty="0" err="1" smtClean="0"/>
              <a:t>successer</a:t>
            </a:r>
            <a:r>
              <a:rPr lang="en-US" altLang="zh-CN" sz="1400" dirty="0" smtClean="0"/>
              <a:t>) </a:t>
            </a:r>
            <a:r>
              <a:rPr lang="zh-CN" altLang="en-US" sz="1400" dirty="0" smtClean="0"/>
              <a:t>和前置子 </a:t>
            </a:r>
            <a:r>
              <a:rPr lang="en-US" altLang="zh-CN" sz="1400" dirty="0" smtClean="0"/>
              <a:t>(</a:t>
            </a:r>
            <a:r>
              <a:rPr lang="en-US" altLang="zh-CN" sz="1400" dirty="0" err="1" smtClean="0"/>
              <a:t>predecesor</a:t>
            </a:r>
            <a:r>
              <a:rPr lang="en-US" altLang="zh-CN" sz="1400" dirty="0" smtClean="0"/>
              <a:t>)</a:t>
            </a:r>
            <a:r>
              <a:rPr lang="zh-CN" altLang="en-US" sz="1400" dirty="0" smtClean="0"/>
              <a:t>，分别可以通过 </a:t>
            </a:r>
            <a:r>
              <a:rPr lang="en-US" altLang="zh-CN" sz="1400" dirty="0" err="1" smtClean="0"/>
              <a:t>succ</a:t>
            </a:r>
            <a:r>
              <a:rPr lang="en-US" altLang="zh-CN" sz="1400" dirty="0" smtClean="0"/>
              <a:t> </a:t>
            </a:r>
            <a:r>
              <a:rPr lang="zh-CN" altLang="en-US" sz="1400" dirty="0" smtClean="0"/>
              <a:t>函数和 </a:t>
            </a:r>
            <a:r>
              <a:rPr lang="en-US" altLang="zh-CN" sz="1400" dirty="0" err="1" smtClean="0"/>
              <a:t>pred</a:t>
            </a:r>
            <a:r>
              <a:rPr lang="en-US" altLang="zh-CN" sz="1400" dirty="0" smtClean="0"/>
              <a:t> </a:t>
            </a:r>
            <a:r>
              <a:rPr lang="zh-CN" altLang="en-US" sz="1400" dirty="0" smtClean="0"/>
              <a:t>函数得到。</a:t>
            </a:r>
            <a:endParaRPr lang="en-US" altLang="zh-CN" sz="1400" dirty="0" smtClean="0"/>
          </a:p>
          <a:p>
            <a:r>
              <a:rPr lang="zh-CN" altLang="en-US" sz="1400" dirty="0" smtClean="0"/>
              <a:t>该 </a:t>
            </a:r>
            <a:r>
              <a:rPr lang="en-US" altLang="zh-CN" sz="1400" dirty="0" err="1" smtClean="0"/>
              <a:t>Typeclass</a:t>
            </a:r>
            <a:r>
              <a:rPr lang="en-US" altLang="zh-CN" sz="1400" dirty="0" smtClean="0"/>
              <a:t> </a:t>
            </a:r>
            <a:r>
              <a:rPr lang="zh-CN" altLang="en-US" sz="1400" dirty="0" smtClean="0"/>
              <a:t>包含的类型有： </a:t>
            </a:r>
            <a:r>
              <a:rPr lang="en-US" altLang="zh-CN" sz="1400" dirty="0" smtClean="0"/>
              <a:t>() , Bool , Char , Ordering , </a:t>
            </a: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, Integer , Float </a:t>
            </a:r>
            <a:r>
              <a:rPr lang="zh-CN" altLang="en-US" sz="1400" dirty="0" smtClean="0"/>
              <a:t>和 </a:t>
            </a:r>
            <a:r>
              <a:rPr lang="en-US" altLang="zh-CN" sz="1400" dirty="0" smtClean="0"/>
              <a:t>Double 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r>
              <a:rPr lang="en-US" altLang="zh-CN" sz="1400" dirty="0" smtClean="0"/>
              <a:t>Bounded </a:t>
            </a:r>
            <a:r>
              <a:rPr lang="zh-CN" altLang="en-US" sz="1400" dirty="0" smtClean="0"/>
              <a:t>的成员都有一个上限和下限。</a:t>
            </a:r>
            <a:endParaRPr lang="en-US" altLang="zh-CN" sz="1400" dirty="0" smtClean="0"/>
          </a:p>
          <a:p>
            <a:r>
              <a:rPr lang="en-US" altLang="zh-CN" sz="1400" dirty="0" err="1" smtClean="0"/>
              <a:t>minBound</a:t>
            </a:r>
            <a:r>
              <a:rPr lang="en-US" altLang="zh-CN" sz="1400" dirty="0" smtClean="0"/>
              <a:t> :: </a:t>
            </a:r>
            <a:r>
              <a:rPr lang="en-US" altLang="zh-CN" sz="1400" dirty="0" err="1" smtClean="0"/>
              <a:t>Int</a:t>
            </a:r>
            <a:endParaRPr lang="en-US" altLang="zh-CN" sz="1400" dirty="0" smtClean="0"/>
          </a:p>
          <a:p>
            <a:r>
              <a:rPr lang="en-US" altLang="zh-CN" sz="1400" dirty="0" smtClean="0"/>
              <a:t>-2147483648</a:t>
            </a:r>
          </a:p>
          <a:p>
            <a:endParaRPr lang="en-US" altLang="zh-CN" sz="1400" dirty="0"/>
          </a:p>
          <a:p>
            <a:r>
              <a:rPr lang="en-US" altLang="zh-CN" sz="1400" dirty="0" err="1" smtClean="0"/>
              <a:t>maxBound</a:t>
            </a:r>
            <a:r>
              <a:rPr lang="en-US" altLang="zh-CN" sz="1400" dirty="0" smtClean="0"/>
              <a:t> :: (Bool, </a:t>
            </a: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, Char)</a:t>
            </a:r>
          </a:p>
          <a:p>
            <a:r>
              <a:rPr lang="en-US" altLang="zh-CN" sz="1400" dirty="0" smtClean="0"/>
              <a:t>(True,2147483647,'\1114111')</a:t>
            </a:r>
          </a:p>
          <a:p>
            <a:endParaRPr lang="en-US" altLang="zh-CN" sz="1400" dirty="0"/>
          </a:p>
          <a:p>
            <a:r>
              <a:rPr lang="en-US" altLang="zh-CN" sz="1400" dirty="0" err="1" smtClean="0"/>
              <a:t>Num</a:t>
            </a:r>
            <a:r>
              <a:rPr lang="en-US" altLang="zh-CN" sz="1400" dirty="0" smtClean="0"/>
              <a:t> </a:t>
            </a:r>
            <a:r>
              <a:rPr lang="zh-CN" altLang="en-US" sz="1400" dirty="0" smtClean="0"/>
              <a:t>是表示数字的 </a:t>
            </a:r>
            <a:r>
              <a:rPr lang="en-US" altLang="zh-CN" sz="1400" dirty="0" err="1" smtClean="0"/>
              <a:t>Typeclass</a:t>
            </a:r>
            <a:r>
              <a:rPr lang="zh-CN" altLang="en-US" sz="1400" dirty="0" smtClean="0"/>
              <a:t>，它的成员类型都具有数字的特征。</a:t>
            </a:r>
            <a:endParaRPr lang="en-US" altLang="zh-CN" sz="1400" dirty="0" smtClean="0"/>
          </a:p>
          <a:p>
            <a:r>
              <a:rPr lang="en-US" altLang="zh-CN" sz="1400" dirty="0" smtClean="0"/>
              <a:t>Integral </a:t>
            </a:r>
            <a:r>
              <a:rPr lang="zh-CN" altLang="en-US" sz="1400" dirty="0" smtClean="0"/>
              <a:t>同样是表示数字的 </a:t>
            </a:r>
            <a:r>
              <a:rPr lang="en-US" altLang="zh-CN" sz="1400" dirty="0" err="1" smtClean="0"/>
              <a:t>Typeclass</a:t>
            </a:r>
            <a:r>
              <a:rPr lang="zh-CN" altLang="en-US" sz="1400" dirty="0" smtClean="0"/>
              <a:t>。 </a:t>
            </a:r>
            <a:r>
              <a:rPr lang="en-US" altLang="zh-CN" sz="1400" dirty="0" err="1" smtClean="0"/>
              <a:t>Num</a:t>
            </a:r>
            <a:r>
              <a:rPr lang="en-US" altLang="zh-CN" sz="1400" dirty="0" smtClean="0"/>
              <a:t> </a:t>
            </a:r>
            <a:r>
              <a:rPr lang="zh-CN" altLang="en-US" sz="1400" dirty="0" smtClean="0"/>
              <a:t>包含所有的数字：实数和整数。而 </a:t>
            </a:r>
            <a:r>
              <a:rPr lang="en-US" altLang="zh-CN" sz="1400" dirty="0" smtClean="0"/>
              <a:t>Integral </a:t>
            </a:r>
            <a:r>
              <a:rPr lang="zh-CN" altLang="en-US" sz="1400" dirty="0" smtClean="0"/>
              <a:t>仅包含整数，其中的成员类型有</a:t>
            </a:r>
          </a:p>
          <a:p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</a:t>
            </a:r>
            <a:r>
              <a:rPr lang="zh-CN" altLang="en-US" sz="1400" dirty="0" smtClean="0"/>
              <a:t>和 </a:t>
            </a:r>
            <a:r>
              <a:rPr lang="en-US" altLang="zh-CN" sz="1400" dirty="0" smtClean="0"/>
              <a:t>Integer 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r>
              <a:rPr lang="pt-BR" altLang="zh-CN" sz="1400" dirty="0" smtClean="0"/>
              <a:t>fromIntegral :: (Num b, Integral a) =&gt; a -&gt;</a:t>
            </a:r>
            <a:r>
              <a:rPr lang="en-US" altLang="zh-CN" sz="1400" dirty="0" smtClean="0"/>
              <a:t>b</a:t>
            </a:r>
          </a:p>
          <a:p>
            <a:r>
              <a:rPr lang="en-US" altLang="zh-CN" sz="1400" dirty="0" err="1" smtClean="0"/>
              <a:t>fromIntegral</a:t>
            </a:r>
            <a:r>
              <a:rPr lang="en-US" altLang="zh-CN" sz="1400" dirty="0" smtClean="0"/>
              <a:t> (length [1,2,3,4]) + 3.2</a:t>
            </a:r>
          </a:p>
          <a:p>
            <a:endParaRPr lang="en-US" altLang="zh-CN" sz="1400" dirty="0" smtClean="0"/>
          </a:p>
          <a:p>
            <a:r>
              <a:rPr lang="en-US" altLang="zh-CN" sz="1400" dirty="0" smtClean="0"/>
              <a:t>Floating </a:t>
            </a:r>
            <a:r>
              <a:rPr lang="zh-CN" altLang="en-US" sz="1400" dirty="0" smtClean="0"/>
              <a:t>仅包含浮点类型： </a:t>
            </a:r>
            <a:r>
              <a:rPr lang="en-US" altLang="zh-CN" sz="1400" dirty="0" smtClean="0"/>
              <a:t>Float </a:t>
            </a:r>
            <a:r>
              <a:rPr lang="zh-CN" altLang="en-US" sz="1400" dirty="0" smtClean="0"/>
              <a:t>和 </a:t>
            </a:r>
            <a:r>
              <a:rPr lang="en-US" altLang="zh-CN" sz="1400" dirty="0" smtClean="0"/>
              <a:t>Double 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endParaRPr lang="en-US" altLang="zh-CN" sz="1400" dirty="0"/>
          </a:p>
          <a:p>
            <a:endParaRPr lang="en-US" altLang="zh-CN" sz="1400" dirty="0" smtClean="0"/>
          </a:p>
          <a:p>
            <a:endParaRPr lang="en-US" altLang="zh-CN" sz="1400" dirty="0"/>
          </a:p>
          <a:p>
            <a:endParaRPr lang="en-US" altLang="zh-CN" sz="1400" dirty="0" smtClean="0"/>
          </a:p>
          <a:p>
            <a:endParaRPr lang="en-US" altLang="zh-CN" sz="1400" dirty="0" smtClean="0"/>
          </a:p>
          <a:p>
            <a:endParaRPr lang="en-US" altLang="zh-CN" sz="1400" dirty="0" smtClean="0"/>
          </a:p>
          <a:p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08545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7375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Pattern matching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38250"/>
            <a:ext cx="7086600" cy="493871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altLang="zh-CN" sz="1400" dirty="0" smtClean="0"/>
              <a:t>factorial :: (Integral a) =&gt; a -&gt; a</a:t>
            </a:r>
          </a:p>
          <a:p>
            <a:pPr marL="0" indent="0">
              <a:buNone/>
            </a:pPr>
            <a:r>
              <a:rPr lang="pt-BR" altLang="zh-CN" sz="1400" dirty="0" smtClean="0"/>
              <a:t>factorial 0 = 1</a:t>
            </a:r>
          </a:p>
          <a:p>
            <a:pPr marL="0" indent="0">
              <a:buNone/>
            </a:pPr>
            <a:r>
              <a:rPr lang="pt-BR" altLang="zh-CN" sz="1400" dirty="0" smtClean="0"/>
              <a:t>factorial n = n * factorial (n - 1)</a:t>
            </a:r>
          </a:p>
          <a:p>
            <a:pPr marL="0" indent="0">
              <a:buNone/>
            </a:pPr>
            <a:endParaRPr lang="pt-BR" altLang="zh-CN" sz="1400" dirty="0"/>
          </a:p>
          <a:p>
            <a:pPr marL="0" indent="0">
              <a:buNone/>
            </a:pPr>
            <a:r>
              <a:rPr lang="es-ES" altLang="zh-CN" sz="1400" dirty="0" smtClean="0"/>
              <a:t>addVectors :: (Num a) =&gt; (a, a) -&gt; (a, a) -&gt; (a, a)</a:t>
            </a:r>
          </a:p>
          <a:p>
            <a:pPr marL="0" indent="0">
              <a:buNone/>
            </a:pPr>
            <a:r>
              <a:rPr lang="es-ES" altLang="zh-CN" sz="1400" dirty="0" smtClean="0"/>
              <a:t>addVectors (x1, y1) (x2, y2) = (x1 + x2, y1 + y2)</a:t>
            </a:r>
          </a:p>
          <a:p>
            <a:pPr marL="0" indent="0">
              <a:buNone/>
            </a:pPr>
            <a:endParaRPr lang="es-ES" altLang="zh-CN" sz="1400" dirty="0"/>
          </a:p>
          <a:p>
            <a:pPr marL="0" indent="0">
              <a:buNone/>
            </a:pPr>
            <a:r>
              <a:rPr lang="en-US" altLang="zh-CN" sz="1400" dirty="0" smtClean="0"/>
              <a:t>List Comprehension </a:t>
            </a:r>
            <a:r>
              <a:rPr lang="zh-CN" altLang="en-US" sz="1400" dirty="0" smtClean="0"/>
              <a:t>中也能用模式匹配：</a:t>
            </a:r>
            <a:endParaRPr lang="en-US" altLang="zh-CN" sz="1400" dirty="0" smtClean="0"/>
          </a:p>
          <a:p>
            <a:pPr marL="0" indent="0">
              <a:buNone/>
            </a:pPr>
            <a:r>
              <a:rPr lang="da-DK" altLang="zh-CN" sz="1400" dirty="0" smtClean="0"/>
              <a:t>let xs = [(1,3), (4,3), (2,4), (5,3), (5,6), (3,1)]</a:t>
            </a:r>
          </a:p>
          <a:p>
            <a:pPr marL="0" indent="0">
              <a:buNone/>
            </a:pPr>
            <a:r>
              <a:rPr lang="en-US" altLang="zh-CN" sz="1400" dirty="0" smtClean="0"/>
              <a:t>[</a:t>
            </a:r>
            <a:r>
              <a:rPr lang="en-US" altLang="zh-CN" sz="1400" dirty="0" err="1" smtClean="0"/>
              <a:t>a+b</a:t>
            </a:r>
            <a:r>
              <a:rPr lang="en-US" altLang="zh-CN" sz="1400" dirty="0" smtClean="0"/>
              <a:t> | (</a:t>
            </a:r>
            <a:r>
              <a:rPr lang="en-US" altLang="zh-CN" sz="1400" dirty="0" err="1" smtClean="0"/>
              <a:t>a,b</a:t>
            </a:r>
            <a:r>
              <a:rPr lang="en-US" altLang="zh-CN" sz="1400" dirty="0" smtClean="0"/>
              <a:t>) &lt;- </a:t>
            </a:r>
            <a:r>
              <a:rPr lang="en-US" altLang="zh-CN" sz="1400" dirty="0" err="1" smtClean="0"/>
              <a:t>xs</a:t>
            </a:r>
            <a:r>
              <a:rPr lang="en-US" altLang="zh-CN" sz="1400" dirty="0" smtClean="0"/>
              <a:t>]</a:t>
            </a:r>
          </a:p>
          <a:p>
            <a:pPr marL="0" indent="0">
              <a:buNone/>
            </a:pPr>
            <a:r>
              <a:rPr lang="en-US" altLang="zh-CN" sz="1400" dirty="0" smtClean="0"/>
              <a:t>[4,7,6,8,11,4]</a:t>
            </a:r>
          </a:p>
          <a:p>
            <a:pPr marL="0" indent="0">
              <a:buNone/>
            </a:pPr>
            <a:endParaRPr lang="en-US" altLang="zh-CN" sz="1400" dirty="0"/>
          </a:p>
          <a:p>
            <a:pPr marL="0" indent="0">
              <a:buNone/>
            </a:pPr>
            <a:r>
              <a:rPr lang="zh-CN" altLang="en-US" sz="1400" dirty="0" smtClean="0"/>
              <a:t>对 </a:t>
            </a:r>
            <a:r>
              <a:rPr lang="en-US" altLang="zh-CN" sz="1400" dirty="0" smtClean="0"/>
              <a:t>List </a:t>
            </a:r>
            <a:r>
              <a:rPr lang="zh-CN" altLang="en-US" sz="1400" dirty="0" smtClean="0"/>
              <a:t>本身也可以使用模式匹配。你可以用 </a:t>
            </a:r>
            <a:r>
              <a:rPr lang="en-US" altLang="zh-CN" sz="1400" dirty="0" smtClean="0"/>
              <a:t>[] </a:t>
            </a:r>
            <a:r>
              <a:rPr lang="zh-CN" altLang="en-US" sz="1400" dirty="0" smtClean="0"/>
              <a:t>或 </a:t>
            </a:r>
            <a:r>
              <a:rPr lang="en-US" altLang="zh-CN" sz="1400" dirty="0" smtClean="0"/>
              <a:t>: </a:t>
            </a:r>
            <a:r>
              <a:rPr lang="zh-CN" altLang="en-US" sz="1400" dirty="0" smtClean="0"/>
              <a:t>来匹配它</a:t>
            </a:r>
            <a:endParaRPr lang="en-US" altLang="zh-CN" sz="1400" dirty="0" smtClean="0"/>
          </a:p>
          <a:p>
            <a:pPr marL="0" indent="0">
              <a:buNone/>
            </a:pPr>
            <a:r>
              <a:rPr lang="zh-CN" altLang="en-US" sz="1400" dirty="0" smtClean="0"/>
              <a:t>如果你要把 </a:t>
            </a:r>
            <a:r>
              <a:rPr lang="en-US" altLang="zh-CN" sz="1400" dirty="0" smtClean="0"/>
              <a:t>List </a:t>
            </a:r>
            <a:r>
              <a:rPr lang="zh-CN" altLang="en-US" sz="1400" dirty="0" smtClean="0"/>
              <a:t>的前三个元素都绑定到变量中，可以使用类似 </a:t>
            </a:r>
            <a:r>
              <a:rPr lang="en-US" altLang="zh-CN" sz="1400" dirty="0" smtClean="0"/>
              <a:t>x:y:z:xs</a:t>
            </a:r>
          </a:p>
          <a:p>
            <a:pPr marL="0" indent="0">
              <a:buNone/>
            </a:pPr>
            <a:r>
              <a:rPr lang="en-US" altLang="zh-CN" sz="1400" dirty="0" smtClean="0"/>
              <a:t>head' :: [a] -&gt; a</a:t>
            </a:r>
          </a:p>
          <a:p>
            <a:pPr marL="0" indent="0">
              <a:buNone/>
            </a:pPr>
            <a:r>
              <a:rPr lang="en-US" altLang="zh-CN" sz="1400" dirty="0" smtClean="0"/>
              <a:t>head' [] = </a:t>
            </a:r>
            <a:r>
              <a:rPr lang="en-US" altLang="zh-CN" sz="1400" dirty="0" smtClean="0">
                <a:solidFill>
                  <a:srgbClr val="FF0000"/>
                </a:solidFill>
              </a:rPr>
              <a:t>error</a:t>
            </a:r>
            <a:r>
              <a:rPr lang="en-US" altLang="zh-CN" sz="1400" dirty="0" smtClean="0"/>
              <a:t> "Can't call head on an empty list, dummy!"</a:t>
            </a:r>
          </a:p>
          <a:p>
            <a:pPr marL="0" indent="0">
              <a:buNone/>
            </a:pPr>
            <a:r>
              <a:rPr lang="en-US" altLang="zh-CN" sz="1400" dirty="0" smtClean="0"/>
              <a:t>head'</a:t>
            </a:r>
            <a:r>
              <a:rPr lang="en-US" altLang="zh-CN" sz="1400" dirty="0" smtClean="0">
                <a:solidFill>
                  <a:srgbClr val="FF0000"/>
                </a:solidFill>
              </a:rPr>
              <a:t> (x:_) </a:t>
            </a:r>
            <a:r>
              <a:rPr lang="en-US" altLang="zh-CN" sz="1400" dirty="0" smtClean="0"/>
              <a:t>= x</a:t>
            </a:r>
          </a:p>
          <a:p>
            <a:pPr marL="0" indent="0">
              <a:buNone/>
            </a:pPr>
            <a:r>
              <a:rPr lang="zh-CN" altLang="en-US" sz="1400" dirty="0" smtClean="0"/>
              <a:t>你若要绑定多个变量</a:t>
            </a:r>
            <a:r>
              <a:rPr lang="en-US" altLang="zh-CN" sz="1400" dirty="0" smtClean="0"/>
              <a:t>(</a:t>
            </a:r>
            <a:r>
              <a:rPr lang="zh-CN" altLang="en-US" sz="1400" dirty="0" smtClean="0"/>
              <a:t>用 </a:t>
            </a:r>
            <a:r>
              <a:rPr lang="en-US" altLang="zh-CN" sz="1400" dirty="0" smtClean="0"/>
              <a:t>_ </a:t>
            </a:r>
            <a:r>
              <a:rPr lang="zh-CN" altLang="en-US" sz="1400" dirty="0" smtClean="0"/>
              <a:t>也是如此</a:t>
            </a:r>
            <a:r>
              <a:rPr lang="en-US" altLang="zh-CN" sz="1400" dirty="0" smtClean="0"/>
              <a:t>)</a:t>
            </a:r>
            <a:r>
              <a:rPr lang="zh-CN" altLang="en-US" sz="1400" dirty="0" smtClean="0"/>
              <a:t>，我们必须用括号将其括起。同时注意下我们用的这个 </a:t>
            </a:r>
            <a:r>
              <a:rPr lang="en-US" altLang="zh-CN" sz="1400" dirty="0" smtClean="0"/>
              <a:t>error </a:t>
            </a:r>
            <a:r>
              <a:rPr lang="zh-CN" altLang="en-US" sz="1400" dirty="0" smtClean="0"/>
              <a:t>函数，</a:t>
            </a:r>
          </a:p>
          <a:p>
            <a:pPr marL="0" indent="0">
              <a:buNone/>
            </a:pPr>
            <a:r>
              <a:rPr lang="zh-CN" altLang="en-US" sz="1400" dirty="0" smtClean="0"/>
              <a:t>它可以生成一个运行时错误，用参数中的字符串表示对错误的描述</a:t>
            </a:r>
            <a:endParaRPr lang="en-US" altLang="zh-CN" sz="1400" dirty="0" smtClean="0"/>
          </a:p>
          <a:p>
            <a:pPr marL="0" indent="0">
              <a:buNone/>
            </a:pPr>
            <a:endParaRPr lang="zh-CN" altLang="en-US" sz="1400" dirty="0"/>
          </a:p>
        </p:txBody>
      </p:sp>
      <p:sp>
        <p:nvSpPr>
          <p:cNvPr id="4" name="文本框 3"/>
          <p:cNvSpPr txBox="1"/>
          <p:nvPr/>
        </p:nvSpPr>
        <p:spPr>
          <a:xfrm>
            <a:off x="5657850" y="658812"/>
            <a:ext cx="633412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length' :: (</a:t>
            </a:r>
            <a:r>
              <a:rPr lang="en-US" altLang="zh-CN" sz="1400" dirty="0" err="1" smtClean="0"/>
              <a:t>Num</a:t>
            </a:r>
            <a:r>
              <a:rPr lang="en-US" altLang="zh-CN" sz="1400" dirty="0" smtClean="0"/>
              <a:t> b) =&gt; [a] -&gt; b</a:t>
            </a:r>
          </a:p>
          <a:p>
            <a:r>
              <a:rPr lang="en-US" altLang="zh-CN" sz="1400" dirty="0" smtClean="0"/>
              <a:t>length' [] = 0</a:t>
            </a:r>
          </a:p>
          <a:p>
            <a:r>
              <a:rPr lang="en-US" altLang="zh-CN" sz="1400" dirty="0" smtClean="0"/>
              <a:t>length' (_:</a:t>
            </a:r>
            <a:r>
              <a:rPr lang="en-US" altLang="zh-CN" sz="1400" dirty="0" err="1" smtClean="0"/>
              <a:t>xs</a:t>
            </a:r>
            <a:r>
              <a:rPr lang="en-US" altLang="zh-CN" sz="1400" dirty="0" smtClean="0"/>
              <a:t>) = 1 + length' </a:t>
            </a:r>
            <a:r>
              <a:rPr lang="en-US" altLang="zh-CN" sz="1400" dirty="0" err="1" smtClean="0"/>
              <a:t>xs</a:t>
            </a:r>
            <a:endParaRPr lang="en-US" altLang="zh-CN" sz="1400" dirty="0" smtClean="0"/>
          </a:p>
          <a:p>
            <a:endParaRPr lang="en-US" altLang="zh-CN" sz="1400" dirty="0"/>
          </a:p>
          <a:p>
            <a:r>
              <a:rPr lang="zh-CN" altLang="en-US" sz="1400" dirty="0" smtClean="0"/>
              <a:t>还有个东西叫做 </a:t>
            </a:r>
            <a:r>
              <a:rPr lang="en-US" altLang="zh-CN" sz="1400" dirty="0" smtClean="0"/>
              <a:t>as </a:t>
            </a:r>
            <a:r>
              <a:rPr lang="zh-CN" altLang="en-US" sz="1400" dirty="0" smtClean="0"/>
              <a:t>模式，就是将一个名字和 </a:t>
            </a:r>
            <a:r>
              <a:rPr lang="en-US" altLang="zh-CN" sz="1400" dirty="0" smtClean="0"/>
              <a:t>@ </a:t>
            </a:r>
            <a:r>
              <a:rPr lang="zh-CN" altLang="en-US" sz="1400" dirty="0" smtClean="0"/>
              <a:t>置于模式前，可以在按模式分割什么东西时仍保留对其整体的引用。</a:t>
            </a:r>
            <a:endParaRPr lang="en-US" altLang="zh-CN" sz="1400" dirty="0" smtClean="0"/>
          </a:p>
          <a:p>
            <a:r>
              <a:rPr lang="zh-CN" altLang="en-US" sz="1400" dirty="0" smtClean="0"/>
              <a:t>如这个模式 </a:t>
            </a:r>
            <a:r>
              <a:rPr lang="en-US" altLang="zh-CN" sz="1400" dirty="0" err="1" smtClean="0"/>
              <a:t>xs</a:t>
            </a:r>
            <a:r>
              <a:rPr lang="en-US" altLang="zh-CN" sz="1400" dirty="0" smtClean="0"/>
              <a:t>@(</a:t>
            </a:r>
            <a:r>
              <a:rPr lang="en-US" altLang="zh-CN" sz="1400" dirty="0" err="1" smtClean="0"/>
              <a:t>x:y:ys</a:t>
            </a:r>
            <a:r>
              <a:rPr lang="en-US" altLang="zh-CN" sz="1400" dirty="0" smtClean="0"/>
              <a:t>) </a:t>
            </a:r>
            <a:r>
              <a:rPr lang="zh-CN" altLang="en-US" sz="1400" dirty="0" smtClean="0"/>
              <a:t>，它会匹配出与 </a:t>
            </a:r>
            <a:r>
              <a:rPr lang="en-US" altLang="zh-CN" sz="1400" dirty="0" smtClean="0"/>
              <a:t>x:y:ys </a:t>
            </a:r>
            <a:r>
              <a:rPr lang="zh-CN" altLang="en-US" sz="1400" dirty="0" smtClean="0"/>
              <a:t>对应的东西，同时你也可以方便地通过 </a:t>
            </a:r>
            <a:r>
              <a:rPr lang="en-US" altLang="zh-CN" sz="1400" dirty="0" err="1" smtClean="0"/>
              <a:t>xs</a:t>
            </a:r>
            <a:r>
              <a:rPr lang="en-US" altLang="zh-CN" sz="1400" dirty="0" smtClean="0"/>
              <a:t> </a:t>
            </a:r>
            <a:r>
              <a:rPr lang="zh-CN" altLang="en-US" sz="1400" dirty="0" smtClean="0"/>
              <a:t>得到整个 </a:t>
            </a:r>
            <a:r>
              <a:rPr lang="en-US" altLang="zh-CN" sz="1400" dirty="0" smtClean="0"/>
              <a:t>List</a:t>
            </a:r>
            <a:r>
              <a:rPr lang="zh-CN" altLang="en-US" sz="1400" dirty="0" smtClean="0"/>
              <a:t>，而不必在函数体中重复 </a:t>
            </a:r>
            <a:r>
              <a:rPr lang="en-US" altLang="zh-CN" sz="1400" dirty="0" smtClean="0"/>
              <a:t>x:y:ys 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r>
              <a:rPr lang="en-US" altLang="zh-CN" sz="1400" dirty="0" smtClean="0"/>
              <a:t>capital :: String -&gt; String</a:t>
            </a:r>
          </a:p>
          <a:p>
            <a:r>
              <a:rPr lang="en-US" altLang="zh-CN" sz="1400" dirty="0" smtClean="0"/>
              <a:t>capital "" = "Empty string, whoops!"</a:t>
            </a:r>
          </a:p>
          <a:p>
            <a:r>
              <a:rPr lang="en-US" altLang="zh-CN" sz="1400" dirty="0" smtClean="0"/>
              <a:t>capital all@(</a:t>
            </a:r>
            <a:r>
              <a:rPr lang="en-US" altLang="zh-CN" sz="1400" dirty="0" err="1" smtClean="0"/>
              <a:t>x:xs</a:t>
            </a:r>
            <a:r>
              <a:rPr lang="en-US" altLang="zh-CN" sz="1400" dirty="0" smtClean="0"/>
              <a:t>) = "The first letter of " ++ all ++ " is " ++ [x]</a:t>
            </a:r>
          </a:p>
          <a:p>
            <a:endParaRPr lang="en-US" altLang="zh-CN" sz="1400" dirty="0" smtClean="0"/>
          </a:p>
          <a:p>
            <a:r>
              <a:rPr lang="en-US" altLang="zh-CN" sz="1400" dirty="0" smtClean="0"/>
              <a:t>capital "Dracula"</a:t>
            </a:r>
          </a:p>
          <a:p>
            <a:r>
              <a:rPr lang="en-US" altLang="zh-CN" sz="1400" dirty="0" smtClean="0"/>
              <a:t>"The first letter of Dracula is D"</a:t>
            </a:r>
          </a:p>
          <a:p>
            <a:endParaRPr lang="en-US" altLang="zh-CN" sz="1400" dirty="0"/>
          </a:p>
          <a:p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15574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1582</Words>
  <Application>Microsoft Office PowerPoint</Application>
  <PresentationFormat>宽屏</PresentationFormat>
  <Paragraphs>196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List</vt:lpstr>
      <vt:lpstr>PowerPoint 演示文稿</vt:lpstr>
      <vt:lpstr>PowerPoint 演示文稿</vt:lpstr>
      <vt:lpstr>Tuple</vt:lpstr>
      <vt:lpstr>Types and Typeclasses</vt:lpstr>
      <vt:lpstr>Typeclasses</vt:lpstr>
      <vt:lpstr>PowerPoint 演示文稿</vt:lpstr>
      <vt:lpstr>Pattern matching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</dc:title>
  <dc:creator>gkl</dc:creator>
  <cp:lastModifiedBy>gkl</cp:lastModifiedBy>
  <cp:revision>17</cp:revision>
  <dcterms:created xsi:type="dcterms:W3CDTF">2018-06-28T09:44:53Z</dcterms:created>
  <dcterms:modified xsi:type="dcterms:W3CDTF">2018-06-28T13:07:33Z</dcterms:modified>
</cp:coreProperties>
</file>