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20523C8-4933-4350-97E9-A1896E02F636}" type="datetimeFigureOut">
              <a:rPr lang="zh-CN" altLang="en-US" smtClean="0"/>
              <a:t>2018/4/6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3314036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0523C8-4933-4350-97E9-A1896E02F636}" type="datetimeFigureOut">
              <a:rPr lang="zh-CN" altLang="en-US" smtClean="0"/>
              <a:t>2018/4/6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3612990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0523C8-4933-4350-97E9-A1896E02F636}" type="datetimeFigureOut">
              <a:rPr lang="zh-CN" altLang="en-US" smtClean="0"/>
              <a:t>2018/4/6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380582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0523C8-4933-4350-97E9-A1896E02F636}" type="datetimeFigureOut">
              <a:rPr lang="zh-CN" altLang="en-US" smtClean="0"/>
              <a:t>2018/4/6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452383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20523C8-4933-4350-97E9-A1896E02F636}" type="datetimeFigureOut">
              <a:rPr lang="zh-CN" altLang="en-US" smtClean="0"/>
              <a:t>2018/4/6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44932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20523C8-4933-4350-97E9-A1896E02F636}" type="datetimeFigureOut">
              <a:rPr lang="zh-CN" altLang="en-US" smtClean="0"/>
              <a:t>2018/4/6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205778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20523C8-4933-4350-97E9-A1896E02F636}" type="datetimeFigureOut">
              <a:rPr lang="zh-CN" altLang="en-US" smtClean="0"/>
              <a:t>2018/4/6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180521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20523C8-4933-4350-97E9-A1896E02F636}" type="datetimeFigureOut">
              <a:rPr lang="zh-CN" altLang="en-US" smtClean="0"/>
              <a:t>2018/4/6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4202358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0523C8-4933-4350-97E9-A1896E02F636}" type="datetimeFigureOut">
              <a:rPr lang="zh-CN" altLang="en-US" smtClean="0"/>
              <a:t>2018/4/6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376861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20523C8-4933-4350-97E9-A1896E02F636}" type="datetimeFigureOut">
              <a:rPr lang="zh-CN" altLang="en-US" smtClean="0"/>
              <a:t>2018/4/6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123160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20523C8-4933-4350-97E9-A1896E02F636}" type="datetimeFigureOut">
              <a:rPr lang="zh-CN" altLang="en-US" smtClean="0"/>
              <a:t>2018/4/6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2868679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523C8-4933-4350-97E9-A1896E02F636}" type="datetimeFigureOut">
              <a:rPr lang="zh-CN" altLang="en-US" smtClean="0"/>
              <a:t>2018/4/6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84F19-3396-4290-BA0F-529CF015B241}" type="slidenum">
              <a:rPr lang="zh-CN" altLang="en-US" smtClean="0"/>
              <a:t>‹#›</a:t>
            </a:fld>
            <a:endParaRPr lang="zh-CN" altLang="en-US"/>
          </a:p>
        </p:txBody>
      </p:sp>
    </p:spTree>
    <p:extLst>
      <p:ext uri="{BB962C8B-B14F-4D97-AF65-F5344CB8AC3E}">
        <p14:creationId xmlns:p14="http://schemas.microsoft.com/office/powerpoint/2010/main" val="1572755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docs.python.org/3/library/functions.html#dir" TargetMode="Externa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python.org/3/reference/compound_stmts.html#try" TargetMode="Externa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docs.python.org/3/reference/simple_stmts.html#retur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a:t>
            </a:r>
            <a:endParaRPr lang="zh-CN" altLang="en-US" dirty="0"/>
          </a:p>
        </p:txBody>
      </p:sp>
      <p:sp>
        <p:nvSpPr>
          <p:cNvPr id="4" name="矩形 3"/>
          <p:cNvSpPr/>
          <p:nvPr/>
        </p:nvSpPr>
        <p:spPr>
          <a:xfrm>
            <a:off x="472580" y="1847486"/>
            <a:ext cx="7807354" cy="646331"/>
          </a:xfrm>
          <a:prstGeom prst="rect">
            <a:avLst/>
          </a:prstGeom>
        </p:spPr>
        <p:txBody>
          <a:bodyPr wrap="square">
            <a:spAutoFit/>
          </a:bodyPr>
          <a:lstStyle/>
          <a:p>
            <a:r>
              <a:rPr lang="en-US" altLang="zh-CN" b="0" i="0" dirty="0" smtClean="0">
                <a:solidFill>
                  <a:srgbClr val="222222"/>
                </a:solidFill>
                <a:effectLst/>
                <a:latin typeface="Lucida Grande"/>
              </a:rPr>
              <a:t>By default, Python source files are treated as encoded in UTF-8.</a:t>
            </a:r>
          </a:p>
          <a:p>
            <a:endParaRPr lang="zh-CN" altLang="en-US" dirty="0"/>
          </a:p>
        </p:txBody>
      </p:sp>
      <p:sp>
        <p:nvSpPr>
          <p:cNvPr id="5" name="Rectangle 1"/>
          <p:cNvSpPr>
            <a:spLocks noChangeArrowheads="1"/>
          </p:cNvSpPr>
          <p:nvPr/>
        </p:nvSpPr>
        <p:spPr bwMode="auto">
          <a:xfrm>
            <a:off x="472580" y="2265217"/>
            <a:ext cx="9748008" cy="457200"/>
          </a:xfrm>
          <a:prstGeom prst="rect">
            <a:avLst/>
          </a:prstGeom>
          <a:solidFill>
            <a:srgbClr val="EE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222222"/>
                </a:solidFill>
                <a:effectLst/>
                <a:latin typeface="Arial" panose="020B0604020202020204" pitchFamily="34" charset="0"/>
                <a:ea typeface="Lucida Grande"/>
              </a:rPr>
              <a:t>To declare an encoding other than the default one, a special comment line should be added as the </a:t>
            </a:r>
            <a:r>
              <a:rPr kumimoji="0" lang="zh-CN" altLang="zh-CN" sz="1200" b="0" i="1" u="none" strike="noStrike" cap="none" normalizeH="0" baseline="0" dirty="0" smtClean="0">
                <a:ln>
                  <a:noFill/>
                </a:ln>
                <a:solidFill>
                  <a:srgbClr val="222222"/>
                </a:solidFill>
                <a:effectLst/>
                <a:latin typeface="Arial" panose="020B0604020202020204" pitchFamily="34" charset="0"/>
                <a:ea typeface="Lucida Grande"/>
              </a:rPr>
              <a:t>first</a:t>
            </a:r>
            <a:r>
              <a:rPr kumimoji="0" lang="zh-CN" altLang="zh-CN" sz="1200" b="0" i="0" u="none" strike="noStrike" cap="none" normalizeH="0" baseline="0" dirty="0" smtClean="0">
                <a:ln>
                  <a:noFill/>
                </a:ln>
                <a:solidFill>
                  <a:srgbClr val="222222"/>
                </a:solidFill>
                <a:effectLst/>
                <a:latin typeface="Arial" panose="020B0604020202020204" pitchFamily="34" charset="0"/>
                <a:ea typeface="Lucida Grande"/>
              </a:rPr>
              <a:t> line of the file. The syntax is as follows:</a:t>
            </a:r>
            <a:endParaRPr kumimoji="0" lang="zh-CN" altLang="zh-CN"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1" u="none" strike="noStrike" cap="none" normalizeH="0" baseline="0" dirty="0" smtClean="0">
                <a:ln>
                  <a:noFill/>
                </a:ln>
                <a:solidFill>
                  <a:srgbClr val="408090"/>
                </a:solidFill>
                <a:effectLst/>
                <a:latin typeface="Courier New" panose="02070309020205020404" pitchFamily="49" charset="0"/>
                <a:ea typeface="Lucida Grande"/>
                <a:cs typeface="Courier New" panose="02070309020205020404" pitchFamily="49" charset="0"/>
              </a:rPr>
              <a:t># -*- coding: encoding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472580" y="2883680"/>
            <a:ext cx="9748008" cy="369332"/>
          </a:xfrm>
          <a:prstGeom prst="rect">
            <a:avLst/>
          </a:prstGeom>
          <a:solidFill>
            <a:srgbClr val="EE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dirty="0" smtClean="0">
                <a:ln>
                  <a:noFill/>
                </a:ln>
                <a:solidFill>
                  <a:srgbClr val="C65D09"/>
                </a:solidFill>
                <a:effectLst/>
                <a:latin typeface="Courier New" panose="02070309020205020404" pitchFamily="49" charset="0"/>
                <a:cs typeface="Courier New" panose="02070309020205020404" pitchFamily="49" charset="0"/>
              </a:rPr>
              <a:t>&gt;&gt;&gt; </a:t>
            </a:r>
            <a:r>
              <a:rPr kumimoji="0" lang="zh-CN" altLang="zh-CN" sz="1100" b="0" i="0" u="none" strike="noStrike" cap="none" normalizeH="0" baseline="0" dirty="0" smtClean="0">
                <a:ln>
                  <a:noFill/>
                </a:ln>
                <a:solidFill>
                  <a:srgbClr val="208050"/>
                </a:solidFill>
                <a:effectLst/>
                <a:latin typeface="Courier New" panose="02070309020205020404" pitchFamily="49" charset="0"/>
                <a:cs typeface="Courier New" panose="02070309020205020404" pitchFamily="49" charset="0"/>
              </a:rPr>
              <a:t>8</a:t>
            </a:r>
            <a:r>
              <a:rPr kumimoji="0" lang="zh-CN" altLang="zh-CN"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CN" altLang="zh-CN" sz="1100" b="0" i="0" u="none" strike="noStrike" cap="none" normalizeH="0" baseline="0" dirty="0" smtClean="0">
                <a:ln>
                  <a:noFill/>
                </a:ln>
                <a:solidFill>
                  <a:srgbClr val="208050"/>
                </a:solidFill>
                <a:effectLst/>
                <a:latin typeface="Courier New" panose="02070309020205020404" pitchFamily="49" charset="0"/>
                <a:cs typeface="Courier New" panose="02070309020205020404" pitchFamily="49" charset="0"/>
              </a:rPr>
              <a:t>5</a:t>
            </a:r>
            <a:r>
              <a:rPr kumimoji="0" lang="zh-CN" altLang="zh-CN"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CN" altLang="zh-CN" sz="1100" b="0" i="1" u="none" strike="noStrike" cap="none" normalizeH="0" baseline="0" dirty="0" smtClean="0">
                <a:ln>
                  <a:noFill/>
                </a:ln>
                <a:solidFill>
                  <a:srgbClr val="408090"/>
                </a:solidFill>
                <a:effectLst/>
                <a:latin typeface="Courier New" panose="02070309020205020404" pitchFamily="49" charset="0"/>
                <a:cs typeface="Courier New" panose="02070309020205020404" pitchFamily="49" charset="0"/>
              </a:rPr>
              <a:t># division always returns a floating point number</a:t>
            </a:r>
            <a:r>
              <a:rPr kumimoji="0" lang="zh-CN" altLang="zh-CN"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1.6</a:t>
            </a:r>
            <a:r>
              <a:rPr kumimoji="0" lang="zh-CN" altLang="zh-CN" sz="800" b="0" i="0" u="none" strike="noStrike" cap="none" normalizeH="0" baseline="0" dirty="0" smtClean="0">
                <a:ln>
                  <a:noFill/>
                </a:ln>
                <a:solidFill>
                  <a:schemeClr val="tx1"/>
                </a:solidFill>
                <a:effectLst/>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472580" y="3458209"/>
            <a:ext cx="9748008" cy="369332"/>
          </a:xfrm>
          <a:prstGeom prst="rect">
            <a:avLst/>
          </a:prstGeom>
          <a:solidFill>
            <a:srgbClr val="EE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208050"/>
                </a:solidFill>
                <a:effectLst/>
                <a:latin typeface="Courier New" panose="02070309020205020404" pitchFamily="49" charset="0"/>
                <a:cs typeface="Courier New" panose="02070309020205020404" pitchFamily="49" charset="0"/>
              </a:rPr>
              <a:t>17</a:t>
            </a:r>
            <a:r>
              <a:rPr kumimoji="0" lang="zh-CN" altLang="zh-CN" sz="1100" b="0" i="0" u="none" strike="noStrike" cap="none" normalizeH="0" baseline="0" smtClean="0">
                <a:ln>
                  <a:noFill/>
                </a:ln>
                <a:solidFill>
                  <a:srgbClr val="333333"/>
                </a:solidFill>
                <a:effectLst/>
                <a:latin typeface="Courier New" panose="02070309020205020404" pitchFamily="49" charset="0"/>
                <a:cs typeface="Courier New" panose="02070309020205020404" pitchFamily="49" charset="0"/>
              </a:rPr>
              <a:t> </a:t>
            </a:r>
            <a:r>
              <a:rPr kumimoji="0" lang="zh-CN" altLang="zh-CN" sz="1800" b="0" i="0" u="none" strike="noStrike" cap="none" normalizeH="0" baseline="0" smtClean="0">
                <a:ln>
                  <a:noFill/>
                </a:ln>
                <a:solidFill>
                  <a:srgbClr val="666666"/>
                </a:solidFill>
                <a:effectLst/>
                <a:latin typeface="Arial" panose="020B0604020202020204" pitchFamily="34" charset="0"/>
              </a:rPr>
              <a:t>//</a:t>
            </a:r>
            <a:r>
              <a:rPr kumimoji="0" lang="zh-CN" altLang="zh-CN" sz="1100" b="0" i="0" u="none" strike="noStrike" cap="none" normalizeH="0" baseline="0" smtClean="0">
                <a:ln>
                  <a:noFill/>
                </a:ln>
                <a:solidFill>
                  <a:srgbClr val="333333"/>
                </a:solidFill>
                <a:effectLst/>
                <a:latin typeface="Courier New" panose="02070309020205020404" pitchFamily="49" charset="0"/>
                <a:cs typeface="Courier New" panose="02070309020205020404" pitchFamily="49" charset="0"/>
              </a:rPr>
              <a:t> </a:t>
            </a:r>
            <a:r>
              <a:rPr kumimoji="0" lang="zh-CN" altLang="zh-CN" sz="1100" b="0" i="0" u="none" strike="noStrike" cap="none" normalizeH="0" baseline="0" smtClean="0">
                <a:ln>
                  <a:noFill/>
                </a:ln>
                <a:solidFill>
                  <a:srgbClr val="208050"/>
                </a:solidFill>
                <a:effectLst/>
                <a:latin typeface="Courier New" panose="02070309020205020404" pitchFamily="49" charset="0"/>
                <a:cs typeface="Courier New" panose="02070309020205020404" pitchFamily="49" charset="0"/>
              </a:rPr>
              <a:t>3</a:t>
            </a:r>
            <a:r>
              <a:rPr kumimoji="0" lang="zh-CN" altLang="zh-CN" sz="1100" b="0" i="0" u="none" strike="noStrike" cap="none" normalizeH="0" baseline="0" smtClean="0">
                <a:ln>
                  <a:noFill/>
                </a:ln>
                <a:solidFill>
                  <a:srgbClr val="333333"/>
                </a:solidFill>
                <a:effectLst/>
                <a:latin typeface="Courier New" panose="02070309020205020404" pitchFamily="49" charset="0"/>
                <a:cs typeface="Courier New" panose="02070309020205020404" pitchFamily="49" charset="0"/>
              </a:rPr>
              <a:t> </a:t>
            </a:r>
            <a:r>
              <a:rPr kumimoji="0" lang="zh-CN" altLang="zh-CN" sz="1100" b="0" i="1" u="none" strike="noStrike" cap="none" normalizeH="0" baseline="0" smtClean="0">
                <a:ln>
                  <a:noFill/>
                </a:ln>
                <a:solidFill>
                  <a:srgbClr val="408090"/>
                </a:solidFill>
                <a:effectLst/>
                <a:latin typeface="Courier New" panose="02070309020205020404" pitchFamily="49" charset="0"/>
                <a:cs typeface="Courier New" panose="02070309020205020404" pitchFamily="49" charset="0"/>
              </a:rPr>
              <a:t># floor division discards the fractional part</a:t>
            </a:r>
            <a:r>
              <a:rPr kumimoji="0" lang="zh-CN" altLang="zh-CN" sz="1100" b="0" i="0" u="none" strike="noStrike" cap="none" normalizeH="0" baseline="0" smtClean="0">
                <a:ln>
                  <a:noFill/>
                </a:ln>
                <a:solidFill>
                  <a:srgbClr val="333333"/>
                </a:solidFill>
                <a:effectLst/>
                <a:latin typeface="Courier New" panose="02070309020205020404" pitchFamily="49" charset="0"/>
                <a:cs typeface="Courier New" panose="02070309020205020404" pitchFamily="49" charset="0"/>
              </a:rPr>
              <a:t> 5</a:t>
            </a: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472580" y="4076672"/>
            <a:ext cx="9748008" cy="369332"/>
          </a:xfrm>
          <a:prstGeom prst="rect">
            <a:avLst/>
          </a:prstGeom>
          <a:solidFill>
            <a:srgbClr val="EE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208050"/>
                </a:solidFill>
                <a:effectLst/>
                <a:latin typeface="Courier New" panose="02070309020205020404" pitchFamily="49" charset="0"/>
                <a:cs typeface="Courier New" panose="02070309020205020404" pitchFamily="49" charset="0"/>
              </a:rPr>
              <a:t>2</a:t>
            </a:r>
            <a:r>
              <a:rPr kumimoji="0" lang="zh-CN" altLang="zh-CN" sz="1100" b="0" i="0" u="none" strike="noStrike" cap="none" normalizeH="0" baseline="0" smtClean="0">
                <a:ln>
                  <a:noFill/>
                </a:ln>
                <a:solidFill>
                  <a:srgbClr val="333333"/>
                </a:solidFill>
                <a:effectLst/>
                <a:latin typeface="Courier New" panose="02070309020205020404" pitchFamily="49" charset="0"/>
                <a:cs typeface="Courier New" panose="02070309020205020404" pitchFamily="49" charset="0"/>
              </a:rPr>
              <a:t> </a:t>
            </a:r>
            <a:r>
              <a:rPr kumimoji="0" lang="zh-CN" altLang="zh-CN" sz="1800" b="0" i="0" u="none" strike="noStrike" cap="none" normalizeH="0" baseline="0" smtClean="0">
                <a:ln>
                  <a:noFill/>
                </a:ln>
                <a:solidFill>
                  <a:srgbClr val="666666"/>
                </a:solidFill>
                <a:effectLst/>
                <a:latin typeface="Arial" panose="020B0604020202020204" pitchFamily="34" charset="0"/>
              </a:rPr>
              <a:t>**</a:t>
            </a:r>
            <a:r>
              <a:rPr kumimoji="0" lang="zh-CN" altLang="zh-CN" sz="1100" b="0" i="0" u="none" strike="noStrike" cap="none" normalizeH="0" baseline="0" smtClean="0">
                <a:ln>
                  <a:noFill/>
                </a:ln>
                <a:solidFill>
                  <a:srgbClr val="333333"/>
                </a:solidFill>
                <a:effectLst/>
                <a:latin typeface="Courier New" panose="02070309020205020404" pitchFamily="49" charset="0"/>
                <a:cs typeface="Courier New" panose="02070309020205020404" pitchFamily="49" charset="0"/>
              </a:rPr>
              <a:t> </a:t>
            </a:r>
            <a:r>
              <a:rPr kumimoji="0" lang="zh-CN" altLang="zh-CN" sz="1100" b="0" i="0" u="none" strike="noStrike" cap="none" normalizeH="0" baseline="0" smtClean="0">
                <a:ln>
                  <a:noFill/>
                </a:ln>
                <a:solidFill>
                  <a:srgbClr val="208050"/>
                </a:solidFill>
                <a:effectLst/>
                <a:latin typeface="Courier New" panose="02070309020205020404" pitchFamily="49" charset="0"/>
                <a:cs typeface="Courier New" panose="02070309020205020404" pitchFamily="49" charset="0"/>
              </a:rPr>
              <a:t>7</a:t>
            </a:r>
            <a:r>
              <a:rPr kumimoji="0" lang="zh-CN" altLang="zh-CN" sz="1100" b="0" i="0" u="none" strike="noStrike" cap="none" normalizeH="0" baseline="0" smtClean="0">
                <a:ln>
                  <a:noFill/>
                </a:ln>
                <a:solidFill>
                  <a:srgbClr val="333333"/>
                </a:solidFill>
                <a:effectLst/>
                <a:latin typeface="Courier New" panose="02070309020205020404" pitchFamily="49" charset="0"/>
                <a:cs typeface="Courier New" panose="02070309020205020404" pitchFamily="49" charset="0"/>
              </a:rPr>
              <a:t> </a:t>
            </a:r>
            <a:r>
              <a:rPr kumimoji="0" lang="zh-CN" altLang="zh-CN" sz="1100" b="0" i="1" u="none" strike="noStrike" cap="none" normalizeH="0" baseline="0" smtClean="0">
                <a:ln>
                  <a:noFill/>
                </a:ln>
                <a:solidFill>
                  <a:srgbClr val="408090"/>
                </a:solidFill>
                <a:effectLst/>
                <a:latin typeface="Courier New" panose="02070309020205020404" pitchFamily="49" charset="0"/>
                <a:cs typeface="Courier New" panose="02070309020205020404" pitchFamily="49" charset="0"/>
              </a:rPr>
              <a:t># 2 to the power of 7</a:t>
            </a:r>
            <a:r>
              <a:rPr kumimoji="0" lang="zh-CN" altLang="zh-CN" sz="1100" b="0" i="0" u="none" strike="noStrike" cap="none" normalizeH="0" baseline="0" smtClean="0">
                <a:ln>
                  <a:noFill/>
                </a:ln>
                <a:solidFill>
                  <a:srgbClr val="333333"/>
                </a:solidFill>
                <a:effectLst/>
                <a:latin typeface="Courier New" panose="02070309020205020404" pitchFamily="49" charset="0"/>
                <a:cs typeface="Courier New" panose="02070309020205020404" pitchFamily="49" charset="0"/>
              </a:rPr>
              <a:t> 128</a:t>
            </a: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380301" y="4731391"/>
            <a:ext cx="12192000" cy="0"/>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222222"/>
                </a:solidFill>
                <a:effectLst/>
                <a:latin typeface="Arial" panose="020B0604020202020204" pitchFamily="34" charset="0"/>
                <a:ea typeface="Lucida Grande"/>
              </a:rPr>
              <a:t>In interactive mode, the last printed expression is assigned to the variable </a:t>
            </a:r>
            <a:r>
              <a:rPr kumimoji="0" lang="zh-CN" altLang="zh-CN" sz="11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_</a:t>
            </a:r>
            <a:r>
              <a:rPr kumimoji="0" lang="zh-CN" altLang="zh-CN" sz="800" b="0" i="0" u="none" strike="noStrike" cap="none" normalizeH="0" baseline="0" dirty="0" smtClean="0">
                <a:ln>
                  <a:noFill/>
                </a:ln>
                <a:solidFill>
                  <a:schemeClr val="tx1"/>
                </a:solidFill>
                <a:effectLst/>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7"/>
          <p:cNvSpPr>
            <a:spLocks noChangeArrowheads="1"/>
          </p:cNvSpPr>
          <p:nvPr/>
        </p:nvSpPr>
        <p:spPr bwMode="auto">
          <a:xfrm>
            <a:off x="380301" y="5067074"/>
            <a:ext cx="9840287" cy="769441"/>
          </a:xfrm>
          <a:prstGeom prst="rect">
            <a:avLst/>
          </a:prstGeom>
          <a:solidFill>
            <a:srgbClr val="EE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dirty="0" smtClean="0">
                <a:ln>
                  <a:noFill/>
                </a:ln>
                <a:solidFill>
                  <a:srgbClr val="C65D09"/>
                </a:solidFill>
                <a:effectLst/>
                <a:latin typeface="Courier New" panose="02070309020205020404" pitchFamily="49" charset="0"/>
                <a:cs typeface="Courier New" panose="02070309020205020404" pitchFamily="49" charset="0"/>
              </a:rPr>
              <a:t>&gt;&gt;&gt; </a:t>
            </a:r>
            <a:r>
              <a:rPr kumimoji="0" lang="zh-CN" altLang="zh-CN" sz="1100" b="0" i="0" u="none" strike="noStrike" cap="none" normalizeH="0" baseline="0" dirty="0" smtClean="0">
                <a:ln>
                  <a:noFill/>
                </a:ln>
                <a:solidFill>
                  <a:srgbClr val="4070A0"/>
                </a:solidFill>
                <a:effectLst/>
                <a:latin typeface="Courier New" panose="02070309020205020404" pitchFamily="49" charset="0"/>
                <a:cs typeface="Courier New" panose="02070309020205020404" pitchFamily="49" charset="0"/>
              </a:rPr>
              <a:t>'"Isn</a:t>
            </a:r>
            <a:r>
              <a:rPr kumimoji="0" lang="zh-CN" altLang="zh-CN" sz="1100" b="1" i="0" u="none" strike="noStrike" cap="none" normalizeH="0" baseline="0" dirty="0" smtClean="0">
                <a:ln>
                  <a:noFill/>
                </a:ln>
                <a:solidFill>
                  <a:srgbClr val="4070A0"/>
                </a:solidFill>
                <a:effectLst/>
                <a:latin typeface="Courier New" panose="02070309020205020404" pitchFamily="49" charset="0"/>
                <a:cs typeface="Courier New" panose="02070309020205020404" pitchFamily="49" charset="0"/>
              </a:rPr>
              <a:t>\'</a:t>
            </a:r>
            <a:r>
              <a:rPr kumimoji="0" lang="zh-CN" altLang="zh-CN" sz="1100" b="0" i="0" u="none" strike="noStrike" cap="none" normalizeH="0" baseline="0" dirty="0" smtClean="0">
                <a:ln>
                  <a:noFill/>
                </a:ln>
                <a:solidFill>
                  <a:srgbClr val="4070A0"/>
                </a:solidFill>
                <a:effectLst/>
                <a:latin typeface="Courier New" panose="02070309020205020404" pitchFamily="49" charset="0"/>
                <a:cs typeface="Courier New" panose="02070309020205020404" pitchFamily="49" charset="0"/>
              </a:rPr>
              <a:t>t," she said.‘</a:t>
            </a:r>
            <a:endParaRPr kumimoji="0" lang="en-US" altLang="zh-CN" sz="1100" b="0" i="0" u="none" strike="noStrike" cap="none" normalizeH="0" baseline="0" dirty="0" smtClean="0">
              <a:ln>
                <a:noFill/>
              </a:ln>
              <a:solidFill>
                <a:srgbClr val="4070A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'"Isn\'t," she said.' </a:t>
            </a:r>
            <a:endParaRPr kumimoji="0" lang="en-US" altLang="zh-CN"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dirty="0" smtClean="0">
                <a:ln>
                  <a:noFill/>
                </a:ln>
                <a:solidFill>
                  <a:srgbClr val="C65D09"/>
                </a:solidFill>
                <a:effectLst/>
                <a:latin typeface="Courier New" panose="02070309020205020404" pitchFamily="49" charset="0"/>
                <a:cs typeface="Courier New" panose="02070309020205020404" pitchFamily="49" charset="0"/>
              </a:rPr>
              <a:t>&gt;&gt;&gt; </a:t>
            </a:r>
            <a:r>
              <a:rPr kumimoji="0" lang="zh-CN" altLang="zh-CN"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zh-CN" altLang="zh-CN" sz="1100" b="0" i="0" u="none" strike="noStrike" cap="none" normalizeH="0" baseline="0" dirty="0" smtClean="0">
                <a:ln>
                  <a:noFill/>
                </a:ln>
                <a:solidFill>
                  <a:srgbClr val="4070A0"/>
                </a:solidFill>
                <a:effectLst/>
                <a:latin typeface="Courier New" panose="02070309020205020404" pitchFamily="49" charset="0"/>
                <a:cs typeface="Courier New" panose="02070309020205020404" pitchFamily="49" charset="0"/>
              </a:rPr>
              <a:t>'"Isn</a:t>
            </a:r>
            <a:r>
              <a:rPr kumimoji="0" lang="zh-CN" altLang="zh-CN" sz="1100" b="1" i="0" u="none" strike="noStrike" cap="none" normalizeH="0" baseline="0" dirty="0" smtClean="0">
                <a:ln>
                  <a:noFill/>
                </a:ln>
                <a:solidFill>
                  <a:srgbClr val="4070A0"/>
                </a:solidFill>
                <a:effectLst/>
                <a:latin typeface="Courier New" panose="02070309020205020404" pitchFamily="49" charset="0"/>
                <a:cs typeface="Courier New" panose="02070309020205020404" pitchFamily="49" charset="0"/>
              </a:rPr>
              <a:t>\'</a:t>
            </a:r>
            <a:r>
              <a:rPr kumimoji="0" lang="zh-CN" altLang="zh-CN" sz="1100" b="0" i="0" u="none" strike="noStrike" cap="none" normalizeH="0" baseline="0" dirty="0" smtClean="0">
                <a:ln>
                  <a:noFill/>
                </a:ln>
                <a:solidFill>
                  <a:srgbClr val="4070A0"/>
                </a:solidFill>
                <a:effectLst/>
                <a:latin typeface="Courier New" panose="02070309020205020404" pitchFamily="49" charset="0"/>
                <a:cs typeface="Courier New" panose="02070309020205020404" pitchFamily="49" charset="0"/>
              </a:rPr>
              <a:t>t," she said.'</a:t>
            </a:r>
            <a:r>
              <a:rPr kumimoji="0" lang="zh-CN" altLang="zh-CN"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endParaRPr kumimoji="0" lang="en-US" altLang="zh-CN"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100" dirty="0">
                <a:solidFill>
                  <a:srgbClr val="333333"/>
                </a:solidFill>
                <a:latin typeface="Courier New" panose="02070309020205020404" pitchFamily="49" charset="0"/>
                <a:cs typeface="Courier New" panose="02070309020205020404" pitchFamily="49" charset="0"/>
              </a:rPr>
              <a:t> </a:t>
            </a:r>
            <a:r>
              <a:rPr kumimoji="0" lang="zh-CN" altLang="zh-CN"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"Isn't," she said.</a:t>
            </a:r>
            <a:r>
              <a:rPr kumimoji="0" lang="zh-CN" altLang="zh-CN" sz="800" b="0" i="0" u="none" strike="noStrike" cap="none" normalizeH="0" baseline="0" dirty="0" smtClean="0">
                <a:ln>
                  <a:noFill/>
                </a:ln>
                <a:solidFill>
                  <a:schemeClr val="tx1"/>
                </a:solidFill>
                <a:effectLst/>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8970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数据结构</a:t>
            </a:r>
            <a:endParaRPr lang="zh-CN" altLang="en-US" dirty="0"/>
          </a:p>
        </p:txBody>
      </p:sp>
      <p:pic>
        <p:nvPicPr>
          <p:cNvPr id="4" name="图片 3"/>
          <p:cNvPicPr>
            <a:picLocks noChangeAspect="1"/>
          </p:cNvPicPr>
          <p:nvPr/>
        </p:nvPicPr>
        <p:blipFill>
          <a:blip r:embed="rId2"/>
          <a:stretch>
            <a:fillRect/>
          </a:stretch>
        </p:blipFill>
        <p:spPr>
          <a:xfrm>
            <a:off x="624219" y="1528877"/>
            <a:ext cx="4862181" cy="1684741"/>
          </a:xfrm>
          <a:prstGeom prst="rect">
            <a:avLst/>
          </a:prstGeom>
        </p:spPr>
      </p:pic>
      <p:pic>
        <p:nvPicPr>
          <p:cNvPr id="5" name="图片 4"/>
          <p:cNvPicPr>
            <a:picLocks noChangeAspect="1"/>
          </p:cNvPicPr>
          <p:nvPr/>
        </p:nvPicPr>
        <p:blipFill>
          <a:blip r:embed="rId3"/>
          <a:stretch>
            <a:fillRect/>
          </a:stretch>
        </p:blipFill>
        <p:spPr>
          <a:xfrm>
            <a:off x="624219" y="3291137"/>
            <a:ext cx="6538397" cy="3159848"/>
          </a:xfrm>
          <a:prstGeom prst="rect">
            <a:avLst/>
          </a:prstGeom>
        </p:spPr>
      </p:pic>
    </p:spTree>
    <p:extLst>
      <p:ext uri="{BB962C8B-B14F-4D97-AF65-F5344CB8AC3E}">
        <p14:creationId xmlns:p14="http://schemas.microsoft.com/office/powerpoint/2010/main" val="1396573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43326" y="0"/>
            <a:ext cx="11205404" cy="4445192"/>
          </a:xfrm>
          <a:prstGeom prst="rect">
            <a:avLst/>
          </a:prstGeom>
        </p:spPr>
      </p:pic>
      <p:pic>
        <p:nvPicPr>
          <p:cNvPr id="4" name="图片 3"/>
          <p:cNvPicPr>
            <a:picLocks noChangeAspect="1"/>
          </p:cNvPicPr>
          <p:nvPr/>
        </p:nvPicPr>
        <p:blipFill>
          <a:blip r:embed="rId3"/>
          <a:stretch>
            <a:fillRect/>
          </a:stretch>
        </p:blipFill>
        <p:spPr>
          <a:xfrm>
            <a:off x="343326" y="4496095"/>
            <a:ext cx="4161905" cy="2361905"/>
          </a:xfrm>
          <a:prstGeom prst="rect">
            <a:avLst/>
          </a:prstGeom>
        </p:spPr>
      </p:pic>
    </p:spTree>
    <p:extLst>
      <p:ext uri="{BB962C8B-B14F-4D97-AF65-F5344CB8AC3E}">
        <p14:creationId xmlns:p14="http://schemas.microsoft.com/office/powerpoint/2010/main" val="2637559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24274" y="276509"/>
            <a:ext cx="6980952" cy="4552381"/>
          </a:xfrm>
          <a:prstGeom prst="rect">
            <a:avLst/>
          </a:prstGeom>
        </p:spPr>
      </p:pic>
      <p:pic>
        <p:nvPicPr>
          <p:cNvPr id="3" name="图片 2"/>
          <p:cNvPicPr>
            <a:picLocks noChangeAspect="1"/>
          </p:cNvPicPr>
          <p:nvPr/>
        </p:nvPicPr>
        <p:blipFill>
          <a:blip r:embed="rId3"/>
          <a:stretch>
            <a:fillRect/>
          </a:stretch>
        </p:blipFill>
        <p:spPr>
          <a:xfrm>
            <a:off x="76200" y="5181660"/>
            <a:ext cx="12115800" cy="762479"/>
          </a:xfrm>
          <a:prstGeom prst="rect">
            <a:avLst/>
          </a:prstGeom>
        </p:spPr>
      </p:pic>
    </p:spTree>
    <p:extLst>
      <p:ext uri="{BB962C8B-B14F-4D97-AF65-F5344CB8AC3E}">
        <p14:creationId xmlns:p14="http://schemas.microsoft.com/office/powerpoint/2010/main" val="1864568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90499" y="362085"/>
            <a:ext cx="11839575" cy="1694581"/>
          </a:xfrm>
          <a:prstGeom prst="rect">
            <a:avLst/>
          </a:prstGeom>
        </p:spPr>
      </p:pic>
      <p:sp>
        <p:nvSpPr>
          <p:cNvPr id="3" name="Rectangle 1"/>
          <p:cNvSpPr>
            <a:spLocks noChangeArrowheads="1"/>
          </p:cNvSpPr>
          <p:nvPr/>
        </p:nvSpPr>
        <p:spPr bwMode="auto">
          <a:xfrm>
            <a:off x="276225" y="2724150"/>
            <a:ext cx="12192000" cy="0"/>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222222"/>
                </a:solidFill>
                <a:effectLst/>
                <a:latin typeface="Arial" panose="020B0604020202020204" pitchFamily="34" charset="0"/>
                <a:ea typeface="Lucida Grande"/>
              </a:rPr>
              <a:t>to create an empty set you have to use </a:t>
            </a:r>
            <a:r>
              <a:rPr kumimoji="0" lang="zh-CN" altLang="zh-CN" sz="1100" b="0" i="0" u="none" strike="noStrike" cap="none" normalizeH="0" baseline="0" smtClean="0">
                <a:ln>
                  <a:noFill/>
                </a:ln>
                <a:solidFill>
                  <a:srgbClr val="222222"/>
                </a:solidFill>
                <a:effectLst/>
                <a:latin typeface="Courier New" panose="02070309020205020404" pitchFamily="49" charset="0"/>
                <a:cs typeface="Courier New" panose="02070309020205020404" pitchFamily="49" charset="0"/>
              </a:rPr>
              <a:t>set()</a:t>
            </a:r>
            <a:r>
              <a:rPr kumimoji="0" lang="zh-CN" altLang="zh-CN" sz="1200" b="0" i="0" u="none" strike="noStrike" cap="none" normalizeH="0" baseline="0" smtClean="0">
                <a:ln>
                  <a:noFill/>
                </a:ln>
                <a:solidFill>
                  <a:srgbClr val="222222"/>
                </a:solidFill>
                <a:effectLst/>
                <a:ea typeface="Lucida Grande"/>
              </a:rPr>
              <a:t>, not</a:t>
            </a:r>
            <a:r>
              <a:rPr kumimoji="0" lang="zh-CN" altLang="zh-CN" sz="1200" b="0" i="0" u="none" strike="noStrike" cap="none" normalizeH="0" baseline="0" smtClean="0">
                <a:ln>
                  <a:noFill/>
                </a:ln>
                <a:solidFill>
                  <a:srgbClr val="222222"/>
                </a:solidFill>
                <a:effectLst/>
                <a:latin typeface="Arial" panose="020B0604020202020204" pitchFamily="34" charset="0"/>
                <a:ea typeface="Lucida Grande"/>
              </a:rPr>
              <a:t> </a:t>
            </a:r>
            <a:r>
              <a:rPr kumimoji="0" lang="zh-CN" altLang="zh-CN" sz="1100" b="0" i="0" u="none" strike="noStrike" cap="none" normalizeH="0" baseline="0" smtClean="0">
                <a:ln>
                  <a:noFill/>
                </a:ln>
                <a:solidFill>
                  <a:srgbClr val="222222"/>
                </a:solidFill>
                <a:effectLst/>
                <a:latin typeface="Courier New" panose="02070309020205020404" pitchFamily="49" charset="0"/>
                <a:cs typeface="Courier New" panose="02070309020205020404" pitchFamily="49" charset="0"/>
              </a:rPr>
              <a:t>{}</a:t>
            </a:r>
            <a:r>
              <a:rPr kumimoji="0" lang="zh-CN" altLang="zh-CN" sz="1200" b="0" i="0" u="none" strike="noStrike" cap="none" normalizeH="0" baseline="0" smtClean="0">
                <a:ln>
                  <a:noFill/>
                </a:ln>
                <a:solidFill>
                  <a:srgbClr val="222222"/>
                </a:solidFill>
                <a:effectLst/>
                <a:ea typeface="Lucida Grande"/>
              </a:rPr>
              <a:t>; the latter creates an empty dictionary</a:t>
            </a:r>
            <a:r>
              <a:rPr kumimoji="0" lang="zh-CN" altLang="zh-CN" sz="800" b="0" i="0" u="none" strike="noStrike" cap="none" normalizeH="0" baseline="0" smtClean="0">
                <a:ln>
                  <a:noFill/>
                </a:ln>
                <a:solidFill>
                  <a:schemeClr val="tx1"/>
                </a:solidFill>
                <a:effectLst/>
                <a:latin typeface="Arial" panose="020B060402020202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4" name="图片 3"/>
          <p:cNvPicPr>
            <a:picLocks noChangeAspect="1"/>
          </p:cNvPicPr>
          <p:nvPr/>
        </p:nvPicPr>
        <p:blipFill>
          <a:blip r:embed="rId3"/>
          <a:stretch>
            <a:fillRect/>
          </a:stretch>
        </p:blipFill>
        <p:spPr>
          <a:xfrm>
            <a:off x="276225" y="2914751"/>
            <a:ext cx="6495238" cy="1619048"/>
          </a:xfrm>
          <a:prstGeom prst="rect">
            <a:avLst/>
          </a:prstGeom>
        </p:spPr>
      </p:pic>
      <p:pic>
        <p:nvPicPr>
          <p:cNvPr id="5" name="图片 4"/>
          <p:cNvPicPr>
            <a:picLocks noChangeAspect="1"/>
          </p:cNvPicPr>
          <p:nvPr/>
        </p:nvPicPr>
        <p:blipFill>
          <a:blip r:embed="rId4"/>
          <a:stretch>
            <a:fillRect/>
          </a:stretch>
        </p:blipFill>
        <p:spPr>
          <a:xfrm>
            <a:off x="190499" y="5048327"/>
            <a:ext cx="9276190" cy="1238095"/>
          </a:xfrm>
          <a:prstGeom prst="rect">
            <a:avLst/>
          </a:prstGeom>
        </p:spPr>
      </p:pic>
    </p:spTree>
    <p:extLst>
      <p:ext uri="{BB962C8B-B14F-4D97-AF65-F5344CB8AC3E}">
        <p14:creationId xmlns:p14="http://schemas.microsoft.com/office/powerpoint/2010/main" val="383843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62024" y="271911"/>
            <a:ext cx="8481419" cy="6405725"/>
          </a:xfrm>
          <a:prstGeom prst="rect">
            <a:avLst/>
          </a:prstGeom>
        </p:spPr>
      </p:pic>
      <p:sp>
        <p:nvSpPr>
          <p:cNvPr id="3" name="文本框 2"/>
          <p:cNvSpPr txBox="1"/>
          <p:nvPr/>
        </p:nvSpPr>
        <p:spPr>
          <a:xfrm>
            <a:off x="10010775" y="1238250"/>
            <a:ext cx="2038350" cy="646331"/>
          </a:xfrm>
          <a:prstGeom prst="rect">
            <a:avLst/>
          </a:prstGeom>
          <a:noFill/>
        </p:spPr>
        <p:txBody>
          <a:bodyPr wrap="square" rtlCol="0">
            <a:spAutoFit/>
          </a:bodyPr>
          <a:lstStyle/>
          <a:p>
            <a:r>
              <a:rPr lang="en-US" altLang="zh-CN" dirty="0" smtClean="0"/>
              <a:t>Key </a:t>
            </a:r>
            <a:r>
              <a:rPr lang="zh-CN" altLang="en-US" dirty="0" smtClean="0"/>
              <a:t>必须是</a:t>
            </a:r>
            <a:r>
              <a:rPr lang="en-US" altLang="zh-CN" dirty="0"/>
              <a:t>immutable </a:t>
            </a:r>
            <a:endParaRPr lang="zh-CN" altLang="en-US" dirty="0"/>
          </a:p>
        </p:txBody>
      </p:sp>
    </p:spTree>
    <p:extLst>
      <p:ext uri="{BB962C8B-B14F-4D97-AF65-F5344CB8AC3E}">
        <p14:creationId xmlns:p14="http://schemas.microsoft.com/office/powerpoint/2010/main" val="135923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138538"/>
            <a:ext cx="11957863" cy="6571770"/>
          </a:xfrm>
          <a:prstGeom prst="rect">
            <a:avLst/>
          </a:prstGeom>
        </p:spPr>
      </p:pic>
    </p:spTree>
    <p:extLst>
      <p:ext uri="{BB962C8B-B14F-4D97-AF65-F5344CB8AC3E}">
        <p14:creationId xmlns:p14="http://schemas.microsoft.com/office/powerpoint/2010/main" val="3345502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3143" y="919476"/>
            <a:ext cx="11885714" cy="5019048"/>
          </a:xfrm>
          <a:prstGeom prst="rect">
            <a:avLst/>
          </a:prstGeom>
        </p:spPr>
      </p:pic>
      <p:sp>
        <p:nvSpPr>
          <p:cNvPr id="4" name="矩形 3"/>
          <p:cNvSpPr/>
          <p:nvPr/>
        </p:nvSpPr>
        <p:spPr>
          <a:xfrm>
            <a:off x="266699" y="6030010"/>
            <a:ext cx="8124825" cy="369332"/>
          </a:xfrm>
          <a:prstGeom prst="rect">
            <a:avLst/>
          </a:prstGeom>
        </p:spPr>
        <p:txBody>
          <a:bodyPr wrap="square">
            <a:spAutoFit/>
          </a:bodyPr>
          <a:lstStyle/>
          <a:p>
            <a:r>
              <a:rPr lang="en-US" altLang="zh-CN" b="0" i="0" dirty="0" smtClean="0">
                <a:solidFill>
                  <a:srgbClr val="222222"/>
                </a:solidFill>
                <a:effectLst/>
                <a:latin typeface="Lucida Grande"/>
              </a:rPr>
              <a:t>unlike C, assignment cannot occur inside expressions</a:t>
            </a:r>
            <a:endParaRPr lang="zh-CN" altLang="en-US" dirty="0"/>
          </a:p>
        </p:txBody>
      </p:sp>
    </p:spTree>
    <p:extLst>
      <p:ext uri="{BB962C8B-B14F-4D97-AF65-F5344CB8AC3E}">
        <p14:creationId xmlns:p14="http://schemas.microsoft.com/office/powerpoint/2010/main" val="3147160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1975" y="357485"/>
            <a:ext cx="12172950" cy="646331"/>
          </a:xfrm>
          <a:prstGeom prst="rect">
            <a:avLst/>
          </a:prstGeom>
        </p:spPr>
        <p:txBody>
          <a:bodyPr wrap="square">
            <a:spAutoFit/>
          </a:bodyPr>
          <a:lstStyle/>
          <a:p>
            <a:r>
              <a:rPr lang="en-US" altLang="zh-CN" b="0" i="0" dirty="0" smtClean="0">
                <a:solidFill>
                  <a:srgbClr val="222222"/>
                </a:solidFill>
                <a:effectLst/>
                <a:latin typeface="Lucida Grande"/>
              </a:rPr>
              <a:t>Sequence objects may be compared to other objects with the same sequence type. The comparison uses </a:t>
            </a:r>
            <a:r>
              <a:rPr lang="en-US" altLang="zh-CN" b="0" i="1" dirty="0" smtClean="0">
                <a:solidFill>
                  <a:srgbClr val="222222"/>
                </a:solidFill>
                <a:effectLst/>
                <a:latin typeface="Lucida Grande"/>
              </a:rPr>
              <a:t>lexicographical</a:t>
            </a:r>
            <a:r>
              <a:rPr lang="en-US" altLang="zh-CN" b="0" i="0" dirty="0" smtClean="0">
                <a:solidFill>
                  <a:srgbClr val="222222"/>
                </a:solidFill>
                <a:effectLst/>
                <a:latin typeface="Lucida Grande"/>
              </a:rPr>
              <a:t> ordering:</a:t>
            </a:r>
            <a:endParaRPr lang="zh-CN" altLang="en-US" dirty="0"/>
          </a:p>
        </p:txBody>
      </p:sp>
      <p:pic>
        <p:nvPicPr>
          <p:cNvPr id="3" name="图片 2"/>
          <p:cNvPicPr>
            <a:picLocks noChangeAspect="1"/>
          </p:cNvPicPr>
          <p:nvPr/>
        </p:nvPicPr>
        <p:blipFill>
          <a:blip r:embed="rId2"/>
          <a:stretch>
            <a:fillRect/>
          </a:stretch>
        </p:blipFill>
        <p:spPr>
          <a:xfrm>
            <a:off x="467087" y="1319332"/>
            <a:ext cx="5790476" cy="1914286"/>
          </a:xfrm>
          <a:prstGeom prst="rect">
            <a:avLst/>
          </a:prstGeom>
        </p:spPr>
      </p:pic>
    </p:spTree>
    <p:extLst>
      <p:ext uri="{BB962C8B-B14F-4D97-AF65-F5344CB8AC3E}">
        <p14:creationId xmlns:p14="http://schemas.microsoft.com/office/powerpoint/2010/main" val="720286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Modules</a:t>
            </a:r>
            <a:br>
              <a:rPr lang="en-US" altLang="zh-CN" dirty="0"/>
            </a:br>
            <a:endParaRPr lang="zh-CN" altLang="en-US" dirty="0"/>
          </a:p>
        </p:txBody>
      </p:sp>
      <p:sp>
        <p:nvSpPr>
          <p:cNvPr id="4" name="Rectangle 1"/>
          <p:cNvSpPr>
            <a:spLocks noChangeArrowheads="1"/>
          </p:cNvSpPr>
          <p:nvPr/>
        </p:nvSpPr>
        <p:spPr bwMode="auto">
          <a:xfrm>
            <a:off x="838200" y="1451295"/>
            <a:ext cx="12192000" cy="0"/>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222222"/>
                </a:solidFill>
                <a:effectLst/>
                <a:latin typeface="Arial" panose="020B0604020202020204" pitchFamily="34" charset="0"/>
                <a:ea typeface="Lucida Grande"/>
              </a:rPr>
              <a:t>the module’s name (as a string) is available as the value of the global variable </a:t>
            </a:r>
            <a:r>
              <a:rPr kumimoji="0" lang="zh-CN" altLang="zh-CN" sz="1100" b="0" i="0" u="none" strike="noStrike" cap="none" normalizeH="0" baseline="0" smtClean="0">
                <a:ln>
                  <a:noFill/>
                </a:ln>
                <a:solidFill>
                  <a:srgbClr val="222222"/>
                </a:solidFill>
                <a:effectLst/>
                <a:latin typeface="Courier New" panose="02070309020205020404" pitchFamily="49" charset="0"/>
                <a:cs typeface="Courier New" panose="02070309020205020404" pitchFamily="49" charset="0"/>
              </a:rPr>
              <a:t>__name__</a:t>
            </a:r>
            <a:r>
              <a:rPr kumimoji="0" lang="zh-CN" altLang="zh-CN" sz="1200" b="0" i="0" u="none" strike="noStrike" cap="none" normalizeH="0" baseline="0" smtClean="0">
                <a:ln>
                  <a:noFill/>
                </a:ln>
                <a:solidFill>
                  <a:srgbClr val="222222"/>
                </a:solidFill>
                <a:effectLst/>
                <a:ea typeface="Lucida Grande"/>
              </a:rPr>
              <a:t>.</a:t>
            </a:r>
            <a:r>
              <a:rPr kumimoji="0" lang="zh-CN" altLang="zh-CN" sz="1200" b="0" i="0" u="none" strike="noStrike" cap="none" normalizeH="0" baseline="0" smtClean="0">
                <a:ln>
                  <a:noFill/>
                </a:ln>
                <a:solidFill>
                  <a:srgbClr val="222222"/>
                </a:solidFill>
                <a:effectLst/>
                <a:latin typeface="Arial" panose="020B0604020202020204" pitchFamily="34" charset="0"/>
                <a:ea typeface="Lucida Grande"/>
              </a:rPr>
              <a:t> </a:t>
            </a:r>
            <a:r>
              <a:rPr kumimoji="0" lang="zh-CN" altLang="zh-CN" sz="800" b="0" i="0" u="none" strike="noStrike" cap="none" normalizeH="0" baseline="0" smtClean="0">
                <a:ln>
                  <a:noFill/>
                </a:ln>
                <a:solidFill>
                  <a:schemeClr val="tx1"/>
                </a:solidFill>
                <a:effectLst/>
                <a:latin typeface="Arial" panose="020B060402020202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矩形 4"/>
          <p:cNvSpPr/>
          <p:nvPr/>
        </p:nvSpPr>
        <p:spPr>
          <a:xfrm>
            <a:off x="838199" y="1805541"/>
            <a:ext cx="10411437" cy="369332"/>
          </a:xfrm>
          <a:prstGeom prst="rect">
            <a:avLst/>
          </a:prstGeom>
        </p:spPr>
        <p:txBody>
          <a:bodyPr wrap="square">
            <a:spAutoFit/>
          </a:bodyPr>
          <a:lstStyle/>
          <a:p>
            <a:r>
              <a:rPr lang="en-US" altLang="zh-CN" dirty="0">
                <a:solidFill>
                  <a:srgbClr val="222222"/>
                </a:solidFill>
                <a:latin typeface="Lucida Grande"/>
              </a:rPr>
              <a:t>The imported module names are placed in the importing module’s global symbol table.</a:t>
            </a:r>
            <a:endParaRPr lang="zh-CN" altLang="en-US" dirty="0"/>
          </a:p>
        </p:txBody>
      </p:sp>
      <p:pic>
        <p:nvPicPr>
          <p:cNvPr id="6" name="图片 5"/>
          <p:cNvPicPr>
            <a:picLocks noChangeAspect="1"/>
          </p:cNvPicPr>
          <p:nvPr/>
        </p:nvPicPr>
        <p:blipFill>
          <a:blip r:embed="rId2"/>
          <a:stretch>
            <a:fillRect/>
          </a:stretch>
        </p:blipFill>
        <p:spPr>
          <a:xfrm>
            <a:off x="838199" y="2343657"/>
            <a:ext cx="5889772" cy="1314681"/>
          </a:xfrm>
          <a:prstGeom prst="rect">
            <a:avLst/>
          </a:prstGeom>
        </p:spPr>
      </p:pic>
      <p:pic>
        <p:nvPicPr>
          <p:cNvPr id="7" name="图片 6"/>
          <p:cNvPicPr>
            <a:picLocks noChangeAspect="1"/>
          </p:cNvPicPr>
          <p:nvPr/>
        </p:nvPicPr>
        <p:blipFill>
          <a:blip r:embed="rId3"/>
          <a:stretch>
            <a:fillRect/>
          </a:stretch>
        </p:blipFill>
        <p:spPr>
          <a:xfrm>
            <a:off x="838199" y="3827123"/>
            <a:ext cx="3809703" cy="987441"/>
          </a:xfrm>
          <a:prstGeom prst="rect">
            <a:avLst/>
          </a:prstGeom>
        </p:spPr>
      </p:pic>
      <p:pic>
        <p:nvPicPr>
          <p:cNvPr id="8" name="图片 7"/>
          <p:cNvPicPr>
            <a:picLocks noChangeAspect="1"/>
          </p:cNvPicPr>
          <p:nvPr/>
        </p:nvPicPr>
        <p:blipFill>
          <a:blip r:embed="rId4"/>
          <a:stretch>
            <a:fillRect/>
          </a:stretch>
        </p:blipFill>
        <p:spPr>
          <a:xfrm>
            <a:off x="838199" y="5159781"/>
            <a:ext cx="8767195" cy="913721"/>
          </a:xfrm>
          <a:prstGeom prst="rect">
            <a:avLst/>
          </a:prstGeom>
        </p:spPr>
      </p:pic>
    </p:spTree>
    <p:extLst>
      <p:ext uri="{BB962C8B-B14F-4D97-AF65-F5344CB8AC3E}">
        <p14:creationId xmlns:p14="http://schemas.microsoft.com/office/powerpoint/2010/main" val="2716389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679508" y="116808"/>
            <a:ext cx="10326482" cy="3138978"/>
          </a:xfrm>
          <a:prstGeom prst="rect">
            <a:avLst/>
          </a:prstGeom>
        </p:spPr>
      </p:pic>
      <p:pic>
        <p:nvPicPr>
          <p:cNvPr id="4" name="图片 3"/>
          <p:cNvPicPr>
            <a:picLocks noChangeAspect="1"/>
          </p:cNvPicPr>
          <p:nvPr/>
        </p:nvPicPr>
        <p:blipFill>
          <a:blip r:embed="rId3"/>
          <a:stretch>
            <a:fillRect/>
          </a:stretch>
        </p:blipFill>
        <p:spPr>
          <a:xfrm>
            <a:off x="679508" y="3732155"/>
            <a:ext cx="10719609" cy="942070"/>
          </a:xfrm>
          <a:prstGeom prst="rect">
            <a:avLst/>
          </a:prstGeom>
        </p:spPr>
      </p:pic>
      <p:pic>
        <p:nvPicPr>
          <p:cNvPr id="5" name="图片 4"/>
          <p:cNvPicPr>
            <a:picLocks noChangeAspect="1"/>
          </p:cNvPicPr>
          <p:nvPr/>
        </p:nvPicPr>
        <p:blipFill>
          <a:blip r:embed="rId4"/>
          <a:stretch>
            <a:fillRect/>
          </a:stretch>
        </p:blipFill>
        <p:spPr>
          <a:xfrm>
            <a:off x="679508" y="4998351"/>
            <a:ext cx="10956022" cy="1612058"/>
          </a:xfrm>
          <a:prstGeom prst="rect">
            <a:avLst/>
          </a:prstGeom>
        </p:spPr>
      </p:pic>
    </p:spTree>
    <p:extLst>
      <p:ext uri="{BB962C8B-B14F-4D97-AF65-F5344CB8AC3E}">
        <p14:creationId xmlns:p14="http://schemas.microsoft.com/office/powerpoint/2010/main" val="3325629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880844" y="691168"/>
            <a:ext cx="4602542" cy="769441"/>
          </a:xfrm>
          <a:prstGeom prst="rect">
            <a:avLst/>
          </a:prstGeom>
          <a:solidFill>
            <a:srgbClr val="EE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dirty="0" smtClean="0">
                <a:ln>
                  <a:noFill/>
                </a:ln>
                <a:solidFill>
                  <a:srgbClr val="C65D09"/>
                </a:solidFill>
                <a:effectLst/>
                <a:latin typeface="Courier New" panose="02070309020205020404" pitchFamily="49" charset="0"/>
                <a:cs typeface="Courier New" panose="02070309020205020404" pitchFamily="49" charset="0"/>
              </a:rPr>
              <a:t>&gt;&gt;&gt; </a:t>
            </a:r>
            <a:r>
              <a:rPr kumimoji="0" lang="zh-CN" altLang="zh-CN"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zh-CN" altLang="zh-CN" sz="1100" b="0" i="0" u="none" strike="noStrike" cap="none" normalizeH="0" baseline="0" dirty="0" smtClean="0">
                <a:ln>
                  <a:noFill/>
                </a:ln>
                <a:solidFill>
                  <a:srgbClr val="4070A0"/>
                </a:solidFill>
                <a:effectLst/>
                <a:latin typeface="Courier New" panose="02070309020205020404" pitchFamily="49" charset="0"/>
                <a:cs typeface="Courier New" panose="02070309020205020404" pitchFamily="49" charset="0"/>
              </a:rPr>
              <a:t>'C:\some</a:t>
            </a:r>
            <a:r>
              <a:rPr kumimoji="0" lang="zh-CN" altLang="zh-CN" sz="1100" b="1" i="0" u="none" strike="noStrike" cap="none" normalizeH="0" baseline="0" dirty="0" smtClean="0">
                <a:ln>
                  <a:noFill/>
                </a:ln>
                <a:solidFill>
                  <a:srgbClr val="4070A0"/>
                </a:solidFill>
                <a:effectLst/>
                <a:latin typeface="Courier New" panose="02070309020205020404" pitchFamily="49" charset="0"/>
                <a:cs typeface="Courier New" panose="02070309020205020404" pitchFamily="49" charset="0"/>
              </a:rPr>
              <a:t>\n</a:t>
            </a:r>
            <a:r>
              <a:rPr kumimoji="0" lang="zh-CN" altLang="zh-CN" sz="1100" b="0" i="0" u="none" strike="noStrike" cap="none" normalizeH="0" baseline="0" dirty="0" smtClean="0">
                <a:ln>
                  <a:noFill/>
                </a:ln>
                <a:solidFill>
                  <a:srgbClr val="4070A0"/>
                </a:solidFill>
                <a:effectLst/>
                <a:latin typeface="Courier New" panose="02070309020205020404" pitchFamily="49" charset="0"/>
                <a:cs typeface="Courier New" panose="02070309020205020404" pitchFamily="49" charset="0"/>
              </a:rPr>
              <a:t>ame'</a:t>
            </a:r>
            <a:r>
              <a:rPr kumimoji="0" lang="zh-CN" altLang="zh-CN"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CN" altLang="zh-CN" sz="1100" b="0" i="1" u="none" strike="noStrike" cap="none" normalizeH="0" baseline="0" dirty="0" smtClean="0">
                <a:ln>
                  <a:noFill/>
                </a:ln>
                <a:solidFill>
                  <a:srgbClr val="408090"/>
                </a:solidFill>
                <a:effectLst/>
                <a:latin typeface="Courier New" panose="02070309020205020404" pitchFamily="49" charset="0"/>
                <a:cs typeface="Courier New" panose="02070309020205020404" pitchFamily="49" charset="0"/>
              </a:rPr>
              <a:t># here \n means newline!</a:t>
            </a:r>
            <a:r>
              <a:rPr kumimoji="0" lang="zh-CN" altLang="zh-CN"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endParaRPr kumimoji="0" lang="en-US" altLang="zh-CN"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C:\some ame </a:t>
            </a:r>
            <a:endParaRPr kumimoji="0" lang="en-US" altLang="zh-CN"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dirty="0" smtClean="0">
                <a:ln>
                  <a:noFill/>
                </a:ln>
                <a:solidFill>
                  <a:srgbClr val="C65D09"/>
                </a:solidFill>
                <a:effectLst/>
                <a:latin typeface="Courier New" panose="02070309020205020404" pitchFamily="49" charset="0"/>
                <a:cs typeface="Courier New" panose="02070309020205020404" pitchFamily="49" charset="0"/>
              </a:rPr>
              <a:t>&gt;&gt;&gt; </a:t>
            </a:r>
            <a:r>
              <a:rPr kumimoji="0" lang="zh-CN" altLang="zh-CN"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zh-CN" altLang="zh-CN" sz="1100" b="0" i="0" u="none" strike="noStrike" cap="none" normalizeH="0" baseline="0" dirty="0" smtClean="0">
                <a:ln>
                  <a:noFill/>
                </a:ln>
                <a:solidFill>
                  <a:srgbClr val="4070A0"/>
                </a:solidFill>
                <a:effectLst/>
                <a:latin typeface="Courier New" panose="02070309020205020404" pitchFamily="49" charset="0"/>
                <a:cs typeface="Courier New" panose="02070309020205020404" pitchFamily="49" charset="0"/>
              </a:rPr>
              <a:t>r'C:\some\name'</a:t>
            </a:r>
            <a:r>
              <a:rPr kumimoji="0" lang="zh-CN" altLang="zh-CN"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zh-CN" altLang="zh-CN" sz="1100" b="0" i="1" u="none" strike="noStrike" cap="none" normalizeH="0" baseline="0" dirty="0" smtClean="0">
                <a:ln>
                  <a:noFill/>
                </a:ln>
                <a:solidFill>
                  <a:srgbClr val="408090"/>
                </a:solidFill>
                <a:effectLst/>
                <a:latin typeface="Courier New" panose="02070309020205020404" pitchFamily="49" charset="0"/>
                <a:cs typeface="Courier New" panose="02070309020205020404" pitchFamily="49" charset="0"/>
              </a:rPr>
              <a:t># note the r before the quote</a:t>
            </a:r>
            <a:r>
              <a:rPr kumimoji="0" lang="zh-CN" altLang="zh-CN"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endParaRPr kumimoji="0" lang="en-US" altLang="zh-CN"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C:\some\name</a:t>
            </a:r>
            <a:r>
              <a:rPr kumimoji="0" lang="zh-CN" altLang="zh-CN" sz="800" b="0" i="0" u="none" strike="noStrike" cap="none" normalizeH="0" baseline="0" dirty="0" smtClean="0">
                <a:ln>
                  <a:noFill/>
                </a:ln>
                <a:solidFill>
                  <a:schemeClr val="tx1"/>
                </a:solidFill>
                <a:effectLst/>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8" name="图片 7"/>
          <p:cNvPicPr>
            <a:picLocks noChangeAspect="1"/>
          </p:cNvPicPr>
          <p:nvPr/>
        </p:nvPicPr>
        <p:blipFill>
          <a:blip r:embed="rId2"/>
          <a:stretch>
            <a:fillRect/>
          </a:stretch>
        </p:blipFill>
        <p:spPr>
          <a:xfrm>
            <a:off x="574794" y="2326838"/>
            <a:ext cx="11209067" cy="1479224"/>
          </a:xfrm>
          <a:prstGeom prst="rect">
            <a:avLst/>
          </a:prstGeom>
        </p:spPr>
      </p:pic>
      <p:pic>
        <p:nvPicPr>
          <p:cNvPr id="10" name="图片 9"/>
          <p:cNvPicPr>
            <a:picLocks noChangeAspect="1"/>
          </p:cNvPicPr>
          <p:nvPr/>
        </p:nvPicPr>
        <p:blipFill>
          <a:blip r:embed="rId3"/>
          <a:stretch>
            <a:fillRect/>
          </a:stretch>
        </p:blipFill>
        <p:spPr>
          <a:xfrm>
            <a:off x="470019" y="4500655"/>
            <a:ext cx="7561905" cy="1476190"/>
          </a:xfrm>
          <a:prstGeom prst="rect">
            <a:avLst/>
          </a:prstGeom>
        </p:spPr>
      </p:pic>
    </p:spTree>
    <p:extLst>
      <p:ext uri="{BB962C8B-B14F-4D97-AF65-F5344CB8AC3E}">
        <p14:creationId xmlns:p14="http://schemas.microsoft.com/office/powerpoint/2010/main" val="3090470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55010" y="713064"/>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222222"/>
                </a:solidFill>
                <a:effectLst/>
                <a:latin typeface="Arial" panose="020B0604020202020204" pitchFamily="34" charset="0"/>
                <a:ea typeface="Lucida Grande"/>
              </a:rPr>
              <a:t>The built-in function </a:t>
            </a:r>
            <a:r>
              <a:rPr kumimoji="0" lang="zh-CN" altLang="zh-CN" sz="1100" b="0" i="0" u="none" strike="noStrike" cap="none" normalizeH="0" baseline="0" dirty="0" smtClean="0">
                <a:ln>
                  <a:noFill/>
                </a:ln>
                <a:solidFill>
                  <a:srgbClr val="6363BB"/>
                </a:solidFill>
                <a:effectLst/>
                <a:latin typeface="Courier New" panose="02070309020205020404" pitchFamily="49" charset="0"/>
                <a:ea typeface="Lucida Grande"/>
                <a:cs typeface="Courier New" panose="02070309020205020404" pitchFamily="49" charset="0"/>
                <a:hlinkClick r:id="rId2" tooltip="dir"/>
              </a:rPr>
              <a:t>dir()</a:t>
            </a:r>
            <a:r>
              <a:rPr kumimoji="0" lang="zh-CN" altLang="zh-CN" sz="1200" b="0" i="0" u="none" strike="noStrike" cap="none" normalizeH="0" baseline="0" dirty="0" smtClean="0">
                <a:ln>
                  <a:noFill/>
                </a:ln>
                <a:solidFill>
                  <a:srgbClr val="222222"/>
                </a:solidFill>
                <a:effectLst/>
                <a:ea typeface="Lucida Grande"/>
              </a:rPr>
              <a:t> </a:t>
            </a:r>
            <a:r>
              <a:rPr kumimoji="0" lang="zh-CN" altLang="zh-CN" sz="1200" b="0" i="0" u="none" strike="noStrike" cap="none" normalizeH="0" baseline="0" dirty="0" smtClean="0">
                <a:ln>
                  <a:noFill/>
                </a:ln>
                <a:solidFill>
                  <a:srgbClr val="222222"/>
                </a:solidFill>
                <a:effectLst/>
                <a:latin typeface="Arial" panose="020B0604020202020204" pitchFamily="34" charset="0"/>
                <a:ea typeface="Lucida Grande"/>
              </a:rPr>
              <a:t>is used to find out which names a module defines. It returns a sorted list of strings</a:t>
            </a:r>
            <a:r>
              <a:rPr kumimoji="0" lang="zh-CN" altLang="zh-CN" sz="800" b="0" i="0" u="none" strike="noStrike" cap="none" normalizeH="0" baseline="0" dirty="0" smtClean="0">
                <a:ln>
                  <a:noFill/>
                </a:ln>
                <a:solidFill>
                  <a:schemeClr val="tx1"/>
                </a:solidFill>
                <a:effectLst/>
                <a:latin typeface="Arial" panose="020B0604020202020204" pitchFamily="34" charset="0"/>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755010" y="1149292"/>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222222"/>
                </a:solidFill>
                <a:effectLst/>
                <a:latin typeface="Arial" panose="020B0604020202020204" pitchFamily="34" charset="0"/>
                <a:ea typeface="Lucida Grande"/>
              </a:rPr>
              <a:t>Without arguments, </a:t>
            </a:r>
            <a:r>
              <a:rPr kumimoji="0" lang="zh-CN" altLang="zh-CN" sz="1100" b="0" i="0" u="none" strike="noStrike" cap="none" normalizeH="0" baseline="0" smtClean="0">
                <a:ln>
                  <a:noFill/>
                </a:ln>
                <a:solidFill>
                  <a:srgbClr val="6363BB"/>
                </a:solidFill>
                <a:effectLst/>
                <a:latin typeface="Courier New" panose="02070309020205020404" pitchFamily="49" charset="0"/>
                <a:ea typeface="Lucida Grande"/>
                <a:cs typeface="Courier New" panose="02070309020205020404" pitchFamily="49" charset="0"/>
                <a:hlinkClick r:id="rId2" tooltip="dir"/>
              </a:rPr>
              <a:t>dir()</a:t>
            </a:r>
            <a:r>
              <a:rPr kumimoji="0" lang="zh-CN" altLang="zh-CN" sz="1200" b="0" i="0" u="none" strike="noStrike" cap="none" normalizeH="0" baseline="0" smtClean="0">
                <a:ln>
                  <a:noFill/>
                </a:ln>
                <a:solidFill>
                  <a:srgbClr val="222222"/>
                </a:solidFill>
                <a:effectLst/>
                <a:ea typeface="Lucida Grande"/>
              </a:rPr>
              <a:t> </a:t>
            </a:r>
            <a:r>
              <a:rPr kumimoji="0" lang="zh-CN" altLang="zh-CN" sz="1200" b="0" i="0" u="none" strike="noStrike" cap="none" normalizeH="0" baseline="0" smtClean="0">
                <a:ln>
                  <a:noFill/>
                </a:ln>
                <a:solidFill>
                  <a:srgbClr val="222222"/>
                </a:solidFill>
                <a:effectLst/>
                <a:latin typeface="Arial" panose="020B0604020202020204" pitchFamily="34" charset="0"/>
                <a:ea typeface="Lucida Grande"/>
              </a:rPr>
              <a:t>lists the names you have defined currently</a:t>
            </a:r>
            <a:r>
              <a:rPr kumimoji="0" lang="zh-CN" altLang="zh-CN" sz="800" b="0" i="0" u="none" strike="noStrike" cap="none" normalizeH="0" baseline="0" smtClean="0">
                <a:ln>
                  <a:noFill/>
                </a:ln>
                <a:solidFill>
                  <a:schemeClr val="tx1"/>
                </a:solidFill>
                <a:effectLst/>
                <a:latin typeface="Arial" panose="020B060402020202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4" name="图片 3"/>
          <p:cNvPicPr>
            <a:picLocks noChangeAspect="1"/>
          </p:cNvPicPr>
          <p:nvPr/>
        </p:nvPicPr>
        <p:blipFill>
          <a:blip r:embed="rId3"/>
          <a:stretch>
            <a:fillRect/>
          </a:stretch>
        </p:blipFill>
        <p:spPr>
          <a:xfrm>
            <a:off x="755010" y="1686799"/>
            <a:ext cx="10968516" cy="1182235"/>
          </a:xfrm>
          <a:prstGeom prst="rect">
            <a:avLst/>
          </a:prstGeom>
        </p:spPr>
      </p:pic>
      <p:sp>
        <p:nvSpPr>
          <p:cNvPr id="5" name="文本框 4"/>
          <p:cNvSpPr txBox="1"/>
          <p:nvPr/>
        </p:nvSpPr>
        <p:spPr>
          <a:xfrm>
            <a:off x="755010" y="3607266"/>
            <a:ext cx="1325460" cy="369332"/>
          </a:xfrm>
          <a:prstGeom prst="rect">
            <a:avLst/>
          </a:prstGeom>
          <a:noFill/>
        </p:spPr>
        <p:txBody>
          <a:bodyPr wrap="square" rtlCol="0">
            <a:spAutoFit/>
          </a:bodyPr>
          <a:lstStyle/>
          <a:p>
            <a:r>
              <a:rPr lang="zh-CN" altLang="en-US" dirty="0" smtClean="0"/>
              <a:t>包</a:t>
            </a:r>
            <a:endParaRPr lang="zh-CN" altLang="en-US" dirty="0"/>
          </a:p>
        </p:txBody>
      </p:sp>
      <p:sp>
        <p:nvSpPr>
          <p:cNvPr id="6" name="Rectangle 3"/>
          <p:cNvSpPr>
            <a:spLocks noChangeArrowheads="1"/>
          </p:cNvSpPr>
          <p:nvPr/>
        </p:nvSpPr>
        <p:spPr bwMode="auto">
          <a:xfrm>
            <a:off x="755010" y="4353886"/>
            <a:ext cx="12192000" cy="0"/>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222222"/>
                </a:solidFill>
                <a:effectLst/>
                <a:latin typeface="Arial" panose="020B0604020202020204" pitchFamily="34" charset="0"/>
                <a:ea typeface="Lucida Grande"/>
              </a:rPr>
              <a:t>The </a:t>
            </a:r>
            <a:r>
              <a:rPr kumimoji="0" lang="zh-CN" altLang="zh-CN" sz="1100" b="0" i="0" u="none" strike="noStrike" cap="none" normalizeH="0" baseline="0" smtClean="0">
                <a:ln>
                  <a:noFill/>
                </a:ln>
                <a:solidFill>
                  <a:srgbClr val="222222"/>
                </a:solidFill>
                <a:effectLst/>
                <a:latin typeface="Courier New" panose="02070309020205020404" pitchFamily="49" charset="0"/>
                <a:cs typeface="Courier New" panose="02070309020205020404" pitchFamily="49" charset="0"/>
              </a:rPr>
              <a:t>__init__.py</a:t>
            </a:r>
            <a:r>
              <a:rPr kumimoji="0" lang="zh-CN" altLang="zh-CN" sz="1200" b="0" i="0" u="none" strike="noStrike" cap="none" normalizeH="0" baseline="0" smtClean="0">
                <a:ln>
                  <a:noFill/>
                </a:ln>
                <a:solidFill>
                  <a:srgbClr val="222222"/>
                </a:solidFill>
                <a:effectLst/>
                <a:ea typeface="Lucida Grande"/>
              </a:rPr>
              <a:t> </a:t>
            </a:r>
            <a:r>
              <a:rPr kumimoji="0" lang="zh-CN" altLang="zh-CN" sz="1200" b="0" i="0" u="none" strike="noStrike" cap="none" normalizeH="0" baseline="0" smtClean="0">
                <a:ln>
                  <a:noFill/>
                </a:ln>
                <a:solidFill>
                  <a:srgbClr val="222222"/>
                </a:solidFill>
                <a:effectLst/>
                <a:latin typeface="Arial" panose="020B0604020202020204" pitchFamily="34" charset="0"/>
                <a:ea typeface="Lucida Grande"/>
              </a:rPr>
              <a:t>files are required to make Python treat the directories as containing packages</a:t>
            </a:r>
            <a:r>
              <a:rPr kumimoji="0" lang="zh-CN" altLang="zh-CN" sz="800" b="0" i="0" u="none" strike="noStrike" cap="none" normalizeH="0" baseline="0" smtClean="0">
                <a:ln>
                  <a:noFill/>
                </a:ln>
                <a:solidFill>
                  <a:schemeClr val="tx1"/>
                </a:solidFill>
                <a:effectLst/>
                <a:latin typeface="Arial" panose="020B060402020202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7" name="图片 6"/>
          <p:cNvPicPr>
            <a:picLocks noChangeAspect="1"/>
          </p:cNvPicPr>
          <p:nvPr/>
        </p:nvPicPr>
        <p:blipFill>
          <a:blip r:embed="rId4"/>
          <a:stretch>
            <a:fillRect/>
          </a:stretch>
        </p:blipFill>
        <p:spPr>
          <a:xfrm>
            <a:off x="755010" y="4748170"/>
            <a:ext cx="11307288" cy="895254"/>
          </a:xfrm>
          <a:prstGeom prst="rect">
            <a:avLst/>
          </a:prstGeom>
        </p:spPr>
      </p:pic>
    </p:spTree>
    <p:extLst>
      <p:ext uri="{BB962C8B-B14F-4D97-AF65-F5344CB8AC3E}">
        <p14:creationId xmlns:p14="http://schemas.microsoft.com/office/powerpoint/2010/main" val="2894264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64922" y="424708"/>
            <a:ext cx="11414096" cy="1655307"/>
          </a:xfrm>
          <a:prstGeom prst="rect">
            <a:avLst/>
          </a:prstGeom>
        </p:spPr>
      </p:pic>
      <p:pic>
        <p:nvPicPr>
          <p:cNvPr id="3" name="图片 2"/>
          <p:cNvPicPr>
            <a:picLocks noChangeAspect="1"/>
          </p:cNvPicPr>
          <p:nvPr/>
        </p:nvPicPr>
        <p:blipFill>
          <a:blip r:embed="rId3"/>
          <a:stretch>
            <a:fillRect/>
          </a:stretch>
        </p:blipFill>
        <p:spPr>
          <a:xfrm>
            <a:off x="464922" y="2880099"/>
            <a:ext cx="11414096" cy="1543463"/>
          </a:xfrm>
          <a:prstGeom prst="rect">
            <a:avLst/>
          </a:prstGeom>
        </p:spPr>
      </p:pic>
    </p:spTree>
    <p:extLst>
      <p:ext uri="{BB962C8B-B14F-4D97-AF65-F5344CB8AC3E}">
        <p14:creationId xmlns:p14="http://schemas.microsoft.com/office/powerpoint/2010/main" val="220274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Input and Output</a:t>
            </a:r>
            <a:br>
              <a:rPr lang="en-US" altLang="zh-CN" dirty="0"/>
            </a:br>
            <a:endParaRPr lang="zh-CN" altLang="en-US" dirty="0"/>
          </a:p>
        </p:txBody>
      </p:sp>
      <p:pic>
        <p:nvPicPr>
          <p:cNvPr id="4" name="图片 3"/>
          <p:cNvPicPr>
            <a:picLocks noChangeAspect="1"/>
          </p:cNvPicPr>
          <p:nvPr/>
        </p:nvPicPr>
        <p:blipFill>
          <a:blip r:embed="rId2"/>
          <a:stretch>
            <a:fillRect/>
          </a:stretch>
        </p:blipFill>
        <p:spPr>
          <a:xfrm>
            <a:off x="419449" y="1514004"/>
            <a:ext cx="11574544" cy="1251719"/>
          </a:xfrm>
          <a:prstGeom prst="rect">
            <a:avLst/>
          </a:prstGeom>
        </p:spPr>
      </p:pic>
      <p:pic>
        <p:nvPicPr>
          <p:cNvPr id="5" name="图片 4"/>
          <p:cNvPicPr>
            <a:picLocks noChangeAspect="1"/>
          </p:cNvPicPr>
          <p:nvPr/>
        </p:nvPicPr>
        <p:blipFill>
          <a:blip r:embed="rId3"/>
          <a:stretch>
            <a:fillRect/>
          </a:stretch>
        </p:blipFill>
        <p:spPr>
          <a:xfrm>
            <a:off x="419449" y="2811451"/>
            <a:ext cx="3444372" cy="1236055"/>
          </a:xfrm>
          <a:prstGeom prst="rect">
            <a:avLst/>
          </a:prstGeom>
        </p:spPr>
      </p:pic>
      <p:pic>
        <p:nvPicPr>
          <p:cNvPr id="6" name="图片 5"/>
          <p:cNvPicPr>
            <a:picLocks noChangeAspect="1"/>
          </p:cNvPicPr>
          <p:nvPr/>
        </p:nvPicPr>
        <p:blipFill>
          <a:blip r:embed="rId4"/>
          <a:stretch>
            <a:fillRect/>
          </a:stretch>
        </p:blipFill>
        <p:spPr>
          <a:xfrm>
            <a:off x="4672668" y="2839567"/>
            <a:ext cx="6492697" cy="1179824"/>
          </a:xfrm>
          <a:prstGeom prst="rect">
            <a:avLst/>
          </a:prstGeom>
        </p:spPr>
      </p:pic>
      <p:pic>
        <p:nvPicPr>
          <p:cNvPr id="7" name="图片 6"/>
          <p:cNvPicPr>
            <a:picLocks noChangeAspect="1"/>
          </p:cNvPicPr>
          <p:nvPr/>
        </p:nvPicPr>
        <p:blipFill>
          <a:blip r:embed="rId5"/>
          <a:stretch>
            <a:fillRect/>
          </a:stretch>
        </p:blipFill>
        <p:spPr>
          <a:xfrm>
            <a:off x="419449" y="4243842"/>
            <a:ext cx="7798111" cy="2577393"/>
          </a:xfrm>
          <a:prstGeom prst="rect">
            <a:avLst/>
          </a:prstGeom>
        </p:spPr>
      </p:pic>
    </p:spTree>
    <p:extLst>
      <p:ext uri="{BB962C8B-B14F-4D97-AF65-F5344CB8AC3E}">
        <p14:creationId xmlns:p14="http://schemas.microsoft.com/office/powerpoint/2010/main" val="4039204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40903" y="326236"/>
            <a:ext cx="8859076" cy="2898710"/>
          </a:xfrm>
          <a:prstGeom prst="rect">
            <a:avLst/>
          </a:prstGeom>
        </p:spPr>
      </p:pic>
      <p:pic>
        <p:nvPicPr>
          <p:cNvPr id="3" name="图片 2"/>
          <p:cNvPicPr>
            <a:picLocks noChangeAspect="1"/>
          </p:cNvPicPr>
          <p:nvPr/>
        </p:nvPicPr>
        <p:blipFill>
          <a:blip r:embed="rId3"/>
          <a:stretch>
            <a:fillRect/>
          </a:stretch>
        </p:blipFill>
        <p:spPr>
          <a:xfrm>
            <a:off x="1082180" y="3821105"/>
            <a:ext cx="10518201" cy="1913147"/>
          </a:xfrm>
          <a:prstGeom prst="rect">
            <a:avLst/>
          </a:prstGeom>
        </p:spPr>
      </p:pic>
    </p:spTree>
    <p:extLst>
      <p:ext uri="{BB962C8B-B14F-4D97-AF65-F5344CB8AC3E}">
        <p14:creationId xmlns:p14="http://schemas.microsoft.com/office/powerpoint/2010/main" val="2263823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Errors and Exceptions</a:t>
            </a:r>
            <a:br>
              <a:rPr lang="en-US" altLang="zh-CN" dirty="0"/>
            </a:br>
            <a:endParaRPr lang="zh-CN" altLang="en-US" dirty="0"/>
          </a:p>
        </p:txBody>
      </p:sp>
      <p:pic>
        <p:nvPicPr>
          <p:cNvPr id="4" name="图片 3"/>
          <p:cNvPicPr>
            <a:picLocks noChangeAspect="1"/>
          </p:cNvPicPr>
          <p:nvPr/>
        </p:nvPicPr>
        <p:blipFill>
          <a:blip r:embed="rId2"/>
          <a:stretch>
            <a:fillRect/>
          </a:stretch>
        </p:blipFill>
        <p:spPr>
          <a:xfrm>
            <a:off x="620784" y="1266346"/>
            <a:ext cx="9207041" cy="4569784"/>
          </a:xfrm>
          <a:prstGeom prst="rect">
            <a:avLst/>
          </a:prstGeom>
        </p:spPr>
      </p:pic>
    </p:spTree>
    <p:extLst>
      <p:ext uri="{BB962C8B-B14F-4D97-AF65-F5344CB8AC3E}">
        <p14:creationId xmlns:p14="http://schemas.microsoft.com/office/powerpoint/2010/main" val="2411727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22120" y="457657"/>
            <a:ext cx="8533263" cy="3951199"/>
          </a:xfrm>
          <a:prstGeom prst="rect">
            <a:avLst/>
          </a:prstGeom>
        </p:spPr>
      </p:pic>
      <p:pic>
        <p:nvPicPr>
          <p:cNvPr id="3" name="图片 2"/>
          <p:cNvPicPr>
            <a:picLocks noChangeAspect="1"/>
          </p:cNvPicPr>
          <p:nvPr/>
        </p:nvPicPr>
        <p:blipFill>
          <a:blip r:embed="rId3"/>
          <a:stretch>
            <a:fillRect/>
          </a:stretch>
        </p:blipFill>
        <p:spPr>
          <a:xfrm>
            <a:off x="931176" y="4293822"/>
            <a:ext cx="4799012" cy="2564178"/>
          </a:xfrm>
          <a:prstGeom prst="rect">
            <a:avLst/>
          </a:prstGeom>
        </p:spPr>
      </p:pic>
    </p:spTree>
    <p:extLst>
      <p:ext uri="{BB962C8B-B14F-4D97-AF65-F5344CB8AC3E}">
        <p14:creationId xmlns:p14="http://schemas.microsoft.com/office/powerpoint/2010/main" val="1801877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45951" y="347467"/>
            <a:ext cx="11172103" cy="3133548"/>
          </a:xfrm>
          <a:prstGeom prst="rect">
            <a:avLst/>
          </a:prstGeom>
        </p:spPr>
      </p:pic>
      <p:pic>
        <p:nvPicPr>
          <p:cNvPr id="3" name="图片 2"/>
          <p:cNvPicPr>
            <a:picLocks noChangeAspect="1"/>
          </p:cNvPicPr>
          <p:nvPr/>
        </p:nvPicPr>
        <p:blipFill>
          <a:blip r:embed="rId3"/>
          <a:stretch>
            <a:fillRect/>
          </a:stretch>
        </p:blipFill>
        <p:spPr>
          <a:xfrm>
            <a:off x="499414" y="3871928"/>
            <a:ext cx="11318640" cy="2541834"/>
          </a:xfrm>
          <a:prstGeom prst="rect">
            <a:avLst/>
          </a:prstGeom>
        </p:spPr>
      </p:pic>
    </p:spTree>
    <p:extLst>
      <p:ext uri="{BB962C8B-B14F-4D97-AF65-F5344CB8AC3E}">
        <p14:creationId xmlns:p14="http://schemas.microsoft.com/office/powerpoint/2010/main" val="157686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a:t>
            </a:r>
            <a:endParaRPr lang="zh-CN" altLang="en-US" dirty="0"/>
          </a:p>
        </p:txBody>
      </p:sp>
      <p:sp>
        <p:nvSpPr>
          <p:cNvPr id="4" name="矩形 3"/>
          <p:cNvSpPr/>
          <p:nvPr/>
        </p:nvSpPr>
        <p:spPr>
          <a:xfrm>
            <a:off x="838199" y="1910322"/>
            <a:ext cx="10973499" cy="646331"/>
          </a:xfrm>
          <a:prstGeom prst="rect">
            <a:avLst/>
          </a:prstGeom>
        </p:spPr>
        <p:txBody>
          <a:bodyPr wrap="square">
            <a:spAutoFit/>
          </a:bodyPr>
          <a:lstStyle/>
          <a:p>
            <a:r>
              <a:rPr lang="en-US" altLang="zh-CN" dirty="0">
                <a:solidFill>
                  <a:srgbClr val="222222"/>
                </a:solidFill>
                <a:latin typeface="Lucida Grande"/>
              </a:rPr>
              <a:t>A </a:t>
            </a:r>
            <a:r>
              <a:rPr lang="en-US" altLang="zh-CN" i="1" dirty="0">
                <a:solidFill>
                  <a:srgbClr val="222222"/>
                </a:solidFill>
                <a:latin typeface="Lucida Grande"/>
              </a:rPr>
              <a:t>namespace</a:t>
            </a:r>
            <a:r>
              <a:rPr lang="en-US" altLang="zh-CN" dirty="0">
                <a:solidFill>
                  <a:srgbClr val="222222"/>
                </a:solidFill>
                <a:latin typeface="Lucida Grande"/>
              </a:rPr>
              <a:t> is a mapping from names to objects. Most namespaces are currently implemented as Python dictionaries</a:t>
            </a:r>
            <a:endParaRPr lang="zh-CN" altLang="en-US" dirty="0"/>
          </a:p>
        </p:txBody>
      </p:sp>
      <p:sp>
        <p:nvSpPr>
          <p:cNvPr id="5" name="矩形 4"/>
          <p:cNvSpPr/>
          <p:nvPr/>
        </p:nvSpPr>
        <p:spPr>
          <a:xfrm>
            <a:off x="838199" y="2776287"/>
            <a:ext cx="10621162" cy="646331"/>
          </a:xfrm>
          <a:prstGeom prst="rect">
            <a:avLst/>
          </a:prstGeom>
        </p:spPr>
        <p:txBody>
          <a:bodyPr wrap="square">
            <a:spAutoFit/>
          </a:bodyPr>
          <a:lstStyle/>
          <a:p>
            <a:r>
              <a:rPr lang="en-US" altLang="zh-CN" dirty="0">
                <a:solidFill>
                  <a:srgbClr val="222222"/>
                </a:solidFill>
                <a:latin typeface="Lucida Grande"/>
              </a:rPr>
              <a:t>The local namespace for a function is created when the function is called, and deleted when the function returns or raises an exception that is not handled within the function.</a:t>
            </a:r>
            <a:endParaRPr lang="zh-CN" altLang="en-US" dirty="0"/>
          </a:p>
        </p:txBody>
      </p:sp>
      <p:sp>
        <p:nvSpPr>
          <p:cNvPr id="6" name="矩形 5"/>
          <p:cNvSpPr/>
          <p:nvPr/>
        </p:nvSpPr>
        <p:spPr>
          <a:xfrm>
            <a:off x="838199" y="3789294"/>
            <a:ext cx="10621162" cy="923330"/>
          </a:xfrm>
          <a:prstGeom prst="rect">
            <a:avLst/>
          </a:prstGeom>
        </p:spPr>
        <p:txBody>
          <a:bodyPr wrap="square">
            <a:spAutoFit/>
          </a:bodyPr>
          <a:lstStyle/>
          <a:p>
            <a:r>
              <a:rPr lang="en-US" altLang="zh-CN" dirty="0">
                <a:solidFill>
                  <a:srgbClr val="222222"/>
                </a:solidFill>
                <a:latin typeface="Lucida Grande"/>
              </a:rPr>
              <a:t>A </a:t>
            </a:r>
            <a:r>
              <a:rPr lang="en-US" altLang="zh-CN" i="1" dirty="0">
                <a:solidFill>
                  <a:srgbClr val="222222"/>
                </a:solidFill>
                <a:latin typeface="Lucida Grande"/>
              </a:rPr>
              <a:t>scope</a:t>
            </a:r>
            <a:r>
              <a:rPr lang="en-US" altLang="zh-CN" dirty="0">
                <a:solidFill>
                  <a:srgbClr val="222222"/>
                </a:solidFill>
                <a:latin typeface="Lucida Grande"/>
              </a:rPr>
              <a:t> is a textual region of a Python program where a namespace is directly accessible. “Directly accessible” here means that an unqualified reference to a name attempts to find the name in the namespace.</a:t>
            </a:r>
            <a:endParaRPr lang="zh-CN" altLang="en-US" dirty="0"/>
          </a:p>
        </p:txBody>
      </p:sp>
      <p:sp>
        <p:nvSpPr>
          <p:cNvPr id="9" name="矩形 8"/>
          <p:cNvSpPr/>
          <p:nvPr/>
        </p:nvSpPr>
        <p:spPr>
          <a:xfrm>
            <a:off x="838198" y="5002682"/>
            <a:ext cx="10973499" cy="1477328"/>
          </a:xfrm>
          <a:prstGeom prst="rect">
            <a:avLst/>
          </a:prstGeom>
        </p:spPr>
        <p:txBody>
          <a:bodyPr wrap="square">
            <a:spAutoFit/>
          </a:bodyPr>
          <a:lstStyle/>
          <a:p>
            <a:r>
              <a:rPr lang="en-US" altLang="zh-CN" dirty="0"/>
              <a:t>If a name is declared global, then all references and assignments go directly to the middle scope containing the module’s global names. To rebind variables found outside of the innermost scope, the nonlocal statement can be used; if not declared nonlocal, those variables are read-only (an attempt to write to such a variable will simply create a new local variable in the innermost scope, leaving the identically named outer variable unchanged).</a:t>
            </a:r>
            <a:endParaRPr lang="zh-CN" altLang="en-US" dirty="0"/>
          </a:p>
        </p:txBody>
      </p:sp>
    </p:spTree>
    <p:extLst>
      <p:ext uri="{BB962C8B-B14F-4D97-AF65-F5344CB8AC3E}">
        <p14:creationId xmlns:p14="http://schemas.microsoft.com/office/powerpoint/2010/main" val="199915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37147" y="320504"/>
            <a:ext cx="4223123" cy="5694404"/>
          </a:xfrm>
          <a:prstGeom prst="rect">
            <a:avLst/>
          </a:prstGeom>
        </p:spPr>
      </p:pic>
    </p:spTree>
    <p:extLst>
      <p:ext uri="{BB962C8B-B14F-4D97-AF65-F5344CB8AC3E}">
        <p14:creationId xmlns:p14="http://schemas.microsoft.com/office/powerpoint/2010/main" val="1759359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10077" y="104977"/>
            <a:ext cx="7238095" cy="3238095"/>
          </a:xfrm>
          <a:prstGeom prst="rect">
            <a:avLst/>
          </a:prstGeom>
        </p:spPr>
      </p:pic>
      <p:pic>
        <p:nvPicPr>
          <p:cNvPr id="5" name="图片 4"/>
          <p:cNvPicPr>
            <a:picLocks noChangeAspect="1"/>
          </p:cNvPicPr>
          <p:nvPr/>
        </p:nvPicPr>
        <p:blipFill>
          <a:blip r:embed="rId3"/>
          <a:stretch>
            <a:fillRect/>
          </a:stretch>
        </p:blipFill>
        <p:spPr>
          <a:xfrm>
            <a:off x="810077" y="3710114"/>
            <a:ext cx="10285714" cy="2028571"/>
          </a:xfrm>
          <a:prstGeom prst="rect">
            <a:avLst/>
          </a:prstGeom>
        </p:spPr>
      </p:pic>
    </p:spTree>
    <p:extLst>
      <p:ext uri="{BB962C8B-B14F-4D97-AF65-F5344CB8AC3E}">
        <p14:creationId xmlns:p14="http://schemas.microsoft.com/office/powerpoint/2010/main" val="237468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34336" y="552588"/>
            <a:ext cx="11657664" cy="1720470"/>
          </a:xfrm>
          <a:prstGeom prst="rect">
            <a:avLst/>
          </a:prstGeom>
        </p:spPr>
      </p:pic>
      <p:pic>
        <p:nvPicPr>
          <p:cNvPr id="3" name="图片 2"/>
          <p:cNvPicPr>
            <a:picLocks noChangeAspect="1"/>
          </p:cNvPicPr>
          <p:nvPr/>
        </p:nvPicPr>
        <p:blipFill>
          <a:blip r:embed="rId3"/>
          <a:stretch>
            <a:fillRect/>
          </a:stretch>
        </p:blipFill>
        <p:spPr>
          <a:xfrm>
            <a:off x="534336" y="2852949"/>
            <a:ext cx="11486214" cy="2620179"/>
          </a:xfrm>
          <a:prstGeom prst="rect">
            <a:avLst/>
          </a:prstGeom>
        </p:spPr>
      </p:pic>
    </p:spTree>
    <p:extLst>
      <p:ext uri="{BB962C8B-B14F-4D97-AF65-F5344CB8AC3E}">
        <p14:creationId xmlns:p14="http://schemas.microsoft.com/office/powerpoint/2010/main" val="2824110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52450" y="628650"/>
            <a:ext cx="12192000" cy="0"/>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222222"/>
                </a:solidFill>
                <a:effectLst/>
                <a:latin typeface="Arial" panose="020B0604020202020204" pitchFamily="34" charset="0"/>
                <a:ea typeface="Lucida Grande"/>
              </a:rPr>
              <a:t>a </a:t>
            </a:r>
            <a:r>
              <a:rPr kumimoji="0" lang="zh-CN" altLang="zh-CN" sz="1100" b="0" i="0" u="none" strike="noStrike" cap="none" normalizeH="0" baseline="0" dirty="0" smtClean="0">
                <a:ln>
                  <a:noFill/>
                </a:ln>
                <a:solidFill>
                  <a:srgbClr val="6363BB"/>
                </a:solidFill>
                <a:effectLst/>
                <a:latin typeface="Courier New" panose="02070309020205020404" pitchFamily="49" charset="0"/>
                <a:ea typeface="Lucida Grande"/>
                <a:cs typeface="Courier New" panose="02070309020205020404" pitchFamily="49" charset="0"/>
                <a:hlinkClick r:id="rId2"/>
              </a:rPr>
              <a:t>try</a:t>
            </a:r>
            <a:r>
              <a:rPr kumimoji="0" lang="zh-CN" altLang="zh-CN" sz="1200" b="0" i="0" u="none" strike="noStrike" cap="none" normalizeH="0" baseline="0" dirty="0" smtClean="0">
                <a:ln>
                  <a:noFill/>
                </a:ln>
                <a:solidFill>
                  <a:srgbClr val="222222"/>
                </a:solidFill>
                <a:effectLst/>
                <a:ea typeface="Lucida Grande"/>
              </a:rPr>
              <a:t> </a:t>
            </a:r>
            <a:r>
              <a:rPr kumimoji="0" lang="zh-CN" altLang="zh-CN" sz="1200" b="0" i="0" u="none" strike="noStrike" cap="none" normalizeH="0" baseline="0" dirty="0" smtClean="0">
                <a:ln>
                  <a:noFill/>
                </a:ln>
                <a:solidFill>
                  <a:srgbClr val="222222"/>
                </a:solidFill>
                <a:effectLst/>
                <a:latin typeface="Arial" panose="020B0604020202020204" pitchFamily="34" charset="0"/>
                <a:ea typeface="Lucida Grande"/>
              </a:rPr>
              <a:t>statement’s </a:t>
            </a:r>
            <a:r>
              <a:rPr kumimoji="0" lang="zh-CN" altLang="zh-CN" sz="11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else</a:t>
            </a:r>
            <a:r>
              <a:rPr kumimoji="0" lang="zh-CN" altLang="zh-CN" sz="1200" b="0" i="0" u="none" strike="noStrike" cap="none" normalizeH="0" baseline="0" dirty="0" smtClean="0">
                <a:ln>
                  <a:noFill/>
                </a:ln>
                <a:solidFill>
                  <a:srgbClr val="222222"/>
                </a:solidFill>
                <a:effectLst/>
                <a:ea typeface="Lucida Grande"/>
              </a:rPr>
              <a:t> </a:t>
            </a:r>
            <a:r>
              <a:rPr kumimoji="0" lang="zh-CN" altLang="zh-CN" sz="1200" b="0" i="0" u="none" strike="noStrike" cap="none" normalizeH="0" baseline="0" dirty="0" smtClean="0">
                <a:ln>
                  <a:noFill/>
                </a:ln>
                <a:solidFill>
                  <a:srgbClr val="222222"/>
                </a:solidFill>
                <a:effectLst/>
                <a:latin typeface="Arial" panose="020B0604020202020204" pitchFamily="34" charset="0"/>
                <a:ea typeface="Lucida Grande"/>
              </a:rPr>
              <a:t>clause runs when no exception occurs, and a loop’s </a:t>
            </a:r>
            <a:r>
              <a:rPr kumimoji="0" lang="zh-CN" altLang="zh-CN" sz="11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else</a:t>
            </a:r>
            <a:r>
              <a:rPr kumimoji="0" lang="zh-CN" altLang="zh-CN" sz="1200" b="0" i="0" u="none" strike="noStrike" cap="none" normalizeH="0" baseline="0" dirty="0" smtClean="0">
                <a:ln>
                  <a:noFill/>
                </a:ln>
                <a:solidFill>
                  <a:srgbClr val="222222"/>
                </a:solidFill>
                <a:effectLst/>
                <a:ea typeface="Lucida Grande"/>
              </a:rPr>
              <a:t> </a:t>
            </a:r>
            <a:r>
              <a:rPr kumimoji="0" lang="zh-CN" altLang="zh-CN" sz="1200" b="0" i="0" u="none" strike="noStrike" cap="none" normalizeH="0" baseline="0" dirty="0" smtClean="0">
                <a:ln>
                  <a:noFill/>
                </a:ln>
                <a:solidFill>
                  <a:srgbClr val="222222"/>
                </a:solidFill>
                <a:effectLst/>
                <a:latin typeface="Arial" panose="020B0604020202020204" pitchFamily="34" charset="0"/>
                <a:ea typeface="Lucida Grande"/>
              </a:rPr>
              <a:t>clause runs when no </a:t>
            </a:r>
            <a:r>
              <a:rPr kumimoji="0" lang="zh-CN" altLang="zh-CN" sz="11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break</a:t>
            </a:r>
            <a:r>
              <a:rPr kumimoji="0" lang="zh-CN" altLang="zh-CN" sz="1200" b="0" i="0" u="none" strike="noStrike" cap="none" normalizeH="0" baseline="0" dirty="0" smtClean="0">
                <a:ln>
                  <a:noFill/>
                </a:ln>
                <a:solidFill>
                  <a:srgbClr val="222222"/>
                </a:solidFill>
                <a:effectLst/>
                <a:ea typeface="Lucida Grande"/>
              </a:rPr>
              <a:t> </a:t>
            </a:r>
            <a:r>
              <a:rPr kumimoji="0" lang="zh-CN" altLang="zh-CN" sz="1200" b="0" i="0" u="none" strike="noStrike" cap="none" normalizeH="0" baseline="0" dirty="0" smtClean="0">
                <a:ln>
                  <a:noFill/>
                </a:ln>
                <a:solidFill>
                  <a:srgbClr val="222222"/>
                </a:solidFill>
                <a:effectLst/>
                <a:latin typeface="Arial" panose="020B0604020202020204" pitchFamily="34" charset="0"/>
                <a:ea typeface="Lucida Grande"/>
              </a:rPr>
              <a:t>occurs.</a:t>
            </a:r>
            <a:r>
              <a:rPr kumimoji="0" lang="zh-CN" altLang="zh-CN" sz="800" b="0" i="0" u="none" strike="noStrike" cap="none" normalizeH="0" baseline="0" dirty="0" smtClean="0">
                <a:ln>
                  <a:noFill/>
                </a:ln>
                <a:solidFill>
                  <a:schemeClr val="tx1"/>
                </a:solidFill>
                <a:effectLst/>
                <a:latin typeface="Arial" panose="020B0604020202020204" pitchFamily="34" charset="0"/>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3" name="图片 2"/>
          <p:cNvPicPr>
            <a:picLocks noChangeAspect="1"/>
          </p:cNvPicPr>
          <p:nvPr/>
        </p:nvPicPr>
        <p:blipFill>
          <a:blip r:embed="rId3"/>
          <a:stretch>
            <a:fillRect/>
          </a:stretch>
        </p:blipFill>
        <p:spPr>
          <a:xfrm>
            <a:off x="67495" y="1143545"/>
            <a:ext cx="5885630" cy="3604842"/>
          </a:xfrm>
          <a:prstGeom prst="rect">
            <a:avLst/>
          </a:prstGeom>
        </p:spPr>
      </p:pic>
      <p:sp>
        <p:nvSpPr>
          <p:cNvPr id="4" name="Rectangle 2"/>
          <p:cNvSpPr>
            <a:spLocks noChangeArrowheads="1"/>
          </p:cNvSpPr>
          <p:nvPr/>
        </p:nvSpPr>
        <p:spPr bwMode="auto">
          <a:xfrm>
            <a:off x="552450" y="962025"/>
            <a:ext cx="12192000" cy="0"/>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222222"/>
                </a:solidFill>
                <a:effectLst/>
                <a:latin typeface="Arial" panose="020B0604020202020204" pitchFamily="34" charset="0"/>
                <a:ea typeface="Lucida Grande"/>
              </a:rPr>
              <a:t>even functions without a </a:t>
            </a:r>
            <a:r>
              <a:rPr kumimoji="0" lang="zh-CN" altLang="zh-CN" sz="1100" b="0" i="0" u="none" strike="noStrike" cap="none" normalizeH="0" baseline="0" dirty="0" smtClean="0">
                <a:ln>
                  <a:noFill/>
                </a:ln>
                <a:solidFill>
                  <a:srgbClr val="6363BB"/>
                </a:solidFill>
                <a:effectLst/>
                <a:latin typeface="Courier New" panose="02070309020205020404" pitchFamily="49" charset="0"/>
                <a:ea typeface="Lucida Grande"/>
                <a:cs typeface="Courier New" panose="02070309020205020404" pitchFamily="49" charset="0"/>
                <a:hlinkClick r:id="rId4"/>
              </a:rPr>
              <a:t>return</a:t>
            </a:r>
            <a:r>
              <a:rPr kumimoji="0" lang="zh-CN" altLang="zh-CN" sz="1200" b="0" i="0" u="none" strike="noStrike" cap="none" normalizeH="0" baseline="0" dirty="0" smtClean="0">
                <a:ln>
                  <a:noFill/>
                </a:ln>
                <a:solidFill>
                  <a:srgbClr val="222222"/>
                </a:solidFill>
                <a:effectLst/>
                <a:ea typeface="Lucida Grande"/>
              </a:rPr>
              <a:t> </a:t>
            </a:r>
            <a:r>
              <a:rPr kumimoji="0" lang="zh-CN" altLang="zh-CN" sz="1200" b="0" i="0" u="none" strike="noStrike" cap="none" normalizeH="0" baseline="0" dirty="0" smtClean="0">
                <a:ln>
                  <a:noFill/>
                </a:ln>
                <a:solidFill>
                  <a:srgbClr val="222222"/>
                </a:solidFill>
                <a:effectLst/>
                <a:latin typeface="Arial" panose="020B0604020202020204" pitchFamily="34" charset="0"/>
                <a:ea typeface="Lucida Grande"/>
              </a:rPr>
              <a:t>statement do return a value, albeit a rather boring one. This value is called </a:t>
            </a:r>
            <a:r>
              <a:rPr kumimoji="0" lang="zh-CN" altLang="zh-CN" sz="11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None</a:t>
            </a:r>
            <a:r>
              <a:rPr kumimoji="0" lang="zh-CN" altLang="zh-CN" sz="1200" b="0" i="0" u="none" strike="noStrike" cap="none" normalizeH="0" baseline="0" dirty="0" smtClean="0">
                <a:ln>
                  <a:noFill/>
                </a:ln>
                <a:solidFill>
                  <a:srgbClr val="222222"/>
                </a:solidFill>
                <a:effectLst/>
                <a:ea typeface="Lucida Grande"/>
              </a:rPr>
              <a:t> </a:t>
            </a:r>
            <a:r>
              <a:rPr kumimoji="0" lang="zh-CN" altLang="zh-CN" sz="1200" b="0" i="0" u="none" strike="noStrike" cap="none" normalizeH="0" baseline="0" dirty="0" smtClean="0">
                <a:ln>
                  <a:noFill/>
                </a:ln>
                <a:solidFill>
                  <a:srgbClr val="222222"/>
                </a:solidFill>
                <a:effectLst/>
                <a:latin typeface="Arial" panose="020B0604020202020204" pitchFamily="34" charset="0"/>
                <a:ea typeface="Lucida Grande"/>
              </a:rPr>
              <a:t>(it’s a built-in name).</a:t>
            </a:r>
            <a:r>
              <a:rPr kumimoji="0" lang="zh-CN" altLang="zh-CN" sz="800" b="0" i="0" u="none" strike="noStrike" cap="none" normalizeH="0" baseline="0" dirty="0" smtClean="0">
                <a:ln>
                  <a:noFill/>
                </a:ln>
                <a:solidFill>
                  <a:schemeClr val="tx1"/>
                </a:solidFill>
                <a:effectLst/>
                <a:latin typeface="Arial" panose="020B0604020202020204" pitchFamily="34" charset="0"/>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5"/>
          <a:stretch>
            <a:fillRect/>
          </a:stretch>
        </p:blipFill>
        <p:spPr>
          <a:xfrm>
            <a:off x="4457700" y="4262612"/>
            <a:ext cx="6286020" cy="2285116"/>
          </a:xfrm>
          <a:prstGeom prst="rect">
            <a:avLst/>
          </a:prstGeom>
        </p:spPr>
      </p:pic>
      <p:pic>
        <p:nvPicPr>
          <p:cNvPr id="6" name="图片 5"/>
          <p:cNvPicPr>
            <a:picLocks noChangeAspect="1"/>
          </p:cNvPicPr>
          <p:nvPr/>
        </p:nvPicPr>
        <p:blipFill>
          <a:blip r:embed="rId6"/>
          <a:stretch>
            <a:fillRect/>
          </a:stretch>
        </p:blipFill>
        <p:spPr>
          <a:xfrm>
            <a:off x="6047778" y="2448922"/>
            <a:ext cx="6144222" cy="1689321"/>
          </a:xfrm>
          <a:prstGeom prst="rect">
            <a:avLst/>
          </a:prstGeom>
        </p:spPr>
      </p:pic>
    </p:spTree>
    <p:extLst>
      <p:ext uri="{BB962C8B-B14F-4D97-AF65-F5344CB8AC3E}">
        <p14:creationId xmlns:p14="http://schemas.microsoft.com/office/powerpoint/2010/main" val="292747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6716" y="262306"/>
            <a:ext cx="11276660" cy="4417881"/>
          </a:xfrm>
          <a:prstGeom prst="rect">
            <a:avLst/>
          </a:prstGeom>
        </p:spPr>
      </p:pic>
      <p:sp>
        <p:nvSpPr>
          <p:cNvPr id="3" name="文本框 2"/>
          <p:cNvSpPr txBox="1"/>
          <p:nvPr/>
        </p:nvSpPr>
        <p:spPr>
          <a:xfrm>
            <a:off x="666750" y="4933950"/>
            <a:ext cx="4533900" cy="369332"/>
          </a:xfrm>
          <a:prstGeom prst="rect">
            <a:avLst/>
          </a:prstGeom>
          <a:noFill/>
        </p:spPr>
        <p:txBody>
          <a:bodyPr wrap="square" rtlCol="0">
            <a:spAutoFit/>
          </a:bodyPr>
          <a:lstStyle/>
          <a:p>
            <a:r>
              <a:rPr lang="zh-CN" altLang="en-US" dirty="0" smtClean="0"/>
              <a:t>默认值也太蛋疼了</a:t>
            </a:r>
            <a:endParaRPr lang="zh-CN" altLang="en-US" dirty="0"/>
          </a:p>
        </p:txBody>
      </p:sp>
    </p:spTree>
    <p:extLst>
      <p:ext uri="{BB962C8B-B14F-4D97-AF65-F5344CB8AC3E}">
        <p14:creationId xmlns:p14="http://schemas.microsoft.com/office/powerpoint/2010/main" val="2553417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71474" y="428625"/>
            <a:ext cx="11496675" cy="5937283"/>
          </a:xfrm>
          <a:prstGeom prst="rect">
            <a:avLst/>
          </a:prstGeom>
        </p:spPr>
      </p:pic>
    </p:spTree>
    <p:extLst>
      <p:ext uri="{BB962C8B-B14F-4D97-AF65-F5344CB8AC3E}">
        <p14:creationId xmlns:p14="http://schemas.microsoft.com/office/powerpoint/2010/main" val="3744040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443066"/>
            <a:ext cx="12186297" cy="1983457"/>
          </a:xfrm>
          <a:prstGeom prst="rect">
            <a:avLst/>
          </a:prstGeom>
        </p:spPr>
      </p:pic>
      <p:pic>
        <p:nvPicPr>
          <p:cNvPr id="3" name="图片 2"/>
          <p:cNvPicPr>
            <a:picLocks noChangeAspect="1"/>
          </p:cNvPicPr>
          <p:nvPr/>
        </p:nvPicPr>
        <p:blipFill>
          <a:blip r:embed="rId3"/>
          <a:stretch>
            <a:fillRect/>
          </a:stretch>
        </p:blipFill>
        <p:spPr>
          <a:xfrm>
            <a:off x="100729" y="2645597"/>
            <a:ext cx="11981748" cy="3869503"/>
          </a:xfrm>
          <a:prstGeom prst="rect">
            <a:avLst/>
          </a:prstGeom>
        </p:spPr>
      </p:pic>
    </p:spTree>
    <p:extLst>
      <p:ext uri="{BB962C8B-B14F-4D97-AF65-F5344CB8AC3E}">
        <p14:creationId xmlns:p14="http://schemas.microsoft.com/office/powerpoint/2010/main" val="3289689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00050" y="247940"/>
            <a:ext cx="11506200" cy="3576449"/>
          </a:xfrm>
          <a:prstGeom prst="rect">
            <a:avLst/>
          </a:prstGeom>
        </p:spPr>
      </p:pic>
    </p:spTree>
    <p:extLst>
      <p:ext uri="{BB962C8B-B14F-4D97-AF65-F5344CB8AC3E}">
        <p14:creationId xmlns:p14="http://schemas.microsoft.com/office/powerpoint/2010/main" val="21879265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TotalTime>
  <Words>370</Words>
  <Application>Microsoft Office PowerPoint</Application>
  <PresentationFormat>宽屏</PresentationFormat>
  <Paragraphs>38</Paragraphs>
  <Slides>28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Lucida Grande</vt:lpstr>
      <vt:lpstr>等线</vt:lpstr>
      <vt:lpstr>等线 Light</vt:lpstr>
      <vt:lpstr>Arial</vt:lpstr>
      <vt:lpstr>Courier New</vt:lpstr>
      <vt:lpstr>Office 主题​​</vt:lpstr>
      <vt:lpstr>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Modules </vt:lpstr>
      <vt:lpstr>PowerPoint 演示文稿</vt:lpstr>
      <vt:lpstr>PowerPoint 演示文稿</vt:lpstr>
      <vt:lpstr>PowerPoint 演示文稿</vt:lpstr>
      <vt:lpstr>Input and Output </vt:lpstr>
      <vt:lpstr>PowerPoint 演示文稿</vt:lpstr>
      <vt:lpstr>Errors and Exceptions </vt:lpstr>
      <vt:lpstr>PowerPoint 演示文稿</vt:lpstr>
      <vt:lpstr>PowerPoint 演示文稿</vt:lpstr>
      <vt:lpstr>类</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基础</dc:title>
  <dc:creator>gkl</dc:creator>
  <cp:lastModifiedBy>gkl</cp:lastModifiedBy>
  <cp:revision>36</cp:revision>
  <dcterms:created xsi:type="dcterms:W3CDTF">2018-04-04T08:04:26Z</dcterms:created>
  <dcterms:modified xsi:type="dcterms:W3CDTF">2018-04-06T12:42:29Z</dcterms:modified>
</cp:coreProperties>
</file>