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0"/>
  </p:normalViewPr>
  <p:slideViewPr>
    <p:cSldViewPr snapToGrid="0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69A80-C26A-7E30-4961-52AACB44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DEA3B7-1BDE-4D6D-D233-E661C38D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106C-E4CE-B49A-2F6D-38B0B743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B2C31-AD72-21EF-4A40-CDDF78A9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34E16-1771-98BD-D12D-B78748C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423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1A379-BCB7-5146-56DD-2EADFBAE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250B6C-3368-7E69-1081-152DC1A3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DCDE3-4937-7201-75B6-A989205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BFFA4-25E3-82D7-D7CA-82E5C5BD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49739-5783-EEE2-5A11-CC5CD6B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11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16FF32-482F-549A-1123-0F80B3F9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D9B2BE-7880-5478-615D-934793EC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2F5B4-5C01-F413-8E0A-C81207D1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5ACDF-88CB-3E0F-5F9D-7A3CB6E6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5C163-EC6B-91A0-8BEF-48EBE458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279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AD1B-3A7F-5E40-0A31-000B1C80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E7224-BBA9-38E8-E916-AEF023F4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ADFBA-A724-517E-0BBA-7BEB7560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21463-CA6D-1C06-6C06-F031A6C6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5DEDC-4658-BC53-C84F-5182D06D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905E0-C0C1-4EC3-D9E4-A6FA36B4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58B8A-F682-291B-BABC-C4670537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9D23-895E-77F2-36CF-AD91EB0B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27DCE-BCB4-1C6C-FC66-A1F037E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1CC1F-7E68-0F7E-06D3-A199519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198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9EE5E-44EC-CF67-B3B4-3C8920D2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52D2A-1332-2897-FD63-2452624CA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8F9C2-5BCA-D7E3-6DCA-73158A7F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0B585F-EC0C-C5F7-2297-B96F6FAC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B43175-1753-6461-D479-0AB05234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47341E-B164-586D-6F04-4ACD8415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13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9E5C-FD23-4C84-6DA6-FFA514EB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1D40F8-51A0-694C-E766-EC904F69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C1D64-4475-AAE3-6F2A-4B29C6EA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7C9AEF-DA73-56C4-4FF9-70A7E23C6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65C12F-440C-7B70-406B-20DCBEBF0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0B2EF-7715-DD0C-8BFD-E2D7A9E9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78A7E4-87C3-240A-B9FE-F08DD53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216F9E-405E-83A4-2053-DB677A0C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99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2A70-E392-8396-EC03-896BAEB0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55799-7561-D7F2-4996-365A9BF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B1A541-BEFE-C6BA-F188-2EEFAF6F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89B8D1-84DF-16C7-51E5-73B3E55A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30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20D933-FAFC-271B-13C3-AF648BA6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D2A62-8B4C-E43A-2801-02BB07E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75F24F-46E6-5A6D-FD37-70444978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63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2B9A9-4D0D-9357-F48D-B49F487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3B3B6-07E1-007D-910E-B1E00ACC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5BB444-3423-9AE7-C352-60B33F07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72950-B633-DCB0-13F3-02C6A004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EB9EC4-B6C9-E1FE-C9B6-1B5A246F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39C12-32D9-4090-8CB0-E6903FF2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60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2E7C0-D22A-DE6D-8BF1-7796F0B0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76610-8565-0ABB-C322-CA7287BC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05726-C55E-CD79-150E-6A28E05D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8E1DB4-85E6-B19A-1EB8-8F02EF86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8682C-F5FD-EC03-3861-04575F9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1785D-DF31-70CE-4A45-AF39376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638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F781A-0393-E8D0-7E65-7A1E1427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04E68-AAC6-8767-0F0F-A873AF2F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06F9D-2B64-1C91-C015-95776D7BC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37CBD-DF8A-A046-8E03-DFD3A6C9F06F}" type="datetimeFigureOut">
              <a:rPr lang="ru-UA" smtClean="0"/>
              <a:t>07.12.2024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9A9AB-E58D-36A9-FBAB-EC91CE53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D1218-55D0-32AE-FB0E-F6F81D54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44826-B985-A641-B611-4D6338CB878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4917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7E23A-3E7B-A8F0-18B5-7649AE6D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Microsoft's Acquisition of Activision Blizzard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7F0B4-4CA9-04DE-A18D-9238E03AE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Graphik"/>
              </a:rPr>
              <a:t>Mohamad </a:t>
            </a:r>
            <a:r>
              <a:rPr lang="en-US" sz="1800" b="0" dirty="0" err="1">
                <a:effectLst/>
                <a:latin typeface="Graphik"/>
              </a:rPr>
              <a:t>Iskandarani</a:t>
            </a:r>
            <a:r>
              <a:rPr lang="en-US" sz="1800" b="0" dirty="0">
                <a:effectLst/>
                <a:latin typeface="Graphik"/>
              </a:rPr>
              <a:t> </a:t>
            </a:r>
            <a:br>
              <a:rPr lang="en-US" sz="1800" b="0" dirty="0">
                <a:effectLst/>
                <a:latin typeface="Graphik"/>
              </a:rPr>
            </a:br>
            <a:r>
              <a:rPr lang="en-US" sz="1800" b="0" dirty="0">
                <a:effectLst/>
                <a:latin typeface="Graphik"/>
              </a:rPr>
              <a:t>Kamila </a:t>
            </a:r>
            <a:r>
              <a:rPr lang="en-US" sz="1800" b="0" dirty="0" err="1">
                <a:effectLst/>
                <a:latin typeface="Graphik"/>
              </a:rPr>
              <a:t>Khalilullina</a:t>
            </a:r>
            <a:r>
              <a:rPr lang="en-US" sz="1800" b="0" dirty="0">
                <a:effectLst/>
                <a:latin typeface="Graphik"/>
              </a:rPr>
              <a:t> </a:t>
            </a:r>
            <a:br>
              <a:rPr lang="en-US" sz="1800" b="0" dirty="0">
                <a:effectLst/>
                <a:latin typeface="Graphik"/>
              </a:rPr>
            </a:br>
            <a:r>
              <a:rPr lang="en-US" sz="1800" b="0" dirty="0">
                <a:effectLst/>
                <a:latin typeface="Graphik"/>
              </a:rPr>
              <a:t>Anna Surikova </a:t>
            </a:r>
            <a:br>
              <a:rPr lang="en-US" sz="1800" b="0" dirty="0">
                <a:effectLst/>
                <a:latin typeface="Graphik"/>
              </a:rPr>
            </a:br>
            <a:r>
              <a:rPr lang="en-US" sz="1800" b="0" dirty="0">
                <a:effectLst/>
                <a:latin typeface="Graphik"/>
              </a:rPr>
              <a:t>Oleg </a:t>
            </a:r>
            <a:r>
              <a:rPr lang="en-US" sz="1800" b="0" dirty="0" err="1">
                <a:effectLst/>
                <a:latin typeface="Graphik"/>
              </a:rPr>
              <a:t>Gonchukov</a:t>
            </a:r>
            <a:r>
              <a:rPr lang="en-US" sz="1800" b="0" dirty="0">
                <a:effectLst/>
                <a:latin typeface="Graphik"/>
              </a:rPr>
              <a:t> </a:t>
            </a:r>
            <a:br>
              <a:rPr lang="en-US" sz="1800" b="0" dirty="0">
                <a:effectLst/>
                <a:latin typeface="Graphik"/>
              </a:rPr>
            </a:br>
            <a:r>
              <a:rPr lang="en-US" sz="1800" b="0" dirty="0">
                <a:effectLst/>
                <a:latin typeface="Graphik"/>
              </a:rPr>
              <a:t>Maksym </a:t>
            </a:r>
            <a:r>
              <a:rPr lang="en-US" sz="1800" b="0" dirty="0" err="1">
                <a:effectLst/>
                <a:latin typeface="Graphik"/>
              </a:rPr>
              <a:t>Bilozorov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65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7A7E-8650-6647-32FF-9817F4AC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FF10F-96E2-BE16-C079-6042A4B3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Leverage and solvency</a:t>
            </a:r>
          </a:p>
        </p:txBody>
      </p:sp>
      <p:pic>
        <p:nvPicPr>
          <p:cNvPr id="7" name="Рисунок 6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5DB535E-203E-EF96-54EF-D8F6741C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30466"/>
            <a:ext cx="5435600" cy="336854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8987A19-9F9A-BC09-BE8C-545E5FBB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8" y="1930466"/>
            <a:ext cx="5435601" cy="33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6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A498-34BC-E57F-7368-EBEB1C7A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D5A4D-8537-7CBA-01B6-3C35690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Activity</a:t>
            </a:r>
          </a:p>
        </p:txBody>
      </p:sp>
      <p:pic>
        <p:nvPicPr>
          <p:cNvPr id="5" name="Рисунок 4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8D30F9E8-EFEB-CBE2-E463-5845A267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7516"/>
            <a:ext cx="7772400" cy="3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FA1F2-1846-FFCC-6696-DFBC70E49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D64F8-D570-55C1-6C56-5C1635B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Activity</a:t>
            </a:r>
          </a:p>
        </p:txBody>
      </p:sp>
      <p:pic>
        <p:nvPicPr>
          <p:cNvPr id="7" name="Рисунок 6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72363819-B38F-38F4-684A-30EDC46D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400"/>
            <a:ext cx="5410200" cy="33528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63A972B-8DB3-7F1A-1E29-74A4BA987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11400"/>
            <a:ext cx="5410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2BA83-03C6-C541-8780-039419B9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Objective of the Acquisition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40F39-FC5D-41C5-5333-60BE8DE5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Timeline:</a:t>
            </a:r>
          </a:p>
          <a:p>
            <a:pPr lvl="1"/>
            <a:r>
              <a:rPr lang="en-US" dirty="0"/>
              <a:t>Announcement: January 18, 2022.</a:t>
            </a:r>
          </a:p>
          <a:p>
            <a:pPr lvl="1"/>
            <a:r>
              <a:rPr lang="en-US" dirty="0"/>
              <a:t>Regulatory Approvals and Challenges: 2022-2023.</a:t>
            </a:r>
          </a:p>
          <a:p>
            <a:pPr lvl="1"/>
            <a:r>
              <a:rPr lang="en-US" dirty="0"/>
              <a:t>Completion: October 13, 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Players: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Buyer:</a:t>
            </a:r>
            <a:r>
              <a:rPr lang="en-US" dirty="0"/>
              <a:t> Microsoft (Led by CEO Satya Nadella).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Target:</a:t>
            </a:r>
            <a:r>
              <a:rPr lang="en-US" dirty="0"/>
              <a:t> Activision Blizzard (Famous for franchises like Call of Duty and Warcraft).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Record-breaking $68.7 billion deal.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Largest acquisition in gaming history.</a:t>
            </a:r>
          </a:p>
          <a:p>
            <a:r>
              <a:rPr lang="en-US" b="1" dirty="0"/>
              <a:t>Objective of the Analysis:</a:t>
            </a:r>
            <a:endParaRPr lang="en-US" dirty="0"/>
          </a:p>
          <a:p>
            <a:pPr lvl="1"/>
            <a:r>
              <a:rPr lang="en-US" b="1" dirty="0"/>
              <a:t>Primary Goal:</a:t>
            </a:r>
            <a:r>
              <a:rPr lang="en-US" dirty="0"/>
              <a:t> Evaluate the financial and strategic impact of the acquisition.</a:t>
            </a:r>
          </a:p>
          <a:p>
            <a:pPr lvl="1"/>
            <a:r>
              <a:rPr lang="en-US" b="1" dirty="0"/>
              <a:t>Accounting Analysis:</a:t>
            </a:r>
            <a:r>
              <a:rPr lang="en-US" dirty="0"/>
              <a:t> Test hypotheses using Microsoft’s and Activision Blizzard’s 10-K filings (e.g., revenue trends, goodwill adjustments, profitability shifts).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647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8BBBF-124A-A6FE-6196-AADC3993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Microsoft’s Goals and Challenges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518C9-090A-2392-43F6-D4A034F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b="1" dirty="0"/>
              <a:t>Accelerate growth across gaming platforms: </a:t>
            </a:r>
            <a:r>
              <a:rPr lang="en-US" dirty="0"/>
              <a:t>Expand its presence in mobile, PC, console, and cloud gaming to tap into growing markets and diversify revenue streams.</a:t>
            </a:r>
          </a:p>
          <a:p>
            <a:pPr lvl="1"/>
            <a:r>
              <a:rPr lang="en-US" b="1" dirty="0"/>
              <a:t>Enhance Game Pass offerings: </a:t>
            </a:r>
            <a:r>
              <a:rPr lang="en-US" dirty="0"/>
              <a:t>Integrate Activision Blizzard’s popular intellectual properties (e.g., Call of Duty, Warcraft) into Xbox Game Pass to attract more subscribers.</a:t>
            </a:r>
          </a:p>
          <a:p>
            <a:pPr lvl="1"/>
            <a:r>
              <a:rPr lang="en-US" b="1" dirty="0"/>
              <a:t>Strengthen competitive positioning: </a:t>
            </a:r>
            <a:r>
              <a:rPr lang="en-US" dirty="0"/>
              <a:t>Gain an edge over major competitors like </a:t>
            </a:r>
            <a:r>
              <a:rPr lang="en-US" b="1" dirty="0"/>
              <a:t>Sony</a:t>
            </a:r>
            <a:r>
              <a:rPr lang="en-US" dirty="0"/>
              <a:t> (PlayStation) and </a:t>
            </a:r>
            <a:r>
              <a:rPr lang="en-US" b="1" dirty="0"/>
              <a:t>Tencent</a:t>
            </a:r>
            <a:r>
              <a:rPr lang="en-US" dirty="0"/>
              <a:t>, leveraging Activision’s global reach and established franchises.</a:t>
            </a:r>
          </a:p>
          <a:p>
            <a:r>
              <a:rPr lang="en-US" b="1" dirty="0"/>
              <a:t>Rationale for Goals:</a:t>
            </a:r>
            <a:endParaRPr lang="en-US" dirty="0"/>
          </a:p>
          <a:p>
            <a:pPr lvl="1"/>
            <a:r>
              <a:rPr lang="en-US" dirty="0"/>
              <a:t>Consolidate Microsoft’s leadership in gaming as a service (e.g., Game Pass subscriptions).</a:t>
            </a:r>
          </a:p>
          <a:p>
            <a:pPr lvl="1"/>
            <a:r>
              <a:rPr lang="en-US" dirty="0"/>
              <a:t>Bridge gaps in mobile gaming capabilities through Activision’s </a:t>
            </a:r>
            <a:r>
              <a:rPr lang="en-US" b="1" dirty="0"/>
              <a:t>King</a:t>
            </a:r>
            <a:r>
              <a:rPr lang="en-US" dirty="0"/>
              <a:t> division (creator of Candy Crush).</a:t>
            </a:r>
          </a:p>
          <a:p>
            <a:pPr lvl="1"/>
            <a:r>
              <a:rPr lang="en-US" dirty="0"/>
              <a:t>Create synergies between Microsoft’s Azure cloud services and Activision’s gaming ecosystem.</a:t>
            </a:r>
          </a:p>
          <a:p>
            <a:r>
              <a:rPr lang="en-US" b="1" dirty="0"/>
              <a:t>Challenges</a:t>
            </a:r>
          </a:p>
          <a:p>
            <a:pPr lvl="1"/>
            <a:r>
              <a:rPr lang="en-US" b="1" dirty="0"/>
              <a:t>Slower Revenue Growth</a:t>
            </a:r>
            <a:endParaRPr lang="en-US" dirty="0"/>
          </a:p>
          <a:p>
            <a:pPr lvl="2"/>
            <a:r>
              <a:rPr lang="en-US" dirty="0"/>
              <a:t>Market saturation and intensified competition limit growth potential.</a:t>
            </a:r>
          </a:p>
          <a:p>
            <a:pPr lvl="1"/>
            <a:r>
              <a:rPr lang="en-US" b="1" dirty="0"/>
              <a:t>High Dependency on Established Franchises</a:t>
            </a:r>
            <a:endParaRPr lang="en-US" dirty="0"/>
          </a:p>
          <a:p>
            <a:pPr lvl="2"/>
            <a:r>
              <a:rPr lang="en-US" dirty="0"/>
              <a:t>Heavy reliance on existing titles like </a:t>
            </a:r>
            <a:r>
              <a:rPr lang="en-US" i="1" dirty="0"/>
              <a:t>Halo</a:t>
            </a:r>
            <a:r>
              <a:rPr lang="en-US" dirty="0"/>
              <a:t> and </a:t>
            </a:r>
            <a:r>
              <a:rPr lang="en-US" i="1" dirty="0"/>
              <a:t>Minecraft</a:t>
            </a:r>
            <a:r>
              <a:rPr lang="en-US" dirty="0"/>
              <a:t> for revenue continuity.</a:t>
            </a:r>
          </a:p>
          <a:p>
            <a:pPr lvl="1"/>
            <a:r>
              <a:rPr lang="en-US" b="1" dirty="0"/>
              <a:t>Regulatory Scrutiny</a:t>
            </a:r>
            <a:endParaRPr lang="en-US" dirty="0"/>
          </a:p>
          <a:p>
            <a:pPr lvl="2"/>
            <a:r>
              <a:rPr lang="en-US" dirty="0"/>
              <a:t>Ongoing antitrust concerns over Microsoft's dominant position in technology and gaming sectors.</a:t>
            </a:r>
          </a:p>
        </p:txBody>
      </p:sp>
    </p:spTree>
    <p:extLst>
      <p:ext uri="{BB962C8B-B14F-4D97-AF65-F5344CB8AC3E}">
        <p14:creationId xmlns:p14="http://schemas.microsoft.com/office/powerpoint/2010/main" val="2123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E764D-2566-C449-70CF-EA7D716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Hypotheses for Analysis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1EC79-8C78-DEEF-8AAB-9CC94CCD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Hypothesis 1: The Acquisition Resulted in Significant Goodwill Recognition</a:t>
            </a:r>
          </a:p>
          <a:p>
            <a:pPr lvl="1"/>
            <a:r>
              <a:rPr lang="en-US" b="1" dirty="0"/>
              <a:t>Outcome:</a:t>
            </a:r>
            <a:r>
              <a:rPr lang="en-US" dirty="0"/>
              <a:t> Confirmed.</a:t>
            </a:r>
          </a:p>
          <a:p>
            <a:pPr lvl="1"/>
            <a:r>
              <a:rPr lang="en-US" b="1" dirty="0"/>
              <a:t>Conclusion:</a:t>
            </a:r>
            <a:endParaRPr lang="en-US" dirty="0"/>
          </a:p>
          <a:p>
            <a:pPr marL="1200150" lvl="2" indent="-285750"/>
            <a:r>
              <a:rPr lang="en-US" dirty="0"/>
              <a:t>The acquisition created a significant increase in Microsoft's goodwill, as seen in the </a:t>
            </a:r>
            <a:r>
              <a:rPr lang="en-US" b="1" dirty="0"/>
              <a:t>Goodwill-to-Total Assets Ratio</a:t>
            </a:r>
            <a:r>
              <a:rPr lang="en-US" dirty="0"/>
              <a:t>, which rose from </a:t>
            </a:r>
            <a:r>
              <a:rPr lang="en-US" b="1" dirty="0"/>
              <a:t>16.4% to 25.1%</a:t>
            </a:r>
            <a:r>
              <a:rPr lang="en-US" dirty="0"/>
              <a:t>. This supports the idea that the premium paid for Activision Blizzard reflects the strategic value of its intellectual properties and brand.</a:t>
            </a:r>
          </a:p>
          <a:p>
            <a:r>
              <a:rPr lang="en-US" b="1" dirty="0"/>
              <a:t>Hypothesis 2: The Acquisition Improved Microsoft's Financial Leverage</a:t>
            </a:r>
          </a:p>
          <a:p>
            <a:pPr lvl="1"/>
            <a:r>
              <a:rPr lang="en-US" b="1" dirty="0"/>
              <a:t>Outcome:</a:t>
            </a:r>
            <a:r>
              <a:rPr lang="en-US" dirty="0"/>
              <a:t> Confirmed.</a:t>
            </a:r>
          </a:p>
          <a:p>
            <a:pPr lvl="1"/>
            <a:r>
              <a:rPr lang="en-US" b="1" dirty="0"/>
              <a:t>Conclusion:</a:t>
            </a:r>
            <a:endParaRPr lang="en-US" dirty="0"/>
          </a:p>
          <a:p>
            <a:pPr marL="1200150" lvl="2" indent="-285750"/>
            <a:r>
              <a:rPr lang="en-US" dirty="0"/>
              <a:t>The </a:t>
            </a:r>
            <a:r>
              <a:rPr lang="en-US" b="1" dirty="0"/>
              <a:t>Debt-to-Equity Ratio</a:t>
            </a:r>
            <a:r>
              <a:rPr lang="en-US" dirty="0"/>
              <a:t> decreased from </a:t>
            </a:r>
            <a:r>
              <a:rPr lang="en-US" b="1" dirty="0"/>
              <a:t>0.28 to 0.23</a:t>
            </a:r>
            <a:r>
              <a:rPr lang="en-US" dirty="0"/>
              <a:t>, indicating reduced leverage. Microsoft managed to finance the acquisition without significantly increasing its debt relative to equity, reflecting strong financial management.</a:t>
            </a:r>
          </a:p>
          <a:p>
            <a:r>
              <a:rPr lang="en-US" b="1" dirty="0"/>
              <a:t>Hypothesis 3: The Acquisition Enhanced Microsoft's Asset Utilization Efficiency</a:t>
            </a:r>
          </a:p>
          <a:p>
            <a:pPr lvl="1"/>
            <a:r>
              <a:rPr lang="en-US" b="1" dirty="0"/>
              <a:t>Outcome:</a:t>
            </a:r>
            <a:r>
              <a:rPr lang="en-US" dirty="0"/>
              <a:t> Disproved.</a:t>
            </a:r>
          </a:p>
          <a:p>
            <a:pPr lvl="1"/>
            <a:r>
              <a:rPr lang="en-US" b="1" dirty="0"/>
              <a:t>Conclusion:</a:t>
            </a:r>
            <a:endParaRPr lang="en-US" dirty="0"/>
          </a:p>
          <a:p>
            <a:pPr marL="1200150" lvl="2" indent="-285750"/>
            <a:r>
              <a:rPr lang="en-US" dirty="0"/>
              <a:t>The </a:t>
            </a:r>
            <a:r>
              <a:rPr lang="en-US" b="1" dirty="0"/>
              <a:t>Asset Turnover Ratio</a:t>
            </a:r>
            <a:r>
              <a:rPr lang="en-US" dirty="0"/>
              <a:t> declined from </a:t>
            </a:r>
            <a:r>
              <a:rPr lang="en-US" b="1" dirty="0"/>
              <a:t>0.51 to 0.48</a:t>
            </a:r>
            <a:r>
              <a:rPr lang="en-US" dirty="0"/>
              <a:t>, suggesting a slight reduction in the efficiency with which Microsoft generates revenue from its assets. This indicates that the integration of Activision Blizzard has not yet fully optimized asset utilization.</a:t>
            </a:r>
          </a:p>
        </p:txBody>
      </p:sp>
    </p:spTree>
    <p:extLst>
      <p:ext uri="{BB962C8B-B14F-4D97-AF65-F5344CB8AC3E}">
        <p14:creationId xmlns:p14="http://schemas.microsoft.com/office/powerpoint/2010/main" val="29111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6E4D-EF69-06FE-25AB-86DE20B2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Profitability</a:t>
            </a:r>
            <a:endParaRPr lang="ru-UA" dirty="0"/>
          </a:p>
        </p:txBody>
      </p:sp>
      <p:pic>
        <p:nvPicPr>
          <p:cNvPr id="4" name="Рисунок 3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44E07D42-5CAA-AB7C-9486-5C489BD0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6375"/>
            <a:ext cx="7772400" cy="46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CAD70-CFD2-04D3-C0C6-05FBCBCF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C37C6-90C8-F786-AD08-43E2866B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Profitability</a:t>
            </a:r>
            <a:endParaRPr lang="ru-UA" dirty="0"/>
          </a:p>
        </p:txBody>
      </p:sp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B42E3AF-6584-C15C-FF6B-5CFC9FA0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6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81E6-41F9-AD43-FB5F-CB382E03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7C43-A7A0-B347-93A0-E6312DB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Liquidity</a:t>
            </a:r>
          </a:p>
        </p:txBody>
      </p:sp>
      <p:pic>
        <p:nvPicPr>
          <p:cNvPr id="5" name="Рисунок 4" descr="Изображение выглядит как текст, снимок экрана, че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C65BD8-9DBD-256F-3BDE-531AC9C7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5125"/>
            <a:ext cx="7772400" cy="3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5AB7-B0B9-D0DB-C75F-B0F53D06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6E7A4-96E6-5AC7-344E-92A0FB12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Liquidity</a:t>
            </a:r>
          </a:p>
        </p:txBody>
      </p:sp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04D0D2A-F5A6-D0E7-9402-5912EC53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90688"/>
            <a:ext cx="7213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FD030-6E0F-B5FE-4512-DA92872D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B250C-8691-D531-DD48-C500A2BB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Leverage and solvency</a:t>
            </a:r>
          </a:p>
        </p:txBody>
      </p:sp>
      <p:pic>
        <p:nvPicPr>
          <p:cNvPr id="5" name="Рисунок 4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E6D7D101-1E1F-8530-B116-538CD90B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80816"/>
            <a:ext cx="7772400" cy="32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507</Words>
  <Application>Microsoft Macintosh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Graphik</vt:lpstr>
      <vt:lpstr>Helvetica Neue</vt:lpstr>
      <vt:lpstr>Тема Office</vt:lpstr>
      <vt:lpstr>Microsoft's Acquisition of Activision Blizzard</vt:lpstr>
      <vt:lpstr>Overview and Objective of the Acquisition</vt:lpstr>
      <vt:lpstr>Microsoft’s Goals and Challenges</vt:lpstr>
      <vt:lpstr>Accounting Hypotheses for Analysis</vt:lpstr>
      <vt:lpstr>Profitability</vt:lpstr>
      <vt:lpstr>Profitability</vt:lpstr>
      <vt:lpstr>Liquidity</vt:lpstr>
      <vt:lpstr>Liquidity</vt:lpstr>
      <vt:lpstr>Leverage and solvency</vt:lpstr>
      <vt:lpstr>Leverage and solvency</vt:lpstr>
      <vt:lpstr>Activity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oleksandra bilozorova</dc:creator>
  <cp:lastModifiedBy>oleksandra bilozorova</cp:lastModifiedBy>
  <cp:revision>11</cp:revision>
  <dcterms:created xsi:type="dcterms:W3CDTF">2024-12-07T06:40:12Z</dcterms:created>
  <dcterms:modified xsi:type="dcterms:W3CDTF">2024-12-07T08:53:17Z</dcterms:modified>
</cp:coreProperties>
</file>