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2" autoAdjust="0"/>
    <p:restoredTop sz="86428" autoAdjust="0"/>
  </p:normalViewPr>
  <p:slideViewPr>
    <p:cSldViewPr snapToGrid="0" snapToObjects="1">
      <p:cViewPr>
        <p:scale>
          <a:sx n="100" d="100"/>
          <a:sy n="100" d="100"/>
        </p:scale>
        <p:origin x="-568" y="-10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7975D-8600-6C44-8C2E-53A962C757AC}" type="datetimeFigureOut">
              <a:rPr lang="en-US" smtClean="0"/>
              <a:t>5/25/15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3B308-0126-7843-99E1-3134E661C2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02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Heap image taken from http://javahash.com/java-memory-model-structures/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B308-0126-7843-99E1-3134E661C2A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4530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Deeper view of the metadata for the memory</a:t>
            </a:r>
          </a:p>
          <a:p>
            <a:r>
              <a:rPr lang="en-US" dirty="0" smtClean="0"/>
              <a:t>Note</a:t>
            </a:r>
            <a:r>
              <a:rPr lang="en-US" baseline="0" dirty="0" smtClean="0"/>
              <a:t> the attribute Verbose. We can see its java type and whether or not we can tweak it live</a:t>
            </a:r>
          </a:p>
          <a:p>
            <a:endParaRPr lang="en-US" baseline="0" dirty="0" smtClean="0"/>
          </a:p>
          <a:p>
            <a:r>
              <a:rPr lang="en-US" baseline="0" dirty="0" smtClean="0"/>
              <a:t>ObjectName is of interest here if you want to do JMX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B308-0126-7843-99E1-3134E661C2A1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7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B308-0126-7843-99E1-3134E661C2A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180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http://www.oracle.com/technetwork/articles/java/vmoptions-jsp-140102.html</a:t>
            </a:r>
          </a:p>
          <a:p>
            <a:r>
              <a:rPr lang="en-US" dirty="0" smtClean="0"/>
              <a:t>Note, -client and –server runtime </a:t>
            </a:r>
            <a:r>
              <a:rPr lang="en-US" smtClean="0"/>
              <a:t>args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B308-0126-7843-99E1-3134E661C2A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383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lots more. This gets you started</a:t>
            </a:r>
          </a:p>
          <a:p>
            <a:endParaRPr lang="en-US" dirty="0" smtClean="0"/>
          </a:p>
          <a:p>
            <a:r>
              <a:rPr lang="en-US" dirty="0" smtClean="0"/>
              <a:t>MAT</a:t>
            </a:r>
            <a:r>
              <a:rPr lang="en-US" baseline="0" dirty="0" smtClean="0"/>
              <a:t> is likely more useful to developers as it can crack open heap dumps/core files. It’s neat and has a few analysis tools/plugins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B308-0126-7843-99E1-3134E661C2A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341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B308-0126-7843-99E1-3134E661C2A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311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 default, the parallel garbage collectors will spin</a:t>
            </a:r>
            <a:r>
              <a:rPr lang="en-US" baseline="0" dirty="0" smtClean="0"/>
              <a:t> up a thread for each ‘processor’ ( /</a:t>
            </a:r>
            <a:r>
              <a:rPr lang="en-US" baseline="0" dirty="0" err="1" smtClean="0"/>
              <a:t>proc</a:t>
            </a:r>
            <a:r>
              <a:rPr lang="en-US" baseline="0" dirty="0" smtClean="0"/>
              <a:t>/</a:t>
            </a:r>
            <a:r>
              <a:rPr lang="en-US" baseline="0" dirty="0" err="1" smtClean="0"/>
              <a:t>cpuinfo</a:t>
            </a:r>
            <a:r>
              <a:rPr lang="en-US" baseline="0" dirty="0" smtClean="0"/>
              <a:t> ) per generation. This can lead to thrashing under high load</a:t>
            </a:r>
          </a:p>
          <a:p>
            <a:endParaRPr lang="en-US" baseline="0" dirty="0" smtClean="0"/>
          </a:p>
          <a:p>
            <a:r>
              <a:rPr lang="en-US" baseline="0" dirty="0" smtClean="0"/>
              <a:t>Java default heap sizes in &lt;= 1.6 jvm were sketchy and prone to issues. Starting in jvm 7 things started to get better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B308-0126-7843-99E1-3134E661C2A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217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Standard garbage collector in java 1.7. only</a:t>
            </a:r>
            <a:r>
              <a:rPr lang="en-US" baseline="0" dirty="0" smtClean="0"/>
              <a:t> tweak here is the max heap</a:t>
            </a:r>
          </a:p>
          <a:p>
            <a:r>
              <a:rPr lang="en-US" baseline="0" dirty="0" smtClean="0"/>
              <a:t>Note the difference in the values. Eden max is 2.666gb but only allocated 64.5 meg</a:t>
            </a:r>
          </a:p>
          <a:p>
            <a:r>
              <a:rPr lang="en-US" baseline="0" dirty="0" smtClean="0"/>
              <a:t>Also note the “saw tooth” behavior, that</a:t>
            </a:r>
            <a:r>
              <a:rPr lang="fr-FR" baseline="0" dirty="0" smtClean="0"/>
              <a:t>’</a:t>
            </a:r>
            <a:r>
              <a:rPr lang="en-US" baseline="0" dirty="0" smtClean="0"/>
              <a:t>s actually what you are looking for </a:t>
            </a:r>
          </a:p>
          <a:p>
            <a:r>
              <a:rPr lang="en-US" baseline="0" dirty="0" smtClean="0"/>
              <a:t>sign of slow/steady growth. A bunch of objects are created and only a small percentage are promoted to survivor and then to old gen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B308-0126-7843-99E1-3134E661C2A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605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 difference here is the G1 garbage collector</a:t>
            </a:r>
            <a:r>
              <a:rPr lang="en-US" baseline="0" dirty="0" smtClean="0"/>
              <a:t> being turned on</a:t>
            </a:r>
          </a:p>
          <a:p>
            <a:r>
              <a:rPr lang="en-US" baseline="0" dirty="0" smtClean="0"/>
              <a:t>Note that old gen does grow without lots of churn in the eden/survivors</a:t>
            </a:r>
          </a:p>
          <a:p>
            <a:endParaRPr lang="en-US" baseline="0" dirty="0" smtClean="0"/>
          </a:p>
          <a:p>
            <a:r>
              <a:rPr lang="en-US" dirty="0" smtClean="0"/>
              <a:t>-XX:+UseG1GC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B308-0126-7843-99E1-3134E661C2A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63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of a jmx view for over-all</a:t>
            </a:r>
            <a:r>
              <a:rPr lang="en-US" baseline="0" dirty="0" smtClean="0"/>
              <a:t> java heap usage. Note this is a table/composite data type. In this case, the value column is in bytes</a:t>
            </a:r>
          </a:p>
          <a:p>
            <a:r>
              <a:rPr lang="en-US" baseline="0" dirty="0" smtClean="0"/>
              <a:t>Also note we verbose is false. We could change that to true, just click it and probably select a drop-down of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B308-0126-7843-99E1-3134E661C2A1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207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Monday, May 25,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Monday, May 25,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Monday, May 25,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Monday, May 25,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Monday, May 25,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Monday, May 25, 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Monday, May 25, 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Monday, May 25, 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Monday, May 25, 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Monday, May 25, 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Monday, May 25, 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Monday, May 25,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xchange.nagios.org/directory/Plugins/Java-Applications-and-Servers/check_jmx/details" TargetMode="External"/><Relationship Id="rId4" Type="http://schemas.openxmlformats.org/officeDocument/2006/relationships/hyperlink" Target="https://jolokia.org/index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llectd.org/wiki/index.php/Plugin:GenericJMX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Operations view of the Java VM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Bill Schwanitz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1500" y="5765800"/>
            <a:ext cx="796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Presentation </a:t>
            </a:r>
            <a:r>
              <a:rPr lang="en-US" dirty="0"/>
              <a:t>available at </a:t>
            </a:r>
            <a:endParaRPr lang="en-US" dirty="0" smtClean="0"/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bilsch</a:t>
            </a:r>
            <a:r>
              <a:rPr lang="en-US" dirty="0"/>
              <a:t>/</a:t>
            </a:r>
            <a:r>
              <a:rPr lang="en-US" dirty="0" err="1"/>
              <a:t>columbus_devops_presentations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1070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7459"/>
            <a:ext cx="9144000" cy="42178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0324" y="4959767"/>
            <a:ext cx="766333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Simple example, permission denied trying to read a file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Simple version of what is going 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Within a java thread in org.apache.spark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Scheduled task trying to iterate over the contents of a file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Bunch of hadoop classes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Top most is java.io.FileInputStream in the open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401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give me more heap!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used to get this request a lot!</a:t>
            </a:r>
          </a:p>
          <a:p>
            <a:r>
              <a:rPr lang="en-US" dirty="0" smtClean="0"/>
              <a:t>Keep in mind garbage collection</a:t>
            </a:r>
          </a:p>
          <a:p>
            <a:pPr lvl="1"/>
            <a:r>
              <a:rPr lang="en-US" dirty="0" smtClean="0"/>
              <a:t>Bigger heaps mean longer garbage collections</a:t>
            </a:r>
          </a:p>
          <a:p>
            <a:pPr lvl="1"/>
            <a:r>
              <a:rPr lang="en-US" dirty="0" smtClean="0"/>
              <a:t>But could also really just be the right answer!</a:t>
            </a:r>
          </a:p>
          <a:p>
            <a:r>
              <a:rPr lang="en-US" dirty="0" smtClean="0"/>
              <a:t>Remember other applications need memory too</a:t>
            </a:r>
          </a:p>
          <a:p>
            <a:pPr lvl="1"/>
            <a:r>
              <a:rPr lang="en-US" dirty="0" smtClean="0"/>
              <a:t>Especially the kernel and caches!</a:t>
            </a:r>
          </a:p>
          <a:p>
            <a:r>
              <a:rPr lang="en-US" dirty="0" smtClean="0"/>
              <a:t>Having a bunch of JVMs on a single machine can be problematic when saturating host</a:t>
            </a:r>
          </a:p>
          <a:p>
            <a:pPr lvl="1"/>
            <a:r>
              <a:rPr lang="en-US" dirty="0" smtClean="0"/>
              <a:t>Research garbage collector thread allocation!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architects.dzone.com</a:t>
            </a:r>
            <a:r>
              <a:rPr lang="en-US" dirty="0"/>
              <a:t>/articles/how-tune-java-garbage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254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jstat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3461" b="346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60988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9898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328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" y="0"/>
            <a:ext cx="90283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495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JMX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Management Extensions</a:t>
            </a:r>
          </a:p>
          <a:p>
            <a:r>
              <a:rPr lang="en-US" dirty="0" smtClean="0"/>
              <a:t>Provides access to all kinds of neat stuff</a:t>
            </a:r>
          </a:p>
          <a:p>
            <a:pPr lvl="1"/>
            <a:r>
              <a:rPr lang="en-US" dirty="0" smtClean="0"/>
              <a:t>Access to counters/gauges on individual MBeans</a:t>
            </a:r>
          </a:p>
          <a:p>
            <a:pPr lvl="1"/>
            <a:r>
              <a:rPr lang="en-US" dirty="0" smtClean="0"/>
              <a:t>Ability to interrogate certain components of the MBean</a:t>
            </a:r>
          </a:p>
          <a:p>
            <a:pPr lvl="2"/>
            <a:r>
              <a:rPr lang="en-US" dirty="0" smtClean="0"/>
              <a:t>Toggle runtime</a:t>
            </a:r>
          </a:p>
          <a:p>
            <a:pPr lvl="2"/>
            <a:r>
              <a:rPr lang="en-US" dirty="0" smtClean="0"/>
              <a:t>Invoke methods</a:t>
            </a:r>
          </a:p>
          <a:p>
            <a:pPr lvl="3"/>
            <a:r>
              <a:rPr lang="en-US" dirty="0" smtClean="0"/>
              <a:t>Trigger a garbage collection</a:t>
            </a:r>
          </a:p>
          <a:p>
            <a:pPr lvl="3"/>
            <a:r>
              <a:rPr lang="en-US" dirty="0" smtClean="0"/>
              <a:t>Turn a jdbc pool on/off</a:t>
            </a:r>
          </a:p>
          <a:p>
            <a:pPr lvl="3"/>
            <a:r>
              <a:rPr lang="en-US" dirty="0" smtClean="0"/>
              <a:t>Temporarily bump log levels</a:t>
            </a:r>
          </a:p>
          <a:p>
            <a:pPr lvl="3"/>
            <a:r>
              <a:rPr lang="en-US" dirty="0" smtClean="0"/>
              <a:t>…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0210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6600"/>
            <a:ext cx="9144000" cy="536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263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673100"/>
            <a:ext cx="89154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785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3400"/>
            <a:ext cx="9144000" cy="577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57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thoughts, monitoring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Last thought on JMX. Collectd and others can pull jmx metric data</a:t>
            </a:r>
          </a:p>
          <a:p>
            <a:pPr lvl="1"/>
            <a:r>
              <a:rPr lang="en-US" dirty="0">
                <a:hlinkClick r:id="rId2"/>
              </a:rPr>
              <a:t>https://collectd.org/wiki/index.php/</a:t>
            </a:r>
            <a:r>
              <a:rPr lang="en-US" dirty="0" smtClean="0">
                <a:hlinkClick r:id="rId2"/>
              </a:rPr>
              <a:t>Plugin:GenericJMX</a:t>
            </a:r>
            <a:endParaRPr lang="en-US" dirty="0" smtClean="0"/>
          </a:p>
          <a:p>
            <a:pPr lvl="2"/>
            <a:r>
              <a:rPr lang="en-US" dirty="0" smtClean="0"/>
              <a:t>Embeds a jvm in to collectd</a:t>
            </a:r>
            <a:endParaRPr lang="en-US" dirty="0"/>
          </a:p>
          <a:p>
            <a:pPr lvl="2"/>
            <a:r>
              <a:rPr lang="en-US" dirty="0" smtClean="0"/>
              <a:t>I found upstream builds do </a:t>
            </a:r>
            <a:r>
              <a:rPr lang="en-US" b="1" dirty="0" smtClean="0"/>
              <a:t>not</a:t>
            </a:r>
            <a:r>
              <a:rPr lang="en-US" dirty="0" smtClean="0"/>
              <a:t> compile jmx support in</a:t>
            </a:r>
          </a:p>
          <a:p>
            <a:pPr lvl="1"/>
            <a:r>
              <a:rPr lang="en-US" dirty="0">
                <a:hlinkClick r:id="rId3"/>
              </a:rPr>
              <a:t>https://exchange.nagios.org/directory/Plugins/Java-Applications-and-Servers/check_jmx/</a:t>
            </a:r>
            <a:r>
              <a:rPr lang="en-US" dirty="0" smtClean="0">
                <a:hlinkClick r:id="rId3"/>
              </a:rPr>
              <a:t>details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https://jolokia.org/</a:t>
            </a:r>
            <a:r>
              <a:rPr lang="en-US" dirty="0" smtClean="0">
                <a:hlinkClick r:id="rId4"/>
              </a:rPr>
              <a:t>index.html</a:t>
            </a:r>
            <a:endParaRPr lang="en-US" dirty="0" smtClean="0"/>
          </a:p>
          <a:p>
            <a:pPr lvl="2"/>
            <a:r>
              <a:rPr lang="en-US" dirty="0" smtClean="0"/>
              <a:t>Requires altering the class path and may or may not be liked by vendors</a:t>
            </a:r>
          </a:p>
          <a:p>
            <a:pPr lvl="2"/>
            <a:r>
              <a:rPr lang="en-US" dirty="0" smtClean="0"/>
              <a:t>Much lighter weight than the check_jmx as you can get at things with curl vs. invoking a small jvm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438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Rough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 overview of java</a:t>
            </a:r>
          </a:p>
          <a:p>
            <a:r>
              <a:rPr lang="en-US" dirty="0" smtClean="0"/>
              <a:t>Crash course introduction to the Java heap</a:t>
            </a:r>
          </a:p>
          <a:p>
            <a:r>
              <a:rPr lang="en-US" dirty="0" smtClean="0"/>
              <a:t>Crash course on garbage collection ( I’ll keep this very simple )</a:t>
            </a:r>
          </a:p>
          <a:p>
            <a:r>
              <a:rPr lang="en-US" dirty="0" smtClean="0"/>
              <a:t>Common simple tunable/run-time tweaks</a:t>
            </a:r>
          </a:p>
          <a:p>
            <a:r>
              <a:rPr lang="en-US" dirty="0" smtClean="0"/>
              <a:t>Helpful tools</a:t>
            </a:r>
          </a:p>
          <a:p>
            <a:r>
              <a:rPr lang="en-US" dirty="0" smtClean="0"/>
              <a:t>Common exceptions</a:t>
            </a:r>
          </a:p>
          <a:p>
            <a:pPr lvl="1"/>
            <a:r>
              <a:rPr lang="en-US" dirty="0" smtClean="0"/>
              <a:t>OutOfMemory</a:t>
            </a:r>
          </a:p>
          <a:p>
            <a:pPr lvl="1"/>
            <a:r>
              <a:rPr lang="en-US" dirty="0" smtClean="0"/>
              <a:t>How to read/decrypt an exception</a:t>
            </a:r>
          </a:p>
          <a:p>
            <a:r>
              <a:rPr lang="en-US" dirty="0" smtClean="0"/>
              <a:t>“Just give me more heap!”</a:t>
            </a:r>
          </a:p>
          <a:p>
            <a:pPr lvl="1"/>
            <a:r>
              <a:rPr lang="en-US" dirty="0" smtClean="0"/>
              <a:t>Developers like to punt and just ask for more heap. I’ll give you compelling arguments to not give in too quickly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827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overview of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Object-oriented programming language developed by Sun Microsystems</a:t>
            </a:r>
          </a:p>
          <a:p>
            <a:pPr lvl="1"/>
            <a:r>
              <a:rPr lang="en-US" dirty="0" smtClean="0"/>
              <a:t>First released in 1995</a:t>
            </a:r>
          </a:p>
          <a:p>
            <a:r>
              <a:rPr lang="en-US" dirty="0" smtClean="0"/>
              <a:t>Inspired/based on c and c++</a:t>
            </a:r>
          </a:p>
          <a:p>
            <a:r>
              <a:rPr lang="en-US" dirty="0" smtClean="0"/>
              <a:t>Original idea was to have a cross-platform just-in-time compiled language.</a:t>
            </a:r>
          </a:p>
          <a:p>
            <a:pPr lvl="1"/>
            <a:r>
              <a:rPr lang="en-US" dirty="0" smtClean="0"/>
              <a:t>Write to the Java spec, it should run anywhere</a:t>
            </a:r>
            <a:endParaRPr lang="en-US" dirty="0"/>
          </a:p>
          <a:p>
            <a:pPr lvl="1"/>
            <a:r>
              <a:rPr lang="en-US" dirty="0" smtClean="0"/>
              <a:t>The nasty stuff supposedly gets handled by the Java Virtual Machine</a:t>
            </a:r>
          </a:p>
          <a:p>
            <a:r>
              <a:rPr lang="en-US" dirty="0" smtClean="0"/>
              <a:t>Automatic memory management</a:t>
            </a:r>
            <a:endParaRPr lang="en-US" dirty="0"/>
          </a:p>
          <a:p>
            <a:pPr lvl="1"/>
            <a:r>
              <a:rPr lang="en-US" dirty="0" smtClean="0"/>
              <a:t>At the expense of Garbage Collection</a:t>
            </a:r>
          </a:p>
        </p:txBody>
      </p:sp>
    </p:spTree>
    <p:extLst>
      <p:ext uri="{BB962C8B-B14F-4D97-AF65-F5344CB8AC3E}">
        <p14:creationId xmlns:p14="http://schemas.microsoft.com/office/powerpoint/2010/main" val="654340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Crash course on Java 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Broken out in to sections or generations</a:t>
            </a:r>
          </a:p>
          <a:p>
            <a:pPr lvl="1"/>
            <a:r>
              <a:rPr lang="en-US" dirty="0" smtClean="0"/>
              <a:t>Eden, or New/Young generation</a:t>
            </a:r>
          </a:p>
          <a:p>
            <a:pPr lvl="2"/>
            <a:r>
              <a:rPr lang="en-US" sz="1600" dirty="0" smtClean="0"/>
              <a:t>Further sub-divided to survivors</a:t>
            </a:r>
          </a:p>
          <a:p>
            <a:pPr lvl="1"/>
            <a:r>
              <a:rPr lang="en-US" sz="1800" dirty="0" smtClean="0"/>
              <a:t>Old, or Tenured generation</a:t>
            </a:r>
          </a:p>
          <a:p>
            <a:pPr lvl="1"/>
            <a:r>
              <a:rPr lang="en-US" sz="1800" dirty="0" smtClean="0"/>
              <a:t>Perm, or Permanent generation</a:t>
            </a:r>
          </a:p>
          <a:p>
            <a:pPr lvl="2"/>
            <a:r>
              <a:rPr lang="en-US" sz="1600" dirty="0" smtClean="0"/>
              <a:t>Disappears in Java 8</a:t>
            </a:r>
          </a:p>
          <a:p>
            <a:r>
              <a:rPr lang="en-US" sz="2200" dirty="0" smtClean="0"/>
              <a:t>Generations have a default size</a:t>
            </a:r>
          </a:p>
          <a:p>
            <a:pPr lvl="1"/>
            <a:r>
              <a:rPr lang="en-US" sz="1600" dirty="0" smtClean="0"/>
              <a:t>Based on runtime type, client or server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00" y="4291895"/>
            <a:ext cx="7734300" cy="245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381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Crash course on Garbage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non-referenced objects are marked for deletion</a:t>
            </a:r>
          </a:p>
          <a:p>
            <a:r>
              <a:rPr lang="en-US" dirty="0" smtClean="0"/>
              <a:t>Depending on java version, generation and vm type </a:t>
            </a:r>
            <a:r>
              <a:rPr lang="en-US" b="1" dirty="0" smtClean="0"/>
              <a:t>may</a:t>
            </a:r>
            <a:r>
              <a:rPr lang="en-US" dirty="0" smtClean="0"/>
              <a:t> be run in parallel</a:t>
            </a:r>
          </a:p>
          <a:p>
            <a:r>
              <a:rPr lang="en-US" dirty="0" smtClean="0"/>
              <a:t>Garbage collection event types</a:t>
            </a:r>
          </a:p>
          <a:p>
            <a:pPr lvl="1"/>
            <a:r>
              <a:rPr lang="en-US" dirty="0" smtClean="0"/>
              <a:t>Minor GC – happens often and only in Eden</a:t>
            </a:r>
          </a:p>
          <a:p>
            <a:pPr lvl="1"/>
            <a:r>
              <a:rPr lang="en-US" dirty="0" smtClean="0"/>
              <a:t>Major GC – happens very infrequently and this Eden, Old and Perm</a:t>
            </a:r>
          </a:p>
          <a:p>
            <a:r>
              <a:rPr lang="en-US" dirty="0" smtClean="0"/>
              <a:t>In Eden</a:t>
            </a:r>
          </a:p>
          <a:p>
            <a:pPr lvl="1"/>
            <a:r>
              <a:rPr lang="en-US" dirty="0" smtClean="0"/>
              <a:t>Objects bounce between Survivor 0 and Survivor 1</a:t>
            </a:r>
          </a:p>
          <a:p>
            <a:pPr lvl="1"/>
            <a:r>
              <a:rPr lang="en-US" dirty="0" smtClean="0"/>
              <a:t>After surviving for so many minor garbage collections, promotion to Old generation occurs</a:t>
            </a:r>
          </a:p>
          <a:p>
            <a:r>
              <a:rPr lang="en-US" dirty="0" smtClean="0"/>
              <a:t>In Old</a:t>
            </a:r>
          </a:p>
          <a:p>
            <a:pPr lvl="1"/>
            <a:r>
              <a:rPr lang="en-US" dirty="0" smtClean="0"/>
              <a:t>Objects are usually only removed in major ( aka stop the world ) garbage collection events</a:t>
            </a:r>
          </a:p>
          <a:p>
            <a:r>
              <a:rPr lang="en-US" dirty="0" smtClean="0"/>
              <a:t>In Perm</a:t>
            </a:r>
          </a:p>
          <a:p>
            <a:pPr lvl="1"/>
            <a:r>
              <a:rPr lang="en-US" dirty="0" smtClean="0"/>
              <a:t>Objects </a:t>
            </a:r>
            <a:r>
              <a:rPr lang="en-US" b="1" dirty="0" smtClean="0"/>
              <a:t>never</a:t>
            </a:r>
            <a:r>
              <a:rPr lang="en-US" dirty="0" smtClean="0"/>
              <a:t> removed unless a full/major gc occurs</a:t>
            </a:r>
          </a:p>
          <a:p>
            <a:pPr lvl="1"/>
            <a:r>
              <a:rPr lang="en-US" dirty="0" smtClean="0"/>
              <a:t>Should never see memory shrink!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038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 simple </a:t>
            </a:r>
            <a:r>
              <a:rPr lang="en-US" dirty="0" smtClean="0"/>
              <a:t>tunable/</a:t>
            </a:r>
            <a:r>
              <a:rPr lang="en-US" dirty="0"/>
              <a:t>run-time </a:t>
            </a:r>
            <a:r>
              <a:rPr lang="en-US" dirty="0" smtClean="0"/>
              <a:t>tweaks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9458040"/>
              </p:ext>
            </p:extLst>
          </p:nvPr>
        </p:nvGraphicFramePr>
        <p:xfrm>
          <a:off x="317500" y="1420892"/>
          <a:ext cx="8509000" cy="4828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7250"/>
                <a:gridCol w="2470150"/>
                <a:gridCol w="1784350"/>
                <a:gridCol w="21272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Java arg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Value/example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When to change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-Xmx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Sets max heap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you really need to!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-Xms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Sets min heap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time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-XX:MaxPermSize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Increase permgen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256m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you really need to</a:t>
                      </a:r>
                      <a:endParaRPr lang="en-US" dirty="0"/>
                    </a:p>
                  </a:txBody>
                  <a:tcPr/>
                </a:tc>
              </a:tr>
              <a:tr h="1252220">
                <a:tc>
                  <a:txBody>
                    <a:bodyPr/>
                    <a:lstStyle/>
                    <a:p>
                      <a:r>
                        <a:rPr lang="en-US" dirty="0" smtClean="0"/>
                        <a:t>-XX:+PrintGCDetails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Turns</a:t>
                      </a:r>
                      <a:r>
                        <a:rPr lang="en-US" baseline="0" dirty="0" smtClean="0"/>
                        <a:t> up logging to stdout of garbage collector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Debugging</a:t>
                      </a:r>
                      <a:r>
                        <a:rPr lang="en-US" baseline="0" dirty="0" smtClean="0"/>
                        <a:t> mainly but can be used full time with </a:t>
                      </a:r>
                      <a:r>
                        <a:rPr lang="en-US" baseline="0" dirty="0" err="1" smtClean="0"/>
                        <a:t>Xloggc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-XX:+PrintGCTimeSTamps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Enhanced output of PrintGCDetails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^^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-Xloggc:&lt;file&gt;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Logs gc</a:t>
                      </a:r>
                      <a:r>
                        <a:rPr lang="en-US" baseline="0" dirty="0" smtClean="0"/>
                        <a:t> to alternate log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/foo/bar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^^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92642" y="6468625"/>
            <a:ext cx="8194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http://www.oracle.com/technetwork/articles/java/vmoptions-jsp-140102.html</a:t>
            </a:r>
          </a:p>
        </p:txBody>
      </p:sp>
    </p:spTree>
    <p:extLst>
      <p:ext uri="{BB962C8B-B14F-4D97-AF65-F5344CB8AC3E}">
        <p14:creationId xmlns:p14="http://schemas.microsoft.com/office/powerpoint/2010/main" val="1224301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Helpful </a:t>
            </a:r>
            <a:r>
              <a:rPr lang="en-US" dirty="0" smtClean="0"/>
              <a:t>tools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2823669"/>
              </p:ext>
            </p:extLst>
          </p:nvPr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591"/>
                <a:gridCol w="634400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Tool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URL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VisualVM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https://visualvm.java.net/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Samurai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http://samuraism.jp/samurai/en/index.html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jmap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included in jdk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jstat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^^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gcviz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https://github.com/Netflix/gcviz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GCViewer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https://github.com/chewiebug/GCViewer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https://eclipse.org/mat/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9524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 </a:t>
            </a:r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java.lang.OutOfMemoryError: Java heap </a:t>
            </a:r>
            <a:r>
              <a:rPr lang="en-US" sz="2000" dirty="0" smtClean="0"/>
              <a:t>space</a:t>
            </a:r>
          </a:p>
          <a:p>
            <a:r>
              <a:rPr lang="en-US" sz="2000" dirty="0"/>
              <a:t>java.lang.OutOfMemoryError: PermGen space</a:t>
            </a:r>
          </a:p>
          <a:p>
            <a:r>
              <a:rPr lang="en-US" sz="2000" dirty="0"/>
              <a:t>java.lang.OutOfMemoryError: GC overhead limit exceeded</a:t>
            </a:r>
          </a:p>
          <a:p>
            <a:r>
              <a:rPr lang="en-US" sz="2000" dirty="0" smtClean="0"/>
              <a:t>java.lang.NullPointerException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66858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read an 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failure occurs in java, unless the developer catches it you get a nasty backtrace</a:t>
            </a:r>
          </a:p>
          <a:p>
            <a:r>
              <a:rPr lang="en-US" dirty="0" smtClean="0"/>
              <a:t>Presented from latest to oldest</a:t>
            </a:r>
          </a:p>
          <a:p>
            <a:pPr lvl="1"/>
            <a:r>
              <a:rPr lang="en-US" dirty="0" smtClean="0"/>
              <a:t>Eg most relevant information is on top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7483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367</TotalTime>
  <Words>1211</Words>
  <Application>Microsoft Macintosh PowerPoint</Application>
  <PresentationFormat>On-screen Show (4:3)</PresentationFormat>
  <Paragraphs>173</Paragraphs>
  <Slides>19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Clarity</vt:lpstr>
      <vt:lpstr>Operations view of the Java VM</vt:lpstr>
      <vt:lpstr>Rough overview</vt:lpstr>
      <vt:lpstr>Quick overview of Java</vt:lpstr>
      <vt:lpstr>Crash course on Java Heap</vt:lpstr>
      <vt:lpstr>Crash course on Garbage collection</vt:lpstr>
      <vt:lpstr>Common simple tunable/run-time tweaks</vt:lpstr>
      <vt:lpstr>Helpful tools</vt:lpstr>
      <vt:lpstr>Common exceptions</vt:lpstr>
      <vt:lpstr>How to read an exception</vt:lpstr>
      <vt:lpstr>PowerPoint Presentation</vt:lpstr>
      <vt:lpstr>Just give me more heap!</vt:lpstr>
      <vt:lpstr>jstat</vt:lpstr>
      <vt:lpstr>PowerPoint Presentation</vt:lpstr>
      <vt:lpstr>PowerPoint Presentation</vt:lpstr>
      <vt:lpstr>JMX</vt:lpstr>
      <vt:lpstr>PowerPoint Presentation</vt:lpstr>
      <vt:lpstr>PowerPoint Presentation</vt:lpstr>
      <vt:lpstr>PowerPoint Presentation</vt:lpstr>
      <vt:lpstr>Final thoughts, monitoring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Operations view of the Java VM</dc:title>
  <dc:creator>Bill Schwanitz</dc:creator>
  <cp:lastModifiedBy>Bill Schwanitz</cp:lastModifiedBy>
  <cp:revision>23</cp:revision>
  <dcterms:created xsi:type="dcterms:W3CDTF">2015-05-19T23:29:06Z</dcterms:created>
  <dcterms:modified xsi:type="dcterms:W3CDTF">2015-05-25T17:28:45Z</dcterms:modified>
</cp:coreProperties>
</file>