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5" r:id="rId2"/>
  </p:sldMasterIdLst>
  <p:notesMasterIdLst>
    <p:notesMasterId r:id="rId90"/>
  </p:notesMasterIdLst>
  <p:sldIdLst>
    <p:sldId id="259" r:id="rId3"/>
    <p:sldId id="303" r:id="rId4"/>
    <p:sldId id="1051" r:id="rId5"/>
    <p:sldId id="1052" r:id="rId6"/>
    <p:sldId id="1053" r:id="rId7"/>
    <p:sldId id="1054" r:id="rId8"/>
    <p:sldId id="1055" r:id="rId9"/>
    <p:sldId id="1056" r:id="rId10"/>
    <p:sldId id="353" r:id="rId11"/>
    <p:sldId id="1069" r:id="rId12"/>
    <p:sldId id="1070" r:id="rId13"/>
    <p:sldId id="1071" r:id="rId14"/>
    <p:sldId id="1072" r:id="rId15"/>
    <p:sldId id="1073" r:id="rId16"/>
    <p:sldId id="1074" r:id="rId17"/>
    <p:sldId id="1068" r:id="rId18"/>
    <p:sldId id="1075" r:id="rId19"/>
    <p:sldId id="370" r:id="rId20"/>
    <p:sldId id="352" r:id="rId21"/>
    <p:sldId id="260" r:id="rId22"/>
    <p:sldId id="1057" r:id="rId23"/>
    <p:sldId id="1058" r:id="rId24"/>
    <p:sldId id="309" r:id="rId25"/>
    <p:sldId id="351" r:id="rId26"/>
    <p:sldId id="1059" r:id="rId27"/>
    <p:sldId id="335" r:id="rId28"/>
    <p:sldId id="336" r:id="rId29"/>
    <p:sldId id="1060" r:id="rId30"/>
    <p:sldId id="349" r:id="rId31"/>
    <p:sldId id="1061" r:id="rId32"/>
    <p:sldId id="1062" r:id="rId33"/>
    <p:sldId id="340" r:id="rId34"/>
    <p:sldId id="341" r:id="rId35"/>
    <p:sldId id="1063" r:id="rId36"/>
    <p:sldId id="1064" r:id="rId37"/>
    <p:sldId id="1065" r:id="rId38"/>
    <p:sldId id="1066" r:id="rId39"/>
    <p:sldId id="326" r:id="rId40"/>
    <p:sldId id="322" r:id="rId41"/>
    <p:sldId id="323" r:id="rId42"/>
    <p:sldId id="332" r:id="rId43"/>
    <p:sldId id="579" r:id="rId44"/>
    <p:sldId id="607" r:id="rId45"/>
    <p:sldId id="609" r:id="rId46"/>
    <p:sldId id="610" r:id="rId47"/>
    <p:sldId id="608" r:id="rId48"/>
    <p:sldId id="604" r:id="rId49"/>
    <p:sldId id="603" r:id="rId50"/>
    <p:sldId id="592" r:id="rId51"/>
    <p:sldId id="605" r:id="rId52"/>
    <p:sldId id="600" r:id="rId53"/>
    <p:sldId id="606" r:id="rId54"/>
    <p:sldId id="1077" r:id="rId55"/>
    <p:sldId id="611" r:id="rId56"/>
    <p:sldId id="1078" r:id="rId57"/>
    <p:sldId id="590" r:id="rId58"/>
    <p:sldId id="1079" r:id="rId59"/>
    <p:sldId id="1080" r:id="rId60"/>
    <p:sldId id="1081" r:id="rId61"/>
    <p:sldId id="1082" r:id="rId62"/>
    <p:sldId id="1083" r:id="rId63"/>
    <p:sldId id="1084" r:id="rId64"/>
    <p:sldId id="581" r:id="rId65"/>
    <p:sldId id="598" r:id="rId66"/>
    <p:sldId id="599" r:id="rId67"/>
    <p:sldId id="1085" r:id="rId68"/>
    <p:sldId id="1086" r:id="rId69"/>
    <p:sldId id="1087" r:id="rId70"/>
    <p:sldId id="1088" r:id="rId71"/>
    <p:sldId id="595" r:id="rId72"/>
    <p:sldId id="596" r:id="rId73"/>
    <p:sldId id="597" r:id="rId74"/>
    <p:sldId id="1089" r:id="rId75"/>
    <p:sldId id="1090" r:id="rId76"/>
    <p:sldId id="1091" r:id="rId77"/>
    <p:sldId id="1092" r:id="rId78"/>
    <p:sldId id="601" r:id="rId79"/>
    <p:sldId id="602" r:id="rId80"/>
    <p:sldId id="1093" r:id="rId81"/>
    <p:sldId id="298" r:id="rId82"/>
    <p:sldId id="363" r:id="rId83"/>
    <p:sldId id="364" r:id="rId84"/>
    <p:sldId id="359" r:id="rId85"/>
    <p:sldId id="356" r:id="rId86"/>
    <p:sldId id="355" r:id="rId87"/>
    <p:sldId id="369" r:id="rId88"/>
    <p:sldId id="1050"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99"/>
    <a:srgbClr val="44546B"/>
    <a:srgbClr val="333F50"/>
    <a:srgbClr val="5C646F"/>
    <a:srgbClr val="8B1505"/>
    <a:srgbClr val="FFFFFF"/>
    <a:srgbClr val="F2F2F2"/>
    <a:srgbClr val="CFD1D4"/>
    <a:srgbClr val="E9E9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5214" autoAdjust="0"/>
  </p:normalViewPr>
  <p:slideViewPr>
    <p:cSldViewPr snapToGrid="0">
      <p:cViewPr varScale="1">
        <p:scale>
          <a:sx n="109" d="100"/>
          <a:sy n="109" d="100"/>
        </p:scale>
        <p:origin x="2040" y="114"/>
      </p:cViewPr>
      <p:guideLst>
        <p:guide orient="horz" pos="2160"/>
        <p:guide pos="2880"/>
      </p:guideLst>
    </p:cSldViewPr>
  </p:slideViewPr>
  <p:outlineViewPr>
    <p:cViewPr>
      <p:scale>
        <a:sx n="33" d="100"/>
        <a:sy n="33" d="100"/>
      </p:scale>
      <p:origin x="0" y="-3677"/>
    </p:cViewPr>
  </p:outlineViewPr>
  <p:notesTextViewPr>
    <p:cViewPr>
      <p:scale>
        <a:sx n="1" d="1"/>
        <a:sy n="1" d="1"/>
      </p:scale>
      <p:origin x="0" y="0"/>
    </p:cViewPr>
  </p:notesTextViewPr>
  <p:sorterViewPr>
    <p:cViewPr varScale="1">
      <p:scale>
        <a:sx n="100" d="100"/>
        <a:sy n="100" d="100"/>
      </p:scale>
      <p:origin x="0" y="-89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71ABD-A124-4EA0-B8A3-CF4C4DFB715B}" type="datetimeFigureOut">
              <a:rPr lang="zh-CN" altLang="en-US" smtClean="0"/>
              <a:pPr/>
              <a:t>2021/10/26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A9D3-A27F-47B9-9E4B-6B6C4D1F1AF0}" type="slidenum">
              <a:rPr lang="zh-CN" altLang="en-US" smtClean="0"/>
              <a:pPr/>
              <a:t>‹#›</a:t>
            </a:fld>
            <a:endParaRPr lang="zh-CN" altLang="en-US"/>
          </a:p>
        </p:txBody>
      </p:sp>
    </p:spTree>
    <p:extLst>
      <p:ext uri="{BB962C8B-B14F-4D97-AF65-F5344CB8AC3E}">
        <p14:creationId xmlns:p14="http://schemas.microsoft.com/office/powerpoint/2010/main" val="407078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0"/>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11470" indent="0" algn="ctr">
              <a:buNone/>
              <a:defRPr>
                <a:solidFill>
                  <a:schemeClr val="tx1">
                    <a:tint val="75000"/>
                  </a:schemeClr>
                </a:solidFill>
              </a:defRPr>
            </a:lvl2pPr>
            <a:lvl3pPr marL="822940" indent="0" algn="ctr">
              <a:buNone/>
              <a:defRPr>
                <a:solidFill>
                  <a:schemeClr val="tx1">
                    <a:tint val="75000"/>
                  </a:schemeClr>
                </a:solidFill>
              </a:defRPr>
            </a:lvl3pPr>
            <a:lvl4pPr marL="1234409" indent="0" algn="ctr">
              <a:buNone/>
              <a:defRPr>
                <a:solidFill>
                  <a:schemeClr val="tx1">
                    <a:tint val="75000"/>
                  </a:schemeClr>
                </a:solidFill>
              </a:defRPr>
            </a:lvl4pPr>
            <a:lvl5pPr marL="1645879" indent="0" algn="ctr">
              <a:buNone/>
              <a:defRPr>
                <a:solidFill>
                  <a:schemeClr val="tx1">
                    <a:tint val="75000"/>
                  </a:schemeClr>
                </a:solidFill>
              </a:defRPr>
            </a:lvl5pPr>
            <a:lvl6pPr marL="2057348" indent="0" algn="ctr">
              <a:buNone/>
              <a:defRPr>
                <a:solidFill>
                  <a:schemeClr val="tx1">
                    <a:tint val="75000"/>
                  </a:schemeClr>
                </a:solidFill>
              </a:defRPr>
            </a:lvl6pPr>
            <a:lvl7pPr marL="2468819" indent="0" algn="ctr">
              <a:buNone/>
              <a:defRPr>
                <a:solidFill>
                  <a:schemeClr val="tx1">
                    <a:tint val="75000"/>
                  </a:schemeClr>
                </a:solidFill>
              </a:defRPr>
            </a:lvl7pPr>
            <a:lvl8pPr marL="2880288" indent="0" algn="ctr">
              <a:buNone/>
              <a:defRPr>
                <a:solidFill>
                  <a:schemeClr val="tx1">
                    <a:tint val="75000"/>
                  </a:schemeClr>
                </a:solidFill>
              </a:defRPr>
            </a:lvl8pPr>
            <a:lvl9pPr marL="3291758"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F61314C4-CBE4-4254-B20D-8E5B7EDF218F}"/>
              </a:ext>
            </a:extLst>
          </p:cNvPr>
          <p:cNvSpPr>
            <a:spLocks noGrp="1"/>
          </p:cNvSpPr>
          <p:nvPr>
            <p:ph type="dt" sz="half" idx="10"/>
          </p:nvPr>
        </p:nvSpPr>
        <p:spPr/>
        <p:txBody>
          <a:bodyPr/>
          <a:lstStyle>
            <a:lvl1pPr>
              <a:defRPr/>
            </a:lvl1pPr>
          </a:lstStyle>
          <a:p>
            <a:pPr>
              <a:defRPr/>
            </a:pPr>
            <a:fld id="{082D2795-697D-4553-BD34-02B3038C450A}" type="datetimeFigureOut">
              <a:rPr lang="zh-CN" altLang="en-US"/>
              <a:pPr>
                <a:defRPr/>
              </a:pPr>
              <a:t>2021/10/26</a:t>
            </a:fld>
            <a:endParaRPr lang="zh-CN" altLang="en-US"/>
          </a:p>
        </p:txBody>
      </p:sp>
      <p:sp>
        <p:nvSpPr>
          <p:cNvPr id="5" name="页脚占位符 4">
            <a:extLst>
              <a:ext uri="{FF2B5EF4-FFF2-40B4-BE49-F238E27FC236}">
                <a16:creationId xmlns:a16="http://schemas.microsoft.com/office/drawing/2014/main" id="{B51F30CA-039B-4F6F-AFA0-9B8E70D2F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CD59AB4-6246-428B-B20D-1A01A0B1198C}"/>
              </a:ext>
            </a:extLst>
          </p:cNvPr>
          <p:cNvSpPr>
            <a:spLocks noGrp="1"/>
          </p:cNvSpPr>
          <p:nvPr>
            <p:ph type="sldNum" sz="quarter" idx="12"/>
          </p:nvPr>
        </p:nvSpPr>
        <p:spPr/>
        <p:txBody>
          <a:bodyPr/>
          <a:lstStyle>
            <a:lvl1pPr>
              <a:defRPr/>
            </a:lvl1pPr>
          </a:lstStyle>
          <a:p>
            <a:fld id="{7E7E23C1-B7F4-41AD-A815-3E105112550B}" type="slidenum">
              <a:rPr lang="zh-CN" altLang="en-US"/>
              <a:pPr/>
              <a:t>‹#›</a:t>
            </a:fld>
            <a:endParaRPr lang="zh-CN" altLang="en-US"/>
          </a:p>
        </p:txBody>
      </p:sp>
    </p:spTree>
    <p:extLst>
      <p:ext uri="{BB962C8B-B14F-4D97-AF65-F5344CB8AC3E}">
        <p14:creationId xmlns:p14="http://schemas.microsoft.com/office/powerpoint/2010/main" val="3941403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879880-F858-47A9-AFAF-47EBA1ED5104}"/>
              </a:ext>
            </a:extLst>
          </p:cNvPr>
          <p:cNvSpPr>
            <a:spLocks noGrp="1"/>
          </p:cNvSpPr>
          <p:nvPr>
            <p:ph type="dt" sz="half" idx="10"/>
          </p:nvPr>
        </p:nvSpPr>
        <p:spPr/>
        <p:txBody>
          <a:bodyPr/>
          <a:lstStyle>
            <a:lvl1pPr>
              <a:defRPr/>
            </a:lvl1pPr>
          </a:lstStyle>
          <a:p>
            <a:pPr>
              <a:defRPr/>
            </a:pPr>
            <a:fld id="{27E2655B-CA55-4FDB-9137-E414B7C7A3BB}" type="datetimeFigureOut">
              <a:rPr lang="zh-CN" altLang="en-US"/>
              <a:pPr>
                <a:defRPr/>
              </a:pPr>
              <a:t>2021/10/26</a:t>
            </a:fld>
            <a:endParaRPr lang="zh-CN" altLang="en-US"/>
          </a:p>
        </p:txBody>
      </p:sp>
      <p:sp>
        <p:nvSpPr>
          <p:cNvPr id="5" name="页脚占位符 4">
            <a:extLst>
              <a:ext uri="{FF2B5EF4-FFF2-40B4-BE49-F238E27FC236}">
                <a16:creationId xmlns:a16="http://schemas.microsoft.com/office/drawing/2014/main" id="{4A0F732B-DA39-4518-B365-8E7858A0E54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F1C366C-2036-462C-91A9-43961BE10F92}"/>
              </a:ext>
            </a:extLst>
          </p:cNvPr>
          <p:cNvSpPr>
            <a:spLocks noGrp="1"/>
          </p:cNvSpPr>
          <p:nvPr>
            <p:ph type="sldNum" sz="quarter" idx="12"/>
          </p:nvPr>
        </p:nvSpPr>
        <p:spPr/>
        <p:txBody>
          <a:bodyPr/>
          <a:lstStyle>
            <a:lvl1pPr>
              <a:defRPr/>
            </a:lvl1pPr>
          </a:lstStyle>
          <a:p>
            <a:fld id="{1919AB3E-A614-4D2D-B96E-20A54166F8B9}" type="slidenum">
              <a:rPr lang="zh-CN" altLang="en-US"/>
              <a:pPr/>
              <a:t>‹#›</a:t>
            </a:fld>
            <a:endParaRPr lang="zh-CN" altLang="en-US"/>
          </a:p>
        </p:txBody>
      </p:sp>
    </p:spTree>
    <p:extLst>
      <p:ext uri="{BB962C8B-B14F-4D97-AF65-F5344CB8AC3E}">
        <p14:creationId xmlns:p14="http://schemas.microsoft.com/office/powerpoint/2010/main" val="395235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D7EF7C-9A95-494D-9AAE-C5DE1701C1DC}"/>
              </a:ext>
            </a:extLst>
          </p:cNvPr>
          <p:cNvSpPr>
            <a:spLocks noGrp="1"/>
          </p:cNvSpPr>
          <p:nvPr>
            <p:ph type="dt" sz="half" idx="10"/>
          </p:nvPr>
        </p:nvSpPr>
        <p:spPr/>
        <p:txBody>
          <a:bodyPr/>
          <a:lstStyle>
            <a:lvl1pPr>
              <a:defRPr/>
            </a:lvl1pPr>
          </a:lstStyle>
          <a:p>
            <a:pPr>
              <a:defRPr/>
            </a:pPr>
            <a:fld id="{CD59083B-1593-4D36-8827-5086BCC04EF1}" type="datetimeFigureOut">
              <a:rPr lang="zh-CN" altLang="en-US"/>
              <a:pPr>
                <a:defRPr/>
              </a:pPr>
              <a:t>2021/10/26</a:t>
            </a:fld>
            <a:endParaRPr lang="zh-CN" altLang="en-US"/>
          </a:p>
        </p:txBody>
      </p:sp>
      <p:sp>
        <p:nvSpPr>
          <p:cNvPr id="5" name="页脚占位符 4">
            <a:extLst>
              <a:ext uri="{FF2B5EF4-FFF2-40B4-BE49-F238E27FC236}">
                <a16:creationId xmlns:a16="http://schemas.microsoft.com/office/drawing/2014/main" id="{3AA48C47-A370-4BBB-93C1-A31799BF341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7F99C20-5C05-4F88-BCA3-510673EED04D}"/>
              </a:ext>
            </a:extLst>
          </p:cNvPr>
          <p:cNvSpPr>
            <a:spLocks noGrp="1"/>
          </p:cNvSpPr>
          <p:nvPr>
            <p:ph type="sldNum" sz="quarter" idx="12"/>
          </p:nvPr>
        </p:nvSpPr>
        <p:spPr/>
        <p:txBody>
          <a:bodyPr/>
          <a:lstStyle>
            <a:lvl1pPr>
              <a:defRPr/>
            </a:lvl1pPr>
          </a:lstStyle>
          <a:p>
            <a:fld id="{C7AE91E0-FB7E-4DB2-AAAF-939A7E0EB7F3}" type="slidenum">
              <a:rPr lang="zh-CN" altLang="en-US"/>
              <a:pPr/>
              <a:t>‹#›</a:t>
            </a:fld>
            <a:endParaRPr lang="zh-CN" altLang="en-US"/>
          </a:p>
        </p:txBody>
      </p:sp>
    </p:spTree>
    <p:extLst>
      <p:ext uri="{BB962C8B-B14F-4D97-AF65-F5344CB8AC3E}">
        <p14:creationId xmlns:p14="http://schemas.microsoft.com/office/powerpoint/2010/main" val="2105009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1324B-A4E3-43D7-826A-ABDF6CCBD6E3}"/>
              </a:ext>
            </a:extLst>
          </p:cNvPr>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2D77A5-2456-4F88-B3FC-D799E67CF9F5}"/>
              </a:ext>
            </a:extLst>
          </p:cNvPr>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F016AEC-CCE4-4E8C-8675-133CE329B404}"/>
              </a:ext>
            </a:extLst>
          </p:cNvPr>
          <p:cNvSpPr>
            <a:spLocks noGrp="1"/>
          </p:cNvSpPr>
          <p:nvPr>
            <p:ph sz="quarter" idx="2"/>
          </p:nvPr>
        </p:nvSpPr>
        <p:spPr>
          <a:xfrm>
            <a:off x="4648200" y="1600200"/>
            <a:ext cx="4194175" cy="21732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3DED8078-14E1-465D-B19E-43EF6FF4CDB2}"/>
              </a:ext>
            </a:extLst>
          </p:cNvPr>
          <p:cNvSpPr>
            <a:spLocks noGrp="1"/>
          </p:cNvSpPr>
          <p:nvPr>
            <p:ph sz="quarter" idx="3"/>
          </p:nvPr>
        </p:nvSpPr>
        <p:spPr>
          <a:xfrm>
            <a:off x="4648200" y="3925888"/>
            <a:ext cx="4194175" cy="21732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EB4257D6-95AF-4220-A738-FC011A774156}"/>
              </a:ext>
            </a:extLst>
          </p:cNvPr>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8DC400E8-1980-4D01-8238-B7B43D509DD0}"/>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9ED6C3C6-8BF7-4F8A-A9AB-5B5355B92127}"/>
              </a:ext>
            </a:extLst>
          </p:cNvPr>
          <p:cNvSpPr>
            <a:spLocks noGrp="1"/>
          </p:cNvSpPr>
          <p:nvPr>
            <p:ph type="sldNum" sz="quarter" idx="12"/>
          </p:nvPr>
        </p:nvSpPr>
        <p:spPr>
          <a:xfrm>
            <a:off x="6553200" y="6245225"/>
            <a:ext cx="2289175" cy="476250"/>
          </a:xfrm>
        </p:spPr>
        <p:txBody>
          <a:bodyPr/>
          <a:lstStyle>
            <a:lvl1pPr>
              <a:defRPr/>
            </a:lvl1pPr>
          </a:lstStyle>
          <a:p>
            <a:fld id="{9CB3BF4E-AAF0-4439-A8DD-05DA38FF0F25}" type="slidenum">
              <a:rPr lang="en-US" altLang="zh-CN"/>
              <a:pPr/>
              <a:t>‹#›</a:t>
            </a:fld>
            <a:endParaRPr lang="en-US" altLang="zh-CN"/>
          </a:p>
        </p:txBody>
      </p:sp>
    </p:spTree>
    <p:extLst>
      <p:ext uri="{BB962C8B-B14F-4D97-AF65-F5344CB8AC3E}">
        <p14:creationId xmlns:p14="http://schemas.microsoft.com/office/powerpoint/2010/main" val="200728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01648-E980-4533-BF7F-7CF5F02C1901}"/>
              </a:ext>
            </a:extLst>
          </p:cNvPr>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55A9131-C51C-41BC-98AF-16D9799EE2DC}"/>
              </a:ext>
            </a:extLst>
          </p:cNvPr>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8F193F-3927-4BC7-B71B-8BA40561C33F}"/>
              </a:ext>
            </a:extLst>
          </p:cNvPr>
          <p:cNvSpPr>
            <a:spLocks noGrp="1"/>
          </p:cNvSpPr>
          <p:nvPr>
            <p:ph sz="half" idx="2"/>
          </p:nvPr>
        </p:nvSpPr>
        <p:spPr>
          <a:xfrm>
            <a:off x="4648200" y="1600200"/>
            <a:ext cx="4194175" cy="4498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CF84977-9129-48AB-81D2-B7FE2B0B1224}"/>
              </a:ext>
            </a:extLst>
          </p:cNvPr>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F899101-F0DE-4A04-B965-34B2688EBAC0}"/>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C299605-1F95-499B-AD90-6D845DD6C3FA}"/>
              </a:ext>
            </a:extLst>
          </p:cNvPr>
          <p:cNvSpPr>
            <a:spLocks noGrp="1"/>
          </p:cNvSpPr>
          <p:nvPr>
            <p:ph type="sldNum" sz="quarter" idx="12"/>
          </p:nvPr>
        </p:nvSpPr>
        <p:spPr>
          <a:xfrm>
            <a:off x="6553200" y="6245225"/>
            <a:ext cx="2289175" cy="476250"/>
          </a:xfrm>
        </p:spPr>
        <p:txBody>
          <a:bodyPr/>
          <a:lstStyle>
            <a:lvl1pPr>
              <a:defRPr/>
            </a:lvl1pPr>
          </a:lstStyle>
          <a:p>
            <a:fld id="{6EE31A05-8FC7-4A21-A29D-CBD9EA9F1196}" type="slidenum">
              <a:rPr lang="en-US" altLang="zh-CN"/>
              <a:pPr/>
              <a:t>‹#›</a:t>
            </a:fld>
            <a:endParaRPr lang="en-US" altLang="zh-CN"/>
          </a:p>
        </p:txBody>
      </p:sp>
    </p:spTree>
    <p:extLst>
      <p:ext uri="{BB962C8B-B14F-4D97-AF65-F5344CB8AC3E}">
        <p14:creationId xmlns:p14="http://schemas.microsoft.com/office/powerpoint/2010/main" val="784607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2724442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86BABDEF-E71F-48B5-9332-8306FA7CF10C}" type="slidenum">
              <a:rPr lang="en-US" altLang="zh-CN" smtClean="0"/>
              <a:pPr>
                <a:defRPr/>
              </a:pPr>
              <a:t>‹#›</a:t>
            </a:fld>
            <a:endParaRPr lang="en-US" altLang="zh-CN"/>
          </a:p>
        </p:txBody>
      </p:sp>
    </p:spTree>
    <p:extLst>
      <p:ext uri="{BB962C8B-B14F-4D97-AF65-F5344CB8AC3E}">
        <p14:creationId xmlns:p14="http://schemas.microsoft.com/office/powerpoint/2010/main" val="2713017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1158787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3037580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4158751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104668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A3469D4-6A33-454F-8D02-F277B32E2444}"/>
              </a:ext>
            </a:extLst>
          </p:cNvPr>
          <p:cNvSpPr>
            <a:spLocks noGrp="1"/>
          </p:cNvSpPr>
          <p:nvPr>
            <p:ph type="dt" sz="half" idx="10"/>
          </p:nvPr>
        </p:nvSpPr>
        <p:spPr/>
        <p:txBody>
          <a:bodyPr/>
          <a:lstStyle>
            <a:lvl1pPr>
              <a:defRPr/>
            </a:lvl1pPr>
          </a:lstStyle>
          <a:p>
            <a:pPr>
              <a:defRPr/>
            </a:pPr>
            <a:fld id="{57F09721-7D1F-47BF-A21F-92958CBEC5B1}" type="datetimeFigureOut">
              <a:rPr lang="zh-CN" altLang="en-US"/>
              <a:pPr>
                <a:defRPr/>
              </a:pPr>
              <a:t>2021/10/26</a:t>
            </a:fld>
            <a:endParaRPr lang="zh-CN" altLang="en-US"/>
          </a:p>
        </p:txBody>
      </p:sp>
      <p:sp>
        <p:nvSpPr>
          <p:cNvPr id="5" name="页脚占位符 4">
            <a:extLst>
              <a:ext uri="{FF2B5EF4-FFF2-40B4-BE49-F238E27FC236}">
                <a16:creationId xmlns:a16="http://schemas.microsoft.com/office/drawing/2014/main" id="{83FB2843-4113-432D-A262-6CD9C61BDBA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F98E04F-6325-42EC-9719-5AF2F3063243}"/>
              </a:ext>
            </a:extLst>
          </p:cNvPr>
          <p:cNvSpPr>
            <a:spLocks noGrp="1"/>
          </p:cNvSpPr>
          <p:nvPr>
            <p:ph type="sldNum" sz="quarter" idx="12"/>
          </p:nvPr>
        </p:nvSpPr>
        <p:spPr/>
        <p:txBody>
          <a:bodyPr/>
          <a:lstStyle>
            <a:lvl1pPr>
              <a:defRPr/>
            </a:lvl1pPr>
          </a:lstStyle>
          <a:p>
            <a:fld id="{047D3180-AFA6-4B64-93D1-31120961B42A}" type="slidenum">
              <a:rPr lang="zh-CN" altLang="en-US"/>
              <a:pPr/>
              <a:t>‹#›</a:t>
            </a:fld>
            <a:endParaRPr lang="zh-CN" altLang="en-US"/>
          </a:p>
        </p:txBody>
      </p:sp>
    </p:spTree>
    <p:extLst>
      <p:ext uri="{BB962C8B-B14F-4D97-AF65-F5344CB8AC3E}">
        <p14:creationId xmlns:p14="http://schemas.microsoft.com/office/powerpoint/2010/main" val="3434184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pic>
        <p:nvPicPr>
          <p:cNvPr id="5" name="图片 4">
            <a:extLst>
              <a:ext uri="{FF2B5EF4-FFF2-40B4-BE49-F238E27FC236}">
                <a16:creationId xmlns:a16="http://schemas.microsoft.com/office/drawing/2014/main" id="{5FA97468-8BBB-4430-8685-EF382F092CA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6" name="矩形 5">
            <a:extLst>
              <a:ext uri="{FF2B5EF4-FFF2-40B4-BE49-F238E27FC236}">
                <a16:creationId xmlns:a16="http://schemas.microsoft.com/office/drawing/2014/main" id="{9F8EADE9-7A35-405D-B389-FAB95F27599F}"/>
              </a:ext>
            </a:extLst>
          </p:cNvPr>
          <p:cNvSpPr/>
          <p:nvPr userDrawn="1"/>
        </p:nvSpPr>
        <p:spPr>
          <a:xfrm>
            <a:off x="0" y="0"/>
            <a:ext cx="9356436" cy="6858000"/>
          </a:xfrm>
          <a:prstGeom prst="rect">
            <a:avLst/>
          </a:prstGeom>
          <a:solidFill>
            <a:srgbClr val="F2F2F2">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sz="1350"/>
          </a:p>
        </p:txBody>
      </p:sp>
      <p:pic>
        <p:nvPicPr>
          <p:cNvPr id="8" name="图片 7">
            <a:extLst>
              <a:ext uri="{FF2B5EF4-FFF2-40B4-BE49-F238E27FC236}">
                <a16:creationId xmlns:a16="http://schemas.microsoft.com/office/drawing/2014/main" id="{236F0AAC-79A3-4F13-8939-4A6EDF70BF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1364" y="0"/>
            <a:ext cx="3308854" cy="929860"/>
          </a:xfrm>
          <a:prstGeom prst="rect">
            <a:avLst/>
          </a:prstGeom>
        </p:spPr>
      </p:pic>
    </p:spTree>
    <p:extLst>
      <p:ext uri="{BB962C8B-B14F-4D97-AF65-F5344CB8AC3E}">
        <p14:creationId xmlns:p14="http://schemas.microsoft.com/office/powerpoint/2010/main" val="2165163700"/>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4196620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2703187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2004823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2943769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6298C4D-C8C3-4389-8A01-523379A07040}"/>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7AF03266-B106-4F0E-BB03-E06FAE2D8E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E8E9B97-C8B1-4E28-964D-CAA9F5863F76}"/>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Tree>
    <p:extLst>
      <p:ext uri="{BB962C8B-B14F-4D97-AF65-F5344CB8AC3E}">
        <p14:creationId xmlns:p14="http://schemas.microsoft.com/office/powerpoint/2010/main" val="3561715214"/>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79B1A4B-C363-476B-BDA0-39D59F31D51C}"/>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F571C562-999D-40C6-9574-7775346AEF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752B33-DCB8-42AE-9B68-98D5F66424E2}"/>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
        <p:nvSpPr>
          <p:cNvPr id="18" name="任意多边形: 形状 17">
            <a:extLst>
              <a:ext uri="{FF2B5EF4-FFF2-40B4-BE49-F238E27FC236}">
                <a16:creationId xmlns:a16="http://schemas.microsoft.com/office/drawing/2014/main" id="{748F3C64-4C59-4A76-8FA0-B12FFECDB205}"/>
              </a:ext>
            </a:extLst>
          </p:cNvPr>
          <p:cNvSpPr/>
          <p:nvPr userDrawn="1"/>
        </p:nvSpPr>
        <p:spPr>
          <a:xfrm>
            <a:off x="126600" y="248348"/>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9" name="任意多边形: 形状 18">
            <a:extLst>
              <a:ext uri="{FF2B5EF4-FFF2-40B4-BE49-F238E27FC236}">
                <a16:creationId xmlns:a16="http://schemas.microsoft.com/office/drawing/2014/main" id="{E97615EA-F124-49AF-88AB-AF1F3CFD3963}"/>
              </a:ext>
            </a:extLst>
          </p:cNvPr>
          <p:cNvSpPr/>
          <p:nvPr userDrawn="1"/>
        </p:nvSpPr>
        <p:spPr>
          <a:xfrm>
            <a:off x="349916" y="248348"/>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0" name="组合 19">
            <a:extLst>
              <a:ext uri="{FF2B5EF4-FFF2-40B4-BE49-F238E27FC236}">
                <a16:creationId xmlns:a16="http://schemas.microsoft.com/office/drawing/2014/main" id="{2C13F64C-7197-4DDA-828D-F17F9DA59551}"/>
              </a:ext>
            </a:extLst>
          </p:cNvPr>
          <p:cNvGrpSpPr/>
          <p:nvPr userDrawn="1"/>
        </p:nvGrpSpPr>
        <p:grpSpPr>
          <a:xfrm>
            <a:off x="126601" y="712177"/>
            <a:ext cx="1779134" cy="87924"/>
            <a:chOff x="0" y="577018"/>
            <a:chExt cx="5416868" cy="158391"/>
          </a:xfrm>
        </p:grpSpPr>
        <p:sp>
          <p:nvSpPr>
            <p:cNvPr id="21" name="矩形 20">
              <a:extLst>
                <a:ext uri="{FF2B5EF4-FFF2-40B4-BE49-F238E27FC236}">
                  <a16:creationId xmlns:a16="http://schemas.microsoft.com/office/drawing/2014/main" id="{4773AF39-8EFC-437C-A444-E27116CDED92}"/>
                </a:ext>
              </a:extLst>
            </p:cNvPr>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2F2F2"/>
                </a:solidFill>
                <a:effectLst/>
                <a:uLnTx/>
                <a:uFillTx/>
                <a:latin typeface="+mn-lt"/>
                <a:ea typeface="微软雅黑"/>
                <a:cs typeface="+mn-ea"/>
                <a:sym typeface="+mn-lt"/>
              </a:endParaRPr>
            </a:p>
          </p:txBody>
        </p:sp>
        <p:sp>
          <p:nvSpPr>
            <p:cNvPr id="22" name="矩形 21">
              <a:extLst>
                <a:ext uri="{FF2B5EF4-FFF2-40B4-BE49-F238E27FC236}">
                  <a16:creationId xmlns:a16="http://schemas.microsoft.com/office/drawing/2014/main" id="{EB2FC604-7A22-4A68-836D-DCBCFA938E4E}"/>
                </a:ext>
              </a:extLst>
            </p:cNvPr>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a:cs typeface="+mn-ea"/>
                <a:sym typeface="+mn-lt"/>
              </a:endParaRPr>
            </a:p>
          </p:txBody>
        </p:sp>
      </p:grpSp>
      <p:sp>
        <p:nvSpPr>
          <p:cNvPr id="23" name="文本框 22">
            <a:extLst>
              <a:ext uri="{FF2B5EF4-FFF2-40B4-BE49-F238E27FC236}">
                <a16:creationId xmlns:a16="http://schemas.microsoft.com/office/drawing/2014/main" id="{B59DE410-FA78-41C9-BBB1-3695D7647D03}"/>
              </a:ext>
            </a:extLst>
          </p:cNvPr>
          <p:cNvSpPr txBox="1"/>
          <p:nvPr userDrawn="1"/>
        </p:nvSpPr>
        <p:spPr>
          <a:xfrm>
            <a:off x="613629" y="216584"/>
            <a:ext cx="1191358" cy="369332"/>
          </a:xfrm>
          <a:prstGeom prst="rect">
            <a:avLst/>
          </a:prstGeom>
          <a:noFill/>
        </p:spPr>
        <p:txBody>
          <a:bodyPr wrap="square" rtlCol="0">
            <a:spAutoFit/>
          </a:bodyPr>
          <a:lstStyle/>
          <a:p>
            <a:r>
              <a:rPr lang="zh-CN" altLang="en-US" sz="1800" dirty="0">
                <a:solidFill>
                  <a:schemeClr val="tx1">
                    <a:lumMod val="50000"/>
                  </a:schemeClr>
                </a:solidFill>
              </a:rPr>
              <a:t>学科简介</a:t>
            </a:r>
            <a:endParaRPr lang="en-US" altLang="zh-CN" sz="1800" dirty="0">
              <a:solidFill>
                <a:schemeClr val="tx1">
                  <a:lumMod val="50000"/>
                </a:schemeClr>
              </a:solidFill>
            </a:endParaRPr>
          </a:p>
        </p:txBody>
      </p:sp>
    </p:spTree>
    <p:extLst>
      <p:ext uri="{BB962C8B-B14F-4D97-AF65-F5344CB8AC3E}">
        <p14:creationId xmlns:p14="http://schemas.microsoft.com/office/powerpoint/2010/main" val="3629226760"/>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79B1A4B-C363-476B-BDA0-39D59F31D51C}"/>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F571C562-999D-40C6-9574-7775346AEF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752B33-DCB8-42AE-9B68-98D5F66424E2}"/>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
        <p:nvSpPr>
          <p:cNvPr id="12" name="任意多边形: 形状 11">
            <a:extLst>
              <a:ext uri="{FF2B5EF4-FFF2-40B4-BE49-F238E27FC236}">
                <a16:creationId xmlns:a16="http://schemas.microsoft.com/office/drawing/2014/main" id="{18F69E21-E571-4F70-A89B-A2E898EC1023}"/>
              </a:ext>
            </a:extLst>
          </p:cNvPr>
          <p:cNvSpPr/>
          <p:nvPr userDrawn="1"/>
        </p:nvSpPr>
        <p:spPr>
          <a:xfrm>
            <a:off x="126600" y="160428"/>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任意多边形: 形状 12">
            <a:extLst>
              <a:ext uri="{FF2B5EF4-FFF2-40B4-BE49-F238E27FC236}">
                <a16:creationId xmlns:a16="http://schemas.microsoft.com/office/drawing/2014/main" id="{A90CF2B0-AA0B-462A-AAEC-A6C355538669}"/>
              </a:ext>
            </a:extLst>
          </p:cNvPr>
          <p:cNvSpPr/>
          <p:nvPr userDrawn="1"/>
        </p:nvSpPr>
        <p:spPr>
          <a:xfrm>
            <a:off x="349916" y="160428"/>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4" name="组合 13">
            <a:extLst>
              <a:ext uri="{FF2B5EF4-FFF2-40B4-BE49-F238E27FC236}">
                <a16:creationId xmlns:a16="http://schemas.microsoft.com/office/drawing/2014/main" id="{FFD7A2CF-F0E0-4F64-9774-1BC1A7A96D66}"/>
              </a:ext>
            </a:extLst>
          </p:cNvPr>
          <p:cNvGrpSpPr/>
          <p:nvPr userDrawn="1"/>
        </p:nvGrpSpPr>
        <p:grpSpPr>
          <a:xfrm>
            <a:off x="126601" y="624257"/>
            <a:ext cx="1779134" cy="87924"/>
            <a:chOff x="0" y="577018"/>
            <a:chExt cx="5416868" cy="158391"/>
          </a:xfrm>
        </p:grpSpPr>
        <p:sp>
          <p:nvSpPr>
            <p:cNvPr id="15" name="矩形 14">
              <a:extLst>
                <a:ext uri="{FF2B5EF4-FFF2-40B4-BE49-F238E27FC236}">
                  <a16:creationId xmlns:a16="http://schemas.microsoft.com/office/drawing/2014/main" id="{76942695-0F5E-46BB-B6FB-3FE05496B5D9}"/>
                </a:ext>
              </a:extLst>
            </p:cNvPr>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2F2F2"/>
                </a:solidFill>
                <a:effectLst/>
                <a:uLnTx/>
                <a:uFillTx/>
                <a:latin typeface="+mn-lt"/>
                <a:ea typeface="微软雅黑"/>
                <a:cs typeface="+mn-ea"/>
                <a:sym typeface="+mn-lt"/>
              </a:endParaRPr>
            </a:p>
          </p:txBody>
        </p:sp>
        <p:sp>
          <p:nvSpPr>
            <p:cNvPr id="16" name="矩形 15">
              <a:extLst>
                <a:ext uri="{FF2B5EF4-FFF2-40B4-BE49-F238E27FC236}">
                  <a16:creationId xmlns:a16="http://schemas.microsoft.com/office/drawing/2014/main" id="{AC5627B1-ADEF-4B45-93FD-8B0F101CB449}"/>
                </a:ext>
              </a:extLst>
            </p:cNvPr>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a:cs typeface="+mn-ea"/>
                <a:sym typeface="+mn-lt"/>
              </a:endParaRPr>
            </a:p>
          </p:txBody>
        </p:sp>
      </p:grpSp>
      <p:sp>
        <p:nvSpPr>
          <p:cNvPr id="17" name="文本框 16">
            <a:extLst>
              <a:ext uri="{FF2B5EF4-FFF2-40B4-BE49-F238E27FC236}">
                <a16:creationId xmlns:a16="http://schemas.microsoft.com/office/drawing/2014/main" id="{0927344E-1E1A-4E9E-9381-DA76BE3F68BB}"/>
              </a:ext>
            </a:extLst>
          </p:cNvPr>
          <p:cNvSpPr txBox="1"/>
          <p:nvPr userDrawn="1"/>
        </p:nvSpPr>
        <p:spPr>
          <a:xfrm>
            <a:off x="613629" y="128664"/>
            <a:ext cx="1191358" cy="369332"/>
          </a:xfrm>
          <a:prstGeom prst="rect">
            <a:avLst/>
          </a:prstGeom>
          <a:noFill/>
        </p:spPr>
        <p:txBody>
          <a:bodyPr wrap="square" rtlCol="0">
            <a:spAutoFit/>
          </a:bodyPr>
          <a:lstStyle/>
          <a:p>
            <a:r>
              <a:rPr lang="zh-CN" altLang="en-US" sz="1800" dirty="0">
                <a:solidFill>
                  <a:schemeClr val="tx1">
                    <a:lumMod val="50000"/>
                  </a:schemeClr>
                </a:solidFill>
              </a:rPr>
              <a:t>师资队伍</a:t>
            </a:r>
            <a:endParaRPr lang="en-US" altLang="zh-CN" sz="1800" dirty="0">
              <a:solidFill>
                <a:schemeClr val="tx1">
                  <a:lumMod val="50000"/>
                </a:schemeClr>
              </a:solidFill>
            </a:endParaRPr>
          </a:p>
        </p:txBody>
      </p:sp>
    </p:spTree>
    <p:extLst>
      <p:ext uri="{BB962C8B-B14F-4D97-AF65-F5344CB8AC3E}">
        <p14:creationId xmlns:p14="http://schemas.microsoft.com/office/powerpoint/2010/main" val="3208337033"/>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79B1A4B-C363-476B-BDA0-39D59F31D51C}"/>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F571C562-999D-40C6-9574-7775346AEF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752B33-DCB8-42AE-9B68-98D5F66424E2}"/>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
        <p:nvSpPr>
          <p:cNvPr id="11" name="任意多边形: 形状 10">
            <a:extLst>
              <a:ext uri="{FF2B5EF4-FFF2-40B4-BE49-F238E27FC236}">
                <a16:creationId xmlns:a16="http://schemas.microsoft.com/office/drawing/2014/main" id="{1035F6DD-D176-47D2-9BE0-232EC751D2B7}"/>
              </a:ext>
            </a:extLst>
          </p:cNvPr>
          <p:cNvSpPr/>
          <p:nvPr userDrawn="1"/>
        </p:nvSpPr>
        <p:spPr>
          <a:xfrm>
            <a:off x="126600" y="160428"/>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8" name="任意多边形: 形状 17">
            <a:extLst>
              <a:ext uri="{FF2B5EF4-FFF2-40B4-BE49-F238E27FC236}">
                <a16:creationId xmlns:a16="http://schemas.microsoft.com/office/drawing/2014/main" id="{23D0C758-7BFE-49B6-A708-66BFC499D567}"/>
              </a:ext>
            </a:extLst>
          </p:cNvPr>
          <p:cNvSpPr/>
          <p:nvPr userDrawn="1"/>
        </p:nvSpPr>
        <p:spPr>
          <a:xfrm>
            <a:off x="349916" y="160428"/>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9" name="组合 18">
            <a:extLst>
              <a:ext uri="{FF2B5EF4-FFF2-40B4-BE49-F238E27FC236}">
                <a16:creationId xmlns:a16="http://schemas.microsoft.com/office/drawing/2014/main" id="{03AF95C8-598C-4286-8C85-B471CBDC1BC2}"/>
              </a:ext>
            </a:extLst>
          </p:cNvPr>
          <p:cNvGrpSpPr/>
          <p:nvPr userDrawn="1"/>
        </p:nvGrpSpPr>
        <p:grpSpPr>
          <a:xfrm>
            <a:off x="126601" y="624257"/>
            <a:ext cx="1779134" cy="87924"/>
            <a:chOff x="0" y="577018"/>
            <a:chExt cx="5416868" cy="158391"/>
          </a:xfrm>
        </p:grpSpPr>
        <p:sp>
          <p:nvSpPr>
            <p:cNvPr id="20" name="矩形 19">
              <a:extLst>
                <a:ext uri="{FF2B5EF4-FFF2-40B4-BE49-F238E27FC236}">
                  <a16:creationId xmlns:a16="http://schemas.microsoft.com/office/drawing/2014/main" id="{04C543B6-AD61-4809-B0F0-807B0ACBA3A8}"/>
                </a:ext>
              </a:extLst>
            </p:cNvPr>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2F2F2"/>
                </a:solidFill>
                <a:effectLst/>
                <a:uLnTx/>
                <a:uFillTx/>
                <a:latin typeface="+mn-lt"/>
                <a:ea typeface="微软雅黑"/>
                <a:cs typeface="+mn-ea"/>
                <a:sym typeface="+mn-lt"/>
              </a:endParaRPr>
            </a:p>
          </p:txBody>
        </p:sp>
        <p:sp>
          <p:nvSpPr>
            <p:cNvPr id="21" name="矩形 20">
              <a:extLst>
                <a:ext uri="{FF2B5EF4-FFF2-40B4-BE49-F238E27FC236}">
                  <a16:creationId xmlns:a16="http://schemas.microsoft.com/office/drawing/2014/main" id="{560E87DD-E9B1-4365-A711-A98FD1C366D1}"/>
                </a:ext>
              </a:extLst>
            </p:cNvPr>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a:cs typeface="+mn-ea"/>
                <a:sym typeface="+mn-lt"/>
              </a:endParaRPr>
            </a:p>
          </p:txBody>
        </p:sp>
      </p:grpSp>
      <p:sp>
        <p:nvSpPr>
          <p:cNvPr id="22" name="文本框 21">
            <a:extLst>
              <a:ext uri="{FF2B5EF4-FFF2-40B4-BE49-F238E27FC236}">
                <a16:creationId xmlns:a16="http://schemas.microsoft.com/office/drawing/2014/main" id="{0C61D12F-9510-4FA7-9D43-E1C45B97B184}"/>
              </a:ext>
            </a:extLst>
          </p:cNvPr>
          <p:cNvSpPr txBox="1"/>
          <p:nvPr userDrawn="1"/>
        </p:nvSpPr>
        <p:spPr>
          <a:xfrm>
            <a:off x="613629" y="128664"/>
            <a:ext cx="1191358" cy="369332"/>
          </a:xfrm>
          <a:prstGeom prst="rect">
            <a:avLst/>
          </a:prstGeom>
          <a:noFill/>
        </p:spPr>
        <p:txBody>
          <a:bodyPr wrap="square" rtlCol="0">
            <a:spAutoFit/>
          </a:bodyPr>
          <a:lstStyle/>
          <a:p>
            <a:r>
              <a:rPr lang="zh-CN" altLang="en-US" sz="1800" dirty="0">
                <a:solidFill>
                  <a:schemeClr val="tx1">
                    <a:lumMod val="50000"/>
                  </a:schemeClr>
                </a:solidFill>
              </a:rPr>
              <a:t>平台建设</a:t>
            </a:r>
            <a:endParaRPr lang="en-US" altLang="zh-CN" sz="1800" dirty="0">
              <a:solidFill>
                <a:schemeClr val="tx1">
                  <a:lumMod val="50000"/>
                </a:schemeClr>
              </a:solidFill>
            </a:endParaRPr>
          </a:p>
        </p:txBody>
      </p:sp>
    </p:spTree>
    <p:extLst>
      <p:ext uri="{BB962C8B-B14F-4D97-AF65-F5344CB8AC3E}">
        <p14:creationId xmlns:p14="http://schemas.microsoft.com/office/powerpoint/2010/main" val="4068406693"/>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79B1A4B-C363-476B-BDA0-39D59F31D51C}"/>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F571C562-999D-40C6-9574-7775346AEF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752B33-DCB8-42AE-9B68-98D5F66424E2}"/>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
        <p:nvSpPr>
          <p:cNvPr id="12" name="任意多边形: 形状 11">
            <a:extLst>
              <a:ext uri="{FF2B5EF4-FFF2-40B4-BE49-F238E27FC236}">
                <a16:creationId xmlns:a16="http://schemas.microsoft.com/office/drawing/2014/main" id="{8B0D6AF5-C434-4125-B235-50384CCF04B1}"/>
              </a:ext>
            </a:extLst>
          </p:cNvPr>
          <p:cNvSpPr/>
          <p:nvPr userDrawn="1"/>
        </p:nvSpPr>
        <p:spPr>
          <a:xfrm>
            <a:off x="120005" y="160427"/>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任意多边形: 形状 12">
            <a:extLst>
              <a:ext uri="{FF2B5EF4-FFF2-40B4-BE49-F238E27FC236}">
                <a16:creationId xmlns:a16="http://schemas.microsoft.com/office/drawing/2014/main" id="{81BF8C5E-FEE6-48A4-B50F-E62DEB2D92CD}"/>
              </a:ext>
            </a:extLst>
          </p:cNvPr>
          <p:cNvSpPr/>
          <p:nvPr userDrawn="1"/>
        </p:nvSpPr>
        <p:spPr>
          <a:xfrm>
            <a:off x="343321" y="160427"/>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4" name="组合 13">
            <a:extLst>
              <a:ext uri="{FF2B5EF4-FFF2-40B4-BE49-F238E27FC236}">
                <a16:creationId xmlns:a16="http://schemas.microsoft.com/office/drawing/2014/main" id="{502FF666-FA26-41C8-BA3C-D33D4E42A90A}"/>
              </a:ext>
            </a:extLst>
          </p:cNvPr>
          <p:cNvGrpSpPr/>
          <p:nvPr userDrawn="1"/>
        </p:nvGrpSpPr>
        <p:grpSpPr>
          <a:xfrm>
            <a:off x="120006" y="624256"/>
            <a:ext cx="1779134" cy="87924"/>
            <a:chOff x="0" y="577018"/>
            <a:chExt cx="5416868" cy="158391"/>
          </a:xfrm>
        </p:grpSpPr>
        <p:sp>
          <p:nvSpPr>
            <p:cNvPr id="15" name="矩形 14">
              <a:extLst>
                <a:ext uri="{FF2B5EF4-FFF2-40B4-BE49-F238E27FC236}">
                  <a16:creationId xmlns:a16="http://schemas.microsoft.com/office/drawing/2014/main" id="{667D4177-8C73-4581-B4F5-739F76406723}"/>
                </a:ext>
              </a:extLst>
            </p:cNvPr>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2F2F2"/>
                </a:solidFill>
                <a:effectLst/>
                <a:uLnTx/>
                <a:uFillTx/>
                <a:latin typeface="+mn-lt"/>
                <a:ea typeface="微软雅黑"/>
                <a:cs typeface="+mn-ea"/>
                <a:sym typeface="+mn-lt"/>
              </a:endParaRPr>
            </a:p>
          </p:txBody>
        </p:sp>
        <p:sp>
          <p:nvSpPr>
            <p:cNvPr id="16" name="矩形 15">
              <a:extLst>
                <a:ext uri="{FF2B5EF4-FFF2-40B4-BE49-F238E27FC236}">
                  <a16:creationId xmlns:a16="http://schemas.microsoft.com/office/drawing/2014/main" id="{4D66A316-D2D6-4363-8CB7-44332F77EC9C}"/>
                </a:ext>
              </a:extLst>
            </p:cNvPr>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a:cs typeface="+mn-ea"/>
                <a:sym typeface="+mn-lt"/>
              </a:endParaRPr>
            </a:p>
          </p:txBody>
        </p:sp>
      </p:grpSp>
      <p:sp>
        <p:nvSpPr>
          <p:cNvPr id="17" name="文本框 16">
            <a:extLst>
              <a:ext uri="{FF2B5EF4-FFF2-40B4-BE49-F238E27FC236}">
                <a16:creationId xmlns:a16="http://schemas.microsoft.com/office/drawing/2014/main" id="{EED811C6-6471-42D9-A40F-6C36D83CB53B}"/>
              </a:ext>
            </a:extLst>
          </p:cNvPr>
          <p:cNvSpPr txBox="1"/>
          <p:nvPr userDrawn="1"/>
        </p:nvSpPr>
        <p:spPr>
          <a:xfrm>
            <a:off x="622056" y="151334"/>
            <a:ext cx="1224329" cy="369332"/>
          </a:xfrm>
          <a:prstGeom prst="rect">
            <a:avLst/>
          </a:prstGeom>
          <a:noFill/>
        </p:spPr>
        <p:txBody>
          <a:bodyPr wrap="square" rtlCol="0">
            <a:spAutoFit/>
          </a:bodyPr>
          <a:lstStyle/>
          <a:p>
            <a:r>
              <a:rPr lang="zh-CN" altLang="en-US" sz="1800" dirty="0">
                <a:solidFill>
                  <a:schemeClr val="tx1">
                    <a:lumMod val="50000"/>
                  </a:schemeClr>
                </a:solidFill>
              </a:rPr>
              <a:t>人才培养</a:t>
            </a:r>
            <a:endParaRPr lang="en-US" altLang="zh-CN" sz="1800" dirty="0">
              <a:solidFill>
                <a:schemeClr val="tx1">
                  <a:lumMod val="50000"/>
                </a:schemeClr>
              </a:solidFill>
            </a:endParaRPr>
          </a:p>
        </p:txBody>
      </p:sp>
    </p:spTree>
    <p:extLst>
      <p:ext uri="{BB962C8B-B14F-4D97-AF65-F5344CB8AC3E}">
        <p14:creationId xmlns:p14="http://schemas.microsoft.com/office/powerpoint/2010/main" val="1880168569"/>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6"/>
          </a:xfrm>
        </p:spPr>
        <p:txBody>
          <a:bodyPr anchor="t"/>
          <a:lstStyle>
            <a:lvl1pPr algn="l">
              <a:defRPr sz="36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800">
                <a:solidFill>
                  <a:schemeClr val="tx1">
                    <a:tint val="75000"/>
                  </a:schemeClr>
                </a:solidFill>
              </a:defRPr>
            </a:lvl1pPr>
            <a:lvl2pPr marL="411470" indent="0">
              <a:buNone/>
              <a:defRPr sz="1620">
                <a:solidFill>
                  <a:schemeClr val="tx1">
                    <a:tint val="75000"/>
                  </a:schemeClr>
                </a:solidFill>
              </a:defRPr>
            </a:lvl2pPr>
            <a:lvl3pPr marL="822940" indent="0">
              <a:buNone/>
              <a:defRPr sz="1440">
                <a:solidFill>
                  <a:schemeClr val="tx1">
                    <a:tint val="75000"/>
                  </a:schemeClr>
                </a:solidFill>
              </a:defRPr>
            </a:lvl3pPr>
            <a:lvl4pPr marL="1234409" indent="0">
              <a:buNone/>
              <a:defRPr sz="1260">
                <a:solidFill>
                  <a:schemeClr val="tx1">
                    <a:tint val="75000"/>
                  </a:schemeClr>
                </a:solidFill>
              </a:defRPr>
            </a:lvl4pPr>
            <a:lvl5pPr marL="1645879" indent="0">
              <a:buNone/>
              <a:defRPr sz="1260">
                <a:solidFill>
                  <a:schemeClr val="tx1">
                    <a:tint val="75000"/>
                  </a:schemeClr>
                </a:solidFill>
              </a:defRPr>
            </a:lvl5pPr>
            <a:lvl6pPr marL="2057348" indent="0">
              <a:buNone/>
              <a:defRPr sz="1260">
                <a:solidFill>
                  <a:schemeClr val="tx1">
                    <a:tint val="75000"/>
                  </a:schemeClr>
                </a:solidFill>
              </a:defRPr>
            </a:lvl6pPr>
            <a:lvl7pPr marL="2468819" indent="0">
              <a:buNone/>
              <a:defRPr sz="1260">
                <a:solidFill>
                  <a:schemeClr val="tx1">
                    <a:tint val="75000"/>
                  </a:schemeClr>
                </a:solidFill>
              </a:defRPr>
            </a:lvl7pPr>
            <a:lvl8pPr marL="2880288" indent="0">
              <a:buNone/>
              <a:defRPr sz="1260">
                <a:solidFill>
                  <a:schemeClr val="tx1">
                    <a:tint val="75000"/>
                  </a:schemeClr>
                </a:solidFill>
              </a:defRPr>
            </a:lvl8pPr>
            <a:lvl9pPr marL="3291758" indent="0">
              <a:buNone/>
              <a:defRPr sz="126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F283D0-7E03-443D-9894-6EA8D0CBF351}"/>
              </a:ext>
            </a:extLst>
          </p:cNvPr>
          <p:cNvSpPr>
            <a:spLocks noGrp="1"/>
          </p:cNvSpPr>
          <p:nvPr>
            <p:ph type="dt" sz="half" idx="10"/>
          </p:nvPr>
        </p:nvSpPr>
        <p:spPr/>
        <p:txBody>
          <a:bodyPr/>
          <a:lstStyle>
            <a:lvl1pPr>
              <a:defRPr/>
            </a:lvl1pPr>
          </a:lstStyle>
          <a:p>
            <a:pPr>
              <a:defRPr/>
            </a:pPr>
            <a:fld id="{276AA271-A431-4E69-BB6A-608523C666D6}" type="datetimeFigureOut">
              <a:rPr lang="zh-CN" altLang="en-US"/>
              <a:pPr>
                <a:defRPr/>
              </a:pPr>
              <a:t>2021/10/26</a:t>
            </a:fld>
            <a:endParaRPr lang="zh-CN" altLang="en-US"/>
          </a:p>
        </p:txBody>
      </p:sp>
      <p:sp>
        <p:nvSpPr>
          <p:cNvPr id="5" name="页脚占位符 4">
            <a:extLst>
              <a:ext uri="{FF2B5EF4-FFF2-40B4-BE49-F238E27FC236}">
                <a16:creationId xmlns:a16="http://schemas.microsoft.com/office/drawing/2014/main" id="{B1035040-D4BE-4350-9005-1304A5B5266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112CF91-982B-4467-9E67-D94014DCBF8F}"/>
              </a:ext>
            </a:extLst>
          </p:cNvPr>
          <p:cNvSpPr>
            <a:spLocks noGrp="1"/>
          </p:cNvSpPr>
          <p:nvPr>
            <p:ph type="sldNum" sz="quarter" idx="12"/>
          </p:nvPr>
        </p:nvSpPr>
        <p:spPr/>
        <p:txBody>
          <a:bodyPr/>
          <a:lstStyle>
            <a:lvl1pPr>
              <a:defRPr/>
            </a:lvl1pPr>
          </a:lstStyle>
          <a:p>
            <a:fld id="{15136508-F4FF-4CB7-AFC9-0C001F82716D}" type="slidenum">
              <a:rPr lang="zh-CN" altLang="en-US"/>
              <a:pPr/>
              <a:t>‹#›</a:t>
            </a:fld>
            <a:endParaRPr lang="zh-CN" altLang="en-US"/>
          </a:p>
        </p:txBody>
      </p:sp>
    </p:spTree>
    <p:extLst>
      <p:ext uri="{BB962C8B-B14F-4D97-AF65-F5344CB8AC3E}">
        <p14:creationId xmlns:p14="http://schemas.microsoft.com/office/powerpoint/2010/main" val="2118796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79B1A4B-C363-476B-BDA0-39D59F31D51C}"/>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F571C562-999D-40C6-9574-7775346AEF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752B33-DCB8-42AE-9B68-98D5F66424E2}"/>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
        <p:nvSpPr>
          <p:cNvPr id="6" name="任意多边形: 形状 5">
            <a:extLst>
              <a:ext uri="{FF2B5EF4-FFF2-40B4-BE49-F238E27FC236}">
                <a16:creationId xmlns:a16="http://schemas.microsoft.com/office/drawing/2014/main" id="{FE4E6AFD-6581-4406-BF73-9121675C49FA}"/>
              </a:ext>
            </a:extLst>
          </p:cNvPr>
          <p:cNvSpPr/>
          <p:nvPr userDrawn="1"/>
        </p:nvSpPr>
        <p:spPr>
          <a:xfrm>
            <a:off x="106818" y="174388"/>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任意多边形: 形状 6">
            <a:extLst>
              <a:ext uri="{FF2B5EF4-FFF2-40B4-BE49-F238E27FC236}">
                <a16:creationId xmlns:a16="http://schemas.microsoft.com/office/drawing/2014/main" id="{1FD7BA29-C28F-44EB-B73A-31675670EE98}"/>
              </a:ext>
            </a:extLst>
          </p:cNvPr>
          <p:cNvSpPr/>
          <p:nvPr userDrawn="1"/>
        </p:nvSpPr>
        <p:spPr>
          <a:xfrm>
            <a:off x="330134" y="174388"/>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8" name="组合 7">
            <a:extLst>
              <a:ext uri="{FF2B5EF4-FFF2-40B4-BE49-F238E27FC236}">
                <a16:creationId xmlns:a16="http://schemas.microsoft.com/office/drawing/2014/main" id="{708790C2-35E9-4F70-80C6-290B0E91B241}"/>
              </a:ext>
            </a:extLst>
          </p:cNvPr>
          <p:cNvGrpSpPr/>
          <p:nvPr userDrawn="1"/>
        </p:nvGrpSpPr>
        <p:grpSpPr>
          <a:xfrm>
            <a:off x="106819" y="638217"/>
            <a:ext cx="1779134" cy="87924"/>
            <a:chOff x="0" y="577018"/>
            <a:chExt cx="5416868" cy="158391"/>
          </a:xfrm>
        </p:grpSpPr>
        <p:sp>
          <p:nvSpPr>
            <p:cNvPr id="9" name="矩形 8">
              <a:extLst>
                <a:ext uri="{FF2B5EF4-FFF2-40B4-BE49-F238E27FC236}">
                  <a16:creationId xmlns:a16="http://schemas.microsoft.com/office/drawing/2014/main" id="{220F7907-F678-4CC2-ADA4-FD24E64A8296}"/>
                </a:ext>
              </a:extLst>
            </p:cNvPr>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2F2F2"/>
                </a:solidFill>
                <a:effectLst/>
                <a:uLnTx/>
                <a:uFillTx/>
                <a:latin typeface="+mn-lt"/>
                <a:ea typeface="微软雅黑"/>
                <a:cs typeface="+mn-ea"/>
                <a:sym typeface="+mn-lt"/>
              </a:endParaRPr>
            </a:p>
          </p:txBody>
        </p:sp>
        <p:sp>
          <p:nvSpPr>
            <p:cNvPr id="10" name="矩形 9">
              <a:extLst>
                <a:ext uri="{FF2B5EF4-FFF2-40B4-BE49-F238E27FC236}">
                  <a16:creationId xmlns:a16="http://schemas.microsoft.com/office/drawing/2014/main" id="{3C36E322-6888-4E77-9E74-59F3273F2971}"/>
                </a:ext>
              </a:extLst>
            </p:cNvPr>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a:cs typeface="+mn-ea"/>
                <a:sym typeface="+mn-lt"/>
              </a:endParaRPr>
            </a:p>
          </p:txBody>
        </p:sp>
      </p:grpSp>
      <p:sp>
        <p:nvSpPr>
          <p:cNvPr id="11" name="文本框 10">
            <a:extLst>
              <a:ext uri="{FF2B5EF4-FFF2-40B4-BE49-F238E27FC236}">
                <a16:creationId xmlns:a16="http://schemas.microsoft.com/office/drawing/2014/main" id="{2A51CA6F-9E14-48A8-8419-BC547FE463A4}"/>
              </a:ext>
            </a:extLst>
          </p:cNvPr>
          <p:cNvSpPr txBox="1"/>
          <p:nvPr userDrawn="1"/>
        </p:nvSpPr>
        <p:spPr>
          <a:xfrm>
            <a:off x="608869" y="136526"/>
            <a:ext cx="1178169" cy="369332"/>
          </a:xfrm>
          <a:prstGeom prst="rect">
            <a:avLst/>
          </a:prstGeom>
          <a:noFill/>
        </p:spPr>
        <p:txBody>
          <a:bodyPr wrap="square" rtlCol="0">
            <a:spAutoFit/>
          </a:bodyPr>
          <a:lstStyle/>
          <a:p>
            <a:r>
              <a:rPr lang="zh-CN" altLang="en-US" sz="1800" dirty="0">
                <a:solidFill>
                  <a:schemeClr val="tx1">
                    <a:lumMod val="50000"/>
                  </a:schemeClr>
                </a:solidFill>
              </a:rPr>
              <a:t>科研情况</a:t>
            </a:r>
          </a:p>
        </p:txBody>
      </p:sp>
    </p:spTree>
    <p:extLst>
      <p:ext uri="{BB962C8B-B14F-4D97-AF65-F5344CB8AC3E}">
        <p14:creationId xmlns:p14="http://schemas.microsoft.com/office/powerpoint/2010/main" val="76913753"/>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79B1A4B-C363-476B-BDA0-39D59F31D51C}"/>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F571C562-999D-40C6-9574-7775346AEF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752B33-DCB8-42AE-9B68-98D5F66424E2}"/>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
        <p:nvSpPr>
          <p:cNvPr id="12" name="任意多边形: 形状 11">
            <a:extLst>
              <a:ext uri="{FF2B5EF4-FFF2-40B4-BE49-F238E27FC236}">
                <a16:creationId xmlns:a16="http://schemas.microsoft.com/office/drawing/2014/main" id="{9F0A2453-B2BD-4EBE-B4F9-F7568F95C4AA}"/>
              </a:ext>
            </a:extLst>
          </p:cNvPr>
          <p:cNvSpPr/>
          <p:nvPr userDrawn="1"/>
        </p:nvSpPr>
        <p:spPr>
          <a:xfrm>
            <a:off x="126600" y="169222"/>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任意多边形: 形状 12">
            <a:extLst>
              <a:ext uri="{FF2B5EF4-FFF2-40B4-BE49-F238E27FC236}">
                <a16:creationId xmlns:a16="http://schemas.microsoft.com/office/drawing/2014/main" id="{B9B6C2B6-F73F-49CB-A505-376AF9332080}"/>
              </a:ext>
            </a:extLst>
          </p:cNvPr>
          <p:cNvSpPr/>
          <p:nvPr userDrawn="1"/>
        </p:nvSpPr>
        <p:spPr>
          <a:xfrm>
            <a:off x="349916" y="169222"/>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4" name="组合 13">
            <a:extLst>
              <a:ext uri="{FF2B5EF4-FFF2-40B4-BE49-F238E27FC236}">
                <a16:creationId xmlns:a16="http://schemas.microsoft.com/office/drawing/2014/main" id="{416A31BA-D2FC-4935-9902-8FC6975D7B2F}"/>
              </a:ext>
            </a:extLst>
          </p:cNvPr>
          <p:cNvGrpSpPr/>
          <p:nvPr userDrawn="1"/>
        </p:nvGrpSpPr>
        <p:grpSpPr>
          <a:xfrm>
            <a:off x="126601" y="633051"/>
            <a:ext cx="1779134" cy="87924"/>
            <a:chOff x="0" y="577018"/>
            <a:chExt cx="5416868" cy="158391"/>
          </a:xfrm>
        </p:grpSpPr>
        <p:sp>
          <p:nvSpPr>
            <p:cNvPr id="15" name="矩形 14">
              <a:extLst>
                <a:ext uri="{FF2B5EF4-FFF2-40B4-BE49-F238E27FC236}">
                  <a16:creationId xmlns:a16="http://schemas.microsoft.com/office/drawing/2014/main" id="{44CF6F30-8173-403A-9537-7D41B125DE35}"/>
                </a:ext>
              </a:extLst>
            </p:cNvPr>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2F2F2"/>
                </a:solidFill>
                <a:effectLst/>
                <a:uLnTx/>
                <a:uFillTx/>
                <a:latin typeface="+mn-lt"/>
                <a:ea typeface="微软雅黑"/>
                <a:cs typeface="+mn-ea"/>
                <a:sym typeface="+mn-lt"/>
              </a:endParaRPr>
            </a:p>
          </p:txBody>
        </p:sp>
        <p:sp>
          <p:nvSpPr>
            <p:cNvPr id="16" name="矩形 15">
              <a:extLst>
                <a:ext uri="{FF2B5EF4-FFF2-40B4-BE49-F238E27FC236}">
                  <a16:creationId xmlns:a16="http://schemas.microsoft.com/office/drawing/2014/main" id="{5F34A728-7C7C-40B4-A572-090DC76DBD74}"/>
                </a:ext>
              </a:extLst>
            </p:cNvPr>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a:cs typeface="+mn-ea"/>
                <a:sym typeface="+mn-lt"/>
              </a:endParaRPr>
            </a:p>
          </p:txBody>
        </p:sp>
      </p:grpSp>
      <p:sp>
        <p:nvSpPr>
          <p:cNvPr id="17" name="文本框 16">
            <a:extLst>
              <a:ext uri="{FF2B5EF4-FFF2-40B4-BE49-F238E27FC236}">
                <a16:creationId xmlns:a16="http://schemas.microsoft.com/office/drawing/2014/main" id="{0324F6A4-792B-43D5-8330-032984B88A88}"/>
              </a:ext>
            </a:extLst>
          </p:cNvPr>
          <p:cNvSpPr txBox="1"/>
          <p:nvPr userDrawn="1"/>
        </p:nvSpPr>
        <p:spPr>
          <a:xfrm>
            <a:off x="628651" y="131360"/>
            <a:ext cx="1211141" cy="369332"/>
          </a:xfrm>
          <a:prstGeom prst="rect">
            <a:avLst/>
          </a:prstGeom>
          <a:noFill/>
        </p:spPr>
        <p:txBody>
          <a:bodyPr wrap="square" rtlCol="0">
            <a:spAutoFit/>
          </a:bodyPr>
          <a:lstStyle/>
          <a:p>
            <a:r>
              <a:rPr lang="zh-CN" altLang="en-US" sz="1800" dirty="0">
                <a:solidFill>
                  <a:schemeClr val="tx1">
                    <a:lumMod val="50000"/>
                  </a:schemeClr>
                </a:solidFill>
              </a:rPr>
              <a:t>社会服务</a:t>
            </a:r>
          </a:p>
        </p:txBody>
      </p:sp>
    </p:spTree>
    <p:extLst>
      <p:ext uri="{BB962C8B-B14F-4D97-AF65-F5344CB8AC3E}">
        <p14:creationId xmlns:p14="http://schemas.microsoft.com/office/powerpoint/2010/main" val="1241098829"/>
      </p:ext>
    </p:extLst>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D899AC4-00DD-43D7-B6AF-E554A9374696}"/>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33CE68D9-1559-466F-836D-8C32C5B148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CDE3A4-0E69-42B5-BBC7-AD67B59CBE55}"/>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
        <p:nvSpPr>
          <p:cNvPr id="6" name="任意多边形: 形状 5">
            <a:extLst>
              <a:ext uri="{FF2B5EF4-FFF2-40B4-BE49-F238E27FC236}">
                <a16:creationId xmlns:a16="http://schemas.microsoft.com/office/drawing/2014/main" id="{3349C5EB-5187-4E75-BD7C-4B4B5F3628B8}"/>
              </a:ext>
            </a:extLst>
          </p:cNvPr>
          <p:cNvSpPr/>
          <p:nvPr userDrawn="1"/>
        </p:nvSpPr>
        <p:spPr>
          <a:xfrm>
            <a:off x="126600" y="169222"/>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任意多边形: 形状 6">
            <a:extLst>
              <a:ext uri="{FF2B5EF4-FFF2-40B4-BE49-F238E27FC236}">
                <a16:creationId xmlns:a16="http://schemas.microsoft.com/office/drawing/2014/main" id="{1B787CFA-F24D-4431-80FA-320E8AE2A0E1}"/>
              </a:ext>
            </a:extLst>
          </p:cNvPr>
          <p:cNvSpPr/>
          <p:nvPr userDrawn="1"/>
        </p:nvSpPr>
        <p:spPr>
          <a:xfrm>
            <a:off x="349916" y="169222"/>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8" name="组合 7">
            <a:extLst>
              <a:ext uri="{FF2B5EF4-FFF2-40B4-BE49-F238E27FC236}">
                <a16:creationId xmlns:a16="http://schemas.microsoft.com/office/drawing/2014/main" id="{329C0176-08C5-4331-9478-DE24BCCE4EC2}"/>
              </a:ext>
            </a:extLst>
          </p:cNvPr>
          <p:cNvGrpSpPr/>
          <p:nvPr userDrawn="1"/>
        </p:nvGrpSpPr>
        <p:grpSpPr>
          <a:xfrm>
            <a:off x="126600" y="633051"/>
            <a:ext cx="2108844" cy="79126"/>
            <a:chOff x="0" y="577018"/>
            <a:chExt cx="5416868" cy="158391"/>
          </a:xfrm>
        </p:grpSpPr>
        <p:sp>
          <p:nvSpPr>
            <p:cNvPr id="9" name="矩形 8">
              <a:extLst>
                <a:ext uri="{FF2B5EF4-FFF2-40B4-BE49-F238E27FC236}">
                  <a16:creationId xmlns:a16="http://schemas.microsoft.com/office/drawing/2014/main" id="{4CE51C79-DE9B-492C-9694-29BE4C94477E}"/>
                </a:ext>
              </a:extLst>
            </p:cNvPr>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2F2F2"/>
                </a:solidFill>
                <a:effectLst/>
                <a:uLnTx/>
                <a:uFillTx/>
                <a:latin typeface="+mn-lt"/>
                <a:ea typeface="微软雅黑"/>
                <a:cs typeface="+mn-ea"/>
                <a:sym typeface="+mn-lt"/>
              </a:endParaRPr>
            </a:p>
          </p:txBody>
        </p:sp>
        <p:sp>
          <p:nvSpPr>
            <p:cNvPr id="10" name="矩形 9">
              <a:extLst>
                <a:ext uri="{FF2B5EF4-FFF2-40B4-BE49-F238E27FC236}">
                  <a16:creationId xmlns:a16="http://schemas.microsoft.com/office/drawing/2014/main" id="{ABDA3259-DA1C-49CC-AE29-9C09A59CBBBD}"/>
                </a:ext>
              </a:extLst>
            </p:cNvPr>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a:cs typeface="+mn-ea"/>
                <a:sym typeface="+mn-lt"/>
              </a:endParaRPr>
            </a:p>
          </p:txBody>
        </p:sp>
      </p:grpSp>
      <p:sp>
        <p:nvSpPr>
          <p:cNvPr id="11" name="文本框 10">
            <a:extLst>
              <a:ext uri="{FF2B5EF4-FFF2-40B4-BE49-F238E27FC236}">
                <a16:creationId xmlns:a16="http://schemas.microsoft.com/office/drawing/2014/main" id="{A2394529-4CC7-4D46-A916-CF2AB861BDFD}"/>
              </a:ext>
            </a:extLst>
          </p:cNvPr>
          <p:cNvSpPr txBox="1"/>
          <p:nvPr userDrawn="1"/>
        </p:nvSpPr>
        <p:spPr>
          <a:xfrm>
            <a:off x="628650" y="131360"/>
            <a:ext cx="1606794" cy="369332"/>
          </a:xfrm>
          <a:prstGeom prst="rect">
            <a:avLst/>
          </a:prstGeom>
          <a:noFill/>
        </p:spPr>
        <p:txBody>
          <a:bodyPr wrap="square" rtlCol="0">
            <a:spAutoFit/>
          </a:bodyPr>
          <a:lstStyle/>
          <a:p>
            <a:r>
              <a:rPr lang="zh-CN" altLang="en-US" sz="1800" dirty="0">
                <a:solidFill>
                  <a:schemeClr val="tx1">
                    <a:lumMod val="50000"/>
                  </a:schemeClr>
                </a:solidFill>
              </a:rPr>
              <a:t>未来工作方向</a:t>
            </a:r>
          </a:p>
        </p:txBody>
      </p:sp>
    </p:spTree>
    <p:extLst>
      <p:ext uri="{BB962C8B-B14F-4D97-AF65-F5344CB8AC3E}">
        <p14:creationId xmlns:p14="http://schemas.microsoft.com/office/powerpoint/2010/main" val="3058617703"/>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FD64D5D-6A1E-46C7-9F64-21B7B44D7292}"/>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13BBFDBC-0CD5-451F-B355-97C53E25A0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635507-0A1F-4BDC-B4D9-8D68FCE7EC4B}"/>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
        <p:nvSpPr>
          <p:cNvPr id="12" name="任意多边形: 形状 11">
            <a:extLst>
              <a:ext uri="{FF2B5EF4-FFF2-40B4-BE49-F238E27FC236}">
                <a16:creationId xmlns:a16="http://schemas.microsoft.com/office/drawing/2014/main" id="{266DD820-90D1-4C66-9797-C05DE3964C9B}"/>
              </a:ext>
            </a:extLst>
          </p:cNvPr>
          <p:cNvSpPr/>
          <p:nvPr userDrawn="1"/>
        </p:nvSpPr>
        <p:spPr>
          <a:xfrm>
            <a:off x="126600" y="169222"/>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任意多边形: 形状 12">
            <a:extLst>
              <a:ext uri="{FF2B5EF4-FFF2-40B4-BE49-F238E27FC236}">
                <a16:creationId xmlns:a16="http://schemas.microsoft.com/office/drawing/2014/main" id="{013F4C6B-A11B-4BDC-A5C5-F104155E63F1}"/>
              </a:ext>
            </a:extLst>
          </p:cNvPr>
          <p:cNvSpPr/>
          <p:nvPr userDrawn="1"/>
        </p:nvSpPr>
        <p:spPr>
          <a:xfrm>
            <a:off x="349916" y="169222"/>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4" name="组合 13">
            <a:extLst>
              <a:ext uri="{FF2B5EF4-FFF2-40B4-BE49-F238E27FC236}">
                <a16:creationId xmlns:a16="http://schemas.microsoft.com/office/drawing/2014/main" id="{16FFFD66-2543-4502-AA42-FC8E88F2BEF4}"/>
              </a:ext>
            </a:extLst>
          </p:cNvPr>
          <p:cNvGrpSpPr/>
          <p:nvPr userDrawn="1"/>
        </p:nvGrpSpPr>
        <p:grpSpPr>
          <a:xfrm>
            <a:off x="126600" y="633051"/>
            <a:ext cx="3335585" cy="89620"/>
            <a:chOff x="0" y="577018"/>
            <a:chExt cx="5416868" cy="158391"/>
          </a:xfrm>
        </p:grpSpPr>
        <p:sp>
          <p:nvSpPr>
            <p:cNvPr id="15" name="矩形 14">
              <a:extLst>
                <a:ext uri="{FF2B5EF4-FFF2-40B4-BE49-F238E27FC236}">
                  <a16:creationId xmlns:a16="http://schemas.microsoft.com/office/drawing/2014/main" id="{0E7A5281-8E61-4F09-8060-30F5A163A705}"/>
                </a:ext>
              </a:extLst>
            </p:cNvPr>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2F2F2"/>
                </a:solidFill>
                <a:effectLst/>
                <a:uLnTx/>
                <a:uFillTx/>
                <a:latin typeface="+mn-lt"/>
                <a:ea typeface="微软雅黑"/>
                <a:cs typeface="+mn-ea"/>
                <a:sym typeface="+mn-lt"/>
              </a:endParaRPr>
            </a:p>
          </p:txBody>
        </p:sp>
        <p:sp>
          <p:nvSpPr>
            <p:cNvPr id="16" name="矩形 15">
              <a:extLst>
                <a:ext uri="{FF2B5EF4-FFF2-40B4-BE49-F238E27FC236}">
                  <a16:creationId xmlns:a16="http://schemas.microsoft.com/office/drawing/2014/main" id="{080180FF-B60D-4B0C-AAEF-B8F472CF4AD6}"/>
                </a:ext>
              </a:extLst>
            </p:cNvPr>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a:cs typeface="+mn-ea"/>
                <a:sym typeface="+mn-lt"/>
              </a:endParaRPr>
            </a:p>
          </p:txBody>
        </p:sp>
      </p:grpSp>
      <p:sp>
        <p:nvSpPr>
          <p:cNvPr id="17" name="文本框 16">
            <a:extLst>
              <a:ext uri="{FF2B5EF4-FFF2-40B4-BE49-F238E27FC236}">
                <a16:creationId xmlns:a16="http://schemas.microsoft.com/office/drawing/2014/main" id="{3504978F-22E2-4040-A613-9401D51AD5A7}"/>
              </a:ext>
            </a:extLst>
          </p:cNvPr>
          <p:cNvSpPr txBox="1"/>
          <p:nvPr userDrawn="1"/>
        </p:nvSpPr>
        <p:spPr>
          <a:xfrm>
            <a:off x="628651" y="131360"/>
            <a:ext cx="2977331" cy="369332"/>
          </a:xfrm>
          <a:prstGeom prst="rect">
            <a:avLst/>
          </a:prstGeom>
          <a:noFill/>
        </p:spPr>
        <p:txBody>
          <a:bodyPr wrap="square" rtlCol="0">
            <a:spAutoFit/>
          </a:bodyPr>
          <a:lstStyle/>
          <a:p>
            <a:r>
              <a:rPr lang="zh-CN" altLang="en-US" sz="1800" dirty="0">
                <a:solidFill>
                  <a:schemeClr val="tx1">
                    <a:lumMod val="50000"/>
                  </a:schemeClr>
                </a:solidFill>
              </a:rPr>
              <a:t>需要学校整合支持的资源</a:t>
            </a:r>
          </a:p>
        </p:txBody>
      </p:sp>
    </p:spTree>
    <p:extLst>
      <p:ext uri="{BB962C8B-B14F-4D97-AF65-F5344CB8AC3E}">
        <p14:creationId xmlns:p14="http://schemas.microsoft.com/office/powerpoint/2010/main" val="1352776454"/>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0_自定义版式">
    <p:bg>
      <p:bgRef idx="1002">
        <a:schemeClr val="bg2"/>
      </p:bgRef>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FD64D5D-6A1E-46C7-9F64-21B7B44D7292}"/>
              </a:ext>
            </a:extLst>
          </p:cNvPr>
          <p:cNvSpPr>
            <a:spLocks noGrp="1"/>
          </p:cNvSpPr>
          <p:nvPr>
            <p:ph type="dt" sz="half" idx="10"/>
          </p:nvPr>
        </p:nvSpPr>
        <p:spPr/>
        <p:txBody>
          <a:bodyPr/>
          <a:lstStyle/>
          <a:p>
            <a:fld id="{BB8137CA-D131-4EF6-9B14-D9F7E276C745}" type="datetimeFigureOut">
              <a:rPr lang="zh-CN" altLang="en-US" smtClean="0"/>
              <a:pPr/>
              <a:t>2021/10/26</a:t>
            </a:fld>
            <a:endParaRPr lang="zh-CN" altLang="en-US"/>
          </a:p>
        </p:txBody>
      </p:sp>
      <p:sp>
        <p:nvSpPr>
          <p:cNvPr id="4" name="页脚占位符 3">
            <a:extLst>
              <a:ext uri="{FF2B5EF4-FFF2-40B4-BE49-F238E27FC236}">
                <a16:creationId xmlns:a16="http://schemas.microsoft.com/office/drawing/2014/main" id="{13BBFDBC-0CD5-451F-B355-97C53E25A0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635507-0A1F-4BDC-B4D9-8D68FCE7EC4B}"/>
              </a:ext>
            </a:extLst>
          </p:cNvPr>
          <p:cNvSpPr>
            <a:spLocks noGrp="1"/>
          </p:cNvSpPr>
          <p:nvPr>
            <p:ph type="sldNum" sz="quarter" idx="12"/>
          </p:nvPr>
        </p:nvSpPr>
        <p:spPr/>
        <p:txBody>
          <a:bodyPr/>
          <a:lstStyle/>
          <a:p>
            <a:fld id="{F7755A1B-FC52-483B-B683-58CCB7978464}" type="slidenum">
              <a:rPr lang="zh-CN" altLang="en-US" smtClean="0"/>
              <a:pPr/>
              <a:t>‹#›</a:t>
            </a:fld>
            <a:endParaRPr lang="zh-CN" altLang="en-US"/>
          </a:p>
        </p:txBody>
      </p:sp>
      <p:sp>
        <p:nvSpPr>
          <p:cNvPr id="12" name="任意多边形: 形状 11">
            <a:extLst>
              <a:ext uri="{FF2B5EF4-FFF2-40B4-BE49-F238E27FC236}">
                <a16:creationId xmlns:a16="http://schemas.microsoft.com/office/drawing/2014/main" id="{266DD820-90D1-4C66-9797-C05DE3964C9B}"/>
              </a:ext>
            </a:extLst>
          </p:cNvPr>
          <p:cNvSpPr/>
          <p:nvPr userDrawn="1"/>
        </p:nvSpPr>
        <p:spPr>
          <a:xfrm>
            <a:off x="126600" y="169222"/>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任意多边形: 形状 12">
            <a:extLst>
              <a:ext uri="{FF2B5EF4-FFF2-40B4-BE49-F238E27FC236}">
                <a16:creationId xmlns:a16="http://schemas.microsoft.com/office/drawing/2014/main" id="{013F4C6B-A11B-4BDC-A5C5-F104155E63F1}"/>
              </a:ext>
            </a:extLst>
          </p:cNvPr>
          <p:cNvSpPr/>
          <p:nvPr userDrawn="1"/>
        </p:nvSpPr>
        <p:spPr>
          <a:xfrm>
            <a:off x="349916" y="169222"/>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4" name="组合 13">
            <a:extLst>
              <a:ext uri="{FF2B5EF4-FFF2-40B4-BE49-F238E27FC236}">
                <a16:creationId xmlns:a16="http://schemas.microsoft.com/office/drawing/2014/main" id="{16FFFD66-2543-4502-AA42-FC8E88F2BEF4}"/>
              </a:ext>
            </a:extLst>
          </p:cNvPr>
          <p:cNvGrpSpPr/>
          <p:nvPr userDrawn="1"/>
        </p:nvGrpSpPr>
        <p:grpSpPr>
          <a:xfrm>
            <a:off x="126600" y="633051"/>
            <a:ext cx="3335585" cy="89620"/>
            <a:chOff x="0" y="577018"/>
            <a:chExt cx="5416868" cy="158391"/>
          </a:xfrm>
        </p:grpSpPr>
        <p:sp>
          <p:nvSpPr>
            <p:cNvPr id="15" name="矩形 14">
              <a:extLst>
                <a:ext uri="{FF2B5EF4-FFF2-40B4-BE49-F238E27FC236}">
                  <a16:creationId xmlns:a16="http://schemas.microsoft.com/office/drawing/2014/main" id="{0E7A5281-8E61-4F09-8060-30F5A163A705}"/>
                </a:ext>
              </a:extLst>
            </p:cNvPr>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2F2F2"/>
                </a:solidFill>
                <a:effectLst/>
                <a:uLnTx/>
                <a:uFillTx/>
                <a:latin typeface="+mn-lt"/>
                <a:ea typeface="微软雅黑"/>
                <a:cs typeface="+mn-ea"/>
                <a:sym typeface="+mn-lt"/>
              </a:endParaRPr>
            </a:p>
          </p:txBody>
        </p:sp>
        <p:sp>
          <p:nvSpPr>
            <p:cNvPr id="16" name="矩形 15">
              <a:extLst>
                <a:ext uri="{FF2B5EF4-FFF2-40B4-BE49-F238E27FC236}">
                  <a16:creationId xmlns:a16="http://schemas.microsoft.com/office/drawing/2014/main" id="{080180FF-B60D-4B0C-AAEF-B8F472CF4AD6}"/>
                </a:ext>
              </a:extLst>
            </p:cNvPr>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a:cs typeface="+mn-ea"/>
                <a:sym typeface="+mn-lt"/>
              </a:endParaRPr>
            </a:p>
          </p:txBody>
        </p:sp>
      </p:grpSp>
      <p:sp>
        <p:nvSpPr>
          <p:cNvPr id="17" name="文本框 16">
            <a:extLst>
              <a:ext uri="{FF2B5EF4-FFF2-40B4-BE49-F238E27FC236}">
                <a16:creationId xmlns:a16="http://schemas.microsoft.com/office/drawing/2014/main" id="{3504978F-22E2-4040-A613-9401D51AD5A7}"/>
              </a:ext>
            </a:extLst>
          </p:cNvPr>
          <p:cNvSpPr txBox="1"/>
          <p:nvPr userDrawn="1"/>
        </p:nvSpPr>
        <p:spPr>
          <a:xfrm>
            <a:off x="628651" y="131360"/>
            <a:ext cx="2977331" cy="369332"/>
          </a:xfrm>
          <a:prstGeom prst="rect">
            <a:avLst/>
          </a:prstGeom>
          <a:noFill/>
        </p:spPr>
        <p:txBody>
          <a:bodyPr wrap="square" rtlCol="0">
            <a:spAutoFit/>
          </a:bodyPr>
          <a:lstStyle/>
          <a:p>
            <a:r>
              <a:rPr lang="zh-CN" altLang="en-US" sz="1800" dirty="0">
                <a:solidFill>
                  <a:schemeClr val="tx1">
                    <a:lumMod val="50000"/>
                  </a:schemeClr>
                </a:solidFill>
              </a:rPr>
              <a:t>思政教育、师德师风建设</a:t>
            </a:r>
          </a:p>
        </p:txBody>
      </p:sp>
    </p:spTree>
    <p:extLst>
      <p:ext uri="{BB962C8B-B14F-4D97-AF65-F5344CB8AC3E}">
        <p14:creationId xmlns:p14="http://schemas.microsoft.com/office/powerpoint/2010/main" val="936519427"/>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900"/>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900"/>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2CD8E63-B923-48C0-86FE-4AEE735DFBA0}"/>
              </a:ext>
            </a:extLst>
          </p:cNvPr>
          <p:cNvSpPr>
            <a:spLocks noGrp="1"/>
          </p:cNvSpPr>
          <p:nvPr>
            <p:ph type="dt" sz="half" idx="10"/>
          </p:nvPr>
        </p:nvSpPr>
        <p:spPr/>
        <p:txBody>
          <a:bodyPr/>
          <a:lstStyle>
            <a:lvl1pPr>
              <a:defRPr/>
            </a:lvl1pPr>
          </a:lstStyle>
          <a:p>
            <a:pPr>
              <a:defRPr/>
            </a:pPr>
            <a:fld id="{AF1C59E3-10D0-4684-B07C-4E6E7DA0A881}" type="datetimeFigureOut">
              <a:rPr lang="zh-CN" altLang="en-US"/>
              <a:pPr>
                <a:defRPr/>
              </a:pPr>
              <a:t>2021/10/26</a:t>
            </a:fld>
            <a:endParaRPr lang="zh-CN" altLang="en-US"/>
          </a:p>
        </p:txBody>
      </p:sp>
      <p:sp>
        <p:nvSpPr>
          <p:cNvPr id="6" name="页脚占位符 4">
            <a:extLst>
              <a:ext uri="{FF2B5EF4-FFF2-40B4-BE49-F238E27FC236}">
                <a16:creationId xmlns:a16="http://schemas.microsoft.com/office/drawing/2014/main" id="{3FEE5123-DB8C-4FB8-8259-10E215CF83D7}"/>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78282D9-A9DD-48B0-9158-A6683D20B33D}"/>
              </a:ext>
            </a:extLst>
          </p:cNvPr>
          <p:cNvSpPr>
            <a:spLocks noGrp="1"/>
          </p:cNvSpPr>
          <p:nvPr>
            <p:ph type="sldNum" sz="quarter" idx="12"/>
          </p:nvPr>
        </p:nvSpPr>
        <p:spPr/>
        <p:txBody>
          <a:bodyPr/>
          <a:lstStyle>
            <a:lvl1pPr>
              <a:defRPr/>
            </a:lvl1pPr>
          </a:lstStyle>
          <a:p>
            <a:fld id="{38AD4AD7-BC6A-40CF-8AE9-7E9A37887D79}" type="slidenum">
              <a:rPr lang="zh-CN" altLang="en-US"/>
              <a:pPr/>
              <a:t>‹#›</a:t>
            </a:fld>
            <a:endParaRPr lang="zh-CN" altLang="en-US"/>
          </a:p>
        </p:txBody>
      </p:sp>
    </p:spTree>
    <p:extLst>
      <p:ext uri="{BB962C8B-B14F-4D97-AF65-F5344CB8AC3E}">
        <p14:creationId xmlns:p14="http://schemas.microsoft.com/office/powerpoint/2010/main" val="159565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4"/>
            <a:ext cx="4040188" cy="639762"/>
          </a:xfrm>
        </p:spPr>
        <p:txBody>
          <a:bodyPr anchor="b"/>
          <a:lstStyle>
            <a:lvl1pPr marL="0" indent="0">
              <a:buNone/>
              <a:defRPr sz="2160" b="1"/>
            </a:lvl1pPr>
            <a:lvl2pPr marL="411470" indent="0">
              <a:buNone/>
              <a:defRPr sz="1800" b="1"/>
            </a:lvl2pPr>
            <a:lvl3pPr marL="822940" indent="0">
              <a:buNone/>
              <a:defRPr sz="1620" b="1"/>
            </a:lvl3pPr>
            <a:lvl4pPr marL="1234409" indent="0">
              <a:buNone/>
              <a:defRPr sz="1440" b="1"/>
            </a:lvl4pPr>
            <a:lvl5pPr marL="1645879" indent="0">
              <a:buNone/>
              <a:defRPr sz="1440" b="1"/>
            </a:lvl5pPr>
            <a:lvl6pPr marL="2057348" indent="0">
              <a:buNone/>
              <a:defRPr sz="1440" b="1"/>
            </a:lvl6pPr>
            <a:lvl7pPr marL="2468819" indent="0">
              <a:buNone/>
              <a:defRPr sz="1440" b="1"/>
            </a:lvl7pPr>
            <a:lvl8pPr marL="2880288" indent="0">
              <a:buNone/>
              <a:defRPr sz="1440" b="1"/>
            </a:lvl8pPr>
            <a:lvl9pPr marL="3291758" indent="0">
              <a:buNone/>
              <a:defRPr sz="144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4"/>
            <a:ext cx="4041775" cy="639762"/>
          </a:xfrm>
        </p:spPr>
        <p:txBody>
          <a:bodyPr anchor="b"/>
          <a:lstStyle>
            <a:lvl1pPr marL="0" indent="0">
              <a:buNone/>
              <a:defRPr sz="2160" b="1"/>
            </a:lvl1pPr>
            <a:lvl2pPr marL="411470" indent="0">
              <a:buNone/>
              <a:defRPr sz="1800" b="1"/>
            </a:lvl2pPr>
            <a:lvl3pPr marL="822940" indent="0">
              <a:buNone/>
              <a:defRPr sz="1620" b="1"/>
            </a:lvl3pPr>
            <a:lvl4pPr marL="1234409" indent="0">
              <a:buNone/>
              <a:defRPr sz="1440" b="1"/>
            </a:lvl4pPr>
            <a:lvl5pPr marL="1645879" indent="0">
              <a:buNone/>
              <a:defRPr sz="1440" b="1"/>
            </a:lvl5pPr>
            <a:lvl6pPr marL="2057348" indent="0">
              <a:buNone/>
              <a:defRPr sz="1440" b="1"/>
            </a:lvl6pPr>
            <a:lvl7pPr marL="2468819" indent="0">
              <a:buNone/>
              <a:defRPr sz="1440" b="1"/>
            </a:lvl7pPr>
            <a:lvl8pPr marL="2880288" indent="0">
              <a:buNone/>
              <a:defRPr sz="1440" b="1"/>
            </a:lvl8pPr>
            <a:lvl9pPr marL="3291758" indent="0">
              <a:buNone/>
              <a:defRPr sz="144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E48E206A-5E8D-42E1-8505-FB4CB577D003}"/>
              </a:ext>
            </a:extLst>
          </p:cNvPr>
          <p:cNvSpPr>
            <a:spLocks noGrp="1"/>
          </p:cNvSpPr>
          <p:nvPr>
            <p:ph type="dt" sz="half" idx="10"/>
          </p:nvPr>
        </p:nvSpPr>
        <p:spPr/>
        <p:txBody>
          <a:bodyPr/>
          <a:lstStyle>
            <a:lvl1pPr>
              <a:defRPr/>
            </a:lvl1pPr>
          </a:lstStyle>
          <a:p>
            <a:pPr>
              <a:defRPr/>
            </a:pPr>
            <a:fld id="{8F096E38-5327-40AA-AFBE-E4F47B541D67}" type="datetimeFigureOut">
              <a:rPr lang="zh-CN" altLang="en-US"/>
              <a:pPr>
                <a:defRPr/>
              </a:pPr>
              <a:t>2021/10/26</a:t>
            </a:fld>
            <a:endParaRPr lang="zh-CN" altLang="en-US"/>
          </a:p>
        </p:txBody>
      </p:sp>
      <p:sp>
        <p:nvSpPr>
          <p:cNvPr id="8" name="页脚占位符 4">
            <a:extLst>
              <a:ext uri="{FF2B5EF4-FFF2-40B4-BE49-F238E27FC236}">
                <a16:creationId xmlns:a16="http://schemas.microsoft.com/office/drawing/2014/main" id="{578B4167-7D96-4A51-AAE2-2E857DEA0D5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B726E022-9C3F-4EBF-9B1A-61CC933BFAB1}"/>
              </a:ext>
            </a:extLst>
          </p:cNvPr>
          <p:cNvSpPr>
            <a:spLocks noGrp="1"/>
          </p:cNvSpPr>
          <p:nvPr>
            <p:ph type="sldNum" sz="quarter" idx="12"/>
          </p:nvPr>
        </p:nvSpPr>
        <p:spPr/>
        <p:txBody>
          <a:bodyPr/>
          <a:lstStyle>
            <a:lvl1pPr>
              <a:defRPr/>
            </a:lvl1pPr>
          </a:lstStyle>
          <a:p>
            <a:fld id="{518E4A1F-E0A7-4877-859F-77F9A51DDC3D}" type="slidenum">
              <a:rPr lang="zh-CN" altLang="en-US"/>
              <a:pPr/>
              <a:t>‹#›</a:t>
            </a:fld>
            <a:endParaRPr lang="zh-CN" altLang="en-US"/>
          </a:p>
        </p:txBody>
      </p:sp>
    </p:spTree>
    <p:extLst>
      <p:ext uri="{BB962C8B-B14F-4D97-AF65-F5344CB8AC3E}">
        <p14:creationId xmlns:p14="http://schemas.microsoft.com/office/powerpoint/2010/main" val="347883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E001DDF-BB39-4725-9941-060D3A13D181}"/>
              </a:ext>
            </a:extLst>
          </p:cNvPr>
          <p:cNvSpPr>
            <a:spLocks noGrp="1"/>
          </p:cNvSpPr>
          <p:nvPr>
            <p:ph type="dt" sz="half" idx="10"/>
          </p:nvPr>
        </p:nvSpPr>
        <p:spPr/>
        <p:txBody>
          <a:bodyPr/>
          <a:lstStyle>
            <a:lvl1pPr>
              <a:defRPr/>
            </a:lvl1pPr>
          </a:lstStyle>
          <a:p>
            <a:pPr>
              <a:defRPr/>
            </a:pPr>
            <a:fld id="{C6AE7850-274F-40BD-9786-F4BA0AD3005D}" type="datetimeFigureOut">
              <a:rPr lang="zh-CN" altLang="en-US"/>
              <a:pPr>
                <a:defRPr/>
              </a:pPr>
              <a:t>2021/10/26</a:t>
            </a:fld>
            <a:endParaRPr lang="zh-CN" altLang="en-US"/>
          </a:p>
        </p:txBody>
      </p:sp>
      <p:sp>
        <p:nvSpPr>
          <p:cNvPr id="4" name="页脚占位符 4">
            <a:extLst>
              <a:ext uri="{FF2B5EF4-FFF2-40B4-BE49-F238E27FC236}">
                <a16:creationId xmlns:a16="http://schemas.microsoft.com/office/drawing/2014/main" id="{0CA3A98F-F3A5-4113-B638-B60713C8C5A5}"/>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72FA04B-D18D-480D-AABC-DE0918FA4AFB}"/>
              </a:ext>
            </a:extLst>
          </p:cNvPr>
          <p:cNvSpPr>
            <a:spLocks noGrp="1"/>
          </p:cNvSpPr>
          <p:nvPr>
            <p:ph type="sldNum" sz="quarter" idx="12"/>
          </p:nvPr>
        </p:nvSpPr>
        <p:spPr/>
        <p:txBody>
          <a:bodyPr/>
          <a:lstStyle>
            <a:lvl1pPr>
              <a:defRPr/>
            </a:lvl1pPr>
          </a:lstStyle>
          <a:p>
            <a:fld id="{D659B6D4-7DBB-41CD-B821-63CCCCA35686}" type="slidenum">
              <a:rPr lang="zh-CN" altLang="en-US"/>
              <a:pPr/>
              <a:t>‹#›</a:t>
            </a:fld>
            <a:endParaRPr lang="zh-CN" altLang="en-US"/>
          </a:p>
        </p:txBody>
      </p:sp>
    </p:spTree>
    <p:extLst>
      <p:ext uri="{BB962C8B-B14F-4D97-AF65-F5344CB8AC3E}">
        <p14:creationId xmlns:p14="http://schemas.microsoft.com/office/powerpoint/2010/main" val="195846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4D33F59-5194-412C-9D87-C42FB1CB8BB8}"/>
              </a:ext>
            </a:extLst>
          </p:cNvPr>
          <p:cNvSpPr>
            <a:spLocks noGrp="1"/>
          </p:cNvSpPr>
          <p:nvPr>
            <p:ph type="dt" sz="half" idx="10"/>
          </p:nvPr>
        </p:nvSpPr>
        <p:spPr/>
        <p:txBody>
          <a:bodyPr/>
          <a:lstStyle>
            <a:lvl1pPr>
              <a:defRPr/>
            </a:lvl1pPr>
          </a:lstStyle>
          <a:p>
            <a:pPr>
              <a:defRPr/>
            </a:pPr>
            <a:fld id="{F5CD9687-0213-4B97-AB11-5E4832AA0A46}" type="datetimeFigureOut">
              <a:rPr lang="zh-CN" altLang="en-US"/>
              <a:pPr>
                <a:defRPr/>
              </a:pPr>
              <a:t>2021/10/26</a:t>
            </a:fld>
            <a:endParaRPr lang="zh-CN" altLang="en-US"/>
          </a:p>
        </p:txBody>
      </p:sp>
      <p:sp>
        <p:nvSpPr>
          <p:cNvPr id="3" name="页脚占位符 4">
            <a:extLst>
              <a:ext uri="{FF2B5EF4-FFF2-40B4-BE49-F238E27FC236}">
                <a16:creationId xmlns:a16="http://schemas.microsoft.com/office/drawing/2014/main" id="{A4D5365D-946D-4746-9016-B6DADBE931FD}"/>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F5357A9-7524-4BA6-B8C1-B09CF4020980}"/>
              </a:ext>
            </a:extLst>
          </p:cNvPr>
          <p:cNvSpPr>
            <a:spLocks noGrp="1"/>
          </p:cNvSpPr>
          <p:nvPr>
            <p:ph type="sldNum" sz="quarter" idx="12"/>
          </p:nvPr>
        </p:nvSpPr>
        <p:spPr/>
        <p:txBody>
          <a:bodyPr/>
          <a:lstStyle>
            <a:lvl1pPr>
              <a:defRPr/>
            </a:lvl1pPr>
          </a:lstStyle>
          <a:p>
            <a:fld id="{069CF8DC-C3E6-49E9-A659-B45BE94EEBA1}" type="slidenum">
              <a:rPr lang="zh-CN" altLang="en-US"/>
              <a:pPr/>
              <a:t>‹#›</a:t>
            </a:fld>
            <a:endParaRPr lang="zh-CN" altLang="en-US"/>
          </a:p>
        </p:txBody>
      </p:sp>
    </p:spTree>
    <p:extLst>
      <p:ext uri="{BB962C8B-B14F-4D97-AF65-F5344CB8AC3E}">
        <p14:creationId xmlns:p14="http://schemas.microsoft.com/office/powerpoint/2010/main" val="259690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1"/>
            <a:ext cx="3008313" cy="1162050"/>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75050" y="273053"/>
            <a:ext cx="5111750" cy="5853113"/>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260"/>
            </a:lvl1pPr>
            <a:lvl2pPr marL="411470" indent="0">
              <a:buNone/>
              <a:defRPr sz="1080"/>
            </a:lvl2pPr>
            <a:lvl3pPr marL="822940" indent="0">
              <a:buNone/>
              <a:defRPr sz="900"/>
            </a:lvl3pPr>
            <a:lvl4pPr marL="1234409" indent="0">
              <a:buNone/>
              <a:defRPr sz="810"/>
            </a:lvl4pPr>
            <a:lvl5pPr marL="1645879" indent="0">
              <a:buNone/>
              <a:defRPr sz="810"/>
            </a:lvl5pPr>
            <a:lvl6pPr marL="2057348" indent="0">
              <a:buNone/>
              <a:defRPr sz="810"/>
            </a:lvl6pPr>
            <a:lvl7pPr marL="2468819" indent="0">
              <a:buNone/>
              <a:defRPr sz="810"/>
            </a:lvl7pPr>
            <a:lvl8pPr marL="2880288" indent="0">
              <a:buNone/>
              <a:defRPr sz="810"/>
            </a:lvl8pPr>
            <a:lvl9pPr marL="3291758" indent="0">
              <a:buNone/>
              <a:defRPr sz="81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8B73518-F98E-4CC4-ACF8-331B30CF4801}"/>
              </a:ext>
            </a:extLst>
          </p:cNvPr>
          <p:cNvSpPr>
            <a:spLocks noGrp="1"/>
          </p:cNvSpPr>
          <p:nvPr>
            <p:ph type="dt" sz="half" idx="10"/>
          </p:nvPr>
        </p:nvSpPr>
        <p:spPr/>
        <p:txBody>
          <a:bodyPr/>
          <a:lstStyle>
            <a:lvl1pPr>
              <a:defRPr/>
            </a:lvl1pPr>
          </a:lstStyle>
          <a:p>
            <a:pPr>
              <a:defRPr/>
            </a:pPr>
            <a:fld id="{161B1E6A-8DF1-42B6-ADE3-70CEE6E91828}" type="datetimeFigureOut">
              <a:rPr lang="zh-CN" altLang="en-US"/>
              <a:pPr>
                <a:defRPr/>
              </a:pPr>
              <a:t>2021/10/26</a:t>
            </a:fld>
            <a:endParaRPr lang="zh-CN" altLang="en-US"/>
          </a:p>
        </p:txBody>
      </p:sp>
      <p:sp>
        <p:nvSpPr>
          <p:cNvPr id="6" name="页脚占位符 4">
            <a:extLst>
              <a:ext uri="{FF2B5EF4-FFF2-40B4-BE49-F238E27FC236}">
                <a16:creationId xmlns:a16="http://schemas.microsoft.com/office/drawing/2014/main" id="{F26356F3-099E-4988-98AC-6CF3F0653CB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1DB3232-FD4E-4976-AD0B-7ACF789238E4}"/>
              </a:ext>
            </a:extLst>
          </p:cNvPr>
          <p:cNvSpPr>
            <a:spLocks noGrp="1"/>
          </p:cNvSpPr>
          <p:nvPr>
            <p:ph type="sldNum" sz="quarter" idx="12"/>
          </p:nvPr>
        </p:nvSpPr>
        <p:spPr/>
        <p:txBody>
          <a:bodyPr/>
          <a:lstStyle>
            <a:lvl1pPr>
              <a:defRPr/>
            </a:lvl1pPr>
          </a:lstStyle>
          <a:p>
            <a:fld id="{4441DB5C-2A06-4F2F-A80A-23680C3B5F0C}" type="slidenum">
              <a:rPr lang="zh-CN" altLang="en-US"/>
              <a:pPr/>
              <a:t>‹#›</a:t>
            </a:fld>
            <a:endParaRPr lang="zh-CN" altLang="en-US"/>
          </a:p>
        </p:txBody>
      </p:sp>
    </p:spTree>
    <p:extLst>
      <p:ext uri="{BB962C8B-B14F-4D97-AF65-F5344CB8AC3E}">
        <p14:creationId xmlns:p14="http://schemas.microsoft.com/office/powerpoint/2010/main" val="2433940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2880"/>
            </a:lvl1pPr>
            <a:lvl2pPr marL="411470" indent="0">
              <a:buNone/>
              <a:defRPr sz="2520"/>
            </a:lvl2pPr>
            <a:lvl3pPr marL="822940" indent="0">
              <a:buNone/>
              <a:defRPr sz="2160"/>
            </a:lvl3pPr>
            <a:lvl4pPr marL="1234409" indent="0">
              <a:buNone/>
              <a:defRPr sz="1800"/>
            </a:lvl4pPr>
            <a:lvl5pPr marL="1645879" indent="0">
              <a:buNone/>
              <a:defRPr sz="1800"/>
            </a:lvl5pPr>
            <a:lvl6pPr marL="2057348" indent="0">
              <a:buNone/>
              <a:defRPr sz="1800"/>
            </a:lvl6pPr>
            <a:lvl7pPr marL="2468819" indent="0">
              <a:buNone/>
              <a:defRPr sz="1800"/>
            </a:lvl7pPr>
            <a:lvl8pPr marL="2880288" indent="0">
              <a:buNone/>
              <a:defRPr sz="1800"/>
            </a:lvl8pPr>
            <a:lvl9pPr marL="3291758" indent="0">
              <a:buNone/>
              <a:defRPr sz="18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260"/>
            </a:lvl1pPr>
            <a:lvl2pPr marL="411470" indent="0">
              <a:buNone/>
              <a:defRPr sz="1080"/>
            </a:lvl2pPr>
            <a:lvl3pPr marL="822940" indent="0">
              <a:buNone/>
              <a:defRPr sz="900"/>
            </a:lvl3pPr>
            <a:lvl4pPr marL="1234409" indent="0">
              <a:buNone/>
              <a:defRPr sz="810"/>
            </a:lvl4pPr>
            <a:lvl5pPr marL="1645879" indent="0">
              <a:buNone/>
              <a:defRPr sz="810"/>
            </a:lvl5pPr>
            <a:lvl6pPr marL="2057348" indent="0">
              <a:buNone/>
              <a:defRPr sz="810"/>
            </a:lvl6pPr>
            <a:lvl7pPr marL="2468819" indent="0">
              <a:buNone/>
              <a:defRPr sz="810"/>
            </a:lvl7pPr>
            <a:lvl8pPr marL="2880288" indent="0">
              <a:buNone/>
              <a:defRPr sz="810"/>
            </a:lvl8pPr>
            <a:lvl9pPr marL="3291758" indent="0">
              <a:buNone/>
              <a:defRPr sz="81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20D3E64-80B0-4ACC-B876-C6C06842FAA2}"/>
              </a:ext>
            </a:extLst>
          </p:cNvPr>
          <p:cNvSpPr>
            <a:spLocks noGrp="1"/>
          </p:cNvSpPr>
          <p:nvPr>
            <p:ph type="dt" sz="half" idx="10"/>
          </p:nvPr>
        </p:nvSpPr>
        <p:spPr/>
        <p:txBody>
          <a:bodyPr/>
          <a:lstStyle>
            <a:lvl1pPr>
              <a:defRPr/>
            </a:lvl1pPr>
          </a:lstStyle>
          <a:p>
            <a:pPr>
              <a:defRPr/>
            </a:pPr>
            <a:fld id="{F14C07D7-83C1-4852-A074-59A64AAC79EB}" type="datetimeFigureOut">
              <a:rPr lang="zh-CN" altLang="en-US"/>
              <a:pPr>
                <a:defRPr/>
              </a:pPr>
              <a:t>2021/10/26</a:t>
            </a:fld>
            <a:endParaRPr lang="zh-CN" altLang="en-US"/>
          </a:p>
        </p:txBody>
      </p:sp>
      <p:sp>
        <p:nvSpPr>
          <p:cNvPr id="6" name="页脚占位符 4">
            <a:extLst>
              <a:ext uri="{FF2B5EF4-FFF2-40B4-BE49-F238E27FC236}">
                <a16:creationId xmlns:a16="http://schemas.microsoft.com/office/drawing/2014/main" id="{174B4ED8-3D02-4414-BEFE-B8D46BE4A2D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4CBD11A-35DF-4B32-82D6-1B22B22B1255}"/>
              </a:ext>
            </a:extLst>
          </p:cNvPr>
          <p:cNvSpPr>
            <a:spLocks noGrp="1"/>
          </p:cNvSpPr>
          <p:nvPr>
            <p:ph type="sldNum" sz="quarter" idx="12"/>
          </p:nvPr>
        </p:nvSpPr>
        <p:spPr/>
        <p:txBody>
          <a:bodyPr/>
          <a:lstStyle>
            <a:lvl1pPr>
              <a:defRPr/>
            </a:lvl1pPr>
          </a:lstStyle>
          <a:p>
            <a:fld id="{A0D3686E-3EC4-4636-A557-F118F9D562B5}" type="slidenum">
              <a:rPr lang="zh-CN" altLang="en-US"/>
              <a:pPr/>
              <a:t>‹#›</a:t>
            </a:fld>
            <a:endParaRPr lang="zh-CN" altLang="en-US"/>
          </a:p>
        </p:txBody>
      </p:sp>
    </p:spTree>
    <p:extLst>
      <p:ext uri="{BB962C8B-B14F-4D97-AF65-F5344CB8AC3E}">
        <p14:creationId xmlns:p14="http://schemas.microsoft.com/office/powerpoint/2010/main" val="12660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image" Target="../media/image1.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D9D9">
            <a:alpha val="54901"/>
          </a:srgbClr>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6A0BC7D2-B7E5-496D-A270-63B904A8FAA1}"/>
              </a:ext>
            </a:extLst>
          </p:cNvPr>
          <p:cNvSpPr>
            <a:spLocks noGrp="1"/>
          </p:cNvSpPr>
          <p:nvPr>
            <p:ph type="title"/>
          </p:nvPr>
        </p:nvSpPr>
        <p:spPr bwMode="auto">
          <a:xfrm>
            <a:off x="457200" y="27432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207FB2B-F28C-444B-85CB-7D10014681F3}"/>
              </a:ext>
            </a:extLst>
          </p:cNvPr>
          <p:cNvSpPr>
            <a:spLocks noGrp="1"/>
          </p:cNvSpPr>
          <p:nvPr>
            <p:ph type="body" idx="1"/>
          </p:nvPr>
        </p:nvSpPr>
        <p:spPr bwMode="auto">
          <a:xfrm>
            <a:off x="457200" y="1600200"/>
            <a:ext cx="8229600"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84F4E8-64C5-48A7-A58A-9921B9766490}"/>
              </a:ext>
            </a:extLst>
          </p:cNvPr>
          <p:cNvSpPr>
            <a:spLocks noGrp="1"/>
          </p:cNvSpPr>
          <p:nvPr>
            <p:ph type="dt" sz="half" idx="2"/>
          </p:nvPr>
        </p:nvSpPr>
        <p:spPr>
          <a:xfrm>
            <a:off x="457200" y="6356986"/>
            <a:ext cx="2133600" cy="363854"/>
          </a:xfrm>
          <a:prstGeom prst="rect">
            <a:avLst/>
          </a:prstGeom>
        </p:spPr>
        <p:txBody>
          <a:bodyPr vert="horz" lIns="91440" tIns="45720" rIns="91440" bIns="45720" rtlCol="0" anchor="ctr"/>
          <a:lstStyle>
            <a:lvl1pPr algn="l" fontAlgn="auto">
              <a:spcBef>
                <a:spcPts val="0"/>
              </a:spcBef>
              <a:spcAft>
                <a:spcPts val="0"/>
              </a:spcAft>
              <a:defRPr sz="1080" smtClean="0">
                <a:solidFill>
                  <a:schemeClr val="tx1">
                    <a:tint val="75000"/>
                  </a:schemeClr>
                </a:solidFill>
                <a:latin typeface="+mn-lt"/>
                <a:ea typeface="+mn-ea"/>
              </a:defRPr>
            </a:lvl1pPr>
          </a:lstStyle>
          <a:p>
            <a:pPr>
              <a:defRPr/>
            </a:pPr>
            <a:fld id="{F393639E-B36A-4FB2-A5D7-15F47DEC115F}" type="datetimeFigureOut">
              <a:rPr lang="zh-CN" altLang="en-US"/>
              <a:pPr>
                <a:defRPr/>
              </a:pPr>
              <a:t>2021/10/26</a:t>
            </a:fld>
            <a:endParaRPr lang="zh-CN" altLang="en-US"/>
          </a:p>
        </p:txBody>
      </p:sp>
      <p:sp>
        <p:nvSpPr>
          <p:cNvPr id="5" name="页脚占位符 4">
            <a:extLst>
              <a:ext uri="{FF2B5EF4-FFF2-40B4-BE49-F238E27FC236}">
                <a16:creationId xmlns:a16="http://schemas.microsoft.com/office/drawing/2014/main" id="{DF1A6307-D955-4D21-8F64-77F690A2DB44}"/>
              </a:ext>
            </a:extLst>
          </p:cNvPr>
          <p:cNvSpPr>
            <a:spLocks noGrp="1"/>
          </p:cNvSpPr>
          <p:nvPr>
            <p:ph type="ftr" sz="quarter" idx="3"/>
          </p:nvPr>
        </p:nvSpPr>
        <p:spPr>
          <a:xfrm>
            <a:off x="3124200" y="6356986"/>
            <a:ext cx="2895600" cy="363854"/>
          </a:xfrm>
          <a:prstGeom prst="rect">
            <a:avLst/>
          </a:prstGeom>
        </p:spPr>
        <p:txBody>
          <a:bodyPr vert="horz" lIns="91440" tIns="45720" rIns="91440" bIns="45720" rtlCol="0" anchor="ctr"/>
          <a:lstStyle>
            <a:lvl1pPr algn="ctr" fontAlgn="auto">
              <a:spcBef>
                <a:spcPts val="0"/>
              </a:spcBef>
              <a:spcAft>
                <a:spcPts val="0"/>
              </a:spcAft>
              <a:defRPr sz="108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42AF488D-4B8B-41CD-93E6-B8EEA1915ED3}"/>
              </a:ext>
            </a:extLst>
          </p:cNvPr>
          <p:cNvSpPr>
            <a:spLocks noGrp="1"/>
          </p:cNvSpPr>
          <p:nvPr>
            <p:ph type="sldNum" sz="quarter" idx="4"/>
          </p:nvPr>
        </p:nvSpPr>
        <p:spPr>
          <a:xfrm>
            <a:off x="6553200" y="6356986"/>
            <a:ext cx="2133600" cy="363854"/>
          </a:xfrm>
          <a:prstGeom prst="rect">
            <a:avLst/>
          </a:prstGeom>
        </p:spPr>
        <p:txBody>
          <a:bodyPr vert="horz" wrap="square" lIns="91440" tIns="45720" rIns="91440" bIns="45720" numCol="1" anchor="ctr" anchorCtr="0" compatLnSpc="1">
            <a:prstTxWarp prst="textNoShape">
              <a:avLst/>
            </a:prstTxWarp>
          </a:bodyPr>
          <a:lstStyle>
            <a:lvl1pPr algn="r">
              <a:defRPr sz="1080">
                <a:solidFill>
                  <a:srgbClr val="898989"/>
                </a:solidFill>
                <a:latin typeface="Calibri" panose="020F0502020204030204" pitchFamily="34" charset="0"/>
              </a:defRPr>
            </a:lvl1pPr>
          </a:lstStyle>
          <a:p>
            <a:fld id="{DA94A747-82AC-4CDE-995D-B963A778C8D1}" type="slidenum">
              <a:rPr lang="zh-CN" altLang="en-US"/>
              <a:pPr/>
              <a:t>‹#›</a:t>
            </a:fld>
            <a:endParaRPr lang="zh-CN" altLang="en-US"/>
          </a:p>
        </p:txBody>
      </p:sp>
    </p:spTree>
    <p:extLst>
      <p:ext uri="{BB962C8B-B14F-4D97-AF65-F5344CB8AC3E}">
        <p14:creationId xmlns:p14="http://schemas.microsoft.com/office/powerpoint/2010/main" val="358020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717" r:id="rId12"/>
    <p:sldLayoutId id="2147483718" r:id="rId13"/>
  </p:sldLayoutIdLst>
  <p:txStyles>
    <p:titleStyle>
      <a:lvl1pPr algn="ctr" rtl="0" fontAlgn="base">
        <a:spcBef>
          <a:spcPct val="0"/>
        </a:spcBef>
        <a:spcAft>
          <a:spcPct val="0"/>
        </a:spcAft>
        <a:defRPr sz="3960" kern="1200">
          <a:solidFill>
            <a:schemeClr val="tx1"/>
          </a:solidFill>
          <a:latin typeface="+mj-lt"/>
          <a:ea typeface="+mj-ea"/>
          <a:cs typeface="+mj-cs"/>
        </a:defRPr>
      </a:lvl1pPr>
      <a:lvl2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5pPr>
      <a:lvl6pPr marL="41147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6pPr>
      <a:lvl7pPr marL="82294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7pPr>
      <a:lvl8pPr marL="123440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8pPr>
      <a:lvl9pPr marL="164587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9pPr>
    </p:titleStyle>
    <p:bodyStyle>
      <a:lvl1pPr marL="308603" indent="-308603" algn="l" rtl="0" fontAlgn="base">
        <a:spcBef>
          <a:spcPct val="20000"/>
        </a:spcBef>
        <a:spcAft>
          <a:spcPct val="0"/>
        </a:spcAft>
        <a:buFont typeface="Arial" panose="020B0604020202020204" pitchFamily="34" charset="0"/>
        <a:buChar char="•"/>
        <a:defRPr sz="2880" kern="1200">
          <a:solidFill>
            <a:schemeClr val="tx1"/>
          </a:solidFill>
          <a:latin typeface="+mn-lt"/>
          <a:ea typeface="+mn-ea"/>
          <a:cs typeface="+mn-cs"/>
        </a:defRPr>
      </a:lvl1pPr>
      <a:lvl2pPr marL="668639" indent="-257168" algn="l" rtl="0" fontAlgn="base">
        <a:spcBef>
          <a:spcPct val="20000"/>
        </a:spcBef>
        <a:spcAft>
          <a:spcPct val="0"/>
        </a:spcAft>
        <a:buFont typeface="Arial" panose="020B0604020202020204" pitchFamily="34" charset="0"/>
        <a:buChar char="–"/>
        <a:defRPr sz="2520" kern="1200">
          <a:solidFill>
            <a:schemeClr val="tx1"/>
          </a:solidFill>
          <a:latin typeface="+mn-lt"/>
          <a:ea typeface="+mn-ea"/>
          <a:cs typeface="+mn-cs"/>
        </a:defRPr>
      </a:lvl2pPr>
      <a:lvl3pPr marL="1028675" indent="-205735" algn="l" rtl="0" fontAlgn="base">
        <a:spcBef>
          <a:spcPct val="20000"/>
        </a:spcBef>
        <a:spcAft>
          <a:spcPct val="0"/>
        </a:spcAft>
        <a:buFont typeface="Arial" panose="020B0604020202020204" pitchFamily="34" charset="0"/>
        <a:buChar char="•"/>
        <a:defRPr sz="2160" kern="1200">
          <a:solidFill>
            <a:schemeClr val="tx1"/>
          </a:solidFill>
          <a:latin typeface="+mn-lt"/>
          <a:ea typeface="+mn-ea"/>
          <a:cs typeface="+mn-cs"/>
        </a:defRPr>
      </a:lvl3pPr>
      <a:lvl4pPr marL="1440144" indent="-205735"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1851614" indent="-205735"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263084" indent="-205735" algn="l" defTabSz="82294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53" indent="-205735" algn="l" defTabSz="82294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23" indent="-205735" algn="l" defTabSz="82294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492" indent="-205735" algn="l" defTabSz="82294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22940" rtl="0" eaLnBrk="1" latinLnBrk="0" hangingPunct="1">
        <a:defRPr sz="1620" kern="1200">
          <a:solidFill>
            <a:schemeClr val="tx1"/>
          </a:solidFill>
          <a:latin typeface="+mn-lt"/>
          <a:ea typeface="+mn-ea"/>
          <a:cs typeface="+mn-cs"/>
        </a:defRPr>
      </a:lvl1pPr>
      <a:lvl2pPr marL="411470" algn="l" defTabSz="822940" rtl="0" eaLnBrk="1" latinLnBrk="0" hangingPunct="1">
        <a:defRPr sz="1620" kern="1200">
          <a:solidFill>
            <a:schemeClr val="tx1"/>
          </a:solidFill>
          <a:latin typeface="+mn-lt"/>
          <a:ea typeface="+mn-ea"/>
          <a:cs typeface="+mn-cs"/>
        </a:defRPr>
      </a:lvl2pPr>
      <a:lvl3pPr marL="822940" algn="l" defTabSz="822940" rtl="0" eaLnBrk="1" latinLnBrk="0" hangingPunct="1">
        <a:defRPr sz="1620" kern="1200">
          <a:solidFill>
            <a:schemeClr val="tx1"/>
          </a:solidFill>
          <a:latin typeface="+mn-lt"/>
          <a:ea typeface="+mn-ea"/>
          <a:cs typeface="+mn-cs"/>
        </a:defRPr>
      </a:lvl3pPr>
      <a:lvl4pPr marL="1234409" algn="l" defTabSz="822940" rtl="0" eaLnBrk="1" latinLnBrk="0" hangingPunct="1">
        <a:defRPr sz="1620" kern="1200">
          <a:solidFill>
            <a:schemeClr val="tx1"/>
          </a:solidFill>
          <a:latin typeface="+mn-lt"/>
          <a:ea typeface="+mn-ea"/>
          <a:cs typeface="+mn-cs"/>
        </a:defRPr>
      </a:lvl4pPr>
      <a:lvl5pPr marL="1645879" algn="l" defTabSz="822940" rtl="0" eaLnBrk="1" latinLnBrk="0" hangingPunct="1">
        <a:defRPr sz="1620" kern="1200">
          <a:solidFill>
            <a:schemeClr val="tx1"/>
          </a:solidFill>
          <a:latin typeface="+mn-lt"/>
          <a:ea typeface="+mn-ea"/>
          <a:cs typeface="+mn-cs"/>
        </a:defRPr>
      </a:lvl5pPr>
      <a:lvl6pPr marL="2057348" algn="l" defTabSz="822940" rtl="0" eaLnBrk="1" latinLnBrk="0" hangingPunct="1">
        <a:defRPr sz="1620" kern="1200">
          <a:solidFill>
            <a:schemeClr val="tx1"/>
          </a:solidFill>
          <a:latin typeface="+mn-lt"/>
          <a:ea typeface="+mn-ea"/>
          <a:cs typeface="+mn-cs"/>
        </a:defRPr>
      </a:lvl6pPr>
      <a:lvl7pPr marL="2468819" algn="l" defTabSz="822940" rtl="0" eaLnBrk="1" latinLnBrk="0" hangingPunct="1">
        <a:defRPr sz="1620" kern="1200">
          <a:solidFill>
            <a:schemeClr val="tx1"/>
          </a:solidFill>
          <a:latin typeface="+mn-lt"/>
          <a:ea typeface="+mn-ea"/>
          <a:cs typeface="+mn-cs"/>
        </a:defRPr>
      </a:lvl7pPr>
      <a:lvl8pPr marL="2880288" algn="l" defTabSz="822940" rtl="0" eaLnBrk="1" latinLnBrk="0" hangingPunct="1">
        <a:defRPr sz="1620" kern="1200">
          <a:solidFill>
            <a:schemeClr val="tx1"/>
          </a:solidFill>
          <a:latin typeface="+mn-lt"/>
          <a:ea typeface="+mn-ea"/>
          <a:cs typeface="+mn-cs"/>
        </a:defRPr>
      </a:lvl8pPr>
      <a:lvl9pPr marL="3291758" algn="l" defTabSz="82294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137CA-D131-4EF6-9B14-D9F7E276C745}" type="datetimeFigureOut">
              <a:rPr lang="zh-CN" altLang="en-US" smtClean="0"/>
              <a:pPr/>
              <a:t>2021/10/26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55A1B-FC52-483B-B683-58CCB7978464}" type="slidenum">
              <a:rPr lang="zh-CN" altLang="en-US" smtClean="0"/>
              <a:pPr/>
              <a:t>‹#›</a:t>
            </a:fld>
            <a:endParaRPr lang="zh-CN" altLang="en-US"/>
          </a:p>
        </p:txBody>
      </p:sp>
      <p:pic>
        <p:nvPicPr>
          <p:cNvPr id="7" name="图片 6">
            <a:extLst>
              <a:ext uri="{FF2B5EF4-FFF2-40B4-BE49-F238E27FC236}">
                <a16:creationId xmlns:a16="http://schemas.microsoft.com/office/drawing/2014/main" id="{93FE64C4-FBDE-4308-B48D-037AB8695B3C}"/>
              </a:ext>
            </a:extLst>
          </p:cNvPr>
          <p:cNvPicPr>
            <a:picLocks noChangeAspect="1"/>
          </p:cNvPicPr>
          <p:nvPr userDrawn="1"/>
        </p:nvPicPr>
        <p:blipFill rotWithShape="1">
          <a:blip r:embed="rId23" cstate="print">
            <a:extLst>
              <a:ext uri="{28A0092B-C50C-407E-A947-70E740481C1C}">
                <a14:useLocalDpi xmlns:a14="http://schemas.microsoft.com/office/drawing/2010/main" val="0"/>
              </a:ext>
            </a:extLst>
          </a:blip>
          <a:srcRect l="5076" t="14385" r="72428" b="6234"/>
          <a:stretch/>
        </p:blipFill>
        <p:spPr>
          <a:xfrm>
            <a:off x="8356648" y="0"/>
            <a:ext cx="787352" cy="1049802"/>
          </a:xfrm>
          <a:prstGeom prst="flowChartConnector">
            <a:avLst/>
          </a:prstGeom>
          <a:solidFill>
            <a:srgbClr val="FFFFFF"/>
          </a:solidFill>
        </p:spPr>
      </p:pic>
    </p:spTree>
    <p:extLst>
      <p:ext uri="{BB962C8B-B14F-4D97-AF65-F5344CB8AC3E}">
        <p14:creationId xmlns:p14="http://schemas.microsoft.com/office/powerpoint/2010/main" val="248598448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663" r:id="rId12"/>
    <p:sldLayoutId id="2147483664" r:id="rId13"/>
    <p:sldLayoutId id="2147483668" r:id="rId14"/>
    <p:sldLayoutId id="2147483669" r:id="rId15"/>
    <p:sldLayoutId id="2147483670" r:id="rId16"/>
    <p:sldLayoutId id="2147483666" r:id="rId17"/>
    <p:sldLayoutId id="2147483667" r:id="rId18"/>
    <p:sldLayoutId id="2147483673" r:id="rId19"/>
    <p:sldLayoutId id="2147483674" r:id="rId20"/>
    <p:sldLayoutId id="2147483675" r:id="rId2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9.bin"/><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1.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5.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9.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5.wmf"/><Relationship Id="rId2" Type="http://schemas.openxmlformats.org/officeDocument/2006/relationships/slideLayout" Target="../slideLayouts/slideLayout2.xml"/><Relationship Id="rId16" Type="http://schemas.openxmlformats.org/officeDocument/2006/relationships/image" Target="../media/image37.wmf"/><Relationship Id="rId1" Type="http://schemas.openxmlformats.org/officeDocument/2006/relationships/vmlDrawing" Target="../drawings/vmlDrawing11.vml"/><Relationship Id="rId6" Type="http://schemas.openxmlformats.org/officeDocument/2006/relationships/image" Target="../media/image32.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7.bin"/><Relationship Id="rId14" Type="http://schemas.openxmlformats.org/officeDocument/2006/relationships/image" Target="../media/image3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9.wmf"/><Relationship Id="rId5" Type="http://schemas.openxmlformats.org/officeDocument/2006/relationships/oleObject" Target="../embeddings/oleObject32.bin"/><Relationship Id="rId4" Type="http://schemas.openxmlformats.org/officeDocument/2006/relationships/image" Target="../media/image3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32.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36.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7.wmf"/><Relationship Id="rId5" Type="http://schemas.openxmlformats.org/officeDocument/2006/relationships/oleObject" Target="../embeddings/oleObject40.bin"/><Relationship Id="rId4" Type="http://schemas.openxmlformats.org/officeDocument/2006/relationships/image" Target="../media/image46.wmf"/></Relationships>
</file>

<file path=ppt/slides/_rels/slide34.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42.bin"/><Relationship Id="rId4" Type="http://schemas.openxmlformats.org/officeDocument/2006/relationships/image" Target="../media/image4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45.bin"/><Relationship Id="rId4" Type="http://schemas.openxmlformats.org/officeDocument/2006/relationships/image" Target="../media/image51.wmf"/></Relationships>
</file>

<file path=ppt/slides/_rels/slide3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4.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9.bin"/></Relationships>
</file>

<file path=ppt/slides/_rels/slide37.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2.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wmf"/><Relationship Id="rId11" Type="http://schemas.openxmlformats.org/officeDocument/2006/relationships/image" Target="../media/image61.wmf"/><Relationship Id="rId5" Type="http://schemas.openxmlformats.org/officeDocument/2006/relationships/oleObject" Target="../embeddings/oleObject52.bin"/><Relationship Id="rId10" Type="http://schemas.openxmlformats.org/officeDocument/2006/relationships/oleObject" Target="../embeddings/oleObject55.bin"/><Relationship Id="rId4" Type="http://schemas.openxmlformats.org/officeDocument/2006/relationships/image" Target="../media/image58.wmf"/><Relationship Id="rId9" Type="http://schemas.openxmlformats.org/officeDocument/2006/relationships/oleObject" Target="../embeddings/oleObject5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4.wmf"/><Relationship Id="rId5" Type="http://schemas.openxmlformats.org/officeDocument/2006/relationships/oleObject" Target="../embeddings/oleObject58.bin"/><Relationship Id="rId4" Type="http://schemas.openxmlformats.org/officeDocument/2006/relationships/image" Target="../media/image63.wmf"/></Relationships>
</file>

<file path=ppt/slides/_rels/slide3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6.wmf"/><Relationship Id="rId5" Type="http://schemas.openxmlformats.org/officeDocument/2006/relationships/oleObject" Target="../embeddings/oleObject60.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0.wmf"/><Relationship Id="rId5" Type="http://schemas.openxmlformats.org/officeDocument/2006/relationships/oleObject" Target="../embeddings/oleObject64.bin"/><Relationship Id="rId4" Type="http://schemas.openxmlformats.org/officeDocument/2006/relationships/image" Target="../media/image6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72.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73.emf"/></Relationships>
</file>

<file path=ppt/slides/_rels/slide4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7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7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279C027-759B-473F-8369-23BEA4C94E09}"/>
              </a:ext>
            </a:extLst>
          </p:cNvPr>
          <p:cNvSpPr>
            <a:spLocks noGrp="1" noChangeArrowheads="1"/>
          </p:cNvSpPr>
          <p:nvPr>
            <p:ph type="ctrTitle"/>
          </p:nvPr>
        </p:nvSpPr>
        <p:spPr>
          <a:xfrm>
            <a:off x="533400" y="1425575"/>
            <a:ext cx="8175625" cy="2536825"/>
          </a:xfrm>
        </p:spPr>
        <p:txBody>
          <a:bodyPr/>
          <a:lstStyle/>
          <a:p>
            <a:pPr eaLnBrk="1" hangingPunct="1"/>
            <a:r>
              <a:rPr lang="zh-CN" altLang="en-US" sz="5400" b="1" dirty="0">
                <a:latin typeface="微软雅黑" panose="020B0503020204020204" pitchFamily="34" charset="-122"/>
                <a:ea typeface="微软雅黑" panose="020B0503020204020204" pitchFamily="34" charset="-122"/>
              </a:rPr>
              <a:t>对 应 分 析</a:t>
            </a:r>
          </a:p>
        </p:txBody>
      </p:sp>
      <p:sp>
        <p:nvSpPr>
          <p:cNvPr id="4099" name="矩形 1">
            <a:extLst>
              <a:ext uri="{FF2B5EF4-FFF2-40B4-BE49-F238E27FC236}">
                <a16:creationId xmlns:a16="http://schemas.microsoft.com/office/drawing/2014/main" id="{7A6BF697-3428-498A-8D7C-DCBCEA1174A8}"/>
              </a:ext>
            </a:extLst>
          </p:cNvPr>
          <p:cNvSpPr>
            <a:spLocks noChangeArrowheads="1"/>
          </p:cNvSpPr>
          <p:nvPr/>
        </p:nvSpPr>
        <p:spPr bwMode="auto">
          <a:xfrm>
            <a:off x="2579365" y="3588823"/>
            <a:ext cx="43620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000" b="1" kern="0" dirty="0">
                <a:solidFill>
                  <a:schemeClr val="tx2"/>
                </a:solidFill>
                <a:latin typeface="Times New Roman" pitchFamily="18" charset="0"/>
                <a:ea typeface="+mj-ea"/>
                <a:cs typeface="Times New Roman" pitchFamily="18" charset="0"/>
              </a:rPr>
              <a:t>Correspondence Analysis</a:t>
            </a:r>
            <a:endParaRPr lang="zh-CN" altLang="en-US" sz="3000" b="1" kern="0" dirty="0">
              <a:solidFill>
                <a:schemeClr val="tx2"/>
              </a:solidFill>
              <a:latin typeface="Times New Roman" pitchFamily="18" charset="0"/>
              <a:ea typeface="+mj-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57A376F-DE68-48CA-BED4-784ACA53F036}"/>
              </a:ext>
            </a:extLst>
          </p:cNvPr>
          <p:cNvSpPr txBox="1">
            <a:spLocks noChangeArrowheads="1"/>
          </p:cNvSpPr>
          <p:nvPr/>
        </p:nvSpPr>
        <p:spPr bwMode="auto">
          <a:xfrm>
            <a:off x="323850" y="2636838"/>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960" kern="1200">
                <a:solidFill>
                  <a:schemeClr val="tx1"/>
                </a:solidFill>
                <a:latin typeface="+mj-lt"/>
                <a:ea typeface="+mj-ea"/>
                <a:cs typeface="+mj-cs"/>
              </a:defRPr>
            </a:lvl1pPr>
            <a:lvl2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5pPr>
            <a:lvl6pPr marL="41147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6pPr>
            <a:lvl7pPr marL="82294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7pPr>
            <a:lvl8pPr marL="123440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8pPr>
            <a:lvl9pPr marL="164587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9pPr>
          </a:lstStyle>
          <a:p>
            <a:r>
              <a:rPr lang="zh-CN" altLang="en-US" dirty="0"/>
              <a:t> </a:t>
            </a:r>
            <a:r>
              <a:rPr lang="zh-CN" altLang="en-US" sz="4000" b="1" dirty="0">
                <a:latin typeface="黑体" panose="02010609060101010101" pitchFamily="49" charset="-122"/>
                <a:ea typeface="黑体" panose="02010609060101010101" pitchFamily="49" charset="-122"/>
              </a:rPr>
              <a:t>什么是对应分析</a:t>
            </a:r>
            <a:r>
              <a:rPr lang="zh-CN" altLang="en-US" b="1" dirty="0"/>
              <a:t/>
            </a:r>
            <a:br>
              <a:rPr lang="zh-CN" altLang="en-US" b="1" dirty="0"/>
            </a:br>
            <a:endParaRPr lang="zh-CN" altLang="en-US" b="1" dirty="0"/>
          </a:p>
        </p:txBody>
      </p:sp>
    </p:spTree>
    <p:extLst>
      <p:ext uri="{BB962C8B-B14F-4D97-AF65-F5344CB8AC3E}">
        <p14:creationId xmlns:p14="http://schemas.microsoft.com/office/powerpoint/2010/main" val="3833344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31BA29C0-56B3-49A4-8454-6B38AA9A0939}"/>
              </a:ext>
            </a:extLst>
          </p:cNvPr>
          <p:cNvSpPr>
            <a:spLocks noGrp="1" noChangeArrowheads="1"/>
          </p:cNvSpPr>
          <p:nvPr>
            <p:ph type="body" idx="1"/>
          </p:nvPr>
        </p:nvSpPr>
        <p:spPr>
          <a:xfrm>
            <a:off x="323850" y="1484313"/>
            <a:ext cx="8229600" cy="5591175"/>
          </a:xfrm>
        </p:spPr>
        <p:txBody>
          <a:bodyPr/>
          <a:lstStyle/>
          <a:p>
            <a:pPr>
              <a:lnSpc>
                <a:spcPct val="115000"/>
              </a:lnSpc>
              <a:buClr>
                <a:schemeClr val="tx1"/>
              </a:buClr>
              <a:buFont typeface="Wingdings" panose="05000000000000000000" pitchFamily="2" charset="2"/>
              <a:buChar char="Ø"/>
            </a:pPr>
            <a:r>
              <a:rPr lang="zh-CN" altLang="en-US" sz="2400" b="1" dirty="0">
                <a:latin typeface="Times New Roman" panose="02020603050405020304" pitchFamily="18" charset="0"/>
                <a:ea typeface="黑体" panose="02010609060101010101" pitchFamily="49" charset="-122"/>
              </a:rPr>
              <a:t>对应分析，也称</a:t>
            </a:r>
            <a:r>
              <a:rPr lang="zh-CN" altLang="en-US" sz="2400" b="1" dirty="0">
                <a:solidFill>
                  <a:srgbClr val="0000FF"/>
                </a:solidFill>
                <a:latin typeface="Times New Roman" panose="02020603050405020304" pitchFamily="18" charset="0"/>
                <a:ea typeface="黑体" panose="02010609060101010101" pitchFamily="49" charset="-122"/>
              </a:rPr>
              <a:t>关联分析</a:t>
            </a:r>
            <a:r>
              <a:rPr lang="zh-CN" altLang="en-US" sz="2400" b="1" dirty="0">
                <a:latin typeface="Times New Roman" panose="02020603050405020304" pitchFamily="18" charset="0"/>
              </a:rPr>
              <a:t>、</a:t>
            </a:r>
            <a:r>
              <a:rPr lang="en-US" altLang="zh-CN" sz="2400" b="1" dirty="0">
                <a:solidFill>
                  <a:srgbClr val="0000FF"/>
                </a:solidFill>
                <a:latin typeface="Times New Roman" panose="02020603050405020304" pitchFamily="18" charset="0"/>
              </a:rPr>
              <a:t>R-Q</a:t>
            </a:r>
            <a:r>
              <a:rPr lang="zh-CN" altLang="en-US" sz="2400" b="1" dirty="0">
                <a:solidFill>
                  <a:srgbClr val="0000FF"/>
                </a:solidFill>
                <a:latin typeface="Times New Roman" panose="02020603050405020304" pitchFamily="18" charset="0"/>
                <a:ea typeface="黑体" panose="02010609060101010101" pitchFamily="49" charset="-122"/>
              </a:rPr>
              <a:t>型因子分析</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rPr>
              <a:t>是</a:t>
            </a:r>
            <a:r>
              <a:rPr lang="zh-CN" altLang="en-US" sz="2400" b="1" dirty="0">
                <a:latin typeface="黑体" panose="02010609060101010101" pitchFamily="49" charset="-122"/>
                <a:ea typeface="黑体" panose="02010609060101010101" pitchFamily="49" charset="-122"/>
              </a:rPr>
              <a:t>由法国人</a:t>
            </a:r>
            <a:r>
              <a:rPr lang="en-US" altLang="zh-CN" sz="2400" b="1" dirty="0" err="1">
                <a:latin typeface="Times New Roman" panose="02020603050405020304" pitchFamily="18" charset="0"/>
                <a:ea typeface="黑体" panose="02010609060101010101" pitchFamily="49" charset="-122"/>
              </a:rPr>
              <a:t>Beozecri</a:t>
            </a:r>
            <a:r>
              <a:rPr lang="zh-CN" altLang="en-US" sz="2400" b="1" dirty="0">
                <a:latin typeface="Times New Roman" panose="02020603050405020304" pitchFamily="18" charset="0"/>
                <a:ea typeface="黑体" panose="02010609060101010101" pitchFamily="49" charset="-122"/>
              </a:rPr>
              <a:t>于</a:t>
            </a:r>
            <a:r>
              <a:rPr lang="en-US" altLang="zh-CN" sz="2400" b="1" dirty="0">
                <a:latin typeface="Times New Roman" panose="02020603050405020304" pitchFamily="18" charset="0"/>
                <a:ea typeface="黑体" panose="02010609060101010101" pitchFamily="49" charset="-122"/>
              </a:rPr>
              <a:t>1970</a:t>
            </a:r>
            <a:r>
              <a:rPr lang="zh-CN" altLang="en-US" sz="2400" b="1" dirty="0">
                <a:latin typeface="黑体" panose="02010609060101010101" pitchFamily="49" charset="-122"/>
                <a:ea typeface="黑体" panose="02010609060101010101" pitchFamily="49" charset="-122"/>
              </a:rPr>
              <a:t>年提出来的</a:t>
            </a:r>
            <a:r>
              <a:rPr lang="zh-CN" altLang="en-US" sz="2400" b="1" dirty="0">
                <a:latin typeface="Times New Roman" panose="02020603050405020304" pitchFamily="18" charset="0"/>
                <a:ea typeface="黑体" panose="02010609060101010101" pitchFamily="49" charset="-122"/>
              </a:rPr>
              <a:t>。</a:t>
            </a:r>
          </a:p>
          <a:p>
            <a:pPr>
              <a:lnSpc>
                <a:spcPct val="115000"/>
              </a:lnSpc>
            </a:pPr>
            <a:endParaRPr lang="zh-CN" altLang="en-US" sz="800" b="1" dirty="0">
              <a:latin typeface="Times New Roman" panose="02020603050405020304" pitchFamily="18" charset="0"/>
              <a:ea typeface="黑体" panose="02010609060101010101" pitchFamily="49" charset="-122"/>
            </a:endParaRPr>
          </a:p>
          <a:p>
            <a:pPr>
              <a:lnSpc>
                <a:spcPct val="115000"/>
              </a:lnSpc>
              <a:buClr>
                <a:schemeClr val="tx1"/>
              </a:buClr>
              <a:buFont typeface="Wingdings" panose="05000000000000000000" pitchFamily="2" charset="2"/>
              <a:buChar char="Ø"/>
            </a:pPr>
            <a:r>
              <a:rPr lang="zh-CN" altLang="en-US" sz="2400" b="1" dirty="0">
                <a:latin typeface="Times New Roman" panose="02020603050405020304" pitchFamily="18" charset="0"/>
                <a:ea typeface="黑体" panose="02010609060101010101" pitchFamily="49" charset="-122"/>
              </a:rPr>
              <a:t>通过分析由</a:t>
            </a:r>
            <a:r>
              <a:rPr lang="zh-CN" altLang="en-US" sz="2400" b="1" dirty="0">
                <a:solidFill>
                  <a:srgbClr val="0000FF"/>
                </a:solidFill>
                <a:latin typeface="Times New Roman" panose="02020603050405020304" pitchFamily="18" charset="0"/>
                <a:ea typeface="黑体" panose="02010609060101010101" pitchFamily="49" charset="-122"/>
              </a:rPr>
              <a:t>定性变量</a:t>
            </a:r>
            <a:r>
              <a:rPr lang="zh-CN" altLang="en-US" sz="2400" b="1" dirty="0">
                <a:latin typeface="Times New Roman" panose="02020603050405020304" pitchFamily="18" charset="0"/>
                <a:ea typeface="黑体" panose="02010609060101010101" pitchFamily="49" charset="-122"/>
              </a:rPr>
              <a:t>构成的</a:t>
            </a:r>
            <a:r>
              <a:rPr lang="zh-CN" altLang="en-US" sz="2400" b="1" dirty="0">
                <a:solidFill>
                  <a:srgbClr val="0000FF"/>
                </a:solidFill>
                <a:latin typeface="Times New Roman" panose="02020603050405020304" pitchFamily="18" charset="0"/>
                <a:ea typeface="黑体" panose="02010609060101010101" pitchFamily="49" charset="-122"/>
              </a:rPr>
              <a:t>交互汇总表</a:t>
            </a:r>
            <a:r>
              <a:rPr lang="zh-CN" altLang="en-US" sz="2400" b="1" dirty="0">
                <a:latin typeface="Times New Roman" panose="02020603050405020304" pitchFamily="18" charset="0"/>
                <a:ea typeface="黑体" panose="02010609060101010101" pitchFamily="49" charset="-122"/>
              </a:rPr>
              <a:t>来揭示变量之间的联系。</a:t>
            </a:r>
          </a:p>
          <a:p>
            <a:pPr>
              <a:lnSpc>
                <a:spcPct val="115000"/>
              </a:lnSpc>
            </a:pPr>
            <a:endParaRPr lang="zh-CN" altLang="en-US" sz="800" b="1" dirty="0">
              <a:latin typeface="Times New Roman" panose="02020603050405020304" pitchFamily="18" charset="0"/>
              <a:ea typeface="黑体" panose="02010609060101010101" pitchFamily="49" charset="-122"/>
            </a:endParaRPr>
          </a:p>
          <a:p>
            <a:pPr>
              <a:lnSpc>
                <a:spcPct val="115000"/>
              </a:lnSpc>
            </a:pPr>
            <a:endParaRPr lang="zh-CN" altLang="en-US" sz="800" b="1" dirty="0">
              <a:latin typeface="Times New Roman" panose="02020603050405020304" pitchFamily="18" charset="0"/>
              <a:ea typeface="黑体" panose="02010609060101010101" pitchFamily="49" charset="-122"/>
            </a:endParaRPr>
          </a:p>
        </p:txBody>
      </p:sp>
      <p:sp>
        <p:nvSpPr>
          <p:cNvPr id="4" name="Rectangle 2">
            <a:extLst>
              <a:ext uri="{FF2B5EF4-FFF2-40B4-BE49-F238E27FC236}">
                <a16:creationId xmlns:a16="http://schemas.microsoft.com/office/drawing/2014/main" id="{404AB0CA-B27C-4466-8672-0C1B5F22DB67}"/>
              </a:ext>
            </a:extLst>
          </p:cNvPr>
          <p:cNvSpPr>
            <a:spLocks noGrp="1" noChangeArrowheads="1"/>
          </p:cNvSpPr>
          <p:nvPr>
            <p:ph type="title"/>
          </p:nvPr>
        </p:nvSpPr>
        <p:spPr>
          <a:xfrm>
            <a:off x="323850" y="188913"/>
            <a:ext cx="8540750" cy="1143000"/>
          </a:xfrm>
        </p:spPr>
        <p:txBody>
          <a:bodyPr/>
          <a:lstStyle/>
          <a:p>
            <a:pPr>
              <a:defRPr/>
            </a:pPr>
            <a:r>
              <a:rPr lang="en-US" altLang="zh-CN" sz="3200" b="1" dirty="0">
                <a:latin typeface="Times New Roman" panose="02020603050405020304" pitchFamily="18" charset="0"/>
                <a:cs typeface="Times New Roman" panose="02020603050405020304" pitchFamily="18" charset="0"/>
              </a:rPr>
              <a:t>§1  </a:t>
            </a:r>
            <a:r>
              <a:rPr kumimoji="1" lang="zh-CN" altLang="en-US" sz="3200" b="1" kern="1200" dirty="0">
                <a:latin typeface="黑体" pitchFamily="49" charset="-122"/>
                <a:ea typeface="黑体" pitchFamily="49" charset="-122"/>
                <a:cs typeface="+mn-cs"/>
              </a:rPr>
              <a:t>对应分析基本思想</a:t>
            </a:r>
          </a:p>
        </p:txBody>
      </p:sp>
    </p:spTree>
    <p:extLst>
      <p:ext uri="{BB962C8B-B14F-4D97-AF65-F5344CB8AC3E}">
        <p14:creationId xmlns:p14="http://schemas.microsoft.com/office/powerpoint/2010/main" val="156752812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7B837EEA-FE6F-4E8C-8E2C-4336E3F981F3}"/>
              </a:ext>
            </a:extLst>
          </p:cNvPr>
          <p:cNvSpPr>
            <a:spLocks noGrp="1" noRot="1" noChangeArrowheads="1"/>
          </p:cNvSpPr>
          <p:nvPr>
            <p:ph type="body" idx="1"/>
          </p:nvPr>
        </p:nvSpPr>
        <p:spPr>
          <a:xfrm>
            <a:off x="301625" y="476250"/>
            <a:ext cx="8540750" cy="3313113"/>
          </a:xfrm>
        </p:spPr>
        <p:txBody>
          <a:bodyPr/>
          <a:lstStyle/>
          <a:p>
            <a:pPr>
              <a:lnSpc>
                <a:spcPct val="120000"/>
              </a:lnSpc>
            </a:pPr>
            <a:r>
              <a:rPr kumimoji="1" lang="zh-CN" altLang="en-US" sz="2400" b="1" dirty="0">
                <a:solidFill>
                  <a:srgbClr val="000000"/>
                </a:solidFill>
                <a:latin typeface="Times New Roman" panose="02020603050405020304" pitchFamily="18" charset="0"/>
              </a:rPr>
              <a:t>在实际研究工作中，人们常常用列联表的形式来描述属性变量（定类尺度或定序尺度）的各种状态或相互关系。比如，公司的管理者为了解消费者对产品的满意情况，针对不同职业的消费者进行调查，而调查数据很自然地就以列联表的形式展示。</a:t>
            </a:r>
          </a:p>
        </p:txBody>
      </p:sp>
      <p:graphicFrame>
        <p:nvGraphicFramePr>
          <p:cNvPr id="4" name="表格 3">
            <a:extLst>
              <a:ext uri="{FF2B5EF4-FFF2-40B4-BE49-F238E27FC236}">
                <a16:creationId xmlns:a16="http://schemas.microsoft.com/office/drawing/2014/main" id="{48CFA377-4758-4572-BE78-CB7203C82F5C}"/>
              </a:ext>
            </a:extLst>
          </p:cNvPr>
          <p:cNvGraphicFramePr>
            <a:graphicFrameLocks noGrp="1"/>
          </p:cNvGraphicFramePr>
          <p:nvPr/>
        </p:nvGraphicFramePr>
        <p:xfrm>
          <a:off x="1021041" y="3172546"/>
          <a:ext cx="7101917" cy="2601215"/>
        </p:xfrm>
        <a:graphic>
          <a:graphicData uri="http://schemas.openxmlformats.org/drawingml/2006/table">
            <a:tbl>
              <a:tblPr firstRow="1" firstCol="1" bandRow="1"/>
              <a:tblGrid>
                <a:gridCol w="1292786">
                  <a:extLst>
                    <a:ext uri="{9D8B030D-6E8A-4147-A177-3AD203B41FA5}">
                      <a16:colId xmlns:a16="http://schemas.microsoft.com/office/drawing/2014/main" val="1286362152"/>
                    </a:ext>
                  </a:extLst>
                </a:gridCol>
                <a:gridCol w="967721">
                  <a:extLst>
                    <a:ext uri="{9D8B030D-6E8A-4147-A177-3AD203B41FA5}">
                      <a16:colId xmlns:a16="http://schemas.microsoft.com/office/drawing/2014/main" val="701858570"/>
                    </a:ext>
                  </a:extLst>
                </a:gridCol>
                <a:gridCol w="968656">
                  <a:extLst>
                    <a:ext uri="{9D8B030D-6E8A-4147-A177-3AD203B41FA5}">
                      <a16:colId xmlns:a16="http://schemas.microsoft.com/office/drawing/2014/main" val="4057217074"/>
                    </a:ext>
                  </a:extLst>
                </a:gridCol>
                <a:gridCol w="967721">
                  <a:extLst>
                    <a:ext uri="{9D8B030D-6E8A-4147-A177-3AD203B41FA5}">
                      <a16:colId xmlns:a16="http://schemas.microsoft.com/office/drawing/2014/main" val="1132119451"/>
                    </a:ext>
                  </a:extLst>
                </a:gridCol>
                <a:gridCol w="968656">
                  <a:extLst>
                    <a:ext uri="{9D8B030D-6E8A-4147-A177-3AD203B41FA5}">
                      <a16:colId xmlns:a16="http://schemas.microsoft.com/office/drawing/2014/main" val="2123105136"/>
                    </a:ext>
                  </a:extLst>
                </a:gridCol>
                <a:gridCol w="967721">
                  <a:extLst>
                    <a:ext uri="{9D8B030D-6E8A-4147-A177-3AD203B41FA5}">
                      <a16:colId xmlns:a16="http://schemas.microsoft.com/office/drawing/2014/main" val="3687094925"/>
                    </a:ext>
                  </a:extLst>
                </a:gridCol>
                <a:gridCol w="968656">
                  <a:extLst>
                    <a:ext uri="{9D8B030D-6E8A-4147-A177-3AD203B41FA5}">
                      <a16:colId xmlns:a16="http://schemas.microsoft.com/office/drawing/2014/main" val="1500528330"/>
                    </a:ext>
                  </a:extLst>
                </a:gridCol>
              </a:tblGrid>
              <a:tr h="867071">
                <a:tc>
                  <a:txBody>
                    <a:bodyPr/>
                    <a:lstStyle/>
                    <a:p>
                      <a:pPr indent="89535" algn="ctr"/>
                      <a:r>
                        <a:rPr lang="en-US" altLang="zh-CN" sz="1600" kern="0" dirty="0">
                          <a:solidFill>
                            <a:srgbClr val="333333"/>
                          </a:solidFill>
                          <a:effectLst/>
                          <a:latin typeface="Times New Roman" panose="02020603050405020304" pitchFamily="18" charset="0"/>
                          <a:ea typeface="宋体" panose="02010600030101010101" pitchFamily="2" charset="-122"/>
                        </a:rPr>
                        <a:t>    </a:t>
                      </a:r>
                      <a:r>
                        <a:rPr lang="zh-CN" altLang="en-US" sz="1600" kern="0" dirty="0">
                          <a:solidFill>
                            <a:srgbClr val="333333"/>
                          </a:solidFill>
                          <a:effectLst/>
                          <a:latin typeface="Times New Roman" panose="02020603050405020304" pitchFamily="18" charset="0"/>
                          <a:ea typeface="宋体" panose="02010600030101010101" pitchFamily="2" charset="-122"/>
                        </a:rPr>
                        <a:t>评价</a:t>
                      </a:r>
                      <a:endParaRPr lang="en-US" altLang="zh-CN" sz="1600" kern="0" dirty="0">
                        <a:solidFill>
                          <a:srgbClr val="333333"/>
                        </a:solidFill>
                        <a:effectLst/>
                        <a:latin typeface="Times New Roman" panose="02020603050405020304" pitchFamily="18" charset="0"/>
                        <a:ea typeface="宋体" panose="02010600030101010101" pitchFamily="2" charset="-122"/>
                      </a:endParaRPr>
                    </a:p>
                    <a:p>
                      <a:pPr indent="89535" algn="ctr"/>
                      <a:endParaRPr lang="zh-CN" sz="1600" kern="100" dirty="0">
                        <a:effectLst/>
                        <a:latin typeface="Times New Roman" panose="02020603050405020304" pitchFamily="18" charset="0"/>
                        <a:ea typeface="宋体" panose="02010600030101010101" pitchFamily="2" charset="-122"/>
                      </a:endParaRPr>
                    </a:p>
                    <a:p>
                      <a:pPr indent="-179705" algn="l"/>
                      <a:r>
                        <a:rPr lang="zh-CN" altLang="en-US" sz="1600" kern="0" dirty="0">
                          <a:solidFill>
                            <a:srgbClr val="333333"/>
                          </a:solidFill>
                          <a:effectLst/>
                          <a:latin typeface="Times New Roman" panose="02020603050405020304" pitchFamily="18" charset="0"/>
                          <a:ea typeface="宋体" panose="02010600030101010101" pitchFamily="2" charset="-122"/>
                        </a:rPr>
                        <a:t>  职业</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3175" cap="flat" cmpd="sng" algn="ctr">
                      <a:solidFill>
                        <a:srgbClr val="000000"/>
                      </a:solidFill>
                      <a:prstDash val="solid"/>
                      <a:round/>
                      <a:headEnd type="none" w="med" len="med"/>
                      <a:tailEnd type="none" w="med" len="med"/>
                    </a:lnTlToBr>
                  </a:tcPr>
                </a:tc>
                <a:tc>
                  <a:txBody>
                    <a:bodyPr/>
                    <a:lstStyle/>
                    <a:p>
                      <a:pPr algn="ctr"/>
                      <a:r>
                        <a:rPr lang="zh-CN" altLang="en-US" sz="1600" kern="100" dirty="0">
                          <a:effectLst/>
                          <a:latin typeface="Times New Roman" panose="02020603050405020304" pitchFamily="18" charset="0"/>
                          <a:ea typeface="宋体" panose="02010600030101010101" pitchFamily="2" charset="-122"/>
                        </a:rPr>
                        <a:t>非常满意</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altLang="en-US" sz="1600" kern="0" dirty="0">
                          <a:solidFill>
                            <a:srgbClr val="333333"/>
                          </a:solidFill>
                          <a:effectLst/>
                          <a:latin typeface="Times New Roman" panose="02020603050405020304" pitchFamily="18" charset="0"/>
                          <a:ea typeface="宋体" panose="02010600030101010101" pitchFamily="2" charset="-122"/>
                        </a:rPr>
                        <a:t>比较满意</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altLang="en-US" sz="1600" kern="0" dirty="0">
                          <a:solidFill>
                            <a:srgbClr val="333333"/>
                          </a:solidFill>
                          <a:effectLst/>
                          <a:latin typeface="Times New Roman" panose="02020603050405020304" pitchFamily="18" charset="0"/>
                          <a:ea typeface="宋体" panose="02010600030101010101" pitchFamily="2" charset="-122"/>
                        </a:rPr>
                        <a:t>一般</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altLang="en-US" sz="1600" kern="0" dirty="0">
                          <a:solidFill>
                            <a:srgbClr val="333333"/>
                          </a:solidFill>
                          <a:effectLst/>
                          <a:latin typeface="Times New Roman" panose="02020603050405020304" pitchFamily="18" charset="0"/>
                          <a:ea typeface="宋体" panose="02010600030101010101" pitchFamily="2" charset="-122"/>
                        </a:rPr>
                        <a:t>不太满意</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altLang="en-US" sz="1600" kern="0" dirty="0">
                          <a:solidFill>
                            <a:srgbClr val="333333"/>
                          </a:solidFill>
                          <a:effectLst/>
                          <a:latin typeface="Times New Roman" panose="02020603050405020304" pitchFamily="18" charset="0"/>
                          <a:ea typeface="宋体" panose="02010600030101010101" pitchFamily="2" charset="-122"/>
                        </a:rPr>
                        <a:t>不满意</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r>
                        <a:rPr lang="zh-CN" altLang="en-US" sz="1600" kern="100" dirty="0">
                          <a:solidFill>
                            <a:srgbClr val="000099"/>
                          </a:solidFill>
                          <a:effectLst/>
                          <a:latin typeface="黑体" panose="02010609060101010101" pitchFamily="49" charset="-122"/>
                          <a:ea typeface="黑体" panose="02010609060101010101" pitchFamily="49" charset="-122"/>
                          <a:cs typeface="+mn-cs"/>
                        </a:rPr>
                        <a:t>汇总</a:t>
                      </a: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530245"/>
                  </a:ext>
                </a:extLst>
              </a:tr>
              <a:tr h="289024">
                <a:tc>
                  <a:txBody>
                    <a:bodyPr/>
                    <a:lstStyle/>
                    <a:p>
                      <a:pPr algn="ctr"/>
                      <a:r>
                        <a:rPr lang="zh-CN" altLang="en-US" sz="1600" kern="0" dirty="0">
                          <a:solidFill>
                            <a:srgbClr val="333333"/>
                          </a:solidFill>
                          <a:effectLst/>
                          <a:latin typeface="Times New Roman" panose="02020603050405020304" pitchFamily="18" charset="0"/>
                          <a:ea typeface="宋体" panose="02010600030101010101" pitchFamily="2" charset="-122"/>
                        </a:rPr>
                        <a:t>教师</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Arial" panose="020B0604020202020204" pitchFamily="34" charset="0"/>
                          <a:ea typeface="等线" panose="02010600030101010101" pitchFamily="2" charset="-122"/>
                        </a:rPr>
                        <a:t>25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Arial" panose="020B0604020202020204" pitchFamily="34" charset="0"/>
                          <a:ea typeface="等线" panose="02010600030101010101" pitchFamily="2" charset="-122"/>
                        </a:rPr>
                        <a:t>42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26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106</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8573779"/>
                  </a:ext>
                </a:extLst>
              </a:tr>
              <a:tr h="289024">
                <a:tc>
                  <a:txBody>
                    <a:bodyPr/>
                    <a:lstStyle/>
                    <a:p>
                      <a:pPr algn="ctr"/>
                      <a:r>
                        <a:rPr lang="zh-CN" altLang="en-US" sz="1600" kern="0" dirty="0">
                          <a:solidFill>
                            <a:srgbClr val="333333"/>
                          </a:solidFill>
                          <a:effectLst/>
                          <a:latin typeface="Times New Roman" panose="02020603050405020304" pitchFamily="18" charset="0"/>
                          <a:ea typeface="宋体" panose="02010600030101010101" pitchFamily="2" charset="-122"/>
                        </a:rPr>
                        <a:t>医生</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21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Arial" panose="020B0604020202020204" pitchFamily="34" charset="0"/>
                          <a:ea typeface="等线" panose="02010600030101010101" pitchFamily="2" charset="-122"/>
                        </a:rPr>
                        <a:t>35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Arial" panose="020B0604020202020204" pitchFamily="34" charset="0"/>
                          <a:ea typeface="等线" panose="02010600030101010101" pitchFamily="2" charset="-122"/>
                        </a:rPr>
                        <a:t>46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116</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041019"/>
                  </a:ext>
                </a:extLst>
              </a:tr>
              <a:tr h="289024">
                <a:tc>
                  <a:txBody>
                    <a:bodyPr/>
                    <a:lstStyle/>
                    <a:p>
                      <a:pPr algn="ctr"/>
                      <a:r>
                        <a:rPr lang="zh-CN" altLang="en-US" sz="1600" kern="100" dirty="0">
                          <a:effectLst/>
                          <a:latin typeface="Times New Roman" panose="02020603050405020304" pitchFamily="18" charset="0"/>
                          <a:ea typeface="宋体" panose="02010600030101010101" pitchFamily="2" charset="-122"/>
                        </a:rPr>
                        <a:t>公司职员</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58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72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Arial" panose="020B0604020202020204" pitchFamily="34" charset="0"/>
                          <a:ea typeface="等线" panose="02010600030101010101" pitchFamily="2" charset="-122"/>
                        </a:rPr>
                        <a:t>60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Arial" panose="020B0604020202020204" pitchFamily="34" charset="0"/>
                          <a:ea typeface="等线" panose="02010600030101010101" pitchFamily="2" charset="-122"/>
                        </a:rPr>
                        <a:t>17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215</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530443"/>
                  </a:ext>
                </a:extLst>
              </a:tr>
              <a:tr h="289024">
                <a:tc>
                  <a:txBody>
                    <a:bodyPr/>
                    <a:lstStyle/>
                    <a:p>
                      <a:pPr algn="ctr"/>
                      <a:r>
                        <a:rPr lang="zh-CN" altLang="en-US" sz="1600" kern="0" dirty="0">
                          <a:solidFill>
                            <a:srgbClr val="333333"/>
                          </a:solidFill>
                          <a:effectLst/>
                          <a:latin typeface="Times New Roman" panose="02020603050405020304" pitchFamily="18" charset="0"/>
                          <a:ea typeface="宋体" panose="02010600030101010101" pitchFamily="2" charset="-122"/>
                        </a:rPr>
                        <a:t>管理者</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14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22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23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Arial" panose="020B0604020202020204" pitchFamily="34" charset="0"/>
                          <a:ea typeface="等线" panose="02010600030101010101" pitchFamily="2" charset="-122"/>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Arial" panose="020B0604020202020204" pitchFamily="34" charset="0"/>
                          <a:ea typeface="等线" panose="02010600030101010101" pitchFamily="2" charset="-122"/>
                        </a:rPr>
                        <a:t>70</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05047"/>
                  </a:ext>
                </a:extLst>
              </a:tr>
              <a:tr h="289024">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590983"/>
                  </a:ext>
                </a:extLst>
              </a:tr>
              <a:tr h="289024">
                <a:tc>
                  <a:txBody>
                    <a:bodyPr/>
                    <a:lstStyle/>
                    <a:p>
                      <a:pPr algn="ctr"/>
                      <a:r>
                        <a:rPr lang="zh-CN" altLang="en-US" sz="1600" kern="100" dirty="0">
                          <a:solidFill>
                            <a:srgbClr val="000099"/>
                          </a:solidFill>
                          <a:effectLst/>
                          <a:latin typeface="黑体" panose="02010609060101010101" pitchFamily="49" charset="-122"/>
                          <a:ea typeface="黑体" panose="02010609060101010101" pitchFamily="49" charset="-122"/>
                        </a:rPr>
                        <a:t>汇总</a:t>
                      </a:r>
                      <a:endParaRPr lang="zh-CN" sz="1600" kern="100" dirty="0">
                        <a:solidFill>
                          <a:srgbClr val="000099"/>
                        </a:solidFill>
                        <a:effectLst/>
                        <a:latin typeface="黑体" panose="02010609060101010101" pitchFamily="49" charset="-122"/>
                        <a:ea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ctr" latinLnBrk="0" hangingPunct="1"/>
                      <a:r>
                        <a:rPr lang="en-US" altLang="zh-CN" sz="1800" b="0" i="0" u="none" strike="noStrike" kern="1200" dirty="0">
                          <a:solidFill>
                            <a:srgbClr val="000000"/>
                          </a:solidFill>
                          <a:effectLst/>
                          <a:latin typeface="Arial" panose="020B0604020202020204" pitchFamily="34" charset="0"/>
                          <a:ea typeface="等线" panose="02010600030101010101" pitchFamily="2" charset="-122"/>
                          <a:cs typeface="+mn-cs"/>
                        </a:rPr>
                        <a:t>118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ctr" latinLnBrk="0" hangingPunct="1"/>
                      <a:r>
                        <a:rPr lang="en-US" altLang="zh-CN" sz="1800" b="0" i="0" u="none" strike="noStrike" kern="1200" dirty="0">
                          <a:solidFill>
                            <a:srgbClr val="000000"/>
                          </a:solidFill>
                          <a:effectLst/>
                          <a:latin typeface="Arial" panose="020B0604020202020204" pitchFamily="34" charset="0"/>
                          <a:ea typeface="等线" panose="02010600030101010101" pitchFamily="2" charset="-122"/>
                          <a:cs typeface="+mn-cs"/>
                        </a:rPr>
                        <a:t>171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ctr" latinLnBrk="0" hangingPunct="1"/>
                      <a:r>
                        <a:rPr lang="en-US" altLang="zh-CN" sz="1800" b="0" i="0" u="none" strike="noStrike" kern="1200" dirty="0">
                          <a:solidFill>
                            <a:srgbClr val="000000"/>
                          </a:solidFill>
                          <a:effectLst/>
                          <a:latin typeface="Arial" panose="020B0604020202020204" pitchFamily="34" charset="0"/>
                          <a:ea typeface="等线" panose="02010600030101010101" pitchFamily="2" charset="-122"/>
                          <a:cs typeface="+mn-cs"/>
                        </a:rPr>
                        <a:t>155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ctr" latinLnBrk="0" hangingPunct="1"/>
                      <a:r>
                        <a:rPr lang="en-US" altLang="zh-CN" sz="1800" b="0" i="0" u="none" strike="noStrike" kern="1200" dirty="0">
                          <a:solidFill>
                            <a:srgbClr val="000000"/>
                          </a:solidFill>
                          <a:effectLst/>
                          <a:latin typeface="Arial" panose="020B0604020202020204" pitchFamily="34" charset="0"/>
                          <a:ea typeface="等线" panose="02010600030101010101" pitchFamily="2" charset="-122"/>
                          <a:cs typeface="+mn-cs"/>
                        </a:rPr>
                        <a:t>46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ctr" latinLnBrk="0" hangingPunct="1"/>
                      <a:r>
                        <a:rPr lang="en-US" altLang="zh-CN" sz="1800" b="0" i="0" u="none" strike="noStrike" kern="1200" dirty="0">
                          <a:solidFill>
                            <a:srgbClr val="000000"/>
                          </a:solidFill>
                          <a:effectLst/>
                          <a:latin typeface="Arial" panose="020B0604020202020204" pitchFamily="34" charset="0"/>
                          <a:ea typeface="等线" panose="02010600030101010101" pitchFamily="2" charset="-122"/>
                          <a:cs typeface="+mn-cs"/>
                        </a:rPr>
                        <a:t>17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ctr" latinLnBrk="0" hangingPunct="1"/>
                      <a:endParaRPr lang="zh-CN" altLang="en-US" sz="180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3028236"/>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A051FB68-BAB0-487D-B999-CB6D0B911224}"/>
              </a:ext>
            </a:extLst>
          </p:cNvPr>
          <p:cNvSpPr>
            <a:spLocks noGrp="1" noRot="1" noChangeArrowheads="1"/>
          </p:cNvSpPr>
          <p:nvPr>
            <p:ph type="body" idx="1"/>
          </p:nvPr>
        </p:nvSpPr>
        <p:spPr>
          <a:xfrm>
            <a:off x="301625" y="932323"/>
            <a:ext cx="8540750" cy="4498975"/>
          </a:xfrm>
        </p:spPr>
        <p:txBody>
          <a:bodyPr/>
          <a:lstStyle/>
          <a:p>
            <a:pPr marL="651503" indent="-342900">
              <a:lnSpc>
                <a:spcPct val="120000"/>
              </a:lnSpc>
              <a:spcBef>
                <a:spcPct val="50000"/>
              </a:spcBef>
              <a:buClr>
                <a:srgbClr val="000099"/>
              </a:buClr>
              <a:buSzPct val="80000"/>
              <a:buFont typeface="Wingdings" panose="05000000000000000000" pitchFamily="2" charset="2"/>
              <a:buChar char="u"/>
            </a:pPr>
            <a:r>
              <a:rPr kumimoji="1" lang="zh-CN" altLang="en-US" sz="2400" b="1" dirty="0">
                <a:solidFill>
                  <a:srgbClr val="000000"/>
                </a:solidFill>
                <a:latin typeface="Times New Roman" panose="02020603050405020304" pitchFamily="18" charset="0"/>
              </a:rPr>
              <a:t>通过列联表，可以清楚地显示不同职业的人对该公司产品的评价，以及所有被调查者对该公司产品的整体评价、被调查者的职业构成情况等信息；</a:t>
            </a:r>
            <a:endParaRPr kumimoji="1" lang="en-US" altLang="zh-CN" sz="2400" b="1" dirty="0">
              <a:solidFill>
                <a:srgbClr val="000000"/>
              </a:solidFill>
              <a:latin typeface="Times New Roman" panose="02020603050405020304" pitchFamily="18" charset="0"/>
            </a:endParaRPr>
          </a:p>
          <a:p>
            <a:pPr marL="651503" indent="-342900">
              <a:lnSpc>
                <a:spcPct val="120000"/>
              </a:lnSpc>
              <a:spcBef>
                <a:spcPct val="50000"/>
              </a:spcBef>
              <a:buClr>
                <a:srgbClr val="000099"/>
              </a:buClr>
              <a:buSzPct val="80000"/>
              <a:buFont typeface="Wingdings" panose="05000000000000000000" pitchFamily="2" charset="2"/>
              <a:buChar char="u"/>
            </a:pPr>
            <a:r>
              <a:rPr kumimoji="1" lang="zh-CN" altLang="en-US" sz="2400" b="1" dirty="0">
                <a:solidFill>
                  <a:srgbClr val="000000"/>
                </a:solidFill>
                <a:latin typeface="Times New Roman" panose="02020603050405020304" pitchFamily="18" charset="0"/>
              </a:rPr>
              <a:t>通过列联表，还可以看出职业分布与各种评价之间的相互关系，如“教师”与比较满意交叉单元格的数字相对较大（“相对”指应抵消不同职业在总的被调查对象中的比例的影响），则说明职业栏的“教师”这一部分与评价栏的比较满意这一部分有较强的相关性；</a:t>
            </a:r>
            <a:endParaRPr kumimoji="1" lang="en-US" altLang="zh-CN" sz="2400" b="1" dirty="0">
              <a:solidFill>
                <a:srgbClr val="000000"/>
              </a:solidFill>
              <a:latin typeface="Times New Roman" panose="02020603050405020304" pitchFamily="18" charset="0"/>
            </a:endParaRPr>
          </a:p>
          <a:p>
            <a:pPr marL="651503" indent="-342900">
              <a:lnSpc>
                <a:spcPct val="120000"/>
              </a:lnSpc>
              <a:spcBef>
                <a:spcPct val="50000"/>
              </a:spcBef>
              <a:buClr>
                <a:srgbClr val="000099"/>
              </a:buClr>
              <a:buSzPct val="80000"/>
              <a:buFont typeface="Wingdings" panose="05000000000000000000" pitchFamily="2" charset="2"/>
              <a:buChar char="u"/>
            </a:pPr>
            <a:r>
              <a:rPr kumimoji="1" lang="zh-CN" altLang="en-US" sz="2400" b="1" dirty="0">
                <a:solidFill>
                  <a:srgbClr val="000000"/>
                </a:solidFill>
                <a:latin typeface="Times New Roman" panose="02020603050405020304" pitchFamily="18" charset="0"/>
              </a:rPr>
              <a:t>借助列联表，可以得到很多有价值的信息。</a:t>
            </a:r>
          </a:p>
          <a:p>
            <a:pPr marL="651503" indent="-342900">
              <a:buClr>
                <a:srgbClr val="000099"/>
              </a:buClr>
              <a:buSzPct val="80000"/>
              <a:buFont typeface="Wingdings" panose="05000000000000000000" pitchFamily="2" charset="2"/>
              <a:buChar char="u"/>
            </a:pPr>
            <a:endParaRPr kumimoji="1" lang="en-US" altLang="zh-CN" sz="24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a:extLst>
              <a:ext uri="{FF2B5EF4-FFF2-40B4-BE49-F238E27FC236}">
                <a16:creationId xmlns:a16="http://schemas.microsoft.com/office/drawing/2014/main" id="{A8FE9C90-3E12-4DF4-9F63-325317958C73}"/>
              </a:ext>
            </a:extLst>
          </p:cNvPr>
          <p:cNvSpPr>
            <a:spLocks noGrp="1" noRot="1" noChangeArrowheads="1"/>
          </p:cNvSpPr>
          <p:nvPr>
            <p:ph type="body" idx="1"/>
          </p:nvPr>
        </p:nvSpPr>
        <p:spPr>
          <a:xfrm>
            <a:off x="250825" y="549275"/>
            <a:ext cx="8540750" cy="1439863"/>
          </a:xfrm>
          <a:noFill/>
          <a:ln/>
        </p:spPr>
        <p:txBody>
          <a:bodyPr/>
          <a:lstStyle/>
          <a:p>
            <a:pPr>
              <a:lnSpc>
                <a:spcPct val="120000"/>
              </a:lnSpc>
              <a:spcBef>
                <a:spcPct val="50000"/>
              </a:spcBef>
              <a:buClrTx/>
              <a:buSzTx/>
              <a:buFontTx/>
              <a:buNone/>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一般地，假设按两个特性对事物进行研究，特性</a:t>
            </a:r>
            <a:r>
              <a:rPr kumimoji="1" lang="en-US" altLang="zh-CN" sz="2400" b="1">
                <a:solidFill>
                  <a:schemeClr val="tx2"/>
                </a:solidFill>
                <a:latin typeface="Times New Roman" panose="02020603050405020304" pitchFamily="18" charset="0"/>
              </a:rPr>
              <a:t>A</a:t>
            </a:r>
            <a:r>
              <a:rPr kumimoji="1" lang="zh-CN" altLang="en-US" sz="2400" b="1">
                <a:solidFill>
                  <a:schemeClr val="tx2"/>
                </a:solidFill>
                <a:latin typeface="Times New Roman" panose="02020603050405020304" pitchFamily="18" charset="0"/>
              </a:rPr>
              <a:t>有</a:t>
            </a:r>
            <a:r>
              <a:rPr kumimoji="1" lang="en-US" altLang="zh-CN" sz="2400" b="1">
                <a:solidFill>
                  <a:schemeClr val="tx2"/>
                </a:solidFill>
                <a:latin typeface="Times New Roman" panose="02020603050405020304" pitchFamily="18" charset="0"/>
              </a:rPr>
              <a:t>n</a:t>
            </a:r>
            <a:r>
              <a:rPr kumimoji="1" lang="zh-CN" altLang="en-US" sz="2400" b="1">
                <a:solidFill>
                  <a:schemeClr val="tx2"/>
                </a:solidFill>
                <a:latin typeface="Times New Roman" panose="02020603050405020304" pitchFamily="18" charset="0"/>
              </a:rPr>
              <a:t>类，特性</a:t>
            </a:r>
            <a:r>
              <a:rPr kumimoji="1" lang="en-US" altLang="zh-CN" sz="2400" b="1">
                <a:solidFill>
                  <a:schemeClr val="tx2"/>
                </a:solidFill>
                <a:latin typeface="Times New Roman" panose="02020603050405020304" pitchFamily="18" charset="0"/>
              </a:rPr>
              <a:t>B</a:t>
            </a:r>
            <a:r>
              <a:rPr kumimoji="1" lang="zh-CN" altLang="en-US" sz="2400" b="1">
                <a:solidFill>
                  <a:schemeClr val="tx2"/>
                </a:solidFill>
                <a:latin typeface="Times New Roman" panose="02020603050405020304" pitchFamily="18" charset="0"/>
              </a:rPr>
              <a:t>有</a:t>
            </a:r>
            <a:r>
              <a:rPr kumimoji="1" lang="en-US" altLang="zh-CN" sz="2400" b="1">
                <a:solidFill>
                  <a:schemeClr val="tx2"/>
                </a:solidFill>
                <a:latin typeface="Times New Roman" panose="02020603050405020304" pitchFamily="18" charset="0"/>
              </a:rPr>
              <a:t>p</a:t>
            </a:r>
            <a:r>
              <a:rPr kumimoji="1" lang="zh-CN" altLang="en-US" sz="2400" b="1">
                <a:solidFill>
                  <a:schemeClr val="tx2"/>
                </a:solidFill>
                <a:latin typeface="Times New Roman" panose="02020603050405020304" pitchFamily="18" charset="0"/>
              </a:rPr>
              <a:t>类，属于</a:t>
            </a:r>
            <a:r>
              <a:rPr kumimoji="1" lang="en-US" altLang="zh-CN" sz="2400" b="1">
                <a:solidFill>
                  <a:schemeClr val="tx2"/>
                </a:solidFill>
                <a:latin typeface="Times New Roman" panose="02020603050405020304" pitchFamily="18" charset="0"/>
              </a:rPr>
              <a:t>A</a:t>
            </a:r>
            <a:r>
              <a:rPr kumimoji="1" lang="en-US" altLang="zh-CN" sz="2400" b="1" baseline="-25000">
                <a:solidFill>
                  <a:schemeClr val="tx2"/>
                </a:solidFill>
                <a:latin typeface="Times New Roman" panose="02020603050405020304" pitchFamily="18" charset="0"/>
              </a:rPr>
              <a:t>i</a:t>
            </a:r>
            <a:r>
              <a:rPr kumimoji="1" lang="zh-CN" altLang="en-US" sz="2400" b="1">
                <a:solidFill>
                  <a:schemeClr val="tx2"/>
                </a:solidFill>
                <a:latin typeface="Times New Roman" panose="02020603050405020304" pitchFamily="18" charset="0"/>
              </a:rPr>
              <a:t>和</a:t>
            </a:r>
            <a:r>
              <a:rPr kumimoji="1" lang="en-US" altLang="zh-CN" sz="2400" b="1">
                <a:solidFill>
                  <a:schemeClr val="tx2"/>
                </a:solidFill>
                <a:latin typeface="Times New Roman" panose="02020603050405020304" pitchFamily="18" charset="0"/>
              </a:rPr>
              <a:t>B</a:t>
            </a:r>
            <a:r>
              <a:rPr kumimoji="1" lang="en-US" altLang="zh-CN" sz="2400" b="1" baseline="-25000">
                <a:solidFill>
                  <a:schemeClr val="tx2"/>
                </a:solidFill>
                <a:latin typeface="Times New Roman" panose="02020603050405020304" pitchFamily="18" charset="0"/>
              </a:rPr>
              <a:t>j</a:t>
            </a:r>
            <a:r>
              <a:rPr kumimoji="1" lang="zh-CN" altLang="en-US" sz="2400" b="1">
                <a:solidFill>
                  <a:schemeClr val="tx2"/>
                </a:solidFill>
                <a:latin typeface="Times New Roman" panose="02020603050405020304" pitchFamily="18" charset="0"/>
              </a:rPr>
              <a:t>的个体数目为</a:t>
            </a:r>
            <a:r>
              <a:rPr kumimoji="1" lang="en-US" altLang="zh-CN" sz="2400" b="1">
                <a:solidFill>
                  <a:schemeClr val="tx2"/>
                </a:solidFill>
                <a:latin typeface="Times New Roman" panose="02020603050405020304" pitchFamily="18" charset="0"/>
              </a:rPr>
              <a:t>n</a:t>
            </a:r>
            <a:r>
              <a:rPr kumimoji="1" lang="en-US" altLang="zh-CN" sz="2400" b="1" baseline="-25000">
                <a:solidFill>
                  <a:schemeClr val="tx2"/>
                </a:solidFill>
                <a:latin typeface="Times New Roman" panose="02020603050405020304" pitchFamily="18" charset="0"/>
              </a:rPr>
              <a:t>ij</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i=1,2,…,n</a:t>
            </a:r>
            <a:r>
              <a:rPr kumimoji="1" lang="zh-CN"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j=1,2,…,p </a:t>
            </a:r>
            <a:r>
              <a:rPr kumimoji="1" lang="zh-CN" altLang="en-US" sz="2400" b="1">
                <a:solidFill>
                  <a:schemeClr val="tx2"/>
                </a:solidFill>
                <a:latin typeface="Times New Roman" panose="02020603050405020304" pitchFamily="18" charset="0"/>
              </a:rPr>
              <a:t>。则可以得到如下列联表：</a:t>
            </a:r>
          </a:p>
        </p:txBody>
      </p:sp>
      <p:pic>
        <p:nvPicPr>
          <p:cNvPr id="79878" name="Picture 6">
            <a:extLst>
              <a:ext uri="{FF2B5EF4-FFF2-40B4-BE49-F238E27FC236}">
                <a16:creationId xmlns:a16="http://schemas.microsoft.com/office/drawing/2014/main" id="{8EA72A4D-5A2D-4862-BD5A-64C35B40B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544"/>
          <a:stretch>
            <a:fillRect/>
          </a:stretch>
        </p:blipFill>
        <p:spPr bwMode="auto">
          <a:xfrm>
            <a:off x="395288" y="404813"/>
            <a:ext cx="8569325" cy="6180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blinds(horizontal)">
                                      <p:cBhvr>
                                        <p:cTn id="7" dur="5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6" name="Rectangle 10">
            <a:extLst>
              <a:ext uri="{FF2B5EF4-FFF2-40B4-BE49-F238E27FC236}">
                <a16:creationId xmlns:a16="http://schemas.microsoft.com/office/drawing/2014/main" id="{8834EAC2-4C3A-40EB-98E6-86939900449D}"/>
              </a:ext>
            </a:extLst>
          </p:cNvPr>
          <p:cNvSpPr>
            <a:spLocks noGrp="1" noRot="1" noChangeArrowheads="1"/>
          </p:cNvSpPr>
          <p:nvPr>
            <p:ph type="title"/>
          </p:nvPr>
        </p:nvSpPr>
        <p:spPr/>
        <p:txBody>
          <a:bodyPr/>
          <a:lstStyle/>
          <a:p>
            <a:endParaRPr lang="zh-CN" altLang="zh-CN"/>
          </a:p>
        </p:txBody>
      </p:sp>
      <p:sp>
        <p:nvSpPr>
          <p:cNvPr id="80899" name="Rectangle 3">
            <a:extLst>
              <a:ext uri="{FF2B5EF4-FFF2-40B4-BE49-F238E27FC236}">
                <a16:creationId xmlns:a16="http://schemas.microsoft.com/office/drawing/2014/main" id="{E78691AF-B15B-4C93-A793-6E4855BF8A41}"/>
              </a:ext>
            </a:extLst>
          </p:cNvPr>
          <p:cNvSpPr>
            <a:spLocks noGrp="1" noRot="1" noChangeArrowheads="1"/>
          </p:cNvSpPr>
          <p:nvPr>
            <p:ph type="body" sz="half" idx="1"/>
          </p:nvPr>
        </p:nvSpPr>
        <p:spPr>
          <a:xfrm>
            <a:off x="301625" y="1600200"/>
            <a:ext cx="8302625" cy="4498975"/>
          </a:xfrm>
        </p:spPr>
        <p:txBody>
          <a:bodyPr/>
          <a:lstStyle/>
          <a:p>
            <a:pPr>
              <a:lnSpc>
                <a:spcPct val="120000"/>
              </a:lnSpc>
            </a:pPr>
            <a:r>
              <a:rPr lang="en-US" altLang="zh-CN" sz="2400" dirty="0"/>
              <a:t>       </a:t>
            </a:r>
            <a:r>
              <a:rPr lang="zh-CN" altLang="en-US" sz="2400" b="1" dirty="0"/>
              <a:t>为了更方便的表示各频数之间的关系，人们往往用频率来代替频数，即将列联表中每一个元素都除以元素的总和</a:t>
            </a:r>
            <a:r>
              <a:rPr lang="en-US" altLang="zh-CN" sz="2400" b="1" dirty="0">
                <a:latin typeface="Times New Roman" panose="02020603050405020304" pitchFamily="18" charset="0"/>
                <a:cs typeface="Times New Roman" panose="02020603050405020304" pitchFamily="18" charset="0"/>
              </a:rPr>
              <a:t>n</a:t>
            </a:r>
            <a:r>
              <a:rPr lang="zh-CN" altLang="en-US" sz="2400" b="1" dirty="0"/>
              <a:t>，令                 ，得到如下频率意义上的列联表：</a:t>
            </a:r>
          </a:p>
        </p:txBody>
      </p:sp>
      <p:graphicFrame>
        <p:nvGraphicFramePr>
          <p:cNvPr id="80900" name="Object 4">
            <a:extLst>
              <a:ext uri="{FF2B5EF4-FFF2-40B4-BE49-F238E27FC236}">
                <a16:creationId xmlns:a16="http://schemas.microsoft.com/office/drawing/2014/main" id="{0218C249-3509-4030-864C-501DC9331961}"/>
              </a:ext>
            </a:extLst>
          </p:cNvPr>
          <p:cNvGraphicFramePr>
            <a:graphicFrameLocks noGrp="1" noChangeAspect="1"/>
          </p:cNvGraphicFramePr>
          <p:nvPr>
            <p:ph sz="quarter" idx="2"/>
          </p:nvPr>
        </p:nvGraphicFramePr>
        <p:xfrm>
          <a:off x="1824199" y="2389577"/>
          <a:ext cx="1079500" cy="736600"/>
        </p:xfrm>
        <a:graphic>
          <a:graphicData uri="http://schemas.openxmlformats.org/presentationml/2006/ole">
            <mc:AlternateContent xmlns:mc="http://schemas.openxmlformats.org/markup-compatibility/2006">
              <mc:Choice xmlns:v="urn:schemas-microsoft-com:vml" Requires="v">
                <p:oleObj spid="_x0000_s1028" name="Equation" r:id="rId3" imgW="533160" imgH="419040" progId="Equation.DSMT4">
                  <p:embed/>
                </p:oleObj>
              </mc:Choice>
              <mc:Fallback>
                <p:oleObj name="Equation" r:id="rId3" imgW="533160" imgH="419040" progId="Equation.DSMT4">
                  <p:embed/>
                  <p:pic>
                    <p:nvPicPr>
                      <p:cNvPr id="80900" name="Object 4">
                        <a:extLst>
                          <a:ext uri="{FF2B5EF4-FFF2-40B4-BE49-F238E27FC236}">
                            <a16:creationId xmlns:a16="http://schemas.microsoft.com/office/drawing/2014/main" id="{0218C249-3509-4030-864C-501DC9331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199" y="2389577"/>
                        <a:ext cx="10795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6" name="Rectangle 10">
            <a:extLst>
              <a:ext uri="{FF2B5EF4-FFF2-40B4-BE49-F238E27FC236}">
                <a16:creationId xmlns:a16="http://schemas.microsoft.com/office/drawing/2014/main" id="{8834EAC2-4C3A-40EB-98E6-86939900449D}"/>
              </a:ext>
            </a:extLst>
          </p:cNvPr>
          <p:cNvSpPr>
            <a:spLocks noGrp="1" noRot="1" noChangeArrowheads="1"/>
          </p:cNvSpPr>
          <p:nvPr>
            <p:ph type="title"/>
          </p:nvPr>
        </p:nvSpPr>
        <p:spPr/>
        <p:txBody>
          <a:bodyPr/>
          <a:lstStyle/>
          <a:p>
            <a:endParaRPr lang="zh-CN" altLang="zh-CN"/>
          </a:p>
        </p:txBody>
      </p:sp>
      <p:pic>
        <p:nvPicPr>
          <p:cNvPr id="80903" name="Picture 7">
            <a:extLst>
              <a:ext uri="{FF2B5EF4-FFF2-40B4-BE49-F238E27FC236}">
                <a16:creationId xmlns:a16="http://schemas.microsoft.com/office/drawing/2014/main" id="{525123C6-4388-4863-A9A5-E6E83A85B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55"/>
          <a:stretch>
            <a:fillRect/>
          </a:stretch>
        </p:blipFill>
        <p:spPr bwMode="auto">
          <a:xfrm>
            <a:off x="285718" y="327025"/>
            <a:ext cx="8207375" cy="6421438"/>
          </a:xfrm>
          <a:prstGeom prst="rect">
            <a:avLst/>
          </a:prstGeom>
          <a:noFill/>
          <a:extLst>
            <a:ext uri="{909E8E84-426E-40DD-AFC4-6F175D3DCCD1}">
              <a14:hiddenFill xmlns:a14="http://schemas.microsoft.com/office/drawing/2010/main">
                <a:solidFill>
                  <a:srgbClr val="FFFFFF"/>
                </a:solidFill>
              </a14:hiddenFill>
            </a:ext>
          </a:extLst>
        </p:spPr>
      </p:pic>
      <p:sp>
        <p:nvSpPr>
          <p:cNvPr id="80904" name="Text Box 8">
            <a:extLst>
              <a:ext uri="{FF2B5EF4-FFF2-40B4-BE49-F238E27FC236}">
                <a16:creationId xmlns:a16="http://schemas.microsoft.com/office/drawing/2014/main" id="{BE8E9004-35B9-4BE4-9A0A-0582BA2E15B9}"/>
              </a:ext>
            </a:extLst>
          </p:cNvPr>
          <p:cNvSpPr txBox="1">
            <a:spLocks noChangeArrowheads="1"/>
          </p:cNvSpPr>
          <p:nvPr/>
        </p:nvSpPr>
        <p:spPr bwMode="auto">
          <a:xfrm>
            <a:off x="650907" y="569267"/>
            <a:ext cx="4564905" cy="461665"/>
          </a:xfrm>
          <a:prstGeom prst="rect">
            <a:avLst/>
          </a:prstGeom>
          <a:solidFill>
            <a:schemeClr val="bg1"/>
          </a:solidFill>
          <a:ln w="9525">
            <a:solidFill>
              <a:srgbClr val="C00000"/>
            </a:solidFill>
            <a:miter lim="800000"/>
            <a:headEnd/>
            <a:tailEnd/>
          </a:ln>
          <a:effectLst/>
        </p:spPr>
        <p:txBody>
          <a:bodyPr wrap="square">
            <a:spAutoFit/>
          </a:bodyPr>
          <a:lstStyle/>
          <a:p>
            <a:pPr algn="ctr">
              <a:spcBef>
                <a:spcPct val="50000"/>
              </a:spcBef>
            </a:pPr>
            <a:r>
              <a:rPr lang="zh-CN" altLang="en-US" sz="2400" b="1" dirty="0"/>
              <a:t>若特性</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与特性</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之间</a:t>
            </a:r>
            <a:r>
              <a:rPr lang="zh-CN" altLang="en-US" sz="2400" b="1" dirty="0"/>
              <a:t>相互独立</a:t>
            </a:r>
          </a:p>
        </p:txBody>
      </p:sp>
      <p:graphicFrame>
        <p:nvGraphicFramePr>
          <p:cNvPr id="80905" name="Object 9">
            <a:extLst>
              <a:ext uri="{FF2B5EF4-FFF2-40B4-BE49-F238E27FC236}">
                <a16:creationId xmlns:a16="http://schemas.microsoft.com/office/drawing/2014/main" id="{53614043-0779-4228-A76D-0797CF6FE59A}"/>
              </a:ext>
            </a:extLst>
          </p:cNvPr>
          <p:cNvGraphicFramePr>
            <a:graphicFrameLocks noGrp="1" noChangeAspect="1"/>
          </p:cNvGraphicFramePr>
          <p:nvPr>
            <p:ph sz="quarter" idx="3"/>
          </p:nvPr>
        </p:nvGraphicFramePr>
        <p:xfrm>
          <a:off x="3419475" y="3121819"/>
          <a:ext cx="3311525" cy="938212"/>
        </p:xfrm>
        <a:graphic>
          <a:graphicData uri="http://schemas.openxmlformats.org/presentationml/2006/ole">
            <mc:AlternateContent xmlns:mc="http://schemas.openxmlformats.org/markup-compatibility/2006">
              <mc:Choice xmlns:v="urn:schemas-microsoft-com:vml" Requires="v">
                <p:oleObj spid="_x0000_s2054" name="Equation" r:id="rId4" imgW="850680" imgH="241200" progId="Equation.DSMT4">
                  <p:embed/>
                </p:oleObj>
              </mc:Choice>
              <mc:Fallback>
                <p:oleObj name="Equation" r:id="rId4" imgW="850680" imgH="241200" progId="Equation.DSMT4">
                  <p:embed/>
                  <p:pic>
                    <p:nvPicPr>
                      <p:cNvPr id="80905" name="Object 9">
                        <a:extLst>
                          <a:ext uri="{FF2B5EF4-FFF2-40B4-BE49-F238E27FC236}">
                            <a16:creationId xmlns:a16="http://schemas.microsoft.com/office/drawing/2014/main" id="{53614043-0779-4228-A76D-0797CF6FE5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3121819"/>
                        <a:ext cx="3311525" cy="938212"/>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8" name="Object 12">
            <a:extLst>
              <a:ext uri="{FF2B5EF4-FFF2-40B4-BE49-F238E27FC236}">
                <a16:creationId xmlns:a16="http://schemas.microsoft.com/office/drawing/2014/main" id="{0C8259D2-264A-4B62-8F69-7D6F7F0D65EC}"/>
              </a:ext>
            </a:extLst>
          </p:cNvPr>
          <p:cNvGraphicFramePr>
            <a:graphicFrameLocks noChangeAspect="1"/>
          </p:cNvGraphicFramePr>
          <p:nvPr/>
        </p:nvGraphicFramePr>
        <p:xfrm>
          <a:off x="1936750" y="4435475"/>
          <a:ext cx="6278563" cy="938213"/>
        </p:xfrm>
        <a:graphic>
          <a:graphicData uri="http://schemas.openxmlformats.org/presentationml/2006/ole">
            <mc:AlternateContent xmlns:mc="http://schemas.openxmlformats.org/markup-compatibility/2006">
              <mc:Choice xmlns:v="urn:schemas-microsoft-com:vml" Requires="v">
                <p:oleObj spid="_x0000_s2055" name="Equation" r:id="rId6" imgW="1612800" imgH="241200" progId="Equation.DSMT4">
                  <p:embed/>
                </p:oleObj>
              </mc:Choice>
              <mc:Fallback>
                <p:oleObj name="Equation" r:id="rId6" imgW="1612800" imgH="241200" progId="Equation.DSMT4">
                  <p:embed/>
                  <p:pic>
                    <p:nvPicPr>
                      <p:cNvPr id="80908" name="Object 12">
                        <a:extLst>
                          <a:ext uri="{FF2B5EF4-FFF2-40B4-BE49-F238E27FC236}">
                            <a16:creationId xmlns:a16="http://schemas.microsoft.com/office/drawing/2014/main" id="{0C8259D2-264A-4B62-8F69-7D6F7F0D65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6750" y="4435475"/>
                        <a:ext cx="6278563" cy="938213"/>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a:extLst>
              <a:ext uri="{FF2B5EF4-FFF2-40B4-BE49-F238E27FC236}">
                <a16:creationId xmlns:a16="http://schemas.microsoft.com/office/drawing/2014/main" id="{A27559AB-432A-4E9D-9B77-99E062DB5661}"/>
              </a:ext>
            </a:extLst>
          </p:cNvPr>
          <p:cNvSpPr/>
          <p:nvPr/>
        </p:nvSpPr>
        <p:spPr>
          <a:xfrm>
            <a:off x="2532142" y="1856225"/>
            <a:ext cx="802434" cy="727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9D943B4-5CEB-48EA-872F-AAFFACF23C7C}"/>
              </a:ext>
            </a:extLst>
          </p:cNvPr>
          <p:cNvSpPr/>
          <p:nvPr/>
        </p:nvSpPr>
        <p:spPr>
          <a:xfrm>
            <a:off x="7570672" y="1856225"/>
            <a:ext cx="802434" cy="727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ADBE1A1-9635-48E8-A21A-664E0554CC4D}"/>
              </a:ext>
            </a:extLst>
          </p:cNvPr>
          <p:cNvSpPr/>
          <p:nvPr/>
        </p:nvSpPr>
        <p:spPr>
          <a:xfrm>
            <a:off x="2336199" y="5924839"/>
            <a:ext cx="802434" cy="727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2876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904"/>
                                        </p:tgtEl>
                                        <p:attrNameLst>
                                          <p:attrName>style.visibility</p:attrName>
                                        </p:attrNameLst>
                                      </p:cBhvr>
                                      <p:to>
                                        <p:strVal val="visible"/>
                                      </p:to>
                                    </p:set>
                                    <p:animEffect transition="in" filter="box(in)">
                                      <p:cBhvr>
                                        <p:cTn id="7" dur="500"/>
                                        <p:tgtEl>
                                          <p:spTgt spid="80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80905"/>
                                        </p:tgtEl>
                                        <p:attrNameLst>
                                          <p:attrName>style.visibility</p:attrName>
                                        </p:attrNameLst>
                                      </p:cBhvr>
                                      <p:to>
                                        <p:strVal val="visible"/>
                                      </p:to>
                                    </p:set>
                                    <p:animEffect transition="in" filter="diamond(in)">
                                      <p:cBhvr>
                                        <p:cTn id="24" dur="2000"/>
                                        <p:tgtEl>
                                          <p:spTgt spid="80905"/>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80908"/>
                                        </p:tgtEl>
                                        <p:attrNameLst>
                                          <p:attrName>style.visibility</p:attrName>
                                        </p:attrNameLst>
                                      </p:cBhvr>
                                      <p:to>
                                        <p:strVal val="visible"/>
                                      </p:to>
                                    </p:set>
                                    <p:animEffect transition="in" filter="diamond(in)">
                                      <p:cBhvr>
                                        <p:cTn id="29" dur="2000"/>
                                        <p:tgtEl>
                                          <p:spTgt spid="80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4"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D9A6DA8C-2B22-496C-8528-6FB0A883909D}"/>
              </a:ext>
            </a:extLst>
          </p:cNvPr>
          <p:cNvSpPr>
            <a:spLocks noGrp="1" noRot="1" noChangeArrowheads="1"/>
          </p:cNvSpPr>
          <p:nvPr>
            <p:ph type="body" sz="half" idx="1"/>
          </p:nvPr>
        </p:nvSpPr>
        <p:spPr>
          <a:xfrm>
            <a:off x="301625" y="333375"/>
            <a:ext cx="8302625" cy="3240088"/>
          </a:xfrm>
        </p:spPr>
        <p:txBody>
          <a:bodyPr/>
          <a:lstStyle/>
          <a:p>
            <a:pPr>
              <a:lnSpc>
                <a:spcPct val="120000"/>
              </a:lnSpc>
            </a:pP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与</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为属性变量，它指的是列联表的横栏与纵栏按某种规则的分类，我们关心的是属性变量</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与</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是否独立，由此提出如下假设：</a:t>
            </a:r>
          </a:p>
          <a:p>
            <a:pPr marL="0" indent="0">
              <a:lnSpc>
                <a:spcPct val="120000"/>
              </a:lnSpc>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H</a:t>
            </a:r>
            <a:r>
              <a:rPr lang="en-US" altLang="zh-CN" sz="2400" b="1" baseline="-25000"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：属性变量</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与</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相互独立；</a:t>
            </a:r>
          </a:p>
          <a:p>
            <a:pPr marL="0" indent="0">
              <a:lnSpc>
                <a:spcPct val="120000"/>
              </a:lnSpc>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H</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：属性变量</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与</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不独立。</a:t>
            </a:r>
          </a:p>
          <a:p>
            <a:pPr marL="0" indent="0">
              <a:lnSpc>
                <a:spcPct val="120000"/>
              </a:lnSpc>
              <a:buNone/>
            </a:pPr>
            <a:r>
              <a:rPr lang="zh-CN" altLang="en-US" sz="2400" b="1" dirty="0">
                <a:latin typeface="Times New Roman" panose="02020603050405020304" pitchFamily="18" charset="0"/>
                <a:cs typeface="Times New Roman" panose="02020603050405020304" pitchFamily="18" charset="0"/>
              </a:rPr>
              <a:t>      因而构建如下统计量：</a:t>
            </a:r>
          </a:p>
        </p:txBody>
      </p:sp>
      <p:graphicFrame>
        <p:nvGraphicFramePr>
          <p:cNvPr id="81927" name="Object 7">
            <a:extLst>
              <a:ext uri="{FF2B5EF4-FFF2-40B4-BE49-F238E27FC236}">
                <a16:creationId xmlns:a16="http://schemas.microsoft.com/office/drawing/2014/main" id="{284F8CF6-C93C-44CD-B937-FAA65E85F5A1}"/>
              </a:ext>
            </a:extLst>
          </p:cNvPr>
          <p:cNvGraphicFramePr>
            <a:graphicFrameLocks noGrp="1" noChangeAspect="1"/>
          </p:cNvGraphicFramePr>
          <p:nvPr>
            <p:ph sz="half" idx="2"/>
          </p:nvPr>
        </p:nvGraphicFramePr>
        <p:xfrm>
          <a:off x="468313" y="3716338"/>
          <a:ext cx="8210550" cy="1333500"/>
        </p:xfrm>
        <a:graphic>
          <a:graphicData uri="http://schemas.openxmlformats.org/presentationml/2006/ole">
            <mc:AlternateContent xmlns:mc="http://schemas.openxmlformats.org/markup-compatibility/2006">
              <mc:Choice xmlns:v="urn:schemas-microsoft-com:vml" Requires="v">
                <p:oleObj spid="_x0000_s3078" name="Equation" r:id="rId3" imgW="2971800" imgH="482400" progId="Equation.DSMT4">
                  <p:embed/>
                </p:oleObj>
              </mc:Choice>
              <mc:Fallback>
                <p:oleObj name="Equation" r:id="rId3" imgW="2971800" imgH="482400" progId="Equation.DSMT4">
                  <p:embed/>
                  <p:pic>
                    <p:nvPicPr>
                      <p:cNvPr id="81927" name="Object 7">
                        <a:extLst>
                          <a:ext uri="{FF2B5EF4-FFF2-40B4-BE49-F238E27FC236}">
                            <a16:creationId xmlns:a16="http://schemas.microsoft.com/office/drawing/2014/main" id="{284F8CF6-C93C-44CD-B937-FAA65E85F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716338"/>
                        <a:ext cx="821055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0" name="Object 10">
            <a:extLst>
              <a:ext uri="{FF2B5EF4-FFF2-40B4-BE49-F238E27FC236}">
                <a16:creationId xmlns:a16="http://schemas.microsoft.com/office/drawing/2014/main" id="{D2637EA6-1F10-4F56-8E52-AC33D7C31908}"/>
              </a:ext>
            </a:extLst>
          </p:cNvPr>
          <p:cNvGraphicFramePr>
            <a:graphicFrameLocks noChangeAspect="1"/>
          </p:cNvGraphicFramePr>
          <p:nvPr/>
        </p:nvGraphicFramePr>
        <p:xfrm>
          <a:off x="468313" y="5467811"/>
          <a:ext cx="5897563" cy="666750"/>
        </p:xfrm>
        <a:graphic>
          <a:graphicData uri="http://schemas.openxmlformats.org/presentationml/2006/ole">
            <mc:AlternateContent xmlns:mc="http://schemas.openxmlformats.org/markup-compatibility/2006">
              <mc:Choice xmlns:v="urn:schemas-microsoft-com:vml" Requires="v">
                <p:oleObj spid="_x0000_s3079" name="Equation" r:id="rId5" imgW="2133360" imgH="241200" progId="Equation.DSMT4">
                  <p:embed/>
                </p:oleObj>
              </mc:Choice>
              <mc:Fallback>
                <p:oleObj name="Equation" r:id="rId5" imgW="2133360" imgH="241200" progId="Equation.DSMT4">
                  <p:embed/>
                  <p:pic>
                    <p:nvPicPr>
                      <p:cNvPr id="81930" name="Object 10">
                        <a:extLst>
                          <a:ext uri="{FF2B5EF4-FFF2-40B4-BE49-F238E27FC236}">
                            <a16:creationId xmlns:a16="http://schemas.microsoft.com/office/drawing/2014/main" id="{D2637EA6-1F10-4F56-8E52-AC33D7C31908}"/>
                          </a:ext>
                        </a:extLst>
                      </p:cNvPr>
                      <p:cNvPicPr>
                        <a:picLocks noChangeAspect="1" noChangeArrowheads="1"/>
                      </p:cNvPicPr>
                      <p:nvPr/>
                    </p:nvPicPr>
                    <p:blipFill>
                      <a:blip r:embed="rId6"/>
                      <a:srcRect/>
                      <a:stretch>
                        <a:fillRect/>
                      </a:stretch>
                    </p:blipFill>
                    <p:spPr bwMode="auto">
                      <a:xfrm>
                        <a:off x="468313" y="5467811"/>
                        <a:ext cx="5897563"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27"/>
                                        </p:tgtEl>
                                        <p:attrNameLst>
                                          <p:attrName>style.visibility</p:attrName>
                                        </p:attrNameLst>
                                      </p:cBhvr>
                                      <p:to>
                                        <p:strVal val="visible"/>
                                      </p:to>
                                    </p:set>
                                    <p:animEffect transition="in" filter="blinds(horizontal)">
                                      <p:cBhvr>
                                        <p:cTn id="7" dur="500"/>
                                        <p:tgtEl>
                                          <p:spTgt spid="819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30"/>
                                        </p:tgtEl>
                                        <p:attrNameLst>
                                          <p:attrName>style.visibility</p:attrName>
                                        </p:attrNameLst>
                                      </p:cBhvr>
                                      <p:to>
                                        <p:strVal val="visible"/>
                                      </p:to>
                                    </p:set>
                                    <p:animEffect transition="in" filter="blinds(horizontal)">
                                      <p:cBhvr>
                                        <p:cTn id="12" dur="500"/>
                                        <p:tgtEl>
                                          <p:spTgt spid="81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31BA29C0-56B3-49A4-8454-6B38AA9A0939}"/>
              </a:ext>
            </a:extLst>
          </p:cNvPr>
          <p:cNvSpPr>
            <a:spLocks noGrp="1" noChangeArrowheads="1"/>
          </p:cNvSpPr>
          <p:nvPr>
            <p:ph type="body" idx="1"/>
          </p:nvPr>
        </p:nvSpPr>
        <p:spPr>
          <a:xfrm>
            <a:off x="323850" y="1484313"/>
            <a:ext cx="8229600" cy="5591175"/>
          </a:xfrm>
        </p:spPr>
        <p:txBody>
          <a:bodyPr/>
          <a:lstStyle/>
          <a:p>
            <a:pPr>
              <a:lnSpc>
                <a:spcPct val="115000"/>
              </a:lnSpc>
              <a:buClr>
                <a:schemeClr val="tx1"/>
              </a:buClr>
              <a:buFont typeface="Wingdings" panose="05000000000000000000" pitchFamily="2" charset="2"/>
              <a:buChar char="Ø"/>
            </a:pPr>
            <a:r>
              <a:rPr lang="zh-CN" altLang="en-US" sz="2400" b="1">
                <a:latin typeface="Times New Roman" panose="02020603050405020304" pitchFamily="18" charset="0"/>
                <a:ea typeface="黑体" panose="02010609060101010101" pitchFamily="49" charset="-122"/>
              </a:rPr>
              <a:t>对应分析，也称</a:t>
            </a:r>
            <a:r>
              <a:rPr lang="zh-CN" altLang="en-US" sz="2400" b="1">
                <a:solidFill>
                  <a:srgbClr val="0000FF"/>
                </a:solidFill>
                <a:latin typeface="Times New Roman" panose="02020603050405020304" pitchFamily="18" charset="0"/>
                <a:ea typeface="黑体" panose="02010609060101010101" pitchFamily="49" charset="-122"/>
              </a:rPr>
              <a:t>关联分析</a:t>
            </a:r>
            <a:r>
              <a:rPr lang="zh-CN" altLang="en-US" sz="2400" b="1">
                <a:latin typeface="Times New Roman" panose="02020603050405020304" pitchFamily="18" charset="0"/>
              </a:rPr>
              <a:t>、</a:t>
            </a:r>
            <a:r>
              <a:rPr lang="en-US" altLang="zh-CN" sz="2400" b="1">
                <a:solidFill>
                  <a:srgbClr val="0000FF"/>
                </a:solidFill>
                <a:latin typeface="Times New Roman" panose="02020603050405020304" pitchFamily="18" charset="0"/>
              </a:rPr>
              <a:t>R-Q</a:t>
            </a:r>
            <a:r>
              <a:rPr lang="zh-CN" altLang="en-US" sz="2400" b="1">
                <a:solidFill>
                  <a:srgbClr val="0000FF"/>
                </a:solidFill>
                <a:latin typeface="Times New Roman" panose="02020603050405020304" pitchFamily="18" charset="0"/>
                <a:ea typeface="黑体" panose="02010609060101010101" pitchFamily="49" charset="-122"/>
              </a:rPr>
              <a:t>型因子分析</a:t>
            </a:r>
            <a:r>
              <a:rPr lang="zh-CN" altLang="en-US" sz="2400" b="1">
                <a:latin typeface="Times New Roman" panose="02020603050405020304" pitchFamily="18" charset="0"/>
              </a:rPr>
              <a:t>，</a:t>
            </a:r>
            <a:r>
              <a:rPr lang="zh-CN" altLang="en-US" sz="2400" b="1">
                <a:latin typeface="Times New Roman" panose="02020603050405020304" pitchFamily="18" charset="0"/>
                <a:ea typeface="黑体" panose="02010609060101010101" pitchFamily="49" charset="-122"/>
              </a:rPr>
              <a:t>是</a:t>
            </a:r>
            <a:r>
              <a:rPr lang="zh-CN" altLang="en-US" sz="2400" b="1">
                <a:latin typeface="黑体" panose="02010609060101010101" pitchFamily="49" charset="-122"/>
                <a:ea typeface="黑体" panose="02010609060101010101" pitchFamily="49" charset="-122"/>
              </a:rPr>
              <a:t>由法国人</a:t>
            </a:r>
            <a:r>
              <a:rPr lang="en-US" altLang="zh-CN" sz="2400" b="1">
                <a:latin typeface="Times New Roman" panose="02020603050405020304" pitchFamily="18" charset="0"/>
                <a:ea typeface="黑体" panose="02010609060101010101" pitchFamily="49" charset="-122"/>
              </a:rPr>
              <a:t>Beozecri</a:t>
            </a:r>
            <a:r>
              <a:rPr lang="zh-CN" altLang="en-US" sz="2400" b="1">
                <a:latin typeface="Times New Roman" panose="02020603050405020304" pitchFamily="18" charset="0"/>
                <a:ea typeface="黑体" panose="02010609060101010101" pitchFamily="49" charset="-122"/>
              </a:rPr>
              <a:t>于</a:t>
            </a:r>
            <a:r>
              <a:rPr lang="en-US" altLang="zh-CN" sz="2400" b="1">
                <a:latin typeface="Times New Roman" panose="02020603050405020304" pitchFamily="18" charset="0"/>
                <a:ea typeface="黑体" panose="02010609060101010101" pitchFamily="49" charset="-122"/>
              </a:rPr>
              <a:t>1970</a:t>
            </a:r>
            <a:r>
              <a:rPr lang="zh-CN" altLang="en-US" sz="2400" b="1">
                <a:latin typeface="黑体" panose="02010609060101010101" pitchFamily="49" charset="-122"/>
                <a:ea typeface="黑体" panose="02010609060101010101" pitchFamily="49" charset="-122"/>
              </a:rPr>
              <a:t>年提出来的</a:t>
            </a:r>
            <a:r>
              <a:rPr lang="zh-CN" altLang="en-US" sz="2400" b="1">
                <a:latin typeface="Times New Roman" panose="02020603050405020304" pitchFamily="18" charset="0"/>
                <a:ea typeface="黑体" panose="02010609060101010101" pitchFamily="49" charset="-122"/>
              </a:rPr>
              <a:t>。</a:t>
            </a:r>
          </a:p>
          <a:p>
            <a:pPr>
              <a:lnSpc>
                <a:spcPct val="115000"/>
              </a:lnSpc>
            </a:pPr>
            <a:endParaRPr lang="zh-CN" altLang="en-US" sz="800" b="1">
              <a:latin typeface="Times New Roman" panose="02020603050405020304" pitchFamily="18" charset="0"/>
              <a:ea typeface="黑体" panose="02010609060101010101" pitchFamily="49" charset="-122"/>
            </a:endParaRPr>
          </a:p>
          <a:p>
            <a:pPr>
              <a:lnSpc>
                <a:spcPct val="115000"/>
              </a:lnSpc>
              <a:buClr>
                <a:schemeClr val="tx1"/>
              </a:buClr>
              <a:buFont typeface="Wingdings" panose="05000000000000000000" pitchFamily="2" charset="2"/>
              <a:buChar char="Ø"/>
            </a:pPr>
            <a:r>
              <a:rPr lang="zh-CN" altLang="en-US" sz="2400" b="1">
                <a:latin typeface="Times New Roman" panose="02020603050405020304" pitchFamily="18" charset="0"/>
                <a:ea typeface="黑体" panose="02010609060101010101" pitchFamily="49" charset="-122"/>
              </a:rPr>
              <a:t>通过分析由</a:t>
            </a:r>
            <a:r>
              <a:rPr lang="zh-CN" altLang="en-US" sz="2400" b="1">
                <a:solidFill>
                  <a:srgbClr val="0000FF"/>
                </a:solidFill>
                <a:latin typeface="Times New Roman" panose="02020603050405020304" pitchFamily="18" charset="0"/>
                <a:ea typeface="黑体" panose="02010609060101010101" pitchFamily="49" charset="-122"/>
              </a:rPr>
              <a:t>定性变量</a:t>
            </a:r>
            <a:r>
              <a:rPr lang="zh-CN" altLang="en-US" sz="2400" b="1">
                <a:latin typeface="Times New Roman" panose="02020603050405020304" pitchFamily="18" charset="0"/>
                <a:ea typeface="黑体" panose="02010609060101010101" pitchFamily="49" charset="-122"/>
              </a:rPr>
              <a:t>构成的</a:t>
            </a:r>
            <a:r>
              <a:rPr lang="zh-CN" altLang="en-US" sz="2400" b="1">
                <a:solidFill>
                  <a:srgbClr val="0000FF"/>
                </a:solidFill>
                <a:latin typeface="Times New Roman" panose="02020603050405020304" pitchFamily="18" charset="0"/>
                <a:ea typeface="黑体" panose="02010609060101010101" pitchFamily="49" charset="-122"/>
              </a:rPr>
              <a:t>交互汇总表</a:t>
            </a:r>
            <a:r>
              <a:rPr lang="zh-CN" altLang="en-US" sz="2400" b="1">
                <a:latin typeface="Times New Roman" panose="02020603050405020304" pitchFamily="18" charset="0"/>
                <a:ea typeface="黑体" panose="02010609060101010101" pitchFamily="49" charset="-122"/>
              </a:rPr>
              <a:t>来揭示变量之间的联系。</a:t>
            </a:r>
          </a:p>
          <a:p>
            <a:pPr>
              <a:lnSpc>
                <a:spcPct val="115000"/>
              </a:lnSpc>
            </a:pPr>
            <a:endParaRPr lang="zh-CN" altLang="en-US" sz="800" b="1">
              <a:latin typeface="Times New Roman" panose="02020603050405020304" pitchFamily="18" charset="0"/>
              <a:ea typeface="黑体" panose="02010609060101010101" pitchFamily="49" charset="-122"/>
            </a:endParaRPr>
          </a:p>
          <a:p>
            <a:pPr>
              <a:lnSpc>
                <a:spcPct val="115000"/>
              </a:lnSpc>
              <a:buClr>
                <a:schemeClr val="tx1"/>
              </a:buClr>
              <a:buFont typeface="Wingdings" panose="05000000000000000000" pitchFamily="2" charset="2"/>
              <a:buChar char="Ø"/>
            </a:pPr>
            <a:r>
              <a:rPr lang="zh-CN" altLang="en-US" sz="2400" b="1">
                <a:latin typeface="Times New Roman" panose="02020603050405020304" pitchFamily="18" charset="0"/>
                <a:ea typeface="黑体" panose="02010609060101010101" pitchFamily="49" charset="-122"/>
              </a:rPr>
              <a:t>可以揭示同一变量的各个类别之间的差异，以及不同变量各个类别之间的对应关系。</a:t>
            </a:r>
          </a:p>
          <a:p>
            <a:pPr>
              <a:lnSpc>
                <a:spcPct val="115000"/>
              </a:lnSpc>
            </a:pPr>
            <a:endParaRPr lang="zh-CN" altLang="en-US" sz="800" b="1">
              <a:latin typeface="Times New Roman" panose="02020603050405020304" pitchFamily="18" charset="0"/>
              <a:ea typeface="黑体" panose="02010609060101010101" pitchFamily="49" charset="-122"/>
            </a:endParaRPr>
          </a:p>
          <a:p>
            <a:pPr>
              <a:lnSpc>
                <a:spcPct val="115000"/>
              </a:lnSpc>
              <a:buClr>
                <a:schemeClr val="tx1"/>
              </a:buClr>
              <a:buFont typeface="Wingdings" panose="05000000000000000000" pitchFamily="2" charset="2"/>
              <a:buChar char="Ø"/>
            </a:pPr>
            <a:r>
              <a:rPr lang="zh-CN" altLang="en-US" sz="2400" b="1">
                <a:latin typeface="Times New Roman" panose="02020603050405020304" pitchFamily="18" charset="0"/>
                <a:ea typeface="黑体" panose="02010609060101010101" pitchFamily="49" charset="-122"/>
              </a:rPr>
              <a:t>它是一种</a:t>
            </a:r>
            <a:r>
              <a:rPr lang="zh-CN" altLang="en-US" sz="2400" b="1">
                <a:solidFill>
                  <a:srgbClr val="0000FF"/>
                </a:solidFill>
                <a:latin typeface="Times New Roman" panose="02020603050405020304" pitchFamily="18" charset="0"/>
                <a:ea typeface="黑体" panose="02010609060101010101" pitchFamily="49" charset="-122"/>
              </a:rPr>
              <a:t>视觉化</a:t>
            </a:r>
            <a:r>
              <a:rPr lang="zh-CN" altLang="en-US" sz="2400" b="1">
                <a:latin typeface="Times New Roman" panose="02020603050405020304" pitchFamily="18" charset="0"/>
                <a:ea typeface="黑体" panose="02010609060101010101" pitchFamily="49" charset="-122"/>
              </a:rPr>
              <a:t>的数据分析方法，它能够将几组看不出任何联系的数据，通过视觉上可以接受的定位图展现出来。</a:t>
            </a:r>
            <a:r>
              <a:rPr lang="zh-CN" altLang="en-US" sz="2400" b="1"/>
              <a:t> </a:t>
            </a:r>
          </a:p>
        </p:txBody>
      </p:sp>
      <p:sp>
        <p:nvSpPr>
          <p:cNvPr id="4" name="Rectangle 2">
            <a:extLst>
              <a:ext uri="{FF2B5EF4-FFF2-40B4-BE49-F238E27FC236}">
                <a16:creationId xmlns:a16="http://schemas.microsoft.com/office/drawing/2014/main" id="{41320C83-CF24-4CB0-BB18-08F46E2CE2B9}"/>
              </a:ext>
            </a:extLst>
          </p:cNvPr>
          <p:cNvSpPr>
            <a:spLocks noGrp="1" noChangeArrowheads="1"/>
          </p:cNvSpPr>
          <p:nvPr>
            <p:ph type="title"/>
          </p:nvPr>
        </p:nvSpPr>
        <p:spPr>
          <a:xfrm>
            <a:off x="323850" y="188913"/>
            <a:ext cx="8540750" cy="1143000"/>
          </a:xfrm>
        </p:spPr>
        <p:txBody>
          <a:bodyPr/>
          <a:lstStyle/>
          <a:p>
            <a:pPr>
              <a:defRPr/>
            </a:pPr>
            <a:r>
              <a:rPr lang="en-US" altLang="zh-CN" sz="3200" b="1" dirty="0">
                <a:latin typeface="Times New Roman" panose="02020603050405020304" pitchFamily="18" charset="0"/>
                <a:cs typeface="Times New Roman" panose="02020603050405020304" pitchFamily="18" charset="0"/>
              </a:rPr>
              <a:t>§1  </a:t>
            </a:r>
            <a:r>
              <a:rPr kumimoji="1" lang="zh-CN" altLang="en-US" sz="3200" b="1" kern="1200" dirty="0">
                <a:latin typeface="黑体" pitchFamily="49" charset="-122"/>
                <a:ea typeface="黑体" pitchFamily="49" charset="-122"/>
                <a:cs typeface="+mn-cs"/>
              </a:rPr>
              <a:t>对应分析基本思想</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802F21D3-398A-40D1-BB96-2DED831E5D9B}"/>
              </a:ext>
            </a:extLst>
          </p:cNvPr>
          <p:cNvSpPr>
            <a:spLocks noChangeArrowheads="1"/>
          </p:cNvSpPr>
          <p:nvPr/>
        </p:nvSpPr>
        <p:spPr bwMode="auto">
          <a:xfrm>
            <a:off x="357188" y="1714500"/>
            <a:ext cx="8253412" cy="3203575"/>
          </a:xfrm>
          <a:prstGeom prst="rect">
            <a:avLst/>
          </a:prstGeom>
          <a:noFill/>
          <a:ln w="9525">
            <a:noFill/>
            <a:miter lim="800000"/>
            <a:headEnd/>
            <a:tailEnd/>
          </a:ln>
        </p:spPr>
        <p:txBody>
          <a:bodyPr>
            <a:spAutoFit/>
          </a:bodyPr>
          <a:lstStyle/>
          <a:p>
            <a:pPr algn="just" eaLnBrk="1" hangingPunct="1">
              <a:lnSpc>
                <a:spcPct val="130000"/>
              </a:lnSpc>
              <a:spcBef>
                <a:spcPts val="600"/>
              </a:spcBef>
              <a:defRPr/>
            </a:pPr>
            <a:r>
              <a:rPr kumimoji="1" lang="zh-CN" altLang="en-US" sz="2400" dirty="0">
                <a:solidFill>
                  <a:schemeClr val="tx2"/>
                </a:solidFill>
                <a:latin typeface="Times New Roman" pitchFamily="18" charset="0"/>
              </a:rPr>
              <a:t>一种非常有用的市场研究工具，可以表述一个市场的侧面（市场细分、产品定位等）。</a:t>
            </a:r>
            <a:endParaRPr kumimoji="1" lang="en-US" altLang="zh-CN" sz="2400" dirty="0">
              <a:solidFill>
                <a:schemeClr val="tx2"/>
              </a:solidFill>
              <a:latin typeface="Times New Roman" pitchFamily="18" charset="0"/>
            </a:endParaRPr>
          </a:p>
          <a:p>
            <a:pPr indent="622300" algn="just" eaLnBrk="1" hangingPunct="1">
              <a:lnSpc>
                <a:spcPct val="130000"/>
              </a:lnSpc>
              <a:spcBef>
                <a:spcPts val="600"/>
              </a:spcBef>
              <a:defRPr/>
            </a:pPr>
            <a:r>
              <a:rPr kumimoji="1" lang="zh-CN" altLang="en-US" sz="2400" dirty="0">
                <a:solidFill>
                  <a:schemeClr val="tx2"/>
                </a:solidFill>
                <a:latin typeface="Times New Roman" pitchFamily="18" charset="0"/>
              </a:rPr>
              <a:t>可以在</a:t>
            </a:r>
            <a:r>
              <a:rPr kumimoji="1" lang="en-US" altLang="zh-CN" sz="2400" dirty="0">
                <a:solidFill>
                  <a:schemeClr val="tx2"/>
                </a:solidFill>
                <a:latin typeface="Times New Roman" pitchFamily="18" charset="0"/>
              </a:rPr>
              <a:t>2</a:t>
            </a:r>
            <a:r>
              <a:rPr kumimoji="1" lang="zh-CN" altLang="en-US" sz="2400" dirty="0">
                <a:solidFill>
                  <a:schemeClr val="tx2"/>
                </a:solidFill>
                <a:latin typeface="Times New Roman" pitchFamily="18" charset="0"/>
              </a:rPr>
              <a:t>维空间内同时表达多维的属性</a:t>
            </a:r>
            <a:endParaRPr kumimoji="1" lang="en-US" altLang="zh-CN" sz="2400" dirty="0">
              <a:solidFill>
                <a:schemeClr val="tx2"/>
              </a:solidFill>
              <a:latin typeface="Times New Roman" pitchFamily="18" charset="0"/>
            </a:endParaRPr>
          </a:p>
          <a:p>
            <a:pPr indent="622300" algn="just" eaLnBrk="1" hangingPunct="1">
              <a:lnSpc>
                <a:spcPct val="130000"/>
              </a:lnSpc>
              <a:spcBef>
                <a:spcPts val="600"/>
              </a:spcBef>
              <a:defRPr/>
            </a:pPr>
            <a:r>
              <a:rPr kumimoji="1" lang="zh-CN" altLang="en-US" sz="2400" dirty="0">
                <a:solidFill>
                  <a:schemeClr val="tx2"/>
                </a:solidFill>
                <a:latin typeface="Times New Roman" pitchFamily="18" charset="0"/>
              </a:rPr>
              <a:t>可以更好地理解品牌和属性之间的关系</a:t>
            </a:r>
            <a:endParaRPr kumimoji="1" lang="en-US" altLang="zh-CN" sz="2400" dirty="0">
              <a:solidFill>
                <a:schemeClr val="tx2"/>
              </a:solidFill>
              <a:latin typeface="Times New Roman" pitchFamily="18" charset="0"/>
            </a:endParaRPr>
          </a:p>
          <a:p>
            <a:pPr indent="622300" algn="just" eaLnBrk="1" hangingPunct="1">
              <a:lnSpc>
                <a:spcPct val="130000"/>
              </a:lnSpc>
              <a:spcBef>
                <a:spcPts val="600"/>
              </a:spcBef>
              <a:defRPr/>
            </a:pPr>
            <a:r>
              <a:rPr kumimoji="1" lang="zh-CN" altLang="en-US" sz="2400" dirty="0">
                <a:solidFill>
                  <a:schemeClr val="tx2"/>
                </a:solidFill>
                <a:latin typeface="Times New Roman" pitchFamily="18" charset="0"/>
              </a:rPr>
              <a:t>有助于发现市场空隙，优化产品定位</a:t>
            </a:r>
          </a:p>
          <a:p>
            <a:pPr algn="just" eaLnBrk="1" hangingPunct="1">
              <a:lnSpc>
                <a:spcPct val="130000"/>
              </a:lnSpc>
              <a:defRPr/>
            </a:pPr>
            <a:r>
              <a:rPr kumimoji="1" lang="zh-CN" altLang="en-US" sz="2400" dirty="0">
                <a:solidFill>
                  <a:schemeClr val="tx2"/>
                </a:solidFill>
                <a:latin typeface="Times New Roman" pitchFamily="18" charset="0"/>
              </a:rPr>
              <a:t>        </a:t>
            </a:r>
          </a:p>
        </p:txBody>
      </p:sp>
      <p:sp>
        <p:nvSpPr>
          <p:cNvPr id="4" name="Rectangle 2">
            <a:extLst>
              <a:ext uri="{FF2B5EF4-FFF2-40B4-BE49-F238E27FC236}">
                <a16:creationId xmlns:a16="http://schemas.microsoft.com/office/drawing/2014/main" id="{5FE4DDFC-6627-445A-A0DE-C015B7105A3D}"/>
              </a:ext>
            </a:extLst>
          </p:cNvPr>
          <p:cNvSpPr>
            <a:spLocks noGrp="1" noChangeArrowheads="1"/>
          </p:cNvSpPr>
          <p:nvPr>
            <p:ph type="title"/>
          </p:nvPr>
        </p:nvSpPr>
        <p:spPr>
          <a:xfrm>
            <a:off x="323850" y="188913"/>
            <a:ext cx="8540750" cy="1143000"/>
          </a:xfrm>
        </p:spPr>
        <p:txBody>
          <a:bodyPr/>
          <a:lstStyle/>
          <a:p>
            <a:pPr>
              <a:defRPr/>
            </a:pPr>
            <a:r>
              <a:rPr lang="en-US" altLang="zh-CN" sz="3200" b="1" dirty="0">
                <a:latin typeface="Times New Roman" panose="02020603050405020304" pitchFamily="18" charset="0"/>
                <a:cs typeface="Times New Roman" panose="02020603050405020304" pitchFamily="18" charset="0"/>
              </a:rPr>
              <a:t>§1  </a:t>
            </a:r>
            <a:r>
              <a:rPr kumimoji="1" lang="zh-CN" altLang="en-US" sz="3200" b="1" kern="1200" dirty="0">
                <a:latin typeface="黑体" pitchFamily="49" charset="-122"/>
                <a:ea typeface="黑体" pitchFamily="49" charset="-122"/>
                <a:cs typeface="+mn-cs"/>
              </a:rPr>
              <a:t>对应分析基本思想</a:t>
            </a:r>
          </a:p>
        </p:txBody>
      </p:sp>
    </p:spTree>
  </p:cSld>
  <p:clrMapOvr>
    <a:masterClrMapping/>
  </p:clrMapOvr>
  <p:transition spd="med">
    <p:strips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9BB064C-6791-4BB9-AFFA-509074345680}"/>
              </a:ext>
            </a:extLst>
          </p:cNvPr>
          <p:cNvSpPr>
            <a:spLocks noGrp="1" noChangeArrowheads="1"/>
          </p:cNvSpPr>
          <p:nvPr>
            <p:ph type="title"/>
          </p:nvPr>
        </p:nvSpPr>
        <p:spPr>
          <a:xfrm>
            <a:off x="323850" y="2636838"/>
            <a:ext cx="8540750" cy="1143000"/>
          </a:xfrm>
        </p:spPr>
        <p:txBody>
          <a:bodyPr/>
          <a:lstStyle/>
          <a:p>
            <a:pPr eaLnBrk="1" hangingPunct="1"/>
            <a:r>
              <a:rPr lang="zh-CN" altLang="en-US" dirty="0"/>
              <a:t> </a:t>
            </a:r>
            <a:r>
              <a:rPr lang="zh-CN" altLang="en-US" b="1" dirty="0"/>
              <a:t>起名为“波澜”恰当吗</a:t>
            </a:r>
            <a:br>
              <a:rPr lang="zh-CN" altLang="en-US" b="1" dirty="0"/>
            </a:br>
            <a:endParaRPr lang="zh-CN" altLang="en-US" b="1" dirty="0"/>
          </a:p>
        </p:txBody>
      </p:sp>
      <p:pic>
        <p:nvPicPr>
          <p:cNvPr id="29699" name="Picture 3" descr="MCj03840400000[1]">
            <a:extLst>
              <a:ext uri="{FF2B5EF4-FFF2-40B4-BE49-F238E27FC236}">
                <a16:creationId xmlns:a16="http://schemas.microsoft.com/office/drawing/2014/main" id="{8CBEAF3B-BBBC-4472-A109-14CE90498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3716338"/>
            <a:ext cx="1560512"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3">
            <a:extLst>
              <a:ext uri="{FF2B5EF4-FFF2-40B4-BE49-F238E27FC236}">
                <a16:creationId xmlns:a16="http://schemas.microsoft.com/office/drawing/2014/main" id="{E0F4000A-2C0E-40D5-85C6-6F51A5350F54}"/>
              </a:ext>
            </a:extLst>
          </p:cNvPr>
          <p:cNvSpPr txBox="1">
            <a:spLocks noChangeArrowheads="1"/>
          </p:cNvSpPr>
          <p:nvPr/>
        </p:nvSpPr>
        <p:spPr bwMode="auto">
          <a:xfrm>
            <a:off x="714375" y="714375"/>
            <a:ext cx="1363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600" b="1">
                <a:solidFill>
                  <a:srgbClr val="0000CC"/>
                </a:solidFill>
              </a:rPr>
              <a:t>案例</a:t>
            </a:r>
            <a:r>
              <a:rPr lang="en-US" altLang="zh-CN" sz="3600" b="1">
                <a:solidFill>
                  <a:srgbClr val="0000CC"/>
                </a:solidFill>
              </a:rPr>
              <a:t>1</a:t>
            </a:r>
            <a:endParaRPr lang="zh-CN" altLang="en-US" sz="3600" b="1">
              <a:solidFill>
                <a:srgbClr val="0000CC"/>
              </a:solidFill>
            </a:endParaRPr>
          </a:p>
        </p:txBody>
      </p:sp>
    </p:spTree>
    <p:extLst>
      <p:ext uri="{BB962C8B-B14F-4D97-AF65-F5344CB8AC3E}">
        <p14:creationId xmlns:p14="http://schemas.microsoft.com/office/powerpoint/2010/main" val="185225389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1A684D9B-2C40-44F8-A466-EE78C3373B05}"/>
              </a:ext>
            </a:extLst>
          </p:cNvPr>
          <p:cNvSpPr>
            <a:spLocks noChangeArrowheads="1"/>
          </p:cNvSpPr>
          <p:nvPr/>
        </p:nvSpPr>
        <p:spPr bwMode="auto">
          <a:xfrm>
            <a:off x="303213" y="1268413"/>
            <a:ext cx="8253412" cy="4645025"/>
          </a:xfrm>
          <a:prstGeom prst="rect">
            <a:avLst/>
          </a:prstGeom>
          <a:noFill/>
          <a:ln w="9525">
            <a:noFill/>
            <a:miter lim="800000"/>
            <a:headEnd/>
            <a:tailEnd/>
          </a:ln>
        </p:spPr>
        <p:txBody>
          <a:bodyPr>
            <a:spAutoFit/>
          </a:bodyPr>
          <a:lstStyle/>
          <a:p>
            <a:pPr algn="just" eaLnBrk="1" hangingPunct="1">
              <a:lnSpc>
                <a:spcPct val="130000"/>
              </a:lnSpc>
              <a:spcBef>
                <a:spcPts val="600"/>
              </a:spcBef>
              <a:defRPr/>
            </a:pPr>
            <a:r>
              <a:rPr kumimoji="1" lang="zh-CN" altLang="en-US" sz="2400" dirty="0">
                <a:solidFill>
                  <a:schemeClr val="tx2"/>
                </a:solidFill>
                <a:latin typeface="Times New Roman" pitchFamily="18" charset="0"/>
              </a:rPr>
              <a:t>        在因子分析中人们通常只是分析原始变量的因子结构，找出决定原始变量的公共因子，从而使问题的分析简化和清晰。这种研究对象是变量的因子分析称为</a:t>
            </a:r>
            <a:r>
              <a:rPr lang="en-US" altLang="zh-CN" sz="2400" b="1" dirty="0">
                <a:solidFill>
                  <a:srgbClr val="FF3300"/>
                </a:solidFill>
                <a:latin typeface="Times New Roman" pitchFamily="18" charset="0"/>
                <a:ea typeface="黑体" pitchFamily="49" charset="-122"/>
              </a:rPr>
              <a:t>R</a:t>
            </a:r>
            <a:r>
              <a:rPr lang="zh-CN" altLang="en-US" sz="2400" b="1" dirty="0">
                <a:solidFill>
                  <a:srgbClr val="FF3300"/>
                </a:solidFill>
                <a:latin typeface="Times New Roman" pitchFamily="18" charset="0"/>
                <a:ea typeface="黑体" pitchFamily="49" charset="-122"/>
              </a:rPr>
              <a:t>型</a:t>
            </a:r>
            <a:r>
              <a:rPr kumimoji="1" lang="zh-CN" altLang="en-US" sz="2400" dirty="0">
                <a:solidFill>
                  <a:schemeClr val="tx2"/>
                </a:solidFill>
                <a:latin typeface="Times New Roman" pitchFamily="18" charset="0"/>
              </a:rPr>
              <a:t>因子分析。</a:t>
            </a:r>
            <a:endParaRPr kumimoji="1" lang="en-US" altLang="zh-CN" sz="2400" dirty="0">
              <a:solidFill>
                <a:schemeClr val="tx2"/>
              </a:solidFill>
              <a:latin typeface="Times New Roman" pitchFamily="18" charset="0"/>
            </a:endParaRPr>
          </a:p>
          <a:p>
            <a:pPr indent="622300" algn="just" eaLnBrk="1" hangingPunct="1">
              <a:lnSpc>
                <a:spcPct val="130000"/>
              </a:lnSpc>
              <a:spcBef>
                <a:spcPts val="600"/>
              </a:spcBef>
              <a:defRPr/>
            </a:pPr>
            <a:r>
              <a:rPr kumimoji="1" lang="zh-CN" altLang="en-US" sz="2400" dirty="0">
                <a:solidFill>
                  <a:schemeClr val="tx2"/>
                </a:solidFill>
                <a:latin typeface="Times New Roman" pitchFamily="18" charset="0"/>
              </a:rPr>
              <a:t>对有些问题来说，我们还需要研究样品的结构，若对于样品进行因子分析，称为</a:t>
            </a:r>
            <a:r>
              <a:rPr lang="en-US" altLang="zh-CN" sz="2400" b="1" dirty="0">
                <a:solidFill>
                  <a:srgbClr val="FF3300"/>
                </a:solidFill>
                <a:latin typeface="Times New Roman" pitchFamily="18" charset="0"/>
                <a:ea typeface="黑体" pitchFamily="49" charset="-122"/>
              </a:rPr>
              <a:t>Q</a:t>
            </a:r>
            <a:r>
              <a:rPr lang="zh-CN" altLang="en-US" sz="2400" b="1" dirty="0">
                <a:solidFill>
                  <a:srgbClr val="FF3300"/>
                </a:solidFill>
                <a:latin typeface="Times New Roman" pitchFamily="18" charset="0"/>
                <a:ea typeface="黑体" pitchFamily="49" charset="-122"/>
              </a:rPr>
              <a:t>型</a:t>
            </a:r>
            <a:r>
              <a:rPr kumimoji="1" lang="zh-CN" altLang="en-US" sz="2400" dirty="0">
                <a:solidFill>
                  <a:schemeClr val="tx2"/>
                </a:solidFill>
                <a:latin typeface="Times New Roman" pitchFamily="18" charset="0"/>
              </a:rPr>
              <a:t>因子分析。</a:t>
            </a:r>
            <a:endParaRPr kumimoji="1" lang="en-US" altLang="zh-CN" sz="2400" dirty="0">
              <a:solidFill>
                <a:schemeClr val="tx2"/>
              </a:solidFill>
              <a:latin typeface="Times New Roman" pitchFamily="18" charset="0"/>
            </a:endParaRPr>
          </a:p>
          <a:p>
            <a:pPr indent="622300" algn="just" eaLnBrk="1" hangingPunct="1">
              <a:lnSpc>
                <a:spcPct val="130000"/>
              </a:lnSpc>
              <a:spcBef>
                <a:spcPts val="600"/>
              </a:spcBef>
              <a:defRPr/>
            </a:pPr>
            <a:r>
              <a:rPr kumimoji="1" lang="zh-CN" altLang="en-US" sz="2400" dirty="0">
                <a:solidFill>
                  <a:schemeClr val="tx2"/>
                </a:solidFill>
                <a:latin typeface="Times New Roman" pitchFamily="18" charset="0"/>
              </a:rPr>
              <a:t>当我们对数据同时进行</a:t>
            </a:r>
            <a:r>
              <a:rPr kumimoji="1" lang="en-US" altLang="zh-CN" sz="2400" dirty="0">
                <a:solidFill>
                  <a:schemeClr val="tx2"/>
                </a:solidFill>
                <a:latin typeface="Times New Roman" pitchFamily="18" charset="0"/>
              </a:rPr>
              <a:t>R</a:t>
            </a:r>
            <a:r>
              <a:rPr kumimoji="1" lang="zh-CN" altLang="en-US" sz="2400" dirty="0">
                <a:solidFill>
                  <a:schemeClr val="tx2"/>
                </a:solidFill>
                <a:latin typeface="Times New Roman" pitchFamily="18" charset="0"/>
              </a:rPr>
              <a:t>和</a:t>
            </a:r>
            <a:r>
              <a:rPr kumimoji="1" lang="en-US" altLang="zh-CN" sz="2400" dirty="0">
                <a:solidFill>
                  <a:schemeClr val="tx2"/>
                </a:solidFill>
                <a:latin typeface="Times New Roman" pitchFamily="18" charset="0"/>
              </a:rPr>
              <a:t>Q</a:t>
            </a:r>
            <a:r>
              <a:rPr kumimoji="1" lang="zh-CN" altLang="en-US" sz="2400" dirty="0">
                <a:solidFill>
                  <a:schemeClr val="tx2"/>
                </a:solidFill>
                <a:latin typeface="Times New Roman" pitchFamily="18" charset="0"/>
              </a:rPr>
              <a:t>型因子分析，并分别保留</a:t>
            </a:r>
            <a:r>
              <a:rPr kumimoji="1" lang="zh-CN" altLang="en-US" sz="2400" b="1" dirty="0">
                <a:solidFill>
                  <a:schemeClr val="tx2"/>
                </a:solidFill>
                <a:latin typeface="Times New Roman" pitchFamily="18" charset="0"/>
              </a:rPr>
              <a:t>两</a:t>
            </a:r>
            <a:r>
              <a:rPr kumimoji="1" lang="zh-CN" altLang="en-US" sz="2400" dirty="0">
                <a:solidFill>
                  <a:schemeClr val="tx2"/>
                </a:solidFill>
                <a:latin typeface="Times New Roman" pitchFamily="18" charset="0"/>
              </a:rPr>
              <a:t>个公共因子，则是对应分析的初步。</a:t>
            </a:r>
            <a:endParaRPr kumimoji="1" lang="en-US" altLang="zh-CN" sz="2400" dirty="0">
              <a:solidFill>
                <a:schemeClr val="tx2"/>
              </a:solidFill>
              <a:latin typeface="Times New Roman" pitchFamily="18" charset="0"/>
            </a:endParaRPr>
          </a:p>
          <a:p>
            <a:pPr indent="622300" algn="just" eaLnBrk="1" hangingPunct="1">
              <a:lnSpc>
                <a:spcPct val="130000"/>
              </a:lnSpc>
              <a:spcBef>
                <a:spcPts val="600"/>
              </a:spcBef>
              <a:defRPr/>
            </a:pPr>
            <a:endParaRPr kumimoji="1" lang="zh-CN" altLang="en-US" sz="2400" dirty="0">
              <a:solidFill>
                <a:schemeClr val="tx2"/>
              </a:solidFill>
              <a:latin typeface="Times New Roman" pitchFamily="18" charset="0"/>
            </a:endParaRPr>
          </a:p>
          <a:p>
            <a:pPr algn="just" eaLnBrk="1" hangingPunct="1">
              <a:lnSpc>
                <a:spcPct val="130000"/>
              </a:lnSpc>
              <a:defRPr/>
            </a:pPr>
            <a:r>
              <a:rPr kumimoji="1" lang="zh-CN" altLang="en-US" sz="2400" dirty="0">
                <a:solidFill>
                  <a:schemeClr val="tx2"/>
                </a:solidFill>
                <a:latin typeface="Times New Roman" pitchFamily="18" charset="0"/>
              </a:rPr>
              <a:t>        </a:t>
            </a:r>
          </a:p>
        </p:txBody>
      </p:sp>
      <p:sp>
        <p:nvSpPr>
          <p:cNvPr id="4" name="Rectangle 2">
            <a:extLst>
              <a:ext uri="{FF2B5EF4-FFF2-40B4-BE49-F238E27FC236}">
                <a16:creationId xmlns:a16="http://schemas.microsoft.com/office/drawing/2014/main" id="{CF2362C7-E7FE-4885-9024-B6258B8CE6DF}"/>
              </a:ext>
            </a:extLst>
          </p:cNvPr>
          <p:cNvSpPr>
            <a:spLocks noGrp="1" noChangeArrowheads="1"/>
          </p:cNvSpPr>
          <p:nvPr>
            <p:ph type="title"/>
          </p:nvPr>
        </p:nvSpPr>
        <p:spPr>
          <a:xfrm>
            <a:off x="323850" y="188913"/>
            <a:ext cx="8540750" cy="1143000"/>
          </a:xfrm>
        </p:spPr>
        <p:txBody>
          <a:bodyPr/>
          <a:lstStyle/>
          <a:p>
            <a:pPr>
              <a:defRPr/>
            </a:pPr>
            <a:r>
              <a:rPr lang="en-US" altLang="zh-CN" sz="3200" b="1" dirty="0">
                <a:latin typeface="Times New Roman" panose="02020603050405020304" pitchFamily="18" charset="0"/>
                <a:cs typeface="Times New Roman" panose="02020603050405020304" pitchFamily="18" charset="0"/>
              </a:rPr>
              <a:t>§1  </a:t>
            </a:r>
            <a:r>
              <a:rPr kumimoji="1" lang="zh-CN" altLang="en-US" sz="3200" b="1" kern="1200" dirty="0">
                <a:latin typeface="黑体" pitchFamily="49" charset="-122"/>
                <a:ea typeface="黑体" pitchFamily="49" charset="-122"/>
                <a:cs typeface="+mn-cs"/>
              </a:rPr>
              <a:t>对应分析基本思想</a:t>
            </a:r>
          </a:p>
        </p:txBody>
      </p:sp>
    </p:spTree>
  </p:cSld>
  <p:clrMapOvr>
    <a:masterClrMapping/>
  </p:clrMapOvr>
  <p:transition spd="med">
    <p:strips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C6EFADC-1D02-43A8-8CE7-2FEB535669D2}"/>
              </a:ext>
            </a:extLst>
          </p:cNvPr>
          <p:cNvSpPr>
            <a:spLocks noGrp="1" noChangeArrowheads="1"/>
          </p:cNvSpPr>
          <p:nvPr>
            <p:ph type="title"/>
          </p:nvPr>
        </p:nvSpPr>
        <p:spPr>
          <a:xfrm>
            <a:off x="323850" y="188913"/>
            <a:ext cx="8540750" cy="1143000"/>
          </a:xfrm>
        </p:spPr>
        <p:txBody>
          <a:bodyPr/>
          <a:lstStyle/>
          <a:p>
            <a:pPr>
              <a:defRPr/>
            </a:pPr>
            <a:r>
              <a:rPr lang="en-US" altLang="zh-CN" sz="3200" b="1" dirty="0">
                <a:latin typeface="Times New Roman" panose="02020603050405020304" pitchFamily="18" charset="0"/>
                <a:cs typeface="Times New Roman" panose="02020603050405020304" pitchFamily="18" charset="0"/>
              </a:rPr>
              <a:t>§1  </a:t>
            </a:r>
            <a:r>
              <a:rPr kumimoji="1" lang="zh-CN" altLang="en-US" sz="3200" b="1" kern="1200" dirty="0">
                <a:latin typeface="黑体" pitchFamily="49" charset="-122"/>
                <a:ea typeface="黑体" pitchFamily="49" charset="-122"/>
                <a:cs typeface="+mn-cs"/>
              </a:rPr>
              <a:t>对应分析基本思想</a:t>
            </a:r>
          </a:p>
        </p:txBody>
      </p:sp>
      <p:sp>
        <p:nvSpPr>
          <p:cNvPr id="8195" name="Rectangle 3">
            <a:extLst>
              <a:ext uri="{FF2B5EF4-FFF2-40B4-BE49-F238E27FC236}">
                <a16:creationId xmlns:a16="http://schemas.microsoft.com/office/drawing/2014/main" id="{1D2AF6F3-98DE-4510-8ABE-1E41BA420AB5}"/>
              </a:ext>
            </a:extLst>
          </p:cNvPr>
          <p:cNvSpPr>
            <a:spLocks noGrp="1" noChangeArrowheads="1"/>
          </p:cNvSpPr>
          <p:nvPr>
            <p:ph type="body" idx="1"/>
          </p:nvPr>
        </p:nvSpPr>
        <p:spPr/>
        <p:txBody>
          <a:bodyPr/>
          <a:lstStyle/>
          <a:p>
            <a:pPr>
              <a:lnSpc>
                <a:spcPct val="120000"/>
              </a:lnSpc>
              <a:buClr>
                <a:schemeClr val="tx1"/>
              </a:buClr>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对应分析综合了</a:t>
            </a:r>
            <a:r>
              <a:rPr lang="en-US" altLang="zh-CN" sz="2400" b="1" dirty="0">
                <a:latin typeface="Times New Roman" panose="02020603050405020304" pitchFamily="18" charset="0"/>
                <a:ea typeface="黑体" panose="02010609060101010101" pitchFamily="49" charset="-122"/>
              </a:rPr>
              <a:t>R</a:t>
            </a:r>
            <a:r>
              <a:rPr lang="zh-CN" altLang="en-US" sz="2400" b="1" dirty="0">
                <a:latin typeface="Times New Roman" panose="02020603050405020304" pitchFamily="18" charset="0"/>
                <a:ea typeface="黑体" panose="02010609060101010101" pitchFamily="49" charset="-122"/>
              </a:rPr>
              <a:t>型和</a:t>
            </a:r>
            <a:r>
              <a:rPr lang="en-US" altLang="zh-CN" sz="2400" b="1" dirty="0">
                <a:latin typeface="Times New Roman" panose="02020603050405020304" pitchFamily="18" charset="0"/>
                <a:ea typeface="黑体" panose="02010609060101010101" pitchFamily="49" charset="-122"/>
              </a:rPr>
              <a:t>Q</a:t>
            </a:r>
            <a:r>
              <a:rPr lang="zh-CN" altLang="en-US" sz="2400" b="1" dirty="0">
                <a:latin typeface="Times New Roman" panose="02020603050405020304" pitchFamily="18" charset="0"/>
                <a:ea typeface="黑体" panose="02010609060101010101" pitchFamily="49" charset="-122"/>
              </a:rPr>
              <a:t>型</a:t>
            </a:r>
            <a:r>
              <a:rPr lang="zh-CN" altLang="en-US" sz="2400" b="1" dirty="0">
                <a:latin typeface="黑体" panose="02010609060101010101" pitchFamily="49" charset="-122"/>
                <a:ea typeface="黑体" panose="02010609060101010101" pitchFamily="49" charset="-122"/>
              </a:rPr>
              <a:t>分析的优点，将两者统一起来；更重要的是可以把变量和样品的载荷反映在</a:t>
            </a:r>
            <a:r>
              <a:rPr lang="zh-CN" altLang="en-US" sz="2400" b="1" dirty="0">
                <a:solidFill>
                  <a:srgbClr val="0000FF"/>
                </a:solidFill>
                <a:latin typeface="黑体" panose="02010609060101010101" pitchFamily="49" charset="-122"/>
                <a:ea typeface="黑体" panose="02010609060101010101" pitchFamily="49" charset="-122"/>
              </a:rPr>
              <a:t>相同的公因子轴</a:t>
            </a:r>
            <a:r>
              <a:rPr lang="zh-CN" altLang="en-US" sz="2400" b="1" dirty="0">
                <a:latin typeface="黑体" panose="02010609060101010101" pitchFamily="49" charset="-122"/>
                <a:ea typeface="黑体" panose="02010609060101010101" pitchFamily="49" charset="-122"/>
              </a:rPr>
              <a:t>上。这就把变量和样品联系起来，便于解释和推断。</a:t>
            </a:r>
            <a:endParaRPr lang="en-US" altLang="zh-CN" sz="2400" b="1" dirty="0">
              <a:latin typeface="黑体" panose="02010609060101010101" pitchFamily="49" charset="-122"/>
              <a:ea typeface="黑体" panose="02010609060101010101" pitchFamily="49" charset="-122"/>
            </a:endParaRPr>
          </a:p>
          <a:p>
            <a:pPr>
              <a:lnSpc>
                <a:spcPct val="120000"/>
              </a:lnSpc>
              <a:buClr>
                <a:schemeClr val="tx1"/>
              </a:buClr>
              <a:buFont typeface="Wingdings" panose="05000000000000000000" pitchFamily="2" charset="2"/>
              <a:buChar char="Ø"/>
            </a:pPr>
            <a:endParaRPr lang="zh-CN" altLang="en-US" sz="2400" b="1" dirty="0">
              <a:latin typeface="黑体" panose="02010609060101010101" pitchFamily="49" charset="-122"/>
              <a:ea typeface="黑体" panose="02010609060101010101" pitchFamily="49" charset="-122"/>
            </a:endParaRPr>
          </a:p>
          <a:p>
            <a:pPr>
              <a:lnSpc>
                <a:spcPct val="130000"/>
              </a:lnSpc>
              <a:buClr>
                <a:schemeClr val="tx1"/>
              </a:buClr>
              <a:buFont typeface="Wingdings" panose="05000000000000000000" pitchFamily="2" charset="2"/>
              <a:buChar char="Ø"/>
            </a:pPr>
            <a:r>
              <a:rPr lang="zh-CN" altLang="en-US" sz="2400" b="1" dirty="0">
                <a:latin typeface="Times New Roman" panose="02020603050405020304" pitchFamily="18" charset="0"/>
                <a:ea typeface="黑体" panose="02010609060101010101" pitchFamily="49" charset="-122"/>
              </a:rPr>
              <a:t>对应分析的基本思想是将一个列联表的行和列中各元素的</a:t>
            </a:r>
            <a:r>
              <a:rPr lang="zh-CN" altLang="en-US" sz="2400" b="1" dirty="0">
                <a:solidFill>
                  <a:srgbClr val="0000FF"/>
                </a:solidFill>
                <a:latin typeface="Times New Roman" panose="02020603050405020304" pitchFamily="18" charset="0"/>
                <a:ea typeface="黑体" panose="02010609060101010101" pitchFamily="49" charset="-122"/>
              </a:rPr>
              <a:t>比例结构</a:t>
            </a:r>
            <a:r>
              <a:rPr lang="zh-CN" altLang="en-US" sz="2400" b="1" dirty="0">
                <a:latin typeface="Times New Roman" panose="02020603050405020304" pitchFamily="18" charset="0"/>
                <a:ea typeface="黑体" panose="02010609060101010101" pitchFamily="49" charset="-122"/>
              </a:rPr>
              <a:t>以</a:t>
            </a:r>
            <a:r>
              <a:rPr lang="zh-CN" altLang="en-US" sz="2400" b="1" dirty="0">
                <a:solidFill>
                  <a:srgbClr val="0000FF"/>
                </a:solidFill>
                <a:latin typeface="Times New Roman" panose="02020603050405020304" pitchFamily="18" charset="0"/>
                <a:ea typeface="黑体" panose="02010609060101010101" pitchFamily="49" charset="-122"/>
              </a:rPr>
              <a:t>点的形式</a:t>
            </a:r>
            <a:r>
              <a:rPr lang="zh-CN" altLang="en-US" sz="2400" b="1" dirty="0">
                <a:latin typeface="Times New Roman" panose="02020603050405020304" pitchFamily="18" charset="0"/>
                <a:ea typeface="黑体" panose="02010609060101010101" pitchFamily="49" charset="-122"/>
              </a:rPr>
              <a:t>在</a:t>
            </a:r>
            <a:r>
              <a:rPr lang="zh-CN" altLang="en-US" sz="2400" b="1" dirty="0">
                <a:solidFill>
                  <a:srgbClr val="0000FF"/>
                </a:solidFill>
                <a:latin typeface="Times New Roman" panose="02020603050405020304" pitchFamily="18" charset="0"/>
                <a:ea typeface="黑体" panose="02010609060101010101" pitchFamily="49" charset="-122"/>
              </a:rPr>
              <a:t>低维</a:t>
            </a:r>
            <a:r>
              <a:rPr lang="zh-CN" altLang="en-US" sz="2400" b="1" dirty="0">
                <a:latin typeface="Times New Roman" panose="02020603050405020304" pitchFamily="18" charset="0"/>
                <a:ea typeface="黑体" panose="02010609060101010101" pitchFamily="49" charset="-122"/>
              </a:rPr>
              <a:t>空间表示出来。它最大特点是能把众多的样品和众多的变量同时作到一张图上，直观展示。</a:t>
            </a:r>
            <a:endParaRPr lang="zh-CN" altLang="en-US" sz="2400" dirty="0">
              <a:latin typeface="Times New Roman" panose="02020603050405020304" pitchFamily="18" charset="0"/>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CADAE73D-B77F-4AD5-9023-8F6920071ED4}"/>
              </a:ext>
            </a:extLst>
          </p:cNvPr>
          <p:cNvSpPr>
            <a:spLocks noGrp="1" noRot="1" noChangeArrowheads="1"/>
          </p:cNvSpPr>
          <p:nvPr>
            <p:ph type="title"/>
          </p:nvPr>
        </p:nvSpPr>
        <p:spPr>
          <a:xfrm>
            <a:off x="698241" y="395288"/>
            <a:ext cx="8001000" cy="685800"/>
          </a:xfrm>
        </p:spPr>
        <p:txBody>
          <a:bodyPr/>
          <a:lstStyle/>
          <a:p>
            <a:pPr eaLnBrk="1" hangingPunct="1">
              <a:defRPr/>
            </a:pPr>
            <a:r>
              <a:rPr lang="en-US" altLang="zh-CN" sz="3200" b="1" dirty="0">
                <a:latin typeface="Times New Roman" panose="02020603050405020304" pitchFamily="18" charset="0"/>
                <a:cs typeface="Times New Roman" panose="02020603050405020304" pitchFamily="18" charset="0"/>
              </a:rPr>
              <a:t>§2   </a:t>
            </a:r>
            <a:r>
              <a:rPr kumimoji="1" lang="zh-CN" altLang="en-US" sz="3200" b="1" kern="1200" dirty="0">
                <a:latin typeface="黑体" pitchFamily="2" charset="-122"/>
                <a:ea typeface="黑体" pitchFamily="2" charset="-122"/>
                <a:cs typeface="+mn-cs"/>
              </a:rPr>
              <a:t>对应分析的数学原理</a:t>
            </a:r>
          </a:p>
        </p:txBody>
      </p:sp>
      <p:sp>
        <p:nvSpPr>
          <p:cNvPr id="31747" name="Rectangle 3">
            <a:extLst>
              <a:ext uri="{FF2B5EF4-FFF2-40B4-BE49-F238E27FC236}">
                <a16:creationId xmlns:a16="http://schemas.microsoft.com/office/drawing/2014/main" id="{59B3FAFC-E66E-4D10-9049-52A1D4704312}"/>
              </a:ext>
            </a:extLst>
          </p:cNvPr>
          <p:cNvSpPr>
            <a:spLocks noGrp="1" noRot="1" noChangeArrowheads="1"/>
          </p:cNvSpPr>
          <p:nvPr>
            <p:ph type="body" idx="1"/>
          </p:nvPr>
        </p:nvSpPr>
        <p:spPr>
          <a:xfrm>
            <a:off x="304800" y="1371600"/>
            <a:ext cx="8610600" cy="4724400"/>
          </a:xfrm>
        </p:spPr>
        <p:txBody>
          <a:bodyPr/>
          <a:lstStyle/>
          <a:p>
            <a:pPr marL="0" indent="622300" algn="just" eaLnBrk="1" hangingPunct="1">
              <a:lnSpc>
                <a:spcPct val="130000"/>
              </a:lnSpc>
              <a:buFont typeface="Wingdings 2" panose="05020102010507070707" pitchFamily="18" charset="2"/>
              <a:buNone/>
              <a:defRPr/>
            </a:pPr>
            <a:r>
              <a:rPr lang="zh-CN" altLang="en-US" sz="2800" dirty="0">
                <a:latin typeface="宋体" pitchFamily="2" charset="-122"/>
              </a:rPr>
              <a:t>由于</a:t>
            </a:r>
            <a:r>
              <a:rPr lang="en-US" altLang="zh-CN" sz="2800" dirty="0">
                <a:latin typeface="Times New Roman" pitchFamily="18" charset="0"/>
                <a:cs typeface="Times New Roman" pitchFamily="18" charset="0"/>
              </a:rPr>
              <a:t>R</a:t>
            </a:r>
            <a:r>
              <a:rPr lang="zh-CN" altLang="en-US" sz="2800" dirty="0">
                <a:latin typeface="宋体" pitchFamily="2" charset="-122"/>
              </a:rPr>
              <a:t>型因子分析和</a:t>
            </a:r>
            <a:r>
              <a:rPr lang="en-US" altLang="zh-CN" sz="2800" dirty="0">
                <a:latin typeface="Times New Roman" pitchFamily="18" charset="0"/>
                <a:cs typeface="Times New Roman" pitchFamily="18" charset="0"/>
              </a:rPr>
              <a:t>Q</a:t>
            </a:r>
            <a:r>
              <a:rPr lang="zh-CN" altLang="en-US" sz="2800" dirty="0">
                <a:latin typeface="Times New Roman" pitchFamily="18" charset="0"/>
                <a:cs typeface="Times New Roman" pitchFamily="18" charset="0"/>
              </a:rPr>
              <a:t>型因子分析是反映一个整体的不同侧面，</a:t>
            </a:r>
            <a:r>
              <a:rPr lang="en-US" altLang="zh-CN" sz="2800" dirty="0">
                <a:latin typeface="Times New Roman" pitchFamily="18" charset="0"/>
                <a:cs typeface="Times New Roman" pitchFamily="18" charset="0"/>
              </a:rPr>
              <a:t>R</a:t>
            </a:r>
            <a:r>
              <a:rPr lang="zh-CN" altLang="en-US" sz="2800" dirty="0">
                <a:latin typeface="Times New Roman" pitchFamily="18" charset="0"/>
                <a:cs typeface="Times New Roman" pitchFamily="18" charset="0"/>
              </a:rPr>
              <a:t>型因子分析是从列来讨论（对变量），</a:t>
            </a:r>
            <a:r>
              <a:rPr lang="en-US" altLang="zh-CN" sz="2800" dirty="0">
                <a:latin typeface="Times New Roman" pitchFamily="18" charset="0"/>
                <a:cs typeface="Times New Roman" pitchFamily="18" charset="0"/>
              </a:rPr>
              <a:t>Q</a:t>
            </a:r>
            <a:r>
              <a:rPr lang="zh-CN" altLang="en-US" sz="2800" dirty="0">
                <a:latin typeface="Times New Roman" pitchFamily="18" charset="0"/>
                <a:cs typeface="Times New Roman" pitchFamily="18" charset="0"/>
              </a:rPr>
              <a:t>型因子分析是从行来讨论（对样品），因此他们之间存在内在的联系。</a:t>
            </a:r>
          </a:p>
          <a:p>
            <a:pPr algn="just" eaLnBrk="1" hangingPunct="1">
              <a:lnSpc>
                <a:spcPct val="130000"/>
              </a:lnSpc>
              <a:buFont typeface="Wingdings 2" panose="05020102010507070707" pitchFamily="18" charset="2"/>
              <a:buNone/>
              <a:defRPr/>
            </a:pPr>
            <a:r>
              <a:rPr lang="zh-CN" altLang="en-US" sz="2800" dirty="0">
                <a:latin typeface="宋体" pitchFamily="2" charset="-122"/>
              </a:rPr>
              <a:t>设原始数据矩阵为：</a:t>
            </a:r>
            <a:endParaRPr lang="zh-CN" altLang="en-US" sz="2800" dirty="0">
              <a:latin typeface="宋体" pitchFamily="2" charset="-122"/>
              <a:cs typeface="Times New Roman" pitchFamily="18" charset="0"/>
            </a:endParaRPr>
          </a:p>
          <a:p>
            <a:pPr eaLnBrk="1" hangingPunct="1">
              <a:lnSpc>
                <a:spcPct val="130000"/>
              </a:lnSpc>
              <a:defRPr/>
            </a:pPr>
            <a:endParaRPr lang="en-US" altLang="zh-CN" sz="2800" dirty="0"/>
          </a:p>
        </p:txBody>
      </p:sp>
      <p:sp>
        <p:nvSpPr>
          <p:cNvPr id="9220" name="Rectangle 4">
            <a:extLst>
              <a:ext uri="{FF2B5EF4-FFF2-40B4-BE49-F238E27FC236}">
                <a16:creationId xmlns:a16="http://schemas.microsoft.com/office/drawing/2014/main" id="{97CE21B0-5DFA-4FA2-8904-591AFA2BDFF5}"/>
              </a:ext>
            </a:extLst>
          </p:cNvPr>
          <p:cNvSpPr>
            <a:spLocks noChangeArrowheads="1"/>
          </p:cNvSpPr>
          <p:nvPr/>
        </p:nvSpPr>
        <p:spPr bwMode="auto">
          <a:xfrm>
            <a:off x="3824288"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9221" name="Object 5">
            <a:extLst>
              <a:ext uri="{FF2B5EF4-FFF2-40B4-BE49-F238E27FC236}">
                <a16:creationId xmlns:a16="http://schemas.microsoft.com/office/drawing/2014/main" id="{9622B5D4-0B05-472C-B6BB-D8128A53C3CE}"/>
              </a:ext>
            </a:extLst>
          </p:cNvPr>
          <p:cNvGraphicFramePr>
            <a:graphicFrameLocks noChangeAspect="1"/>
          </p:cNvGraphicFramePr>
          <p:nvPr/>
        </p:nvGraphicFramePr>
        <p:xfrm>
          <a:off x="2714625" y="4214813"/>
          <a:ext cx="4211638" cy="2314575"/>
        </p:xfrm>
        <a:graphic>
          <a:graphicData uri="http://schemas.openxmlformats.org/presentationml/2006/ole">
            <mc:AlternateContent xmlns:mc="http://schemas.openxmlformats.org/markup-compatibility/2006">
              <mc:Choice xmlns:v="urn:schemas-microsoft-com:vml" Requires="v">
                <p:oleObj spid="_x0000_s4100" name="公式" r:id="rId3" imgW="1752600" imgH="965200" progId="Equation.3">
                  <p:embed/>
                </p:oleObj>
              </mc:Choice>
              <mc:Fallback>
                <p:oleObj name="公式" r:id="rId3" imgW="1752600" imgH="965200" progId="Equation.3">
                  <p:embed/>
                  <p:pic>
                    <p:nvPicPr>
                      <p:cNvPr id="9221" name="Object 5">
                        <a:extLst>
                          <a:ext uri="{FF2B5EF4-FFF2-40B4-BE49-F238E27FC236}">
                            <a16:creationId xmlns:a16="http://schemas.microsoft.com/office/drawing/2014/main" id="{9622B5D4-0B05-472C-B6BB-D8128A53C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4214813"/>
                        <a:ext cx="4211638"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501760C-BA62-4118-933F-C6E8034367B4}"/>
              </a:ext>
            </a:extLst>
          </p:cNvPr>
          <p:cNvSpPr>
            <a:spLocks noGrp="1" noRot="1" noChangeArrowheads="1"/>
          </p:cNvSpPr>
          <p:nvPr>
            <p:ph type="body" idx="1"/>
          </p:nvPr>
        </p:nvSpPr>
        <p:spPr>
          <a:xfrm>
            <a:off x="381000" y="609600"/>
            <a:ext cx="8534400" cy="5486400"/>
          </a:xfrm>
        </p:spPr>
        <p:txBody>
          <a:bodyPr/>
          <a:lstStyle/>
          <a:p>
            <a:pPr eaLnBrk="1" hangingPunct="1">
              <a:lnSpc>
                <a:spcPct val="130000"/>
              </a:lnSpc>
              <a:buFont typeface="Wingdings 2" panose="05020102010507070707" pitchFamily="18" charset="2"/>
              <a:buNone/>
            </a:pPr>
            <a:r>
              <a:rPr lang="en-US" altLang="zh-CN"/>
              <a:t>          </a:t>
            </a:r>
            <a:r>
              <a:rPr lang="zh-CN" altLang="en-US" sz="2800"/>
              <a:t>由于因子分析都是基于协方差矩阵或相关系数矩阵完成的，所以必须从变量和样品的协方差矩阵入手来进行分析。</a:t>
            </a:r>
          </a:p>
        </p:txBody>
      </p:sp>
      <p:graphicFrame>
        <p:nvGraphicFramePr>
          <p:cNvPr id="10243" name="Object 3">
            <a:extLst>
              <a:ext uri="{FF2B5EF4-FFF2-40B4-BE49-F238E27FC236}">
                <a16:creationId xmlns:a16="http://schemas.microsoft.com/office/drawing/2014/main" id="{FA90C982-D3E6-4F9B-88FD-65712FCA4A24}"/>
              </a:ext>
            </a:extLst>
          </p:cNvPr>
          <p:cNvGraphicFramePr>
            <a:graphicFrameLocks noChangeAspect="1"/>
          </p:cNvGraphicFramePr>
          <p:nvPr/>
        </p:nvGraphicFramePr>
        <p:xfrm>
          <a:off x="1714500" y="2857500"/>
          <a:ext cx="5094288" cy="2286000"/>
        </p:xfrm>
        <a:graphic>
          <a:graphicData uri="http://schemas.openxmlformats.org/presentationml/2006/ole">
            <mc:AlternateContent xmlns:mc="http://schemas.openxmlformats.org/markup-compatibility/2006">
              <mc:Choice xmlns:v="urn:schemas-microsoft-com:vml" Requires="v">
                <p:oleObj spid="_x0000_s5124" name="公式" r:id="rId3" imgW="2616200" imgH="965200" progId="Equation.3">
                  <p:embed/>
                </p:oleObj>
              </mc:Choice>
              <mc:Fallback>
                <p:oleObj name="公式" r:id="rId3" imgW="2616200" imgH="965200" progId="Equation.3">
                  <p:embed/>
                  <p:pic>
                    <p:nvPicPr>
                      <p:cNvPr id="10243" name="Object 3">
                        <a:extLst>
                          <a:ext uri="{FF2B5EF4-FFF2-40B4-BE49-F238E27FC236}">
                            <a16:creationId xmlns:a16="http://schemas.microsoft.com/office/drawing/2014/main" id="{FA90C982-D3E6-4F9B-88FD-65712FCA4A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857500"/>
                        <a:ext cx="5094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3">
            <a:extLst>
              <a:ext uri="{FF2B5EF4-FFF2-40B4-BE49-F238E27FC236}">
                <a16:creationId xmlns:a16="http://schemas.microsoft.com/office/drawing/2014/main" id="{7219C181-8B52-489A-9158-A13D7E82FB11}"/>
              </a:ext>
            </a:extLst>
          </p:cNvPr>
          <p:cNvGraphicFramePr>
            <a:graphicFrameLocks noChangeAspect="1"/>
          </p:cNvGraphicFramePr>
          <p:nvPr/>
        </p:nvGraphicFramePr>
        <p:xfrm>
          <a:off x="615950" y="1357313"/>
          <a:ext cx="7954963" cy="2085975"/>
        </p:xfrm>
        <a:graphic>
          <a:graphicData uri="http://schemas.openxmlformats.org/presentationml/2006/ole">
            <mc:AlternateContent xmlns:mc="http://schemas.openxmlformats.org/markup-compatibility/2006">
              <mc:Choice xmlns:v="urn:schemas-microsoft-com:vml" Requires="v">
                <p:oleObj spid="_x0000_s6150" name="Equation" r:id="rId3" imgW="4356100" imgH="939800" progId="Equation.DSMT4">
                  <p:embed/>
                </p:oleObj>
              </mc:Choice>
              <mc:Fallback>
                <p:oleObj name="Equation" r:id="rId3" imgW="4356100" imgH="939800" progId="Equation.DSMT4">
                  <p:embed/>
                  <p:pic>
                    <p:nvPicPr>
                      <p:cNvPr id="11266" name="Object 3">
                        <a:extLst>
                          <a:ext uri="{FF2B5EF4-FFF2-40B4-BE49-F238E27FC236}">
                            <a16:creationId xmlns:a16="http://schemas.microsoft.com/office/drawing/2014/main" id="{7219C181-8B52-489A-9158-A13D7E82FB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1357313"/>
                        <a:ext cx="7954963"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7" name="Object 4">
            <a:extLst>
              <a:ext uri="{FF2B5EF4-FFF2-40B4-BE49-F238E27FC236}">
                <a16:creationId xmlns:a16="http://schemas.microsoft.com/office/drawing/2014/main" id="{574DF1C3-769A-44D2-A6DF-0115CC914C53}"/>
              </a:ext>
            </a:extLst>
          </p:cNvPr>
          <p:cNvGraphicFramePr>
            <a:graphicFrameLocks noChangeAspect="1"/>
          </p:cNvGraphicFramePr>
          <p:nvPr/>
        </p:nvGraphicFramePr>
        <p:xfrm>
          <a:off x="866775" y="455613"/>
          <a:ext cx="788988" cy="508000"/>
        </p:xfrm>
        <a:graphic>
          <a:graphicData uri="http://schemas.openxmlformats.org/presentationml/2006/ole">
            <mc:AlternateContent xmlns:mc="http://schemas.openxmlformats.org/markup-compatibility/2006">
              <mc:Choice xmlns:v="urn:schemas-microsoft-com:vml" Requires="v">
                <p:oleObj spid="_x0000_s6151" name="Equation" r:id="rId5" imgW="431613" imgH="228501" progId="Equation.DSMT4">
                  <p:embed/>
                </p:oleObj>
              </mc:Choice>
              <mc:Fallback>
                <p:oleObj name="Equation" r:id="rId5" imgW="431613" imgH="228501" progId="Equation.DSMT4">
                  <p:embed/>
                  <p:pic>
                    <p:nvPicPr>
                      <p:cNvPr id="11267" name="Object 4">
                        <a:extLst>
                          <a:ext uri="{FF2B5EF4-FFF2-40B4-BE49-F238E27FC236}">
                            <a16:creationId xmlns:a16="http://schemas.microsoft.com/office/drawing/2014/main" id="{574DF1C3-769A-44D2-A6DF-0115CC914C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775" y="455613"/>
                        <a:ext cx="7889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11">
            <a:extLst>
              <a:ext uri="{FF2B5EF4-FFF2-40B4-BE49-F238E27FC236}">
                <a16:creationId xmlns:a16="http://schemas.microsoft.com/office/drawing/2014/main" id="{D8B1E2A5-372E-4A92-A34E-D03BFB80D02F}"/>
              </a:ext>
            </a:extLst>
          </p:cNvPr>
          <p:cNvGrpSpPr>
            <a:grpSpLocks/>
          </p:cNvGrpSpPr>
          <p:nvPr/>
        </p:nvGrpSpPr>
        <p:grpSpPr bwMode="auto">
          <a:xfrm>
            <a:off x="857250" y="571500"/>
            <a:ext cx="4383088" cy="1174750"/>
            <a:chOff x="816" y="528"/>
            <a:chExt cx="2761" cy="740"/>
          </a:xfrm>
        </p:grpSpPr>
        <p:sp>
          <p:nvSpPr>
            <p:cNvPr id="12297" name="Rectangle 3">
              <a:extLst>
                <a:ext uri="{FF2B5EF4-FFF2-40B4-BE49-F238E27FC236}">
                  <a16:creationId xmlns:a16="http://schemas.microsoft.com/office/drawing/2014/main" id="{2D993EE7-23C1-484A-874E-9A470D2F3C15}"/>
                </a:ext>
              </a:extLst>
            </p:cNvPr>
            <p:cNvSpPr>
              <a:spLocks noChangeArrowheads="1"/>
            </p:cNvSpPr>
            <p:nvPr/>
          </p:nvSpPr>
          <p:spPr bwMode="auto">
            <a:xfrm>
              <a:off x="816" y="528"/>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dirty="0">
                  <a:latin typeface="黑体" panose="02010609060101010101" pitchFamily="49" charset="-122"/>
                  <a:ea typeface="黑体" panose="02010609060101010101" pitchFamily="49" charset="-122"/>
                </a:rPr>
                <a:t>变量的积叉矩阵</a:t>
              </a:r>
            </a:p>
          </p:txBody>
        </p:sp>
        <p:graphicFrame>
          <p:nvGraphicFramePr>
            <p:cNvPr id="12298" name="Object 5">
              <a:extLst>
                <a:ext uri="{FF2B5EF4-FFF2-40B4-BE49-F238E27FC236}">
                  <a16:creationId xmlns:a16="http://schemas.microsoft.com/office/drawing/2014/main" id="{73832A96-BC3C-4BA0-9E76-4F7D5C631FAA}"/>
                </a:ext>
              </a:extLst>
            </p:cNvPr>
            <p:cNvGraphicFramePr>
              <a:graphicFrameLocks noChangeAspect="1"/>
            </p:cNvGraphicFramePr>
            <p:nvPr/>
          </p:nvGraphicFramePr>
          <p:xfrm>
            <a:off x="1177" y="933"/>
            <a:ext cx="2400" cy="335"/>
          </p:xfrm>
          <a:graphic>
            <a:graphicData uri="http://schemas.openxmlformats.org/presentationml/2006/ole">
              <mc:AlternateContent xmlns:mc="http://schemas.openxmlformats.org/markup-compatibility/2006">
                <mc:Choice xmlns:v="urn:schemas-microsoft-com:vml" Requires="v">
                  <p:oleObj spid="_x0000_s7178" name="公式" r:id="rId3" imgW="1638300" imgH="228600" progId="Equation.3">
                    <p:embed/>
                  </p:oleObj>
                </mc:Choice>
                <mc:Fallback>
                  <p:oleObj name="公式" r:id="rId3" imgW="1638300" imgH="228600" progId="Equation.3">
                    <p:embed/>
                    <p:pic>
                      <p:nvPicPr>
                        <p:cNvPr id="12298" name="Object 5">
                          <a:extLst>
                            <a:ext uri="{FF2B5EF4-FFF2-40B4-BE49-F238E27FC236}">
                              <a16:creationId xmlns:a16="http://schemas.microsoft.com/office/drawing/2014/main" id="{73832A96-BC3C-4BA0-9E76-4F7D5C631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 y="933"/>
                          <a:ext cx="240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291" name="Group 12">
            <a:extLst>
              <a:ext uri="{FF2B5EF4-FFF2-40B4-BE49-F238E27FC236}">
                <a16:creationId xmlns:a16="http://schemas.microsoft.com/office/drawing/2014/main" id="{F03DAF79-E48C-45C7-89ED-26A493864C63}"/>
              </a:ext>
            </a:extLst>
          </p:cNvPr>
          <p:cNvGrpSpPr>
            <a:grpSpLocks/>
          </p:cNvGrpSpPr>
          <p:nvPr/>
        </p:nvGrpSpPr>
        <p:grpSpPr bwMode="auto">
          <a:xfrm>
            <a:off x="857250" y="2071688"/>
            <a:ext cx="4484688" cy="1357312"/>
            <a:chOff x="3501" y="528"/>
            <a:chExt cx="2825" cy="855"/>
          </a:xfrm>
        </p:grpSpPr>
        <p:sp>
          <p:nvSpPr>
            <p:cNvPr id="12295" name="Rectangle 4">
              <a:extLst>
                <a:ext uri="{FF2B5EF4-FFF2-40B4-BE49-F238E27FC236}">
                  <a16:creationId xmlns:a16="http://schemas.microsoft.com/office/drawing/2014/main" id="{C4C8D2AE-7721-41EB-9981-FBA9E79CBF34}"/>
                </a:ext>
              </a:extLst>
            </p:cNvPr>
            <p:cNvSpPr>
              <a:spLocks noChangeArrowheads="1"/>
            </p:cNvSpPr>
            <p:nvPr/>
          </p:nvSpPr>
          <p:spPr bwMode="auto">
            <a:xfrm>
              <a:off x="3501" y="528"/>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dirty="0">
                  <a:latin typeface="黑体" panose="02010609060101010101" pitchFamily="49" charset="-122"/>
                  <a:ea typeface="黑体" panose="02010609060101010101" pitchFamily="49" charset="-122"/>
                </a:rPr>
                <a:t>样品的积叉矩阵</a:t>
              </a:r>
            </a:p>
          </p:txBody>
        </p:sp>
        <p:graphicFrame>
          <p:nvGraphicFramePr>
            <p:cNvPr id="12296" name="Object 6">
              <a:extLst>
                <a:ext uri="{FF2B5EF4-FFF2-40B4-BE49-F238E27FC236}">
                  <a16:creationId xmlns:a16="http://schemas.microsoft.com/office/drawing/2014/main" id="{41891D3D-EE2F-4619-982D-A90B645FFF01}"/>
                </a:ext>
              </a:extLst>
            </p:cNvPr>
            <p:cNvGraphicFramePr>
              <a:graphicFrameLocks noChangeAspect="1"/>
            </p:cNvGraphicFramePr>
            <p:nvPr/>
          </p:nvGraphicFramePr>
          <p:xfrm>
            <a:off x="3771" y="978"/>
            <a:ext cx="2555" cy="405"/>
          </p:xfrm>
          <a:graphic>
            <a:graphicData uri="http://schemas.openxmlformats.org/presentationml/2006/ole">
              <mc:AlternateContent xmlns:mc="http://schemas.openxmlformats.org/markup-compatibility/2006">
                <mc:Choice xmlns:v="urn:schemas-microsoft-com:vml" Requires="v">
                  <p:oleObj spid="_x0000_s7179" name="公式" r:id="rId5" imgW="1600200" imgH="254000" progId="Equation.3">
                    <p:embed/>
                  </p:oleObj>
                </mc:Choice>
                <mc:Fallback>
                  <p:oleObj name="公式" r:id="rId5" imgW="1600200" imgH="254000" progId="Equation.3">
                    <p:embed/>
                    <p:pic>
                      <p:nvPicPr>
                        <p:cNvPr id="12296" name="Object 6">
                          <a:extLst>
                            <a:ext uri="{FF2B5EF4-FFF2-40B4-BE49-F238E27FC236}">
                              <a16:creationId xmlns:a16="http://schemas.microsoft.com/office/drawing/2014/main" id="{41891D3D-EE2F-4619-982D-A90B645FF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1" y="978"/>
                          <a:ext cx="255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292" name="Rectangle 7">
            <a:extLst>
              <a:ext uri="{FF2B5EF4-FFF2-40B4-BE49-F238E27FC236}">
                <a16:creationId xmlns:a16="http://schemas.microsoft.com/office/drawing/2014/main" id="{9CAD3C56-E160-4EC6-BB69-CF4E47E16CE8}"/>
              </a:ext>
            </a:extLst>
          </p:cNvPr>
          <p:cNvSpPr>
            <a:spLocks noGrp="1" noChangeArrowheads="1"/>
          </p:cNvSpPr>
          <p:nvPr>
            <p:ph type="title"/>
          </p:nvPr>
        </p:nvSpPr>
        <p:spPr>
          <a:xfrm>
            <a:off x="0" y="3500438"/>
            <a:ext cx="8915400" cy="1703387"/>
          </a:xfrm>
        </p:spPr>
        <p:txBody>
          <a:bodyPr anchor="b"/>
          <a:lstStyle/>
          <a:p>
            <a:pPr marL="361950" indent="712788" eaLnBrk="1" hangingPunct="1">
              <a:lnSpc>
                <a:spcPct val="130000"/>
              </a:lnSpc>
            </a:pPr>
            <a:r>
              <a:rPr lang="zh-CN" altLang="en-US" sz="2400" b="1" dirty="0">
                <a:latin typeface="黑体" panose="02010609060101010101" pitchFamily="49" charset="-122"/>
                <a:ea typeface="黑体" panose="02010609060101010101" pitchFamily="49" charset="-122"/>
              </a:rPr>
              <a:t>显然，变量和样品的积叉矩阵的阶数不同，一般来说，他们的非零特征根也不一样，那么能否将观测值做变换。     </a:t>
            </a:r>
            <a:br>
              <a:rPr lang="zh-CN" altLang="en-US" sz="2400" b="1" dirty="0">
                <a:latin typeface="黑体" panose="02010609060101010101" pitchFamily="49" charset="-122"/>
                <a:ea typeface="黑体" panose="02010609060101010101" pitchFamily="49" charset="-122"/>
              </a:rPr>
            </a:br>
            <a:endParaRPr lang="zh-CN" altLang="en-US" sz="2400" b="1" dirty="0">
              <a:latin typeface="黑体" panose="02010609060101010101" pitchFamily="49" charset="-122"/>
              <a:ea typeface="黑体" panose="02010609060101010101" pitchFamily="49" charset="-122"/>
            </a:endParaRPr>
          </a:p>
        </p:txBody>
      </p:sp>
      <p:graphicFrame>
        <p:nvGraphicFramePr>
          <p:cNvPr id="12293" name="Object 8">
            <a:extLst>
              <a:ext uri="{FF2B5EF4-FFF2-40B4-BE49-F238E27FC236}">
                <a16:creationId xmlns:a16="http://schemas.microsoft.com/office/drawing/2014/main" id="{D81A6265-D8FB-4929-A7F9-214905502308}"/>
              </a:ext>
            </a:extLst>
          </p:cNvPr>
          <p:cNvGraphicFramePr>
            <a:graphicFrameLocks noChangeAspect="1"/>
          </p:cNvGraphicFramePr>
          <p:nvPr/>
        </p:nvGraphicFramePr>
        <p:xfrm>
          <a:off x="3335338" y="5000626"/>
          <a:ext cx="1357312" cy="395287"/>
        </p:xfrm>
        <a:graphic>
          <a:graphicData uri="http://schemas.openxmlformats.org/presentationml/2006/ole">
            <mc:AlternateContent xmlns:mc="http://schemas.openxmlformats.org/markup-compatibility/2006">
              <mc:Choice xmlns:v="urn:schemas-microsoft-com:vml" Requires="v">
                <p:oleObj spid="_x0000_s7180" name="Equation" r:id="rId7" imgW="1002865" imgH="291973" progId="Equation.3">
                  <p:embed/>
                </p:oleObj>
              </mc:Choice>
              <mc:Fallback>
                <p:oleObj name="Equation" r:id="rId7" imgW="1002865" imgH="291973" progId="Equation.3">
                  <p:embed/>
                  <p:pic>
                    <p:nvPicPr>
                      <p:cNvPr id="12293" name="Object 8">
                        <a:extLst>
                          <a:ext uri="{FF2B5EF4-FFF2-40B4-BE49-F238E27FC236}">
                            <a16:creationId xmlns:a16="http://schemas.microsoft.com/office/drawing/2014/main" id="{D81A6265-D8FB-4929-A7F9-2149055023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5338" y="5000626"/>
                        <a:ext cx="1357312" cy="395287"/>
                      </a:xfrm>
                      <a:prstGeom prst="rect">
                        <a:avLst/>
                      </a:prstGeom>
                      <a:solidFill>
                        <a:schemeClr val="accent1">
                          <a:lumMod val="20000"/>
                          <a:lumOff val="80000"/>
                        </a:schemeClr>
                      </a:solidFill>
                      <a:ln>
                        <a:noFill/>
                      </a:ln>
                    </p:spPr>
                  </p:pic>
                </p:oleObj>
              </mc:Fallback>
            </mc:AlternateContent>
          </a:graphicData>
        </a:graphic>
      </p:graphicFrame>
      <p:graphicFrame>
        <p:nvGraphicFramePr>
          <p:cNvPr id="12294" name="Object 10">
            <a:extLst>
              <a:ext uri="{FF2B5EF4-FFF2-40B4-BE49-F238E27FC236}">
                <a16:creationId xmlns:a16="http://schemas.microsoft.com/office/drawing/2014/main" id="{F459FA07-7A0E-48C4-B671-AFE3A26D92B0}"/>
              </a:ext>
            </a:extLst>
          </p:cNvPr>
          <p:cNvGraphicFramePr>
            <a:graphicFrameLocks noChangeAspect="1"/>
          </p:cNvGraphicFramePr>
          <p:nvPr/>
        </p:nvGraphicFramePr>
        <p:xfrm>
          <a:off x="1285875" y="5786438"/>
          <a:ext cx="4457700" cy="393700"/>
        </p:xfrm>
        <a:graphic>
          <a:graphicData uri="http://schemas.openxmlformats.org/presentationml/2006/ole">
            <mc:AlternateContent xmlns:mc="http://schemas.openxmlformats.org/markup-compatibility/2006">
              <mc:Choice xmlns:v="urn:schemas-microsoft-com:vml" Requires="v">
                <p:oleObj spid="_x0000_s7181" name="Equation" r:id="rId9" imgW="4457700" imgH="393700" progId="Equation.3">
                  <p:embed/>
                </p:oleObj>
              </mc:Choice>
              <mc:Fallback>
                <p:oleObj name="Equation" r:id="rId9" imgW="4457700" imgH="393700" progId="Equation.3">
                  <p:embed/>
                  <p:pic>
                    <p:nvPicPr>
                      <p:cNvPr id="12294" name="Object 10">
                        <a:extLst>
                          <a:ext uri="{FF2B5EF4-FFF2-40B4-BE49-F238E27FC236}">
                            <a16:creationId xmlns:a16="http://schemas.microsoft.com/office/drawing/2014/main" id="{F459FA07-7A0E-48C4-B671-AFE3A26D92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5875" y="5786438"/>
                        <a:ext cx="4457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EDCD375-8276-40CA-8DF9-77C6ECD91C89}"/>
              </a:ext>
            </a:extLst>
          </p:cNvPr>
          <p:cNvSpPr>
            <a:spLocks noChangeArrowheads="1"/>
          </p:cNvSpPr>
          <p:nvPr/>
        </p:nvSpPr>
        <p:spPr bwMode="auto">
          <a:xfrm>
            <a:off x="367665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3315" name="Object 3">
            <a:extLst>
              <a:ext uri="{FF2B5EF4-FFF2-40B4-BE49-F238E27FC236}">
                <a16:creationId xmlns:a16="http://schemas.microsoft.com/office/drawing/2014/main" id="{9D8474D2-E23E-49F5-AE78-23E406774BAE}"/>
              </a:ext>
            </a:extLst>
          </p:cNvPr>
          <p:cNvGraphicFramePr>
            <a:graphicFrameLocks noChangeAspect="1"/>
          </p:cNvGraphicFramePr>
          <p:nvPr/>
        </p:nvGraphicFramePr>
        <p:xfrm>
          <a:off x="1752600" y="1219200"/>
          <a:ext cx="3683000" cy="1998663"/>
        </p:xfrm>
        <a:graphic>
          <a:graphicData uri="http://schemas.openxmlformats.org/presentationml/2006/ole">
            <mc:AlternateContent xmlns:mc="http://schemas.openxmlformats.org/markup-compatibility/2006">
              <mc:Choice xmlns:v="urn:schemas-microsoft-com:vml" Requires="v">
                <p:oleObj spid="_x0000_s8202" name="Equation" r:id="rId3" imgW="3683000" imgH="2006600" progId="Equation.3">
                  <p:embed/>
                </p:oleObj>
              </mc:Choice>
              <mc:Fallback>
                <p:oleObj name="Equation" r:id="rId3" imgW="3683000" imgH="2006600" progId="Equation.3">
                  <p:embed/>
                  <p:pic>
                    <p:nvPicPr>
                      <p:cNvPr id="13315" name="Object 3">
                        <a:extLst>
                          <a:ext uri="{FF2B5EF4-FFF2-40B4-BE49-F238E27FC236}">
                            <a16:creationId xmlns:a16="http://schemas.microsoft.com/office/drawing/2014/main" id="{9D8474D2-E23E-49F5-AE78-23E406774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19200"/>
                        <a:ext cx="36830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6" name="Rectangle 4">
            <a:extLst>
              <a:ext uri="{FF2B5EF4-FFF2-40B4-BE49-F238E27FC236}">
                <a16:creationId xmlns:a16="http://schemas.microsoft.com/office/drawing/2014/main" id="{79B29046-20FD-4CA4-A5D3-8F56029A348C}"/>
              </a:ext>
            </a:extLst>
          </p:cNvPr>
          <p:cNvSpPr>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a:latin typeface="宋体" panose="02010600030101010101" pitchFamily="2" charset="-122"/>
              </a:rPr>
              <a:t>    </a:t>
            </a:r>
            <a:r>
              <a:rPr kumimoji="1" lang="zh-CN" altLang="en-US" sz="2800" b="1">
                <a:latin typeface="楷体_GB2312" panose="02010609030101010101" pitchFamily="49" charset="-122"/>
                <a:ea typeface="楷体_GB2312" panose="02010609030101010101" pitchFamily="49" charset="-122"/>
              </a:rPr>
              <a:t>（一）规格化矩阵 </a:t>
            </a:r>
          </a:p>
        </p:txBody>
      </p:sp>
      <p:sp>
        <p:nvSpPr>
          <p:cNvPr id="13317" name="Rectangle 5">
            <a:extLst>
              <a:ext uri="{FF2B5EF4-FFF2-40B4-BE49-F238E27FC236}">
                <a16:creationId xmlns:a16="http://schemas.microsoft.com/office/drawing/2014/main" id="{43E23D1C-CBFC-42EB-B957-11CAA128D39B}"/>
              </a:ext>
            </a:extLst>
          </p:cNvPr>
          <p:cNvSpPr>
            <a:spLocks noChangeArrowheads="1"/>
          </p:cNvSpPr>
          <p:nvPr/>
        </p:nvSpPr>
        <p:spPr bwMode="auto">
          <a:xfrm>
            <a:off x="356235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3318" name="Object 6">
            <a:extLst>
              <a:ext uri="{FF2B5EF4-FFF2-40B4-BE49-F238E27FC236}">
                <a16:creationId xmlns:a16="http://schemas.microsoft.com/office/drawing/2014/main" id="{3D8CEFBF-74DA-48E5-8C0E-1573B1034B5F}"/>
              </a:ext>
            </a:extLst>
          </p:cNvPr>
          <p:cNvGraphicFramePr>
            <a:graphicFrameLocks noChangeAspect="1"/>
          </p:cNvGraphicFramePr>
          <p:nvPr/>
        </p:nvGraphicFramePr>
        <p:xfrm>
          <a:off x="2286000" y="3571875"/>
          <a:ext cx="4191000" cy="2495550"/>
        </p:xfrm>
        <a:graphic>
          <a:graphicData uri="http://schemas.openxmlformats.org/presentationml/2006/ole">
            <mc:AlternateContent xmlns:mc="http://schemas.openxmlformats.org/markup-compatibility/2006">
              <mc:Choice xmlns:v="urn:schemas-microsoft-com:vml" Requires="v">
                <p:oleObj spid="_x0000_s8203" name="公式" r:id="rId5" imgW="4191000" imgH="2501900" progId="Equation.3">
                  <p:embed/>
                </p:oleObj>
              </mc:Choice>
              <mc:Fallback>
                <p:oleObj name="公式" r:id="rId5" imgW="4191000" imgH="2501900" progId="Equation.3">
                  <p:embed/>
                  <p:pic>
                    <p:nvPicPr>
                      <p:cNvPr id="13318" name="Object 6">
                        <a:extLst>
                          <a:ext uri="{FF2B5EF4-FFF2-40B4-BE49-F238E27FC236}">
                            <a16:creationId xmlns:a16="http://schemas.microsoft.com/office/drawing/2014/main" id="{3D8CEFBF-74DA-48E5-8C0E-1573B1034B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571875"/>
                        <a:ext cx="41910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7">
            <a:extLst>
              <a:ext uri="{FF2B5EF4-FFF2-40B4-BE49-F238E27FC236}">
                <a16:creationId xmlns:a16="http://schemas.microsoft.com/office/drawing/2014/main" id="{E4AE12CD-F99B-428A-AA27-27001E094DBB}"/>
              </a:ext>
            </a:extLst>
          </p:cNvPr>
          <p:cNvGraphicFramePr>
            <a:graphicFrameLocks noChangeAspect="1"/>
          </p:cNvGraphicFramePr>
          <p:nvPr/>
        </p:nvGraphicFramePr>
        <p:xfrm>
          <a:off x="5791200" y="1447800"/>
          <a:ext cx="2870200" cy="457200"/>
        </p:xfrm>
        <a:graphic>
          <a:graphicData uri="http://schemas.openxmlformats.org/presentationml/2006/ole">
            <mc:AlternateContent xmlns:mc="http://schemas.openxmlformats.org/markup-compatibility/2006">
              <mc:Choice xmlns:v="urn:schemas-microsoft-com:vml" Requires="v">
                <p:oleObj spid="_x0000_s8204" name="Equation" r:id="rId7" imgW="2870200" imgH="457200" progId="Equation.3">
                  <p:embed/>
                </p:oleObj>
              </mc:Choice>
              <mc:Fallback>
                <p:oleObj name="Equation" r:id="rId7" imgW="2870200" imgH="457200" progId="Equation.3">
                  <p:embed/>
                  <p:pic>
                    <p:nvPicPr>
                      <p:cNvPr id="13319" name="Object 7">
                        <a:extLst>
                          <a:ext uri="{FF2B5EF4-FFF2-40B4-BE49-F238E27FC236}">
                            <a16:creationId xmlns:a16="http://schemas.microsoft.com/office/drawing/2014/main" id="{E4AE12CD-F99B-428A-AA27-27001E094D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447800"/>
                        <a:ext cx="287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8">
            <a:extLst>
              <a:ext uri="{FF2B5EF4-FFF2-40B4-BE49-F238E27FC236}">
                <a16:creationId xmlns:a16="http://schemas.microsoft.com/office/drawing/2014/main" id="{A7EBA65D-2804-4B5E-8445-52B229B912EA}"/>
              </a:ext>
            </a:extLst>
          </p:cNvPr>
          <p:cNvGraphicFramePr>
            <a:graphicFrameLocks noChangeAspect="1"/>
          </p:cNvGraphicFramePr>
          <p:nvPr/>
        </p:nvGraphicFramePr>
        <p:xfrm>
          <a:off x="5786438" y="2270125"/>
          <a:ext cx="1285875" cy="455613"/>
        </p:xfrm>
        <a:graphic>
          <a:graphicData uri="http://schemas.openxmlformats.org/presentationml/2006/ole">
            <mc:AlternateContent xmlns:mc="http://schemas.openxmlformats.org/markup-compatibility/2006">
              <mc:Choice xmlns:v="urn:schemas-microsoft-com:vml" Requires="v">
                <p:oleObj spid="_x0000_s8205" name="公式" r:id="rId9" imgW="609336" imgH="215806" progId="Equation.3">
                  <p:embed/>
                </p:oleObj>
              </mc:Choice>
              <mc:Fallback>
                <p:oleObj name="公式" r:id="rId9" imgW="609336" imgH="215806" progId="Equation.3">
                  <p:embed/>
                  <p:pic>
                    <p:nvPicPr>
                      <p:cNvPr id="13320" name="Object 8">
                        <a:extLst>
                          <a:ext uri="{FF2B5EF4-FFF2-40B4-BE49-F238E27FC236}">
                            <a16:creationId xmlns:a16="http://schemas.microsoft.com/office/drawing/2014/main" id="{A7EBA65D-2804-4B5E-8445-52B229B912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2270125"/>
                        <a:ext cx="12858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a:extLst>
              <a:ext uri="{FF2B5EF4-FFF2-40B4-BE49-F238E27FC236}">
                <a16:creationId xmlns:a16="http://schemas.microsoft.com/office/drawing/2014/main" id="{9DD84045-191C-4DAB-A975-043925F6DA6F}"/>
              </a:ext>
            </a:extLst>
          </p:cNvPr>
          <p:cNvGraphicFramePr>
            <a:graphicFrameLocks noChangeAspect="1"/>
          </p:cNvGraphicFramePr>
          <p:nvPr/>
        </p:nvGraphicFramePr>
        <p:xfrm>
          <a:off x="3048000" y="533400"/>
          <a:ext cx="1447800" cy="431800"/>
        </p:xfrm>
        <a:graphic>
          <a:graphicData uri="http://schemas.openxmlformats.org/presentationml/2006/ole">
            <mc:AlternateContent xmlns:mc="http://schemas.openxmlformats.org/markup-compatibility/2006">
              <mc:Choice xmlns:v="urn:schemas-microsoft-com:vml" Requires="v">
                <p:oleObj spid="_x0000_s9226" name="Equation" r:id="rId3" imgW="1447800" imgH="431800" progId="Equation.3">
                  <p:embed/>
                </p:oleObj>
              </mc:Choice>
              <mc:Fallback>
                <p:oleObj name="Equation" r:id="rId3" imgW="1447800" imgH="431800" progId="Equation.3">
                  <p:embed/>
                  <p:pic>
                    <p:nvPicPr>
                      <p:cNvPr id="14338" name="Object 2">
                        <a:extLst>
                          <a:ext uri="{FF2B5EF4-FFF2-40B4-BE49-F238E27FC236}">
                            <a16:creationId xmlns:a16="http://schemas.microsoft.com/office/drawing/2014/main" id="{9DD84045-191C-4DAB-A975-043925F6D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33400"/>
                        <a:ext cx="1447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9" name="Object 5">
            <a:extLst>
              <a:ext uri="{FF2B5EF4-FFF2-40B4-BE49-F238E27FC236}">
                <a16:creationId xmlns:a16="http://schemas.microsoft.com/office/drawing/2014/main" id="{D8A50E45-4EF4-4ED9-8707-6E168F57D3B4}"/>
              </a:ext>
            </a:extLst>
          </p:cNvPr>
          <p:cNvGraphicFramePr>
            <a:graphicFrameLocks noChangeAspect="1"/>
          </p:cNvGraphicFramePr>
          <p:nvPr/>
        </p:nvGraphicFramePr>
        <p:xfrm>
          <a:off x="2133600" y="1295400"/>
          <a:ext cx="3822700" cy="1998663"/>
        </p:xfrm>
        <a:graphic>
          <a:graphicData uri="http://schemas.openxmlformats.org/presentationml/2006/ole">
            <mc:AlternateContent xmlns:mc="http://schemas.openxmlformats.org/markup-compatibility/2006">
              <mc:Choice xmlns:v="urn:schemas-microsoft-com:vml" Requires="v">
                <p:oleObj spid="_x0000_s9227" name="Equation" r:id="rId5" imgW="3822700" imgH="2006600" progId="Equation.3">
                  <p:embed/>
                </p:oleObj>
              </mc:Choice>
              <mc:Fallback>
                <p:oleObj name="Equation" r:id="rId5" imgW="3822700" imgH="2006600" progId="Equation.3">
                  <p:embed/>
                  <p:pic>
                    <p:nvPicPr>
                      <p:cNvPr id="14339" name="Object 5">
                        <a:extLst>
                          <a:ext uri="{FF2B5EF4-FFF2-40B4-BE49-F238E27FC236}">
                            <a16:creationId xmlns:a16="http://schemas.microsoft.com/office/drawing/2014/main" id="{D8A50E45-4EF4-4ED9-8707-6E168F57D3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295400"/>
                        <a:ext cx="38227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0" name="Rectangle 6">
            <a:extLst>
              <a:ext uri="{FF2B5EF4-FFF2-40B4-BE49-F238E27FC236}">
                <a16:creationId xmlns:a16="http://schemas.microsoft.com/office/drawing/2014/main" id="{59528286-02DF-4ED6-908B-8F33E9F20CBD}"/>
              </a:ext>
            </a:extLst>
          </p:cNvPr>
          <p:cNvSpPr>
            <a:spLocks noChangeArrowheads="1"/>
          </p:cNvSpPr>
          <p:nvPr/>
        </p:nvSpPr>
        <p:spPr bwMode="auto">
          <a:xfrm>
            <a:off x="642938" y="3786188"/>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a:t>我们可以把 </a:t>
            </a:r>
            <a:r>
              <a:rPr lang="en-US" altLang="zh-CN" sz="2800" i="1">
                <a:latin typeface="Times New Roman" panose="02020603050405020304" pitchFamily="18" charset="0"/>
                <a:cs typeface="Times New Roman" panose="02020603050405020304" pitchFamily="18" charset="0"/>
              </a:rPr>
              <a:t>p</a:t>
            </a:r>
            <a:r>
              <a:rPr lang="en-US" altLang="zh-CN" sz="2800" baseline="-25000">
                <a:latin typeface="Times New Roman" panose="02020603050405020304" pitchFamily="18" charset="0"/>
                <a:cs typeface="Times New Roman" panose="02020603050405020304" pitchFamily="18" charset="0"/>
              </a:rPr>
              <a:t>ij </a:t>
            </a:r>
            <a:r>
              <a:rPr lang="zh-CN" altLang="en-US" sz="2800"/>
              <a:t>解释成概率，因为所有的元素之和为</a:t>
            </a:r>
            <a:r>
              <a:rPr lang="en-US" altLang="zh-CN" sz="2800"/>
              <a:t>1</a:t>
            </a:r>
            <a:r>
              <a:rPr lang="zh-CN" altLang="en-US" sz="2800"/>
              <a:t>。</a:t>
            </a:r>
          </a:p>
        </p:txBody>
      </p:sp>
      <p:graphicFrame>
        <p:nvGraphicFramePr>
          <p:cNvPr id="14341" name="Object 7">
            <a:extLst>
              <a:ext uri="{FF2B5EF4-FFF2-40B4-BE49-F238E27FC236}">
                <a16:creationId xmlns:a16="http://schemas.microsoft.com/office/drawing/2014/main" id="{8E1D21FE-D428-4FEE-81A0-F5BF9AC85B2E}"/>
              </a:ext>
            </a:extLst>
          </p:cNvPr>
          <p:cNvGraphicFramePr>
            <a:graphicFrameLocks noChangeAspect="1"/>
          </p:cNvGraphicFramePr>
          <p:nvPr/>
        </p:nvGraphicFramePr>
        <p:xfrm>
          <a:off x="1357313" y="4643438"/>
          <a:ext cx="2387600" cy="685800"/>
        </p:xfrm>
        <a:graphic>
          <a:graphicData uri="http://schemas.openxmlformats.org/presentationml/2006/ole">
            <mc:AlternateContent xmlns:mc="http://schemas.openxmlformats.org/markup-compatibility/2006">
              <mc:Choice xmlns:v="urn:schemas-microsoft-com:vml" Requires="v">
                <p:oleObj spid="_x0000_s9228" name="Equation" r:id="rId7" imgW="2387600" imgH="685800" progId="Equation.3">
                  <p:embed/>
                </p:oleObj>
              </mc:Choice>
              <mc:Fallback>
                <p:oleObj name="Equation" r:id="rId7" imgW="2387600" imgH="685800" progId="Equation.3">
                  <p:embed/>
                  <p:pic>
                    <p:nvPicPr>
                      <p:cNvPr id="14341" name="Object 7">
                        <a:extLst>
                          <a:ext uri="{FF2B5EF4-FFF2-40B4-BE49-F238E27FC236}">
                            <a16:creationId xmlns:a16="http://schemas.microsoft.com/office/drawing/2014/main" id="{8E1D21FE-D428-4FEE-81A0-F5BF9AC85B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313" y="4643438"/>
                        <a:ext cx="238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Object 8">
            <a:extLst>
              <a:ext uri="{FF2B5EF4-FFF2-40B4-BE49-F238E27FC236}">
                <a16:creationId xmlns:a16="http://schemas.microsoft.com/office/drawing/2014/main" id="{308B9B22-523B-45E0-BFE4-FE7ADD718755}"/>
              </a:ext>
            </a:extLst>
          </p:cNvPr>
          <p:cNvGraphicFramePr>
            <a:graphicFrameLocks noChangeAspect="1"/>
          </p:cNvGraphicFramePr>
          <p:nvPr/>
        </p:nvGraphicFramePr>
        <p:xfrm>
          <a:off x="4857750" y="4643438"/>
          <a:ext cx="2413000" cy="635000"/>
        </p:xfrm>
        <a:graphic>
          <a:graphicData uri="http://schemas.openxmlformats.org/presentationml/2006/ole">
            <mc:AlternateContent xmlns:mc="http://schemas.openxmlformats.org/markup-compatibility/2006">
              <mc:Choice xmlns:v="urn:schemas-microsoft-com:vml" Requires="v">
                <p:oleObj spid="_x0000_s9229" name="Equation" r:id="rId9" imgW="2413000" imgH="635000" progId="Equation.3">
                  <p:embed/>
                </p:oleObj>
              </mc:Choice>
              <mc:Fallback>
                <p:oleObj name="Equation" r:id="rId9" imgW="2413000" imgH="635000" progId="Equation.3">
                  <p:embed/>
                  <p:pic>
                    <p:nvPicPr>
                      <p:cNvPr id="14342" name="Object 8">
                        <a:extLst>
                          <a:ext uri="{FF2B5EF4-FFF2-40B4-BE49-F238E27FC236}">
                            <a16:creationId xmlns:a16="http://schemas.microsoft.com/office/drawing/2014/main" id="{308B9B22-523B-45E0-BFE4-FE7ADD7187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7750" y="4643438"/>
                        <a:ext cx="2413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F232573-E079-4A73-9AED-D27DFB21D5EB}"/>
              </a:ext>
            </a:extLst>
          </p:cNvPr>
          <p:cNvSpPr>
            <a:spLocks noChangeArrowheads="1"/>
          </p:cNvSpPr>
          <p:nvPr/>
        </p:nvSpPr>
        <p:spPr bwMode="auto">
          <a:xfrm>
            <a:off x="0" y="4089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en-US" altLang="zh-CN" sz="2800" dirty="0">
                <a:latin typeface="宋体" panose="02010600030101010101" pitchFamily="2" charset="-122"/>
              </a:rPr>
              <a:t>   </a:t>
            </a:r>
            <a:r>
              <a:rPr kumimoji="1" lang="zh-CN" altLang="en-US" sz="2800" dirty="0">
                <a:latin typeface="宋体" panose="02010600030101010101" pitchFamily="2" charset="-122"/>
              </a:rPr>
              <a:t>称为</a:t>
            </a:r>
            <a:r>
              <a:rPr kumimoji="1" lang="zh-CN" altLang="en-US" sz="2800" dirty="0">
                <a:solidFill>
                  <a:srgbClr val="000099"/>
                </a:solidFill>
                <a:latin typeface="黑体" panose="02010609060101010101" pitchFamily="49" charset="-122"/>
                <a:ea typeface="黑体" panose="02010609060101010101" pitchFamily="49" charset="-122"/>
              </a:rPr>
              <a:t>行形象，</a:t>
            </a:r>
            <a:r>
              <a:rPr kumimoji="1" lang="zh-CN" altLang="zh-CN" sz="2800" dirty="0">
                <a:latin typeface="宋体" panose="02010600030101010101" pitchFamily="2" charset="-122"/>
              </a:rPr>
              <a:t>行轮廓</a:t>
            </a:r>
            <a:r>
              <a:rPr kumimoji="1" lang="en-US" altLang="zh-CN" sz="2800" dirty="0">
                <a:latin typeface="Times New Roman" panose="02020603050405020304" pitchFamily="18" charset="0"/>
                <a:cs typeface="Times New Roman" panose="02020603050405020304" pitchFamily="18" charset="0"/>
              </a:rPr>
              <a:t>(row profile)</a:t>
            </a:r>
            <a:endParaRPr kumimoji="1" lang="zh-CN" altLang="en-US" sz="2800" dirty="0">
              <a:latin typeface="Times New Roman" panose="02020603050405020304" pitchFamily="18" charset="0"/>
              <a:cs typeface="Times New Roman" panose="02020603050405020304" pitchFamily="18" charset="0"/>
            </a:endParaRPr>
          </a:p>
        </p:txBody>
      </p:sp>
      <p:graphicFrame>
        <p:nvGraphicFramePr>
          <p:cNvPr id="15363" name="Object 4">
            <a:extLst>
              <a:ext uri="{FF2B5EF4-FFF2-40B4-BE49-F238E27FC236}">
                <a16:creationId xmlns:a16="http://schemas.microsoft.com/office/drawing/2014/main" id="{29E28EF5-3B5A-45DB-AE77-253B8857FB14}"/>
              </a:ext>
            </a:extLst>
          </p:cNvPr>
          <p:cNvGraphicFramePr>
            <a:graphicFrameLocks noChangeAspect="1"/>
          </p:cNvGraphicFramePr>
          <p:nvPr/>
        </p:nvGraphicFramePr>
        <p:xfrm>
          <a:off x="223838" y="2565400"/>
          <a:ext cx="8166100" cy="990600"/>
        </p:xfrm>
        <a:graphic>
          <a:graphicData uri="http://schemas.openxmlformats.org/presentationml/2006/ole">
            <mc:AlternateContent xmlns:mc="http://schemas.openxmlformats.org/markup-compatibility/2006">
              <mc:Choice xmlns:v="urn:schemas-microsoft-com:vml" Requires="v">
                <p:oleObj spid="_x0000_s10246" name="公式" r:id="rId3" imgW="8166100" imgH="990600" progId="Equation.3">
                  <p:embed/>
                </p:oleObj>
              </mc:Choice>
              <mc:Fallback>
                <p:oleObj name="公式" r:id="rId3" imgW="8166100" imgH="990600" progId="Equation.3">
                  <p:embed/>
                  <p:pic>
                    <p:nvPicPr>
                      <p:cNvPr id="15363" name="Object 4">
                        <a:extLst>
                          <a:ext uri="{FF2B5EF4-FFF2-40B4-BE49-F238E27FC236}">
                            <a16:creationId xmlns:a16="http://schemas.microsoft.com/office/drawing/2014/main" id="{29E28EF5-3B5A-45DB-AE77-253B8857F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2565400"/>
                        <a:ext cx="8166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7">
            <a:extLst>
              <a:ext uri="{FF2B5EF4-FFF2-40B4-BE49-F238E27FC236}">
                <a16:creationId xmlns:a16="http://schemas.microsoft.com/office/drawing/2014/main" id="{85FBDB1E-018B-42B5-AC0B-9A3627AFC4F5}"/>
              </a:ext>
            </a:extLst>
          </p:cNvPr>
          <p:cNvGraphicFramePr>
            <a:graphicFrameLocks noChangeAspect="1"/>
          </p:cNvGraphicFramePr>
          <p:nvPr>
            <p:extLst>
              <p:ext uri="{D42A27DB-BD31-4B8C-83A1-F6EECF244321}">
                <p14:modId xmlns:p14="http://schemas.microsoft.com/office/powerpoint/2010/main" val="677090066"/>
              </p:ext>
            </p:extLst>
          </p:nvPr>
        </p:nvGraphicFramePr>
        <p:xfrm>
          <a:off x="1143000" y="571500"/>
          <a:ext cx="5029200" cy="1460500"/>
        </p:xfrm>
        <a:graphic>
          <a:graphicData uri="http://schemas.openxmlformats.org/presentationml/2006/ole">
            <mc:AlternateContent xmlns:mc="http://schemas.openxmlformats.org/markup-compatibility/2006">
              <mc:Choice xmlns:v="urn:schemas-microsoft-com:vml" Requires="v">
                <p:oleObj spid="_x0000_s10247" name="Equation" r:id="rId5" imgW="5029200" imgH="1460500" progId="Equation.DSMT4">
                  <p:embed/>
                </p:oleObj>
              </mc:Choice>
              <mc:Fallback>
                <p:oleObj name="Equation" r:id="rId5" imgW="5029200" imgH="1460500" progId="Equation.DSMT4">
                  <p:embed/>
                  <p:pic>
                    <p:nvPicPr>
                      <p:cNvPr id="15364" name="Object 7">
                        <a:extLst>
                          <a:ext uri="{FF2B5EF4-FFF2-40B4-BE49-F238E27FC236}">
                            <a16:creationId xmlns:a16="http://schemas.microsoft.com/office/drawing/2014/main" id="{85FBDB1E-018B-42B5-AC0B-9A3627AFC4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71500"/>
                        <a:ext cx="50292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6">
            <a:extLst>
              <a:ext uri="{FF2B5EF4-FFF2-40B4-BE49-F238E27FC236}">
                <a16:creationId xmlns:a16="http://schemas.microsoft.com/office/drawing/2014/main" id="{08C6F049-627E-4C2F-A3A6-9D346F13E40F}"/>
              </a:ext>
            </a:extLst>
          </p:cNvPr>
          <p:cNvGrpSpPr>
            <a:grpSpLocks/>
          </p:cNvGrpSpPr>
          <p:nvPr/>
        </p:nvGrpSpPr>
        <p:grpSpPr bwMode="auto">
          <a:xfrm>
            <a:off x="214313" y="500063"/>
            <a:ext cx="8572500" cy="2678112"/>
            <a:chOff x="214282" y="500042"/>
            <a:chExt cx="8572560" cy="2677656"/>
          </a:xfrm>
        </p:grpSpPr>
        <p:sp>
          <p:nvSpPr>
            <p:cNvPr id="6148" name="Rectangle 2">
              <a:extLst>
                <a:ext uri="{FF2B5EF4-FFF2-40B4-BE49-F238E27FC236}">
                  <a16:creationId xmlns:a16="http://schemas.microsoft.com/office/drawing/2014/main" id="{08DED5BE-561D-47C3-A718-7A04CE30F50E}"/>
                </a:ext>
              </a:extLst>
            </p:cNvPr>
            <p:cNvSpPr>
              <a:spLocks noChangeArrowheads="1"/>
            </p:cNvSpPr>
            <p:nvPr/>
          </p:nvSpPr>
          <p:spPr bwMode="auto">
            <a:xfrm>
              <a:off x="214282" y="500042"/>
              <a:ext cx="8572560" cy="2677656"/>
            </a:xfrm>
            <a:prstGeom prst="rect">
              <a:avLst/>
            </a:prstGeom>
            <a:noFill/>
            <a:ln w="9525">
              <a:noFill/>
              <a:miter lim="800000"/>
              <a:headEnd/>
              <a:tailEnd/>
            </a:ln>
          </p:spPr>
          <p:txBody>
            <a:bodyPr>
              <a:spAutoFit/>
            </a:bodyPr>
            <a:lstStyle/>
            <a:p>
              <a:pPr algn="just" eaLnBrk="1" hangingPunct="1">
                <a:defRPr/>
              </a:pPr>
              <a:r>
                <a:rPr kumimoji="1" lang="zh-CN" altLang="en-US" sz="2800" dirty="0">
                  <a:latin typeface="宋体" pitchFamily="2" charset="-122"/>
                </a:rPr>
                <a:t>例如：考察某一文章中各种词汇出现的次数，词汇分为如下种类：</a:t>
              </a:r>
              <a:endParaRPr kumimoji="1" lang="en-US" altLang="zh-CN" sz="2800" dirty="0">
                <a:latin typeface="宋体" pitchFamily="2" charset="-122"/>
              </a:endParaRPr>
            </a:p>
            <a:p>
              <a:pPr marL="715963" algn="just" eaLnBrk="1" hangingPunct="1">
                <a:defRPr/>
              </a:pPr>
              <a:r>
                <a:rPr kumimoji="1" lang="en-US" altLang="zh-CN" sz="2800" dirty="0">
                  <a:latin typeface="宋体" pitchFamily="2" charset="-122"/>
                </a:rPr>
                <a:t>n=</a:t>
              </a:r>
              <a:r>
                <a:rPr kumimoji="1" lang="zh-CN" altLang="en-US" sz="2800" dirty="0">
                  <a:latin typeface="宋体" pitchFamily="2" charset="-122"/>
                </a:rPr>
                <a:t>名词，</a:t>
              </a:r>
              <a:r>
                <a:rPr kumimoji="1" lang="en-US" altLang="zh-CN" sz="2800" dirty="0">
                  <a:latin typeface="宋体" pitchFamily="2" charset="-122"/>
                </a:rPr>
                <a:t> v=</a:t>
              </a:r>
              <a:r>
                <a:rPr kumimoji="1" lang="zh-CN" altLang="en-US" sz="2800" dirty="0">
                  <a:latin typeface="宋体" pitchFamily="2" charset="-122"/>
                </a:rPr>
                <a:t>动词，</a:t>
              </a:r>
              <a:r>
                <a:rPr kumimoji="1" lang="en-US" altLang="zh-CN" sz="2800" dirty="0">
                  <a:latin typeface="宋体" pitchFamily="2" charset="-122"/>
                </a:rPr>
                <a:t> a=</a:t>
              </a:r>
              <a:r>
                <a:rPr kumimoji="1" lang="zh-CN" altLang="en-US" sz="2800" dirty="0">
                  <a:latin typeface="宋体" pitchFamily="2" charset="-122"/>
                </a:rPr>
                <a:t>形容词，</a:t>
              </a:r>
              <a:r>
                <a:rPr kumimoji="1" lang="en-US" altLang="zh-CN" sz="2800" dirty="0">
                  <a:latin typeface="宋体" pitchFamily="2" charset="-122"/>
                </a:rPr>
                <a:t> </a:t>
              </a:r>
              <a:r>
                <a:rPr kumimoji="1" lang="en-US" altLang="zh-CN" sz="2800" dirty="0" err="1">
                  <a:latin typeface="宋体" pitchFamily="2" charset="-122"/>
                </a:rPr>
                <a:t>av</a:t>
              </a:r>
              <a:r>
                <a:rPr kumimoji="1" lang="en-US" altLang="zh-CN" sz="2800" dirty="0">
                  <a:latin typeface="宋体" pitchFamily="2" charset="-122"/>
                </a:rPr>
                <a:t>=</a:t>
              </a:r>
              <a:r>
                <a:rPr kumimoji="1" lang="zh-CN" altLang="en-US" sz="2800" dirty="0">
                  <a:latin typeface="宋体" pitchFamily="2" charset="-122"/>
                </a:rPr>
                <a:t>副词，</a:t>
              </a:r>
              <a:endParaRPr kumimoji="1" lang="en-US" altLang="zh-CN" sz="2800" dirty="0">
                <a:latin typeface="宋体" pitchFamily="2" charset="-122"/>
              </a:endParaRPr>
            </a:p>
            <a:p>
              <a:pPr marL="715963" algn="just" eaLnBrk="1" hangingPunct="1">
                <a:defRPr/>
              </a:pPr>
              <a:r>
                <a:rPr kumimoji="1" lang="en-US" altLang="zh-CN" sz="2800" dirty="0">
                  <a:latin typeface="宋体" pitchFamily="2" charset="-122"/>
                </a:rPr>
                <a:t>l=</a:t>
              </a:r>
              <a:r>
                <a:rPr kumimoji="1" lang="zh-CN" altLang="en-US" sz="2800" dirty="0">
                  <a:latin typeface="宋体" pitchFamily="2" charset="-122"/>
                </a:rPr>
                <a:t>冠词，</a:t>
              </a:r>
              <a:r>
                <a:rPr kumimoji="1" lang="en-US" altLang="zh-CN" sz="2800" dirty="0">
                  <a:latin typeface="宋体" pitchFamily="2" charset="-122"/>
                </a:rPr>
                <a:t> o=</a:t>
              </a:r>
              <a:r>
                <a:rPr kumimoji="1" lang="zh-CN" altLang="en-US" sz="2800" dirty="0">
                  <a:latin typeface="宋体" pitchFamily="2" charset="-122"/>
                </a:rPr>
                <a:t>其它</a:t>
              </a:r>
              <a:endParaRPr kumimoji="1" lang="en-US" altLang="zh-CN" sz="2800" dirty="0">
                <a:latin typeface="宋体" pitchFamily="2" charset="-122"/>
              </a:endParaRPr>
            </a:p>
            <a:p>
              <a:pPr indent="442913" algn="just" eaLnBrk="1" hangingPunct="1">
                <a:defRPr/>
              </a:pPr>
              <a:r>
                <a:rPr kumimoji="1" lang="zh-CN" altLang="en-US" sz="2800" dirty="0">
                  <a:latin typeface="宋体" pitchFamily="2" charset="-122"/>
                </a:rPr>
                <a:t>表示在第</a:t>
              </a:r>
              <a:r>
                <a:rPr kumimoji="1" lang="en-US" altLang="zh-CN" sz="2800" dirty="0" err="1">
                  <a:latin typeface="Times New Roman" pitchFamily="18" charset="0"/>
                  <a:cs typeface="Times New Roman" pitchFamily="18" charset="0"/>
                </a:rPr>
                <a:t>i</a:t>
              </a:r>
              <a:r>
                <a:rPr kumimoji="1" lang="en-US" altLang="zh-CN" sz="2800" dirty="0">
                  <a:latin typeface="Times New Roman" pitchFamily="18" charset="0"/>
                  <a:cs typeface="Times New Roman" pitchFamily="18" charset="0"/>
                </a:rPr>
                <a:t> </a:t>
              </a:r>
              <a:r>
                <a:rPr kumimoji="1" lang="zh-CN" altLang="en-US" sz="2800" dirty="0">
                  <a:latin typeface="宋体" pitchFamily="2" charset="-122"/>
                </a:rPr>
                <a:t>篇文章中属于</a:t>
              </a:r>
              <a:r>
                <a:rPr kumimoji="1" lang="en-US" altLang="zh-CN" sz="2800" dirty="0">
                  <a:latin typeface="Times New Roman" pitchFamily="18" charset="0"/>
                  <a:cs typeface="Times New Roman" pitchFamily="18" charset="0"/>
                </a:rPr>
                <a:t>j </a:t>
              </a:r>
              <a:r>
                <a:rPr kumimoji="1" lang="zh-CN" altLang="en-US" sz="2800" dirty="0">
                  <a:latin typeface="宋体" pitchFamily="2" charset="-122"/>
                </a:rPr>
                <a:t>种词汇的次数。</a:t>
              </a:r>
              <a:endParaRPr kumimoji="1" lang="en-US" altLang="zh-CN" sz="2800" dirty="0">
                <a:latin typeface="宋体" pitchFamily="2" charset="-122"/>
              </a:endParaRPr>
            </a:p>
            <a:p>
              <a:pPr algn="just" eaLnBrk="1" hangingPunct="1">
                <a:defRPr/>
              </a:pPr>
              <a:endParaRPr kumimoji="1" lang="en-US" altLang="zh-CN" sz="2800" dirty="0">
                <a:latin typeface="宋体" pitchFamily="2" charset="-122"/>
              </a:endParaRPr>
            </a:p>
          </p:txBody>
        </p:sp>
        <p:graphicFrame>
          <p:nvGraphicFramePr>
            <p:cNvPr id="16438" name="Object 2">
              <a:extLst>
                <a:ext uri="{FF2B5EF4-FFF2-40B4-BE49-F238E27FC236}">
                  <a16:creationId xmlns:a16="http://schemas.microsoft.com/office/drawing/2014/main" id="{15D3BB6A-1E51-4DBC-A312-C45C561FE372}"/>
                </a:ext>
              </a:extLst>
            </p:cNvPr>
            <p:cNvGraphicFramePr>
              <a:graphicFrameLocks noChangeAspect="1"/>
            </p:cNvGraphicFramePr>
            <p:nvPr/>
          </p:nvGraphicFramePr>
          <p:xfrm>
            <a:off x="341867" y="2155790"/>
            <a:ext cx="455639" cy="618367"/>
          </p:xfrm>
          <a:graphic>
            <a:graphicData uri="http://schemas.openxmlformats.org/presentationml/2006/ole">
              <mc:AlternateContent xmlns:mc="http://schemas.openxmlformats.org/markup-compatibility/2006">
                <mc:Choice xmlns:v="urn:schemas-microsoft-com:vml" Requires="v">
                  <p:oleObj spid="_x0000_s11280" name="公式" r:id="rId3" imgW="177646" imgH="241091" progId="Equation.3">
                    <p:embed/>
                  </p:oleObj>
                </mc:Choice>
                <mc:Fallback>
                  <p:oleObj name="公式" r:id="rId3" imgW="177646" imgH="241091" progId="Equation.3">
                    <p:embed/>
                    <p:pic>
                      <p:nvPicPr>
                        <p:cNvPr id="16438" name="Object 2">
                          <a:extLst>
                            <a:ext uri="{FF2B5EF4-FFF2-40B4-BE49-F238E27FC236}">
                              <a16:creationId xmlns:a16="http://schemas.microsoft.com/office/drawing/2014/main" id="{15D3BB6A-1E51-4DBC-A312-C45C561FE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867" y="2155790"/>
                          <a:ext cx="455639" cy="61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 name="表格 5">
            <a:extLst>
              <a:ext uri="{FF2B5EF4-FFF2-40B4-BE49-F238E27FC236}">
                <a16:creationId xmlns:a16="http://schemas.microsoft.com/office/drawing/2014/main" id="{B86359C7-62CE-4508-8EFD-ACA8EE3DF868}"/>
              </a:ext>
            </a:extLst>
          </p:cNvPr>
          <p:cNvGraphicFramePr>
            <a:graphicFrameLocks noGrp="1"/>
          </p:cNvGraphicFramePr>
          <p:nvPr/>
        </p:nvGraphicFramePr>
        <p:xfrm>
          <a:off x="1285875" y="2857500"/>
          <a:ext cx="6357940" cy="1285875"/>
        </p:xfrm>
        <a:graphic>
          <a:graphicData uri="http://schemas.openxmlformats.org/drawingml/2006/table">
            <a:tbl>
              <a:tblPr firstRow="1" bandRow="1">
                <a:tableStyleId>{3B4B98B0-60AC-42C2-AFA5-B58CD77FA1E5}</a:tableStyleId>
              </a:tblPr>
              <a:tblGrid>
                <a:gridCol w="761995">
                  <a:extLst>
                    <a:ext uri="{9D8B030D-6E8A-4147-A177-3AD203B41FA5}">
                      <a16:colId xmlns:a16="http://schemas.microsoft.com/office/drawing/2014/main" val="20000"/>
                    </a:ext>
                  </a:extLst>
                </a:gridCol>
                <a:gridCol w="761995">
                  <a:extLst>
                    <a:ext uri="{9D8B030D-6E8A-4147-A177-3AD203B41FA5}">
                      <a16:colId xmlns:a16="http://schemas.microsoft.com/office/drawing/2014/main" val="20001"/>
                    </a:ext>
                  </a:extLst>
                </a:gridCol>
                <a:gridCol w="761995">
                  <a:extLst>
                    <a:ext uri="{9D8B030D-6E8A-4147-A177-3AD203B41FA5}">
                      <a16:colId xmlns:a16="http://schemas.microsoft.com/office/drawing/2014/main" val="20002"/>
                    </a:ext>
                  </a:extLst>
                </a:gridCol>
                <a:gridCol w="761995">
                  <a:extLst>
                    <a:ext uri="{9D8B030D-6E8A-4147-A177-3AD203B41FA5}">
                      <a16:colId xmlns:a16="http://schemas.microsoft.com/office/drawing/2014/main" val="20003"/>
                    </a:ext>
                  </a:extLst>
                </a:gridCol>
                <a:gridCol w="761995">
                  <a:extLst>
                    <a:ext uri="{9D8B030D-6E8A-4147-A177-3AD203B41FA5}">
                      <a16:colId xmlns:a16="http://schemas.microsoft.com/office/drawing/2014/main" val="20004"/>
                    </a:ext>
                  </a:extLst>
                </a:gridCol>
                <a:gridCol w="761995">
                  <a:extLst>
                    <a:ext uri="{9D8B030D-6E8A-4147-A177-3AD203B41FA5}">
                      <a16:colId xmlns:a16="http://schemas.microsoft.com/office/drawing/2014/main" val="20005"/>
                    </a:ext>
                  </a:extLst>
                </a:gridCol>
                <a:gridCol w="761995">
                  <a:extLst>
                    <a:ext uri="{9D8B030D-6E8A-4147-A177-3AD203B41FA5}">
                      <a16:colId xmlns:a16="http://schemas.microsoft.com/office/drawing/2014/main" val="20006"/>
                    </a:ext>
                  </a:extLst>
                </a:gridCol>
                <a:gridCol w="1023975">
                  <a:extLst>
                    <a:ext uri="{9D8B030D-6E8A-4147-A177-3AD203B41FA5}">
                      <a16:colId xmlns:a16="http://schemas.microsoft.com/office/drawing/2014/main" val="20007"/>
                    </a:ext>
                  </a:extLst>
                </a:gridCol>
              </a:tblGrid>
              <a:tr h="428625">
                <a:tc>
                  <a:txBody>
                    <a:bodyPr/>
                    <a:lstStyle/>
                    <a:p>
                      <a:endParaRPr lang="zh-CN" altLang="en-US" sz="1800" dirty="0"/>
                    </a:p>
                  </a:txBody>
                  <a:tcPr marL="91439" marR="91439"/>
                </a:tc>
                <a:tc>
                  <a:txBody>
                    <a:bodyPr/>
                    <a:lstStyle/>
                    <a:p>
                      <a:pPr algn="ctr"/>
                      <a:r>
                        <a:rPr lang="en-US" altLang="zh-CN" sz="1800" dirty="0">
                          <a:latin typeface="Times New Roman" pitchFamily="18" charset="0"/>
                          <a:cs typeface="Times New Roman" pitchFamily="18" charset="0"/>
                        </a:rPr>
                        <a:t>n</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v</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a</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err="1">
                          <a:latin typeface="Times New Roman" pitchFamily="18" charset="0"/>
                          <a:cs typeface="Times New Roman" pitchFamily="18" charset="0"/>
                        </a:rPr>
                        <a:t>av</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l</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o</a:t>
                      </a:r>
                      <a:endParaRPr lang="zh-CN" altLang="en-US" sz="1800" dirty="0">
                        <a:latin typeface="Times New Roman" pitchFamily="18" charset="0"/>
                        <a:cs typeface="Times New Roman" pitchFamily="18" charset="0"/>
                      </a:endParaRPr>
                    </a:p>
                  </a:txBody>
                  <a:tcPr marL="91439" marR="91439"/>
                </a:tc>
                <a:tc>
                  <a:txBody>
                    <a:bodyPr/>
                    <a:lstStyle/>
                    <a:p>
                      <a:endParaRPr lang="zh-CN" altLang="en-US" sz="1800" dirty="0"/>
                    </a:p>
                  </a:txBody>
                  <a:tcPr marL="91439" marR="91439"/>
                </a:tc>
                <a:extLst>
                  <a:ext uri="{0D108BD9-81ED-4DB2-BD59-A6C34878D82A}">
                    <a16:rowId xmlns:a16="http://schemas.microsoft.com/office/drawing/2014/main" val="10000"/>
                  </a:ext>
                </a:extLst>
              </a:tr>
              <a:tr h="428625">
                <a:tc>
                  <a:txBody>
                    <a:bodyPr/>
                    <a:lstStyle/>
                    <a:p>
                      <a:endParaRPr lang="zh-CN" altLang="en-US" sz="1800" dirty="0"/>
                    </a:p>
                  </a:txBody>
                  <a:tcPr marL="91439" marR="91439"/>
                </a:tc>
                <a:tc>
                  <a:txBody>
                    <a:bodyPr/>
                    <a:lstStyle/>
                    <a:p>
                      <a:pPr algn="ctr"/>
                      <a:r>
                        <a:rPr lang="en-US" altLang="zh-CN" sz="1800" dirty="0">
                          <a:latin typeface="Times New Roman" pitchFamily="18" charset="0"/>
                          <a:cs typeface="Times New Roman" pitchFamily="18" charset="0"/>
                        </a:rPr>
                        <a:t>80</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30</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25</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15</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60</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55</a:t>
                      </a:r>
                      <a:endParaRPr lang="zh-CN" altLang="en-US" sz="1800" dirty="0">
                        <a:latin typeface="Times New Roman" pitchFamily="18" charset="0"/>
                        <a:cs typeface="Times New Roman" pitchFamily="18" charset="0"/>
                      </a:endParaRPr>
                    </a:p>
                  </a:txBody>
                  <a:tcPr marL="91439" marR="91439"/>
                </a:tc>
                <a:tc>
                  <a:txBody>
                    <a:bodyPr/>
                    <a:lstStyle/>
                    <a:p>
                      <a:pPr marL="0" indent="263525"/>
                      <a:r>
                        <a:rPr lang="en-US" altLang="zh-CN" sz="1800" dirty="0"/>
                        <a:t>=265</a:t>
                      </a:r>
                      <a:endParaRPr lang="zh-CN" altLang="en-US" sz="1800" dirty="0"/>
                    </a:p>
                  </a:txBody>
                  <a:tcPr marL="91439" marR="91439"/>
                </a:tc>
                <a:extLst>
                  <a:ext uri="{0D108BD9-81ED-4DB2-BD59-A6C34878D82A}">
                    <a16:rowId xmlns:a16="http://schemas.microsoft.com/office/drawing/2014/main" val="10001"/>
                  </a:ext>
                </a:extLst>
              </a:tr>
              <a:tr h="428625">
                <a:tc>
                  <a:txBody>
                    <a:bodyPr/>
                    <a:lstStyle/>
                    <a:p>
                      <a:endParaRPr lang="zh-CN" altLang="en-US" sz="1800" dirty="0"/>
                    </a:p>
                  </a:txBody>
                  <a:tcPr marL="91439" marR="91439"/>
                </a:tc>
                <a:tc>
                  <a:txBody>
                    <a:bodyPr/>
                    <a:lstStyle/>
                    <a:p>
                      <a:pPr algn="ctr"/>
                      <a:r>
                        <a:rPr lang="en-US" altLang="zh-CN" sz="1800" dirty="0">
                          <a:latin typeface="Times New Roman" pitchFamily="18" charset="0"/>
                          <a:cs typeface="Times New Roman" pitchFamily="18" charset="0"/>
                        </a:rPr>
                        <a:t>160</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60</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50</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30</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120</a:t>
                      </a:r>
                      <a:endParaRPr lang="zh-CN" altLang="en-US" sz="1800" dirty="0">
                        <a:latin typeface="Times New Roman" pitchFamily="18" charset="0"/>
                        <a:cs typeface="Times New Roman" pitchFamily="18" charset="0"/>
                      </a:endParaRPr>
                    </a:p>
                  </a:txBody>
                  <a:tcPr marL="91439" marR="91439"/>
                </a:tc>
                <a:tc>
                  <a:txBody>
                    <a:bodyPr/>
                    <a:lstStyle/>
                    <a:p>
                      <a:pPr algn="ctr"/>
                      <a:r>
                        <a:rPr lang="en-US" altLang="zh-CN" sz="1800" dirty="0">
                          <a:latin typeface="Times New Roman" pitchFamily="18" charset="0"/>
                          <a:cs typeface="Times New Roman" pitchFamily="18" charset="0"/>
                        </a:rPr>
                        <a:t>110</a:t>
                      </a:r>
                      <a:endParaRPr lang="zh-CN" altLang="en-US" sz="1800" dirty="0">
                        <a:latin typeface="Times New Roman" pitchFamily="18" charset="0"/>
                        <a:cs typeface="Times New Roman" pitchFamily="18" charset="0"/>
                      </a:endParaRPr>
                    </a:p>
                  </a:txBody>
                  <a:tcPr marL="91439" marR="91439"/>
                </a:tc>
                <a:tc>
                  <a:txBody>
                    <a:bodyPr/>
                    <a:lstStyle/>
                    <a:p>
                      <a:pPr marL="0" indent="263525"/>
                      <a:r>
                        <a:rPr lang="en-US" altLang="zh-CN" sz="1800" dirty="0"/>
                        <a:t>=530</a:t>
                      </a:r>
                      <a:endParaRPr lang="zh-CN" altLang="en-US" sz="1800" dirty="0"/>
                    </a:p>
                  </a:txBody>
                  <a:tcPr marL="91439" marR="91439"/>
                </a:tc>
                <a:extLst>
                  <a:ext uri="{0D108BD9-81ED-4DB2-BD59-A6C34878D82A}">
                    <a16:rowId xmlns:a16="http://schemas.microsoft.com/office/drawing/2014/main" val="10002"/>
                  </a:ext>
                </a:extLst>
              </a:tr>
            </a:tbl>
          </a:graphicData>
        </a:graphic>
      </p:graphicFrame>
      <p:grpSp>
        <p:nvGrpSpPr>
          <p:cNvPr id="16415" name="组合 10">
            <a:extLst>
              <a:ext uri="{FF2B5EF4-FFF2-40B4-BE49-F238E27FC236}">
                <a16:creationId xmlns:a16="http://schemas.microsoft.com/office/drawing/2014/main" id="{1C5719D4-F746-45DF-BD97-F9D843F508D7}"/>
              </a:ext>
            </a:extLst>
          </p:cNvPr>
          <p:cNvGrpSpPr>
            <a:grpSpLocks/>
          </p:cNvGrpSpPr>
          <p:nvPr/>
        </p:nvGrpSpPr>
        <p:grpSpPr bwMode="auto">
          <a:xfrm>
            <a:off x="1500188" y="3214688"/>
            <a:ext cx="5576887" cy="960437"/>
            <a:chOff x="1571604" y="3500438"/>
            <a:chExt cx="5576924" cy="960441"/>
          </a:xfrm>
        </p:grpSpPr>
        <p:graphicFrame>
          <p:nvGraphicFramePr>
            <p:cNvPr id="16433" name="Object 5">
              <a:extLst>
                <a:ext uri="{FF2B5EF4-FFF2-40B4-BE49-F238E27FC236}">
                  <a16:creationId xmlns:a16="http://schemas.microsoft.com/office/drawing/2014/main" id="{D712B0F9-44ED-4E6B-A6D8-017628E67C39}"/>
                </a:ext>
              </a:extLst>
            </p:cNvPr>
            <p:cNvGraphicFramePr>
              <a:graphicFrameLocks noChangeAspect="1"/>
            </p:cNvGraphicFramePr>
            <p:nvPr/>
          </p:nvGraphicFramePr>
          <p:xfrm>
            <a:off x="1571604" y="3643314"/>
            <a:ext cx="230511" cy="323840"/>
          </p:xfrm>
          <a:graphic>
            <a:graphicData uri="http://schemas.openxmlformats.org/presentationml/2006/ole">
              <mc:AlternateContent xmlns:mc="http://schemas.openxmlformats.org/markup-compatibility/2006">
                <mc:Choice xmlns:v="urn:schemas-microsoft-com:vml" Requires="v">
                  <p:oleObj spid="_x0000_s11281" name="公式" r:id="rId5" imgW="126725" imgH="177415" progId="Equation.3">
                    <p:embed/>
                  </p:oleObj>
                </mc:Choice>
                <mc:Fallback>
                  <p:oleObj name="公式" r:id="rId5" imgW="126725" imgH="177415" progId="Equation.3">
                    <p:embed/>
                    <p:pic>
                      <p:nvPicPr>
                        <p:cNvPr id="16433" name="Object 5">
                          <a:extLst>
                            <a:ext uri="{FF2B5EF4-FFF2-40B4-BE49-F238E27FC236}">
                              <a16:creationId xmlns:a16="http://schemas.microsoft.com/office/drawing/2014/main" id="{D712B0F9-44ED-4E6B-A6D8-017628E67C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04" y="3643314"/>
                          <a:ext cx="230511" cy="32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34" name="Object 6">
              <a:extLst>
                <a:ext uri="{FF2B5EF4-FFF2-40B4-BE49-F238E27FC236}">
                  <a16:creationId xmlns:a16="http://schemas.microsoft.com/office/drawing/2014/main" id="{C2687CCB-D25F-4E8A-B4D2-104351ED321D}"/>
                </a:ext>
              </a:extLst>
            </p:cNvPr>
            <p:cNvGraphicFramePr>
              <a:graphicFrameLocks noChangeAspect="1"/>
            </p:cNvGraphicFramePr>
            <p:nvPr/>
          </p:nvGraphicFramePr>
          <p:xfrm>
            <a:off x="6643702" y="3500438"/>
            <a:ext cx="383230" cy="460374"/>
          </p:xfrm>
          <a:graphic>
            <a:graphicData uri="http://schemas.openxmlformats.org/presentationml/2006/ole">
              <mc:AlternateContent xmlns:mc="http://schemas.openxmlformats.org/markup-compatibility/2006">
                <mc:Choice xmlns:v="urn:schemas-microsoft-com:vml" Requires="v">
                  <p:oleObj spid="_x0000_s11282" name="公式" r:id="rId7" imgW="190500" imgH="228600" progId="Equation.3">
                    <p:embed/>
                  </p:oleObj>
                </mc:Choice>
                <mc:Fallback>
                  <p:oleObj name="公式" r:id="rId7" imgW="190500" imgH="228600" progId="Equation.3">
                    <p:embed/>
                    <p:pic>
                      <p:nvPicPr>
                        <p:cNvPr id="16434" name="Object 6">
                          <a:extLst>
                            <a:ext uri="{FF2B5EF4-FFF2-40B4-BE49-F238E27FC236}">
                              <a16:creationId xmlns:a16="http://schemas.microsoft.com/office/drawing/2014/main" id="{C2687CCB-D25F-4E8A-B4D2-104351ED32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702" y="3500438"/>
                          <a:ext cx="383230" cy="46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35" name="Object 7">
              <a:extLst>
                <a:ext uri="{FF2B5EF4-FFF2-40B4-BE49-F238E27FC236}">
                  <a16:creationId xmlns:a16="http://schemas.microsoft.com/office/drawing/2014/main" id="{4CB9A51F-4B10-49E3-8C48-A886FA41CB76}"/>
                </a:ext>
              </a:extLst>
            </p:cNvPr>
            <p:cNvGraphicFramePr>
              <a:graphicFrameLocks noChangeAspect="1"/>
            </p:cNvGraphicFramePr>
            <p:nvPr/>
          </p:nvGraphicFramePr>
          <p:xfrm>
            <a:off x="1571604" y="4071942"/>
            <a:ext cx="276225" cy="323850"/>
          </p:xfrm>
          <a:graphic>
            <a:graphicData uri="http://schemas.openxmlformats.org/presentationml/2006/ole">
              <mc:AlternateContent xmlns:mc="http://schemas.openxmlformats.org/markup-compatibility/2006">
                <mc:Choice xmlns:v="urn:schemas-microsoft-com:vml" Requires="v">
                  <p:oleObj spid="_x0000_s11283" name="公式" r:id="rId9" imgW="152202" imgH="177569" progId="Equation.3">
                    <p:embed/>
                  </p:oleObj>
                </mc:Choice>
                <mc:Fallback>
                  <p:oleObj name="公式" r:id="rId9" imgW="152202" imgH="177569" progId="Equation.3">
                    <p:embed/>
                    <p:pic>
                      <p:nvPicPr>
                        <p:cNvPr id="16435" name="Object 7">
                          <a:extLst>
                            <a:ext uri="{FF2B5EF4-FFF2-40B4-BE49-F238E27FC236}">
                              <a16:creationId xmlns:a16="http://schemas.microsoft.com/office/drawing/2014/main" id="{4CB9A51F-4B10-49E3-8C48-A886FA41CB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1604" y="4071942"/>
                          <a:ext cx="276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36" name="Object 8">
              <a:extLst>
                <a:ext uri="{FF2B5EF4-FFF2-40B4-BE49-F238E27FC236}">
                  <a16:creationId xmlns:a16="http://schemas.microsoft.com/office/drawing/2014/main" id="{17ACDC84-F67E-4ADE-A961-112F4CF1449E}"/>
                </a:ext>
              </a:extLst>
            </p:cNvPr>
            <p:cNvGraphicFramePr>
              <a:graphicFrameLocks noChangeAspect="1"/>
            </p:cNvGraphicFramePr>
            <p:nvPr/>
          </p:nvGraphicFramePr>
          <p:xfrm>
            <a:off x="6715140" y="4000504"/>
            <a:ext cx="433388" cy="460375"/>
          </p:xfrm>
          <a:graphic>
            <a:graphicData uri="http://schemas.openxmlformats.org/presentationml/2006/ole">
              <mc:AlternateContent xmlns:mc="http://schemas.openxmlformats.org/markup-compatibility/2006">
                <mc:Choice xmlns:v="urn:schemas-microsoft-com:vml" Requires="v">
                  <p:oleObj spid="_x0000_s11284" name="公式" r:id="rId11" imgW="215806" imgH="228501" progId="Equation.3">
                    <p:embed/>
                  </p:oleObj>
                </mc:Choice>
                <mc:Fallback>
                  <p:oleObj name="公式" r:id="rId11" imgW="215806" imgH="228501" progId="Equation.3">
                    <p:embed/>
                    <p:pic>
                      <p:nvPicPr>
                        <p:cNvPr id="16436" name="Object 8">
                          <a:extLst>
                            <a:ext uri="{FF2B5EF4-FFF2-40B4-BE49-F238E27FC236}">
                              <a16:creationId xmlns:a16="http://schemas.microsoft.com/office/drawing/2014/main" id="{17ACDC84-F67E-4ADE-A961-112F4CF144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15140" y="4000504"/>
                          <a:ext cx="43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 name="表格 11">
            <a:extLst>
              <a:ext uri="{FF2B5EF4-FFF2-40B4-BE49-F238E27FC236}">
                <a16:creationId xmlns:a16="http://schemas.microsoft.com/office/drawing/2014/main" id="{68E1380D-2F3B-474F-B692-7BD6AF90E8C4}"/>
              </a:ext>
            </a:extLst>
          </p:cNvPr>
          <p:cNvGraphicFramePr>
            <a:graphicFrameLocks noGrp="1"/>
          </p:cNvGraphicFramePr>
          <p:nvPr/>
        </p:nvGraphicFramePr>
        <p:xfrm>
          <a:off x="2071688" y="5072063"/>
          <a:ext cx="4500564" cy="720726"/>
        </p:xfrm>
        <a:graphic>
          <a:graphicData uri="http://schemas.openxmlformats.org/drawingml/2006/table">
            <a:tbl>
              <a:tblPr/>
              <a:tblGrid>
                <a:gridCol w="750094">
                  <a:extLst>
                    <a:ext uri="{9D8B030D-6E8A-4147-A177-3AD203B41FA5}">
                      <a16:colId xmlns:a16="http://schemas.microsoft.com/office/drawing/2014/main" val="20000"/>
                    </a:ext>
                  </a:extLst>
                </a:gridCol>
                <a:gridCol w="750094">
                  <a:extLst>
                    <a:ext uri="{9D8B030D-6E8A-4147-A177-3AD203B41FA5}">
                      <a16:colId xmlns:a16="http://schemas.microsoft.com/office/drawing/2014/main" val="20001"/>
                    </a:ext>
                  </a:extLst>
                </a:gridCol>
                <a:gridCol w="750094">
                  <a:extLst>
                    <a:ext uri="{9D8B030D-6E8A-4147-A177-3AD203B41FA5}">
                      <a16:colId xmlns:a16="http://schemas.microsoft.com/office/drawing/2014/main" val="20002"/>
                    </a:ext>
                  </a:extLst>
                </a:gridCol>
                <a:gridCol w="750094">
                  <a:extLst>
                    <a:ext uri="{9D8B030D-6E8A-4147-A177-3AD203B41FA5}">
                      <a16:colId xmlns:a16="http://schemas.microsoft.com/office/drawing/2014/main" val="20003"/>
                    </a:ext>
                  </a:extLst>
                </a:gridCol>
                <a:gridCol w="750094">
                  <a:extLst>
                    <a:ext uri="{9D8B030D-6E8A-4147-A177-3AD203B41FA5}">
                      <a16:colId xmlns:a16="http://schemas.microsoft.com/office/drawing/2014/main" val="20004"/>
                    </a:ext>
                  </a:extLst>
                </a:gridCol>
                <a:gridCol w="750094">
                  <a:extLst>
                    <a:ext uri="{9D8B030D-6E8A-4147-A177-3AD203B41FA5}">
                      <a16:colId xmlns:a16="http://schemas.microsoft.com/office/drawing/2014/main" val="20005"/>
                    </a:ext>
                  </a:extLst>
                </a:gridCol>
              </a:tblGrid>
              <a:tr h="360363">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0.30 </a:t>
                      </a:r>
                    </a:p>
                  </a:txBody>
                  <a:tcPr marL="9525" marR="9525" marT="9521" marB="0" anchor="ctr">
                    <a:lnL>
                      <a:noFill/>
                    </a:lnL>
                    <a:lnR>
                      <a:noFill/>
                    </a:lnR>
                    <a:lnT>
                      <a:noFill/>
                    </a:lnT>
                    <a:lnB>
                      <a:noFill/>
                    </a:lnB>
                  </a:tcPr>
                </a:tc>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0.11 </a:t>
                      </a:r>
                    </a:p>
                  </a:txBody>
                  <a:tcPr marL="9525" marR="9525" marT="9521" marB="0" anchor="ctr">
                    <a:lnL>
                      <a:noFill/>
                    </a:lnL>
                    <a:lnR>
                      <a:noFill/>
                    </a:lnR>
                    <a:lnT>
                      <a:noFill/>
                    </a:lnT>
                    <a:lnB>
                      <a:noFill/>
                    </a:lnB>
                  </a:tcPr>
                </a:tc>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0.09 </a:t>
                      </a:r>
                    </a:p>
                  </a:txBody>
                  <a:tcPr marL="9525" marR="9525" marT="9521" marB="0" anchor="ctr">
                    <a:lnL>
                      <a:noFill/>
                    </a:lnL>
                    <a:lnR>
                      <a:noFill/>
                    </a:lnR>
                    <a:lnT>
                      <a:noFill/>
                    </a:lnT>
                    <a:lnB>
                      <a:noFill/>
                    </a:lnB>
                  </a:tcPr>
                </a:tc>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0.06 </a:t>
                      </a:r>
                    </a:p>
                  </a:txBody>
                  <a:tcPr marL="9525" marR="9525" marT="9521" marB="0" anchor="ctr">
                    <a:lnL>
                      <a:noFill/>
                    </a:lnL>
                    <a:lnR>
                      <a:noFill/>
                    </a:lnR>
                    <a:lnT>
                      <a:noFill/>
                    </a:lnT>
                    <a:lnB>
                      <a:noFill/>
                    </a:lnB>
                  </a:tcPr>
                </a:tc>
                <a:tc>
                  <a:txBody>
                    <a:bodyPr/>
                    <a:lstStyle/>
                    <a:p>
                      <a:pPr algn="ctr" fontAlgn="ctr"/>
                      <a:r>
                        <a:rPr lang="en-US" altLang="zh-CN" sz="1600" b="0" i="0" u="none" strike="noStrike">
                          <a:solidFill>
                            <a:srgbClr val="000000"/>
                          </a:solidFill>
                          <a:latin typeface="Times New Roman" pitchFamily="18" charset="0"/>
                          <a:cs typeface="Times New Roman" pitchFamily="18" charset="0"/>
                        </a:rPr>
                        <a:t>0.23 </a:t>
                      </a:r>
                    </a:p>
                  </a:txBody>
                  <a:tcPr marL="9525" marR="9525" marT="9521" marB="0" anchor="ctr">
                    <a:lnL>
                      <a:noFill/>
                    </a:lnL>
                    <a:lnR>
                      <a:noFill/>
                    </a:lnR>
                    <a:lnT>
                      <a:noFill/>
                    </a:lnT>
                    <a:lnB>
                      <a:noFill/>
                    </a:lnB>
                  </a:tcPr>
                </a:tc>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0.21 </a:t>
                      </a:r>
                    </a:p>
                  </a:txBody>
                  <a:tcPr marL="9525" marR="9525" marT="9521" marB="0" anchor="ctr">
                    <a:lnL>
                      <a:noFill/>
                    </a:lnL>
                    <a:lnR>
                      <a:noFill/>
                    </a:lnR>
                    <a:lnT>
                      <a:noFill/>
                    </a:lnT>
                    <a:lnB>
                      <a:noFill/>
                    </a:lnB>
                  </a:tcPr>
                </a:tc>
                <a:extLst>
                  <a:ext uri="{0D108BD9-81ED-4DB2-BD59-A6C34878D82A}">
                    <a16:rowId xmlns:a16="http://schemas.microsoft.com/office/drawing/2014/main" val="10000"/>
                  </a:ext>
                </a:extLst>
              </a:tr>
              <a:tr h="360363">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0.30 </a:t>
                      </a:r>
                    </a:p>
                  </a:txBody>
                  <a:tcPr marL="9525" marR="9525" marT="9521" marB="0" anchor="ctr">
                    <a:lnL>
                      <a:noFill/>
                    </a:lnL>
                    <a:lnR>
                      <a:noFill/>
                    </a:lnR>
                    <a:lnT>
                      <a:noFill/>
                    </a:lnT>
                    <a:lnB>
                      <a:noFill/>
                    </a:lnB>
                  </a:tcPr>
                </a:tc>
                <a:tc>
                  <a:txBody>
                    <a:bodyPr/>
                    <a:lstStyle/>
                    <a:p>
                      <a:pPr algn="ctr" fontAlgn="ctr"/>
                      <a:r>
                        <a:rPr lang="en-US" altLang="zh-CN" sz="1600" b="0" i="0" u="none" strike="noStrike">
                          <a:solidFill>
                            <a:srgbClr val="000000"/>
                          </a:solidFill>
                          <a:latin typeface="Times New Roman" pitchFamily="18" charset="0"/>
                          <a:cs typeface="Times New Roman" pitchFamily="18" charset="0"/>
                        </a:rPr>
                        <a:t>0.11 </a:t>
                      </a:r>
                    </a:p>
                  </a:txBody>
                  <a:tcPr marL="9525" marR="9525" marT="9521" marB="0" anchor="ctr">
                    <a:lnL>
                      <a:noFill/>
                    </a:lnL>
                    <a:lnR>
                      <a:noFill/>
                    </a:lnR>
                    <a:lnT>
                      <a:noFill/>
                    </a:lnT>
                    <a:lnB>
                      <a:noFill/>
                    </a:lnB>
                  </a:tcPr>
                </a:tc>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0.09 </a:t>
                      </a:r>
                    </a:p>
                  </a:txBody>
                  <a:tcPr marL="9525" marR="9525" marT="9521" marB="0" anchor="ctr">
                    <a:lnL>
                      <a:noFill/>
                    </a:lnL>
                    <a:lnR>
                      <a:noFill/>
                    </a:lnR>
                    <a:lnT>
                      <a:noFill/>
                    </a:lnT>
                    <a:lnB>
                      <a:noFill/>
                    </a:lnB>
                  </a:tcPr>
                </a:tc>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0.06 </a:t>
                      </a:r>
                    </a:p>
                  </a:txBody>
                  <a:tcPr marL="9525" marR="9525" marT="9521" marB="0" anchor="ctr">
                    <a:lnL>
                      <a:noFill/>
                    </a:lnL>
                    <a:lnR>
                      <a:noFill/>
                    </a:lnR>
                    <a:lnT>
                      <a:noFill/>
                    </a:lnT>
                    <a:lnB>
                      <a:noFill/>
                    </a:lnB>
                  </a:tcPr>
                </a:tc>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0.23 </a:t>
                      </a:r>
                    </a:p>
                  </a:txBody>
                  <a:tcPr marL="9525" marR="9525" marT="9521" marB="0" anchor="ctr">
                    <a:lnL>
                      <a:noFill/>
                    </a:lnL>
                    <a:lnR>
                      <a:noFill/>
                    </a:lnR>
                    <a:lnT>
                      <a:noFill/>
                    </a:lnT>
                    <a:lnB>
                      <a:noFill/>
                    </a:lnB>
                  </a:tcPr>
                </a:tc>
                <a:tc>
                  <a:txBody>
                    <a:bodyPr/>
                    <a:lstStyle/>
                    <a:p>
                      <a:pPr algn="ctr" fontAlgn="ctr"/>
                      <a:r>
                        <a:rPr lang="en-US" altLang="zh-CN" sz="1600" b="0" i="0" u="none" strike="noStrike" dirty="0">
                          <a:solidFill>
                            <a:srgbClr val="000000"/>
                          </a:solidFill>
                          <a:latin typeface="Times New Roman" pitchFamily="18" charset="0"/>
                          <a:cs typeface="Times New Roman" pitchFamily="18" charset="0"/>
                        </a:rPr>
                        <a:t>0.21 </a:t>
                      </a:r>
                    </a:p>
                  </a:txBody>
                  <a:tcPr marL="9525" marR="9525" marT="9521"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16429" name="Object 9">
            <a:extLst>
              <a:ext uri="{FF2B5EF4-FFF2-40B4-BE49-F238E27FC236}">
                <a16:creationId xmlns:a16="http://schemas.microsoft.com/office/drawing/2014/main" id="{7732C5DA-45C3-4B93-AA9F-AA04AD5FA45F}"/>
              </a:ext>
            </a:extLst>
          </p:cNvPr>
          <p:cNvGraphicFramePr>
            <a:graphicFrameLocks noChangeAspect="1"/>
          </p:cNvGraphicFramePr>
          <p:nvPr/>
        </p:nvGraphicFramePr>
        <p:xfrm>
          <a:off x="1643063" y="5072063"/>
          <a:ext cx="230187" cy="323850"/>
        </p:xfrm>
        <a:graphic>
          <a:graphicData uri="http://schemas.openxmlformats.org/presentationml/2006/ole">
            <mc:AlternateContent xmlns:mc="http://schemas.openxmlformats.org/markup-compatibility/2006">
              <mc:Choice xmlns:v="urn:schemas-microsoft-com:vml" Requires="v">
                <p:oleObj spid="_x0000_s11285" name="公式" r:id="rId13" imgW="126725" imgH="177415" progId="Equation.3">
                  <p:embed/>
                </p:oleObj>
              </mc:Choice>
              <mc:Fallback>
                <p:oleObj name="公式" r:id="rId13" imgW="126725" imgH="177415" progId="Equation.3">
                  <p:embed/>
                  <p:pic>
                    <p:nvPicPr>
                      <p:cNvPr id="16429" name="Object 9">
                        <a:extLst>
                          <a:ext uri="{FF2B5EF4-FFF2-40B4-BE49-F238E27FC236}">
                            <a16:creationId xmlns:a16="http://schemas.microsoft.com/office/drawing/2014/main" id="{7732C5DA-45C3-4B93-AA9F-AA04AD5FA4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3063" y="5072063"/>
                        <a:ext cx="2301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30" name="Object 10">
            <a:extLst>
              <a:ext uri="{FF2B5EF4-FFF2-40B4-BE49-F238E27FC236}">
                <a16:creationId xmlns:a16="http://schemas.microsoft.com/office/drawing/2014/main" id="{5BBF2964-946C-46AB-83F5-2A60BA06A17F}"/>
              </a:ext>
            </a:extLst>
          </p:cNvPr>
          <p:cNvGraphicFramePr>
            <a:graphicFrameLocks noChangeAspect="1"/>
          </p:cNvGraphicFramePr>
          <p:nvPr/>
        </p:nvGraphicFramePr>
        <p:xfrm>
          <a:off x="1643063" y="5500688"/>
          <a:ext cx="276225" cy="323850"/>
        </p:xfrm>
        <a:graphic>
          <a:graphicData uri="http://schemas.openxmlformats.org/presentationml/2006/ole">
            <mc:AlternateContent xmlns:mc="http://schemas.openxmlformats.org/markup-compatibility/2006">
              <mc:Choice xmlns:v="urn:schemas-microsoft-com:vml" Requires="v">
                <p:oleObj spid="_x0000_s11286" name="公式" r:id="rId15" imgW="152202" imgH="177569" progId="Equation.3">
                  <p:embed/>
                </p:oleObj>
              </mc:Choice>
              <mc:Fallback>
                <p:oleObj name="公式" r:id="rId15" imgW="152202" imgH="177569" progId="Equation.3">
                  <p:embed/>
                  <p:pic>
                    <p:nvPicPr>
                      <p:cNvPr id="16430" name="Object 10">
                        <a:extLst>
                          <a:ext uri="{FF2B5EF4-FFF2-40B4-BE49-F238E27FC236}">
                            <a16:creationId xmlns:a16="http://schemas.microsoft.com/office/drawing/2014/main" id="{5BBF2964-946C-46AB-83F5-2A60BA06A17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43063" y="5500688"/>
                        <a:ext cx="276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31" name="Rectangle 2">
            <a:extLst>
              <a:ext uri="{FF2B5EF4-FFF2-40B4-BE49-F238E27FC236}">
                <a16:creationId xmlns:a16="http://schemas.microsoft.com/office/drawing/2014/main" id="{3802621E-1411-430C-A9B6-9DCCA13200C7}"/>
              </a:ext>
            </a:extLst>
          </p:cNvPr>
          <p:cNvSpPr>
            <a:spLocks noChangeArrowheads="1"/>
          </p:cNvSpPr>
          <p:nvPr/>
        </p:nvSpPr>
        <p:spPr bwMode="auto">
          <a:xfrm>
            <a:off x="142875" y="5857875"/>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en-US" altLang="zh-CN" sz="2400">
                <a:latin typeface="宋体" panose="02010600030101010101" pitchFamily="2" charset="-122"/>
              </a:rPr>
              <a:t> </a:t>
            </a:r>
            <a:r>
              <a:rPr kumimoji="1" lang="zh-CN" altLang="en-US" sz="2400">
                <a:latin typeface="宋体" panose="02010600030101010101" pitchFamily="2" charset="-122"/>
              </a:rPr>
              <a:t>这两行的形象相同，由此可以断定这两文的用词手法相同。</a:t>
            </a:r>
            <a:endParaRPr kumimoji="1" lang="zh-CN" altLang="en-US" sz="2400">
              <a:latin typeface="Times New Roman" panose="02020603050405020304" pitchFamily="18" charset="0"/>
            </a:endParaRPr>
          </a:p>
        </p:txBody>
      </p:sp>
      <p:sp>
        <p:nvSpPr>
          <p:cNvPr id="16432" name="Rectangle 2">
            <a:extLst>
              <a:ext uri="{FF2B5EF4-FFF2-40B4-BE49-F238E27FC236}">
                <a16:creationId xmlns:a16="http://schemas.microsoft.com/office/drawing/2014/main" id="{62038236-9C44-4F07-A1B3-64EEF83A58F5}"/>
              </a:ext>
            </a:extLst>
          </p:cNvPr>
          <p:cNvSpPr>
            <a:spLocks noChangeArrowheads="1"/>
          </p:cNvSpPr>
          <p:nvPr/>
        </p:nvSpPr>
        <p:spPr bwMode="auto">
          <a:xfrm>
            <a:off x="142875" y="428625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800">
                <a:latin typeface="宋体" panose="02010600030101010101" pitchFamily="2" charset="-122"/>
              </a:rPr>
              <a:t>它们的行形象：</a:t>
            </a:r>
            <a:endParaRPr kumimoji="1" lang="zh-CN" altLang="en-US" sz="2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3B71E817-6394-427E-89C5-6D2B3C1A1DAD}"/>
              </a:ext>
            </a:extLst>
          </p:cNvPr>
          <p:cNvSpPr>
            <a:spLocks noGrp="1" noChangeArrowheads="1"/>
          </p:cNvSpPr>
          <p:nvPr>
            <p:ph type="body" idx="1"/>
          </p:nvPr>
        </p:nvSpPr>
        <p:spPr>
          <a:xfrm>
            <a:off x="381000" y="981075"/>
            <a:ext cx="8763000" cy="4103688"/>
          </a:xfrm>
        </p:spPr>
        <p:txBody>
          <a:bodyPr/>
          <a:lstStyle/>
          <a:p>
            <a:pPr indent="720000" eaLnBrk="1" hangingPunct="1">
              <a:buFont typeface="Wingdings 2" panose="05020102010507070707" pitchFamily="18" charset="2"/>
              <a:buNone/>
              <a:defRPr/>
            </a:pPr>
            <a:r>
              <a:rPr lang="zh-CN" altLang="en-US" b="1" dirty="0"/>
              <a:t>娃哈哈公司欲为其新推出的一种纯水产品起一个合适的名字，为此专门委托了当地的策划咨询公司，取了一个名字“波澜”。一个好的品牌名称至少应该满足两个条件：</a:t>
            </a:r>
          </a:p>
          <a:p>
            <a:pPr eaLnBrk="1" hangingPunct="1">
              <a:buFont typeface="Wingdings 2" panose="05020102010507070707" pitchFamily="18" charset="2"/>
              <a:buNone/>
              <a:defRPr/>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）会使消费者联想到正确的产品“纯水”；</a:t>
            </a:r>
          </a:p>
          <a:p>
            <a:pPr marL="622300" indent="-622300" eaLnBrk="1" hangingPunct="1">
              <a:buFont typeface="Wingdings 2" panose="05020102010507070707" pitchFamily="18" charset="2"/>
              <a:buNone/>
              <a:defRPr/>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zh-CN" altLang="en-US" b="1" dirty="0"/>
              <a:t>会使消费者产生与正确产品密切相关的联想，如“纯净”、“清爽”等。</a:t>
            </a:r>
          </a:p>
          <a:p>
            <a:pPr eaLnBrk="1" hangingPunct="1">
              <a:lnSpc>
                <a:spcPct val="130000"/>
              </a:lnSpc>
              <a:defRPr/>
            </a:pPr>
            <a:endParaRPr lang="zh-CN" altLang="en-US" sz="2600" b="1" dirty="0"/>
          </a:p>
        </p:txBody>
      </p:sp>
      <p:sp>
        <p:nvSpPr>
          <p:cNvPr id="3" name="Text Box 3">
            <a:extLst>
              <a:ext uri="{FF2B5EF4-FFF2-40B4-BE49-F238E27FC236}">
                <a16:creationId xmlns:a16="http://schemas.microsoft.com/office/drawing/2014/main" id="{F528E4F9-EBFD-46F8-97BB-014A0B8EBCB0}"/>
              </a:ext>
            </a:extLst>
          </p:cNvPr>
          <p:cNvSpPr txBox="1">
            <a:spLocks noChangeArrowheads="1"/>
          </p:cNvSpPr>
          <p:nvPr/>
        </p:nvSpPr>
        <p:spPr bwMode="auto">
          <a:xfrm>
            <a:off x="611188" y="4972050"/>
            <a:ext cx="8151812" cy="1384300"/>
          </a:xfrm>
          <a:prstGeom prst="rect">
            <a:avLst/>
          </a:prstGeom>
          <a:noFill/>
          <a:ln w="9525">
            <a:solidFill>
              <a:schemeClr val="hlink"/>
            </a:solidFill>
            <a:miter lim="800000"/>
            <a:headEnd/>
            <a:tailEnd/>
          </a:ln>
          <a:effectLst/>
        </p:spPr>
        <p:txBody>
          <a:bodyPr wrap="square">
            <a:spAutoFit/>
          </a:bodyPr>
          <a:lstStyle/>
          <a:p>
            <a:pPr eaLnBrk="1" hangingPunct="1">
              <a:spcBef>
                <a:spcPct val="50000"/>
              </a:spcBef>
              <a:defRPr/>
            </a:pPr>
            <a:r>
              <a:rPr lang="zh-CN" altLang="en-US" sz="2800" b="1" dirty="0">
                <a:ea typeface="楷体_GB2312" pitchFamily="49" charset="-122"/>
              </a:rPr>
              <a:t>公司决定对</a:t>
            </a:r>
            <a:r>
              <a:rPr lang="zh-CN" altLang="en-US" sz="2800" b="1" dirty="0">
                <a:latin typeface="宋体"/>
                <a:ea typeface="楷体_GB2312" pitchFamily="49" charset="-122"/>
              </a:rPr>
              <a:t>“</a:t>
            </a:r>
            <a:r>
              <a:rPr lang="zh-CN" altLang="en-US" sz="2800" b="1" dirty="0">
                <a:latin typeface="楷体_GB2312" pitchFamily="49" charset="-122"/>
                <a:ea typeface="楷体_GB2312" pitchFamily="49" charset="-122"/>
              </a:rPr>
              <a:t>波澜</a:t>
            </a:r>
            <a:r>
              <a:rPr lang="zh-CN" altLang="en-US" sz="2800" b="1" dirty="0">
                <a:latin typeface="宋体"/>
                <a:ea typeface="楷体_GB2312" pitchFamily="49" charset="-122"/>
              </a:rPr>
              <a:t>”这一名称方案进行品牌测试。采用调查问卷的形式进行消费者调查，以便最终确定品牌名称。</a:t>
            </a:r>
            <a:endParaRPr lang="zh-CN" altLang="en-US" sz="2800" b="1" dirty="0">
              <a:effectLst>
                <a:outerShdw blurRad="38100" dist="38100" dir="2700000" algn="tl">
                  <a:srgbClr val="000000"/>
                </a:outerShdw>
              </a:effectLs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
            <a:extLst>
              <a:ext uri="{FF2B5EF4-FFF2-40B4-BE49-F238E27FC236}">
                <a16:creationId xmlns:a16="http://schemas.microsoft.com/office/drawing/2014/main" id="{9B385638-4054-4DEA-8D69-A1636C8CA114}"/>
              </a:ext>
            </a:extLst>
          </p:cNvPr>
          <p:cNvGraphicFramePr>
            <a:graphicFrameLocks noChangeAspect="1"/>
          </p:cNvGraphicFramePr>
          <p:nvPr/>
        </p:nvGraphicFramePr>
        <p:xfrm>
          <a:off x="1643063" y="500063"/>
          <a:ext cx="4214812" cy="3175000"/>
        </p:xfrm>
        <a:graphic>
          <a:graphicData uri="http://schemas.openxmlformats.org/presentationml/2006/ole">
            <mc:AlternateContent xmlns:mc="http://schemas.openxmlformats.org/markup-compatibility/2006">
              <mc:Choice xmlns:v="urn:schemas-microsoft-com:vml" Requires="v">
                <p:oleObj spid="_x0000_s12294" name="公式" r:id="rId3" imgW="1930400" imgH="1473200" progId="Equation.3">
                  <p:embed/>
                </p:oleObj>
              </mc:Choice>
              <mc:Fallback>
                <p:oleObj name="公式" r:id="rId3" imgW="1930400" imgH="1473200" progId="Equation.3">
                  <p:embed/>
                  <p:pic>
                    <p:nvPicPr>
                      <p:cNvPr id="17410" name="Object 4">
                        <a:extLst>
                          <a:ext uri="{FF2B5EF4-FFF2-40B4-BE49-F238E27FC236}">
                            <a16:creationId xmlns:a16="http://schemas.microsoft.com/office/drawing/2014/main" id="{9B385638-4054-4DEA-8D69-A1636C8CA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500063"/>
                        <a:ext cx="4214812"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9" name="Object 5">
            <a:extLst>
              <a:ext uri="{FF2B5EF4-FFF2-40B4-BE49-F238E27FC236}">
                <a16:creationId xmlns:a16="http://schemas.microsoft.com/office/drawing/2014/main" id="{72E3457F-9F8F-45DE-9528-8ACAC7933217}"/>
              </a:ext>
            </a:extLst>
          </p:cNvPr>
          <p:cNvGraphicFramePr>
            <a:graphicFrameLocks noChangeAspect="1"/>
          </p:cNvGraphicFramePr>
          <p:nvPr/>
        </p:nvGraphicFramePr>
        <p:xfrm>
          <a:off x="2000250" y="4714875"/>
          <a:ext cx="4849813" cy="928688"/>
        </p:xfrm>
        <a:graphic>
          <a:graphicData uri="http://schemas.openxmlformats.org/presentationml/2006/ole">
            <mc:AlternateContent xmlns:mc="http://schemas.openxmlformats.org/markup-compatibility/2006">
              <mc:Choice xmlns:v="urn:schemas-microsoft-com:vml" Requires="v">
                <p:oleObj spid="_x0000_s12295" name="公式" r:id="rId5" imgW="2387600" imgH="457200" progId="Equation.3">
                  <p:embed/>
                </p:oleObj>
              </mc:Choice>
              <mc:Fallback>
                <p:oleObj name="公式" r:id="rId5" imgW="2387600" imgH="457200" progId="Equation.3">
                  <p:embed/>
                  <p:pic>
                    <p:nvPicPr>
                      <p:cNvPr id="9219" name="Object 5">
                        <a:extLst>
                          <a:ext uri="{FF2B5EF4-FFF2-40B4-BE49-F238E27FC236}">
                            <a16:creationId xmlns:a16="http://schemas.microsoft.com/office/drawing/2014/main" id="{72E3457F-9F8F-45DE-9528-8ACAC79332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50" y="4714875"/>
                        <a:ext cx="48498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2" name="矩形 3">
            <a:extLst>
              <a:ext uri="{FF2B5EF4-FFF2-40B4-BE49-F238E27FC236}">
                <a16:creationId xmlns:a16="http://schemas.microsoft.com/office/drawing/2014/main" id="{B5B5D958-16A5-4998-92E9-6B8C208B5613}"/>
              </a:ext>
            </a:extLst>
          </p:cNvPr>
          <p:cNvSpPr>
            <a:spLocks noChangeArrowheads="1"/>
          </p:cNvSpPr>
          <p:nvPr/>
        </p:nvSpPr>
        <p:spPr bwMode="auto">
          <a:xfrm>
            <a:off x="6643688" y="1643063"/>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宋体" panose="02010600030101010101" pitchFamily="2" charset="-122"/>
              </a:rPr>
              <a:t>行形象点集</a:t>
            </a:r>
            <a:endParaRPr lang="zh-CN" altLang="en-US" sz="2800"/>
          </a:p>
        </p:txBody>
      </p:sp>
      <p:sp>
        <p:nvSpPr>
          <p:cNvPr id="9221" name="矩形 4">
            <a:extLst>
              <a:ext uri="{FF2B5EF4-FFF2-40B4-BE49-F238E27FC236}">
                <a16:creationId xmlns:a16="http://schemas.microsoft.com/office/drawing/2014/main" id="{AA5851A6-CF62-45F8-A4BB-FBADCC05DD23}"/>
              </a:ext>
            </a:extLst>
          </p:cNvPr>
          <p:cNvSpPr>
            <a:spLocks noChangeArrowheads="1"/>
          </p:cNvSpPr>
          <p:nvPr/>
        </p:nvSpPr>
        <p:spPr bwMode="auto">
          <a:xfrm>
            <a:off x="571500" y="4000500"/>
            <a:ext cx="349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t>第</a:t>
            </a:r>
            <a:r>
              <a:rPr lang="en-US" altLang="zh-CN" sz="2800" dirty="0">
                <a:latin typeface="Times New Roman" panose="02020603050405020304" pitchFamily="18" charset="0"/>
                <a:cs typeface="Times New Roman" panose="02020603050405020304" pitchFamily="18" charset="0"/>
              </a:rPr>
              <a:t>j</a:t>
            </a:r>
            <a:r>
              <a:rPr lang="zh-CN" altLang="en-US" sz="2800" dirty="0"/>
              <a:t>个列变量的</a:t>
            </a:r>
            <a:r>
              <a:rPr kumimoji="1" lang="zh-CN" altLang="en-US" sz="2800" dirty="0">
                <a:solidFill>
                  <a:srgbClr val="000099"/>
                </a:solidFill>
                <a:latin typeface="黑体" panose="02010609060101010101" pitchFamily="49" charset="-122"/>
                <a:ea typeface="黑体" panose="02010609060101010101" pitchFamily="49" charset="-122"/>
              </a:rPr>
              <a:t>期望</a:t>
            </a:r>
            <a:r>
              <a:rPr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65309C6-25AA-4692-BF96-83262F957370}"/>
              </a:ext>
            </a:extLst>
          </p:cNvPr>
          <p:cNvSpPr>
            <a:spLocks noGrp="1" noRot="1" noChangeArrowheads="1"/>
          </p:cNvSpPr>
          <p:nvPr>
            <p:ph type="body" idx="1"/>
          </p:nvPr>
        </p:nvSpPr>
        <p:spPr>
          <a:xfrm>
            <a:off x="285750" y="285750"/>
            <a:ext cx="8534400" cy="1524000"/>
          </a:xfrm>
        </p:spPr>
        <p:txBody>
          <a:bodyPr/>
          <a:lstStyle/>
          <a:p>
            <a:pPr eaLnBrk="1" hangingPunct="1">
              <a:buFont typeface="Wingdings 2" panose="05020102010507070707" pitchFamily="18" charset="2"/>
              <a:buNone/>
            </a:pPr>
            <a:r>
              <a:rPr lang="en-US" altLang="zh-CN" sz="2800" dirty="0"/>
              <a:t>      </a:t>
            </a:r>
            <a:r>
              <a:rPr lang="zh-CN" altLang="en-US" sz="2800" dirty="0"/>
              <a:t>因为原始变量的数量等级可能不同，所以为了尽量减少</a:t>
            </a:r>
            <a:r>
              <a:rPr kumimoji="1" lang="zh-CN" altLang="en-US" sz="2800" dirty="0">
                <a:solidFill>
                  <a:srgbClr val="000099"/>
                </a:solidFill>
                <a:latin typeface="黑体" panose="02010609060101010101" pitchFamily="49" charset="-122"/>
                <a:ea typeface="黑体" panose="02010609060101010101" pitchFamily="49" charset="-122"/>
              </a:rPr>
              <a:t>各变量尺度差异</a:t>
            </a:r>
            <a:r>
              <a:rPr lang="zh-CN" altLang="en-US" sz="2800" dirty="0"/>
              <a:t>，将行形象中的</a:t>
            </a:r>
            <a:r>
              <a:rPr lang="en-US" altLang="zh-CN" sz="2800" dirty="0"/>
              <a:t>(</a:t>
            </a:r>
            <a:r>
              <a:rPr lang="zh-CN" altLang="en-US" sz="2800" dirty="0"/>
              <a:t>各列元素）都除以其期望的平方根。得矩阵</a:t>
            </a:r>
            <a:r>
              <a:rPr lang="en-US" altLang="zh-CN" sz="2800" dirty="0">
                <a:latin typeface="Times New Roman" panose="02020603050405020304" pitchFamily="18" charset="0"/>
                <a:cs typeface="Times New Roman" panose="02020603050405020304" pitchFamily="18" charset="0"/>
              </a:rPr>
              <a:t>D(R)</a:t>
            </a:r>
          </a:p>
        </p:txBody>
      </p:sp>
      <p:graphicFrame>
        <p:nvGraphicFramePr>
          <p:cNvPr id="10242" name="Object 4">
            <a:extLst>
              <a:ext uri="{FF2B5EF4-FFF2-40B4-BE49-F238E27FC236}">
                <a16:creationId xmlns:a16="http://schemas.microsoft.com/office/drawing/2014/main" id="{FD94EFB6-08FD-423E-9001-3A1ADB8FB46A}"/>
              </a:ext>
            </a:extLst>
          </p:cNvPr>
          <p:cNvGraphicFramePr>
            <a:graphicFrameLocks noChangeAspect="1"/>
          </p:cNvGraphicFramePr>
          <p:nvPr/>
        </p:nvGraphicFramePr>
        <p:xfrm>
          <a:off x="1071563" y="5643563"/>
          <a:ext cx="7048500" cy="928687"/>
        </p:xfrm>
        <a:graphic>
          <a:graphicData uri="http://schemas.openxmlformats.org/presentationml/2006/ole">
            <mc:AlternateContent xmlns:mc="http://schemas.openxmlformats.org/markup-compatibility/2006">
              <mc:Choice xmlns:v="urn:schemas-microsoft-com:vml" Requires="v">
                <p:oleObj spid="_x0000_s13318" name="公式" r:id="rId3" imgW="3759200" imgH="495300" progId="Equation.3">
                  <p:embed/>
                </p:oleObj>
              </mc:Choice>
              <mc:Fallback>
                <p:oleObj name="公式" r:id="rId3" imgW="3759200" imgH="495300" progId="Equation.3">
                  <p:embed/>
                  <p:pic>
                    <p:nvPicPr>
                      <p:cNvPr id="10242" name="Object 4">
                        <a:extLst>
                          <a:ext uri="{FF2B5EF4-FFF2-40B4-BE49-F238E27FC236}">
                            <a16:creationId xmlns:a16="http://schemas.microsoft.com/office/drawing/2014/main" id="{FD94EFB6-08FD-423E-9001-3A1ADB8FB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5643563"/>
                        <a:ext cx="70485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6" name="Object 5">
            <a:extLst>
              <a:ext uri="{FF2B5EF4-FFF2-40B4-BE49-F238E27FC236}">
                <a16:creationId xmlns:a16="http://schemas.microsoft.com/office/drawing/2014/main" id="{D743DF83-7C9C-46F9-BB71-3DAF734A57B4}"/>
              </a:ext>
            </a:extLst>
          </p:cNvPr>
          <p:cNvGraphicFramePr>
            <a:graphicFrameLocks noChangeAspect="1"/>
          </p:cNvGraphicFramePr>
          <p:nvPr/>
        </p:nvGraphicFramePr>
        <p:xfrm>
          <a:off x="1714500" y="1714500"/>
          <a:ext cx="5643563" cy="3279775"/>
        </p:xfrm>
        <a:graphic>
          <a:graphicData uri="http://schemas.openxmlformats.org/presentationml/2006/ole">
            <mc:AlternateContent xmlns:mc="http://schemas.openxmlformats.org/markup-compatibility/2006">
              <mc:Choice xmlns:v="urn:schemas-microsoft-com:vml" Requires="v">
                <p:oleObj spid="_x0000_s13319" name="公式" r:id="rId5" imgW="2717800" imgH="1600200" progId="Equation.3">
                  <p:embed/>
                </p:oleObj>
              </mc:Choice>
              <mc:Fallback>
                <p:oleObj name="公式" r:id="rId5" imgW="2717800" imgH="1600200" progId="Equation.3">
                  <p:embed/>
                  <p:pic>
                    <p:nvPicPr>
                      <p:cNvPr id="18436" name="Object 5">
                        <a:extLst>
                          <a:ext uri="{FF2B5EF4-FFF2-40B4-BE49-F238E27FC236}">
                            <a16:creationId xmlns:a16="http://schemas.microsoft.com/office/drawing/2014/main" id="{D743DF83-7C9C-46F9-BB71-3DAF734A57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1714500"/>
                        <a:ext cx="5643563"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a:extLst>
              <a:ext uri="{FF2B5EF4-FFF2-40B4-BE49-F238E27FC236}">
                <a16:creationId xmlns:a16="http://schemas.microsoft.com/office/drawing/2014/main" id="{89013EBF-67F7-44B0-8B0D-DC901665E65A}"/>
              </a:ext>
            </a:extLst>
          </p:cNvPr>
          <p:cNvSpPr>
            <a:spLocks noChangeArrowheads="1"/>
          </p:cNvSpPr>
          <p:nvPr/>
        </p:nvSpPr>
        <p:spPr bwMode="auto">
          <a:xfrm>
            <a:off x="428625" y="5000625"/>
            <a:ext cx="349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t>第</a:t>
            </a:r>
            <a:r>
              <a:rPr lang="en-US" altLang="zh-CN" sz="2800" dirty="0">
                <a:latin typeface="Times New Roman" panose="02020603050405020304" pitchFamily="18" charset="0"/>
                <a:cs typeface="Times New Roman" panose="02020603050405020304" pitchFamily="18" charset="0"/>
              </a:rPr>
              <a:t>j</a:t>
            </a:r>
            <a:r>
              <a:rPr lang="zh-CN" altLang="en-US" sz="2800" dirty="0"/>
              <a:t>个列变量的</a:t>
            </a:r>
            <a:r>
              <a:rPr kumimoji="1" lang="zh-CN" altLang="en-US" sz="2800" dirty="0">
                <a:solidFill>
                  <a:srgbClr val="000099"/>
                </a:solidFill>
                <a:latin typeface="黑体" panose="02010609060101010101" pitchFamily="49" charset="-122"/>
                <a:ea typeface="黑体" panose="02010609060101010101" pitchFamily="49" charset="-122"/>
              </a:rPr>
              <a:t>期望</a:t>
            </a:r>
            <a:r>
              <a:rPr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a:extLst>
              <a:ext uri="{FF2B5EF4-FFF2-40B4-BE49-F238E27FC236}">
                <a16:creationId xmlns:a16="http://schemas.microsoft.com/office/drawing/2014/main" id="{E4288F00-244F-4FF0-88F8-C7EA629F2D57}"/>
              </a:ext>
            </a:extLst>
          </p:cNvPr>
          <p:cNvGraphicFramePr>
            <a:graphicFrameLocks noChangeAspect="1"/>
          </p:cNvGraphicFramePr>
          <p:nvPr/>
        </p:nvGraphicFramePr>
        <p:xfrm>
          <a:off x="1146175" y="1143000"/>
          <a:ext cx="7097713" cy="1122363"/>
        </p:xfrm>
        <a:graphic>
          <a:graphicData uri="http://schemas.openxmlformats.org/presentationml/2006/ole">
            <mc:AlternateContent xmlns:mc="http://schemas.openxmlformats.org/markup-compatibility/2006">
              <mc:Choice xmlns:v="urn:schemas-microsoft-com:vml" Requires="v">
                <p:oleObj spid="_x0000_s14346" name="公式" r:id="rId3" imgW="2946400" imgH="558800" progId="Equation.3">
                  <p:embed/>
                </p:oleObj>
              </mc:Choice>
              <mc:Fallback>
                <p:oleObj name="公式" r:id="rId3" imgW="2946400" imgH="558800" progId="Equation.3">
                  <p:embed/>
                  <p:pic>
                    <p:nvPicPr>
                      <p:cNvPr id="19458" name="Object 2">
                        <a:extLst>
                          <a:ext uri="{FF2B5EF4-FFF2-40B4-BE49-F238E27FC236}">
                            <a16:creationId xmlns:a16="http://schemas.microsoft.com/office/drawing/2014/main" id="{E4288F00-244F-4FF0-88F8-C7EA629F2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1143000"/>
                        <a:ext cx="7097713"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9" name="Object 3">
            <a:extLst>
              <a:ext uri="{FF2B5EF4-FFF2-40B4-BE49-F238E27FC236}">
                <a16:creationId xmlns:a16="http://schemas.microsoft.com/office/drawing/2014/main" id="{5F7E4B53-A869-4683-B2B4-3A88A775EA5C}"/>
              </a:ext>
            </a:extLst>
          </p:cNvPr>
          <p:cNvGraphicFramePr>
            <a:graphicFrameLocks noChangeAspect="1"/>
          </p:cNvGraphicFramePr>
          <p:nvPr/>
        </p:nvGraphicFramePr>
        <p:xfrm>
          <a:off x="1571625" y="2571750"/>
          <a:ext cx="7104063" cy="1122363"/>
        </p:xfrm>
        <a:graphic>
          <a:graphicData uri="http://schemas.openxmlformats.org/presentationml/2006/ole">
            <mc:AlternateContent xmlns:mc="http://schemas.openxmlformats.org/markup-compatibility/2006">
              <mc:Choice xmlns:v="urn:schemas-microsoft-com:vml" Requires="v">
                <p:oleObj spid="_x0000_s14347" name="公式" r:id="rId5" imgW="3314700" imgH="558800" progId="Equation.3">
                  <p:embed/>
                </p:oleObj>
              </mc:Choice>
              <mc:Fallback>
                <p:oleObj name="公式" r:id="rId5" imgW="3314700" imgH="558800" progId="Equation.3">
                  <p:embed/>
                  <p:pic>
                    <p:nvPicPr>
                      <p:cNvPr id="19459" name="Object 3">
                        <a:extLst>
                          <a:ext uri="{FF2B5EF4-FFF2-40B4-BE49-F238E27FC236}">
                            <a16:creationId xmlns:a16="http://schemas.microsoft.com/office/drawing/2014/main" id="{5F7E4B53-A869-4683-B2B4-3A88A775EA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25" y="2571750"/>
                        <a:ext cx="7104063"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0" name="Object 4">
            <a:extLst>
              <a:ext uri="{FF2B5EF4-FFF2-40B4-BE49-F238E27FC236}">
                <a16:creationId xmlns:a16="http://schemas.microsoft.com/office/drawing/2014/main" id="{26035BDA-7E9C-4D4C-97FC-7843654443F0}"/>
              </a:ext>
            </a:extLst>
          </p:cNvPr>
          <p:cNvGraphicFramePr>
            <a:graphicFrameLocks noChangeAspect="1"/>
          </p:cNvGraphicFramePr>
          <p:nvPr/>
        </p:nvGraphicFramePr>
        <p:xfrm>
          <a:off x="1420813" y="4097338"/>
          <a:ext cx="4879975" cy="1143000"/>
        </p:xfrm>
        <a:graphic>
          <a:graphicData uri="http://schemas.openxmlformats.org/presentationml/2006/ole">
            <mc:AlternateContent xmlns:mc="http://schemas.openxmlformats.org/markup-compatibility/2006">
              <mc:Choice xmlns:v="urn:schemas-microsoft-com:vml" Requires="v">
                <p:oleObj spid="_x0000_s14348" name="公式" r:id="rId7" imgW="2032000" imgH="558800" progId="Equation.3">
                  <p:embed/>
                </p:oleObj>
              </mc:Choice>
              <mc:Fallback>
                <p:oleObj name="公式" r:id="rId7" imgW="2032000" imgH="558800" progId="Equation.3">
                  <p:embed/>
                  <p:pic>
                    <p:nvPicPr>
                      <p:cNvPr id="19460" name="Object 4">
                        <a:extLst>
                          <a:ext uri="{FF2B5EF4-FFF2-40B4-BE49-F238E27FC236}">
                            <a16:creationId xmlns:a16="http://schemas.microsoft.com/office/drawing/2014/main" id="{26035BDA-7E9C-4D4C-97FC-7843654443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0813" y="4097338"/>
                        <a:ext cx="4879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5">
            <a:extLst>
              <a:ext uri="{FF2B5EF4-FFF2-40B4-BE49-F238E27FC236}">
                <a16:creationId xmlns:a16="http://schemas.microsoft.com/office/drawing/2014/main" id="{40CDD7FC-1072-4C37-B7AA-85B68DD31128}"/>
              </a:ext>
            </a:extLst>
          </p:cNvPr>
          <p:cNvGraphicFramePr>
            <a:graphicFrameLocks noChangeAspect="1"/>
          </p:cNvGraphicFramePr>
          <p:nvPr/>
        </p:nvGraphicFramePr>
        <p:xfrm>
          <a:off x="1433513" y="5597525"/>
          <a:ext cx="1428750" cy="900113"/>
        </p:xfrm>
        <a:graphic>
          <a:graphicData uri="http://schemas.openxmlformats.org/presentationml/2006/ole">
            <mc:AlternateContent xmlns:mc="http://schemas.openxmlformats.org/markup-compatibility/2006">
              <mc:Choice xmlns:v="urn:schemas-microsoft-com:vml" Requires="v">
                <p:oleObj spid="_x0000_s14349" name="公式" r:id="rId9" imgW="685800" imgH="431800" progId="Equation.3">
                  <p:embed/>
                </p:oleObj>
              </mc:Choice>
              <mc:Fallback>
                <p:oleObj name="公式" r:id="rId9" imgW="685800" imgH="431800" progId="Equation.3">
                  <p:embed/>
                  <p:pic>
                    <p:nvPicPr>
                      <p:cNvPr id="19461" name="Object 5">
                        <a:extLst>
                          <a:ext uri="{FF2B5EF4-FFF2-40B4-BE49-F238E27FC236}">
                            <a16:creationId xmlns:a16="http://schemas.microsoft.com/office/drawing/2014/main" id="{40CDD7FC-1072-4C37-B7AA-85B68DD311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3513" y="5597525"/>
                        <a:ext cx="14287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矩形 5">
            <a:extLst>
              <a:ext uri="{FF2B5EF4-FFF2-40B4-BE49-F238E27FC236}">
                <a16:creationId xmlns:a16="http://schemas.microsoft.com/office/drawing/2014/main" id="{AFF97667-C0AC-44F3-9173-62B711B076F7}"/>
              </a:ext>
            </a:extLst>
          </p:cNvPr>
          <p:cNvSpPr>
            <a:spLocks noChangeArrowheads="1"/>
          </p:cNvSpPr>
          <p:nvPr/>
        </p:nvSpPr>
        <p:spPr bwMode="auto">
          <a:xfrm>
            <a:off x="571500" y="500063"/>
            <a:ext cx="5491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t>第</a:t>
            </a:r>
            <a:r>
              <a:rPr lang="en-US" altLang="zh-CN" sz="2800">
                <a:latin typeface="Times New Roman" panose="02020603050405020304" pitchFamily="18" charset="0"/>
                <a:cs typeface="Times New Roman" panose="02020603050405020304" pitchFamily="18" charset="0"/>
              </a:rPr>
              <a:t>k</a:t>
            </a:r>
            <a:r>
              <a:rPr lang="zh-CN" altLang="en-US" sz="2800"/>
              <a:t>个变量与第</a:t>
            </a:r>
            <a:r>
              <a:rPr lang="en-US" altLang="zh-CN" sz="2800">
                <a:latin typeface="Times New Roman" panose="02020603050405020304" pitchFamily="18" charset="0"/>
                <a:cs typeface="Times New Roman" panose="02020603050405020304" pitchFamily="18" charset="0"/>
              </a:rPr>
              <a:t>j</a:t>
            </a:r>
            <a:r>
              <a:rPr lang="zh-CN" altLang="en-US" sz="2800"/>
              <a:t>个变量的协方差：</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7EDB3E9-EC97-4872-870D-D6D43148274E}"/>
              </a:ext>
            </a:extLst>
          </p:cNvPr>
          <p:cNvSpPr>
            <a:spLocks noGrp="1" noRot="1" noChangeArrowheads="1"/>
          </p:cNvSpPr>
          <p:nvPr>
            <p:ph type="body" idx="1"/>
          </p:nvPr>
        </p:nvSpPr>
        <p:spPr>
          <a:xfrm>
            <a:off x="533400" y="1981200"/>
            <a:ext cx="8001000" cy="533400"/>
          </a:xfrm>
        </p:spPr>
        <p:txBody>
          <a:bodyPr/>
          <a:lstStyle/>
          <a:p>
            <a:pPr eaLnBrk="1" hangingPunct="1">
              <a:lnSpc>
                <a:spcPct val="90000"/>
              </a:lnSpc>
              <a:buFont typeface="Wingdings 2" panose="05020102010507070707" pitchFamily="18" charset="2"/>
              <a:buNone/>
            </a:pPr>
            <a:r>
              <a:rPr lang="zh-CN" altLang="en-US"/>
              <a:t>令</a:t>
            </a:r>
            <a:r>
              <a:rPr lang="en-US" altLang="zh-CN" b="1">
                <a:latin typeface="Times New Roman" panose="02020603050405020304" pitchFamily="18" charset="0"/>
                <a:cs typeface="Times New Roman" panose="02020603050405020304" pitchFamily="18" charset="0"/>
              </a:rPr>
              <a:t>Z</a:t>
            </a:r>
            <a:r>
              <a:rPr lang="zh-CN" altLang="en-US"/>
              <a:t>为</a:t>
            </a:r>
            <a:r>
              <a:rPr lang="en-US" altLang="zh-CN">
                <a:latin typeface="Times New Roman" panose="02020603050405020304" pitchFamily="18" charset="0"/>
                <a:cs typeface="Times New Roman" panose="02020603050405020304" pitchFamily="18" charset="0"/>
              </a:rPr>
              <a:t>z</a:t>
            </a:r>
            <a:r>
              <a:rPr lang="en-US" altLang="zh-CN" baseline="-25000">
                <a:latin typeface="Times New Roman" panose="02020603050405020304" pitchFamily="18" charset="0"/>
                <a:cs typeface="Times New Roman" panose="02020603050405020304" pitchFamily="18" charset="0"/>
              </a:rPr>
              <a:t>ij</a:t>
            </a:r>
            <a:r>
              <a:rPr lang="zh-CN" altLang="en-US"/>
              <a:t>所组成的矩阵，则</a:t>
            </a:r>
            <a:endParaRPr lang="zh-CN" altLang="en-US" b="1"/>
          </a:p>
        </p:txBody>
      </p:sp>
      <p:graphicFrame>
        <p:nvGraphicFramePr>
          <p:cNvPr id="20483" name="Object 3">
            <a:extLst>
              <a:ext uri="{FF2B5EF4-FFF2-40B4-BE49-F238E27FC236}">
                <a16:creationId xmlns:a16="http://schemas.microsoft.com/office/drawing/2014/main" id="{BA7DE65A-2053-47DB-BBF7-8B4733CD6BB7}"/>
              </a:ext>
            </a:extLst>
          </p:cNvPr>
          <p:cNvGraphicFramePr>
            <a:graphicFrameLocks noChangeAspect="1"/>
          </p:cNvGraphicFramePr>
          <p:nvPr/>
        </p:nvGraphicFramePr>
        <p:xfrm>
          <a:off x="5334000" y="2133600"/>
          <a:ext cx="1130300" cy="292100"/>
        </p:xfrm>
        <a:graphic>
          <a:graphicData uri="http://schemas.openxmlformats.org/presentationml/2006/ole">
            <mc:AlternateContent xmlns:mc="http://schemas.openxmlformats.org/markup-compatibility/2006">
              <mc:Choice xmlns:v="urn:schemas-microsoft-com:vml" Requires="v">
                <p:oleObj spid="_x0000_s15366" name="Equation" r:id="rId3" imgW="1129810" imgH="291973" progId="Equation.3">
                  <p:embed/>
                </p:oleObj>
              </mc:Choice>
              <mc:Fallback>
                <p:oleObj name="Equation" r:id="rId3" imgW="1129810" imgH="291973" progId="Equation.3">
                  <p:embed/>
                  <p:pic>
                    <p:nvPicPr>
                      <p:cNvPr id="20483" name="Object 3">
                        <a:extLst>
                          <a:ext uri="{FF2B5EF4-FFF2-40B4-BE49-F238E27FC236}">
                            <a16:creationId xmlns:a16="http://schemas.microsoft.com/office/drawing/2014/main" id="{BA7DE65A-2053-47DB-BBF7-8B4733CD6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133600"/>
                        <a:ext cx="1130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Object 4">
            <a:extLst>
              <a:ext uri="{FF2B5EF4-FFF2-40B4-BE49-F238E27FC236}">
                <a16:creationId xmlns:a16="http://schemas.microsoft.com/office/drawing/2014/main" id="{04AD902F-C0D5-4BFB-B552-FD93D208CAA0}"/>
              </a:ext>
            </a:extLst>
          </p:cNvPr>
          <p:cNvGraphicFramePr>
            <a:graphicFrameLocks noChangeAspect="1"/>
          </p:cNvGraphicFramePr>
          <p:nvPr/>
        </p:nvGraphicFramePr>
        <p:xfrm>
          <a:off x="939800" y="500063"/>
          <a:ext cx="4464050" cy="1071562"/>
        </p:xfrm>
        <a:graphic>
          <a:graphicData uri="http://schemas.openxmlformats.org/presentationml/2006/ole">
            <mc:AlternateContent xmlns:mc="http://schemas.openxmlformats.org/markup-compatibility/2006">
              <mc:Choice xmlns:v="urn:schemas-microsoft-com:vml" Requires="v">
                <p:oleObj spid="_x0000_s15367" name="公式" r:id="rId5" imgW="1905000" imgH="457200" progId="Equation.3">
                  <p:embed/>
                </p:oleObj>
              </mc:Choice>
              <mc:Fallback>
                <p:oleObj name="公式" r:id="rId5" imgW="1905000" imgH="457200" progId="Equation.3">
                  <p:embed/>
                  <p:pic>
                    <p:nvPicPr>
                      <p:cNvPr id="20484" name="Object 4">
                        <a:extLst>
                          <a:ext uri="{FF2B5EF4-FFF2-40B4-BE49-F238E27FC236}">
                            <a16:creationId xmlns:a16="http://schemas.microsoft.com/office/drawing/2014/main" id="{04AD902F-C0D5-4BFB-B552-FD93D208CA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500063"/>
                        <a:ext cx="44640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A8F5BEF-DA9E-42E4-8377-21FB05A42A2D}"/>
              </a:ext>
            </a:extLst>
          </p:cNvPr>
          <p:cNvSpPr>
            <a:spLocks noChangeArrowheads="1"/>
          </p:cNvSpPr>
          <p:nvPr/>
        </p:nvSpPr>
        <p:spPr bwMode="auto">
          <a:xfrm>
            <a:off x="0" y="785813"/>
            <a:ext cx="9144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en-US" altLang="zh-CN" sz="2800" dirty="0">
                <a:latin typeface="宋体" panose="02010600030101010101" pitchFamily="2" charset="-122"/>
              </a:rPr>
              <a:t>   </a:t>
            </a:r>
            <a:r>
              <a:rPr kumimoji="1" lang="zh-CN" altLang="en-US" sz="2800" dirty="0">
                <a:latin typeface="宋体" panose="02010600030101010101" pitchFamily="2" charset="-122"/>
              </a:rPr>
              <a:t>称</a:t>
            </a:r>
          </a:p>
          <a:p>
            <a:pPr algn="just" eaLnBrk="1" hangingPunct="1">
              <a:spcBef>
                <a:spcPct val="0"/>
              </a:spcBef>
              <a:buClrTx/>
              <a:buSzTx/>
              <a:buFontTx/>
              <a:buNone/>
            </a:pPr>
            <a:endParaRPr kumimoji="1" lang="zh-CN" altLang="en-US" sz="2800" dirty="0">
              <a:latin typeface="宋体" panose="02010600030101010101" pitchFamily="2" charset="-122"/>
            </a:endParaRPr>
          </a:p>
          <a:p>
            <a:pPr algn="just" eaLnBrk="1" hangingPunct="1">
              <a:spcBef>
                <a:spcPct val="0"/>
              </a:spcBef>
              <a:buClrTx/>
              <a:buSzTx/>
              <a:buFontTx/>
              <a:buNone/>
            </a:pPr>
            <a:r>
              <a:rPr kumimoji="1" lang="zh-CN" altLang="en-US" sz="2800" dirty="0">
                <a:latin typeface="宋体" panose="02010600030101010101" pitchFamily="2" charset="-122"/>
              </a:rPr>
              <a:t>为</a:t>
            </a:r>
            <a:r>
              <a:rPr kumimoji="1" lang="zh-CN" altLang="en-US" sz="2800" dirty="0">
                <a:solidFill>
                  <a:srgbClr val="000099"/>
                </a:solidFill>
                <a:latin typeface="黑体" panose="02010609060101010101" pitchFamily="49" charset="-122"/>
                <a:ea typeface="黑体" panose="02010609060101010101" pitchFamily="49" charset="-122"/>
              </a:rPr>
              <a:t>列形象</a:t>
            </a:r>
            <a:r>
              <a:rPr kumimoji="1" lang="zh-CN" altLang="en-US" sz="2800" dirty="0">
                <a:latin typeface="宋体" panose="02010600030101010101" pitchFamily="2" charset="-122"/>
              </a:rPr>
              <a:t>。</a:t>
            </a:r>
            <a:endParaRPr kumimoji="1" lang="zh-CN" altLang="en-US" sz="2800" dirty="0">
              <a:latin typeface="Times New Roman" panose="02020603050405020304" pitchFamily="18" charset="0"/>
            </a:endParaRPr>
          </a:p>
        </p:txBody>
      </p:sp>
      <p:graphicFrame>
        <p:nvGraphicFramePr>
          <p:cNvPr id="21507" name="Object 0">
            <a:extLst>
              <a:ext uri="{FF2B5EF4-FFF2-40B4-BE49-F238E27FC236}">
                <a16:creationId xmlns:a16="http://schemas.microsoft.com/office/drawing/2014/main" id="{7AB2A26B-E14B-4ED0-8732-21459AB0A7D0}"/>
              </a:ext>
            </a:extLst>
          </p:cNvPr>
          <p:cNvGraphicFramePr>
            <a:graphicFrameLocks noChangeAspect="1"/>
          </p:cNvGraphicFramePr>
          <p:nvPr/>
        </p:nvGraphicFramePr>
        <p:xfrm>
          <a:off x="1071563" y="571500"/>
          <a:ext cx="7721600" cy="1003300"/>
        </p:xfrm>
        <a:graphic>
          <a:graphicData uri="http://schemas.openxmlformats.org/presentationml/2006/ole">
            <mc:AlternateContent xmlns:mc="http://schemas.openxmlformats.org/markup-compatibility/2006">
              <mc:Choice xmlns:v="urn:schemas-microsoft-com:vml" Requires="v">
                <p:oleObj spid="_x0000_s16392" name="Equation" r:id="rId3" imgW="7721600" imgH="1003300" progId="Equation.3">
                  <p:embed/>
                </p:oleObj>
              </mc:Choice>
              <mc:Fallback>
                <p:oleObj name="Equation" r:id="rId3" imgW="7721600" imgH="1003300" progId="Equation.3">
                  <p:embed/>
                  <p:pic>
                    <p:nvPicPr>
                      <p:cNvPr id="21507" name="Object 0">
                        <a:extLst>
                          <a:ext uri="{FF2B5EF4-FFF2-40B4-BE49-F238E27FC236}">
                            <a16:creationId xmlns:a16="http://schemas.microsoft.com/office/drawing/2014/main" id="{7AB2A26B-E14B-4ED0-8732-21459AB0A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571500"/>
                        <a:ext cx="7721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1">
            <a:extLst>
              <a:ext uri="{FF2B5EF4-FFF2-40B4-BE49-F238E27FC236}">
                <a16:creationId xmlns:a16="http://schemas.microsoft.com/office/drawing/2014/main" id="{0C2AC860-AE75-4F46-AF27-5DB9E07BBA07}"/>
              </a:ext>
            </a:extLst>
          </p:cNvPr>
          <p:cNvGraphicFramePr>
            <a:graphicFrameLocks noChangeAspect="1"/>
          </p:cNvGraphicFramePr>
          <p:nvPr/>
        </p:nvGraphicFramePr>
        <p:xfrm>
          <a:off x="2571750" y="1785938"/>
          <a:ext cx="3702050" cy="2867025"/>
        </p:xfrm>
        <a:graphic>
          <a:graphicData uri="http://schemas.openxmlformats.org/presentationml/2006/ole">
            <mc:AlternateContent xmlns:mc="http://schemas.openxmlformats.org/markup-compatibility/2006">
              <mc:Choice xmlns:v="urn:schemas-microsoft-com:vml" Requires="v">
                <p:oleObj spid="_x0000_s16393" name="公式" r:id="rId5" imgW="1943100" imgH="1524000" progId="Equation.3">
                  <p:embed/>
                </p:oleObj>
              </mc:Choice>
              <mc:Fallback>
                <p:oleObj name="公式" r:id="rId5" imgW="1943100" imgH="1524000" progId="Equation.3">
                  <p:embed/>
                  <p:pic>
                    <p:nvPicPr>
                      <p:cNvPr id="21508" name="Object 1">
                        <a:extLst>
                          <a:ext uri="{FF2B5EF4-FFF2-40B4-BE49-F238E27FC236}">
                            <a16:creationId xmlns:a16="http://schemas.microsoft.com/office/drawing/2014/main" id="{0C2AC860-AE75-4F46-AF27-5DB9E07BB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1785938"/>
                        <a:ext cx="370205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2">
            <a:extLst>
              <a:ext uri="{FF2B5EF4-FFF2-40B4-BE49-F238E27FC236}">
                <a16:creationId xmlns:a16="http://schemas.microsoft.com/office/drawing/2014/main" id="{5A896C54-AF86-4650-8C20-85D1791AC65B}"/>
              </a:ext>
            </a:extLst>
          </p:cNvPr>
          <p:cNvGraphicFramePr>
            <a:graphicFrameLocks noChangeAspect="1"/>
          </p:cNvGraphicFramePr>
          <p:nvPr/>
        </p:nvGraphicFramePr>
        <p:xfrm>
          <a:off x="2643188" y="5357813"/>
          <a:ext cx="3328987" cy="1017587"/>
        </p:xfrm>
        <a:graphic>
          <a:graphicData uri="http://schemas.openxmlformats.org/presentationml/2006/ole">
            <mc:AlternateContent xmlns:mc="http://schemas.openxmlformats.org/markup-compatibility/2006">
              <mc:Choice xmlns:v="urn:schemas-microsoft-com:vml" Requires="v">
                <p:oleObj spid="_x0000_s16394" name="公式" r:id="rId7" imgW="1536700" imgH="469900" progId="Equation.3">
                  <p:embed/>
                </p:oleObj>
              </mc:Choice>
              <mc:Fallback>
                <p:oleObj name="公式" r:id="rId7" imgW="1536700" imgH="469900" progId="Equation.3">
                  <p:embed/>
                  <p:pic>
                    <p:nvPicPr>
                      <p:cNvPr id="21509" name="Object 2">
                        <a:extLst>
                          <a:ext uri="{FF2B5EF4-FFF2-40B4-BE49-F238E27FC236}">
                            <a16:creationId xmlns:a16="http://schemas.microsoft.com/office/drawing/2014/main" id="{5A896C54-AF86-4650-8C20-85D1791AC6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3188" y="5357813"/>
                        <a:ext cx="332898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矩形 4">
            <a:extLst>
              <a:ext uri="{FF2B5EF4-FFF2-40B4-BE49-F238E27FC236}">
                <a16:creationId xmlns:a16="http://schemas.microsoft.com/office/drawing/2014/main" id="{23A3324E-7D95-474F-B32B-A2B19DC4AE2F}"/>
              </a:ext>
            </a:extLst>
          </p:cNvPr>
          <p:cNvSpPr>
            <a:spLocks noChangeArrowheads="1"/>
          </p:cNvSpPr>
          <p:nvPr/>
        </p:nvSpPr>
        <p:spPr bwMode="auto">
          <a:xfrm>
            <a:off x="285750" y="4714875"/>
            <a:ext cx="3516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t>第</a:t>
            </a:r>
            <a:r>
              <a:rPr lang="en-US" altLang="zh-CN" sz="2800" dirty="0" err="1">
                <a:latin typeface="Times New Roman" panose="02020603050405020304" pitchFamily="18" charset="0"/>
                <a:cs typeface="Times New Roman" panose="02020603050405020304" pitchFamily="18" charset="0"/>
              </a:rPr>
              <a:t>i</a:t>
            </a:r>
            <a:r>
              <a:rPr lang="zh-CN" altLang="en-US" sz="2800" dirty="0"/>
              <a:t>个行变量的</a:t>
            </a:r>
            <a:r>
              <a:rPr kumimoji="1" lang="zh-CN" altLang="en-US" sz="2800" dirty="0">
                <a:solidFill>
                  <a:srgbClr val="000099"/>
                </a:solidFill>
                <a:latin typeface="黑体" panose="02010609060101010101" pitchFamily="49" charset="-122"/>
                <a:ea typeface="黑体" panose="02010609060101010101" pitchFamily="49" charset="-122"/>
              </a:rPr>
              <a:t>期望</a:t>
            </a:r>
            <a:r>
              <a:rPr lang="zh-CN" altLang="en-US" sz="2800"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5923245-DCE7-4B04-B365-0F50FD9201B7}"/>
              </a:ext>
            </a:extLst>
          </p:cNvPr>
          <p:cNvSpPr>
            <a:spLocks noGrp="1" noRot="1" noChangeArrowheads="1"/>
          </p:cNvSpPr>
          <p:nvPr>
            <p:ph type="body" idx="1"/>
          </p:nvPr>
        </p:nvSpPr>
        <p:spPr>
          <a:xfrm>
            <a:off x="285750" y="357188"/>
            <a:ext cx="8629650" cy="1428750"/>
          </a:xfrm>
        </p:spPr>
        <p:txBody>
          <a:bodyPr/>
          <a:lstStyle/>
          <a:p>
            <a:pPr marL="84138" indent="-84138" eaLnBrk="1" hangingPunct="1">
              <a:buFont typeface="Wingdings 2" panose="05020102010507070707" pitchFamily="18" charset="2"/>
              <a:buNone/>
            </a:pPr>
            <a:r>
              <a:rPr lang="en-US" altLang="zh-CN" sz="2800"/>
              <a:t>      </a:t>
            </a:r>
            <a:r>
              <a:rPr lang="zh-CN" altLang="en-US" sz="2800"/>
              <a:t>因为原始变量的数量等级可能不同，所以为了尽量减少各变量尺度差异，将列形象中的各行元素均除以其期望的平方根。得矩阵</a:t>
            </a:r>
            <a:r>
              <a:rPr lang="en-US" altLang="zh-CN" sz="2800">
                <a:latin typeface="Times New Roman" panose="02020603050405020304" pitchFamily="18" charset="0"/>
                <a:cs typeface="Times New Roman" panose="02020603050405020304" pitchFamily="18" charset="0"/>
              </a:rPr>
              <a:t>D(Q)</a:t>
            </a:r>
            <a:endParaRPr lang="zh-CN" altLang="en-US" sz="2800">
              <a:latin typeface="Times New Roman" panose="02020603050405020304" pitchFamily="18" charset="0"/>
              <a:cs typeface="Times New Roman" panose="02020603050405020304" pitchFamily="18" charset="0"/>
            </a:endParaRPr>
          </a:p>
        </p:txBody>
      </p:sp>
      <p:graphicFrame>
        <p:nvGraphicFramePr>
          <p:cNvPr id="22531" name="Object 3">
            <a:extLst>
              <a:ext uri="{FF2B5EF4-FFF2-40B4-BE49-F238E27FC236}">
                <a16:creationId xmlns:a16="http://schemas.microsoft.com/office/drawing/2014/main" id="{6A2CC0B8-9B0A-4005-BF16-155ACC9454D6}"/>
              </a:ext>
            </a:extLst>
          </p:cNvPr>
          <p:cNvGraphicFramePr>
            <a:graphicFrameLocks noChangeAspect="1"/>
          </p:cNvGraphicFramePr>
          <p:nvPr/>
        </p:nvGraphicFramePr>
        <p:xfrm>
          <a:off x="1571625" y="1714500"/>
          <a:ext cx="5572125" cy="3170238"/>
        </p:xfrm>
        <a:graphic>
          <a:graphicData uri="http://schemas.openxmlformats.org/presentationml/2006/ole">
            <mc:AlternateContent xmlns:mc="http://schemas.openxmlformats.org/markup-compatibility/2006">
              <mc:Choice xmlns:v="urn:schemas-microsoft-com:vml" Requires="v">
                <p:oleObj spid="_x0000_s17414" name="公式" r:id="rId3" imgW="2730500" imgH="1574800" progId="Equation.3">
                  <p:embed/>
                </p:oleObj>
              </mc:Choice>
              <mc:Fallback>
                <p:oleObj name="公式" r:id="rId3" imgW="2730500" imgH="1574800" progId="Equation.3">
                  <p:embed/>
                  <p:pic>
                    <p:nvPicPr>
                      <p:cNvPr id="22531" name="Object 3">
                        <a:extLst>
                          <a:ext uri="{FF2B5EF4-FFF2-40B4-BE49-F238E27FC236}">
                            <a16:creationId xmlns:a16="http://schemas.microsoft.com/office/drawing/2014/main" id="{6A2CC0B8-9B0A-4005-BF16-155ACC9454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1714500"/>
                        <a:ext cx="557212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2" name="Object 4">
            <a:extLst>
              <a:ext uri="{FF2B5EF4-FFF2-40B4-BE49-F238E27FC236}">
                <a16:creationId xmlns:a16="http://schemas.microsoft.com/office/drawing/2014/main" id="{58D68A1A-16DC-4D87-B33F-EAC053351025}"/>
              </a:ext>
            </a:extLst>
          </p:cNvPr>
          <p:cNvGraphicFramePr>
            <a:graphicFrameLocks noChangeAspect="1"/>
          </p:cNvGraphicFramePr>
          <p:nvPr/>
        </p:nvGraphicFramePr>
        <p:xfrm>
          <a:off x="1714500" y="5429250"/>
          <a:ext cx="5286375" cy="989013"/>
        </p:xfrm>
        <a:graphic>
          <a:graphicData uri="http://schemas.openxmlformats.org/presentationml/2006/ole">
            <mc:AlternateContent xmlns:mc="http://schemas.openxmlformats.org/markup-compatibility/2006">
              <mc:Choice xmlns:v="urn:schemas-microsoft-com:vml" Requires="v">
                <p:oleObj spid="_x0000_s17415" name="公式" r:id="rId5" imgW="2209800" imgH="482600" progId="Equation.3">
                  <p:embed/>
                </p:oleObj>
              </mc:Choice>
              <mc:Fallback>
                <p:oleObj name="公式" r:id="rId5" imgW="2209800" imgH="482600" progId="Equation.3">
                  <p:embed/>
                  <p:pic>
                    <p:nvPicPr>
                      <p:cNvPr id="22532" name="Object 4">
                        <a:extLst>
                          <a:ext uri="{FF2B5EF4-FFF2-40B4-BE49-F238E27FC236}">
                            <a16:creationId xmlns:a16="http://schemas.microsoft.com/office/drawing/2014/main" id="{58D68A1A-16DC-4D87-B33F-EAC0533510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5429250"/>
                        <a:ext cx="528637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3" name="矩形 4">
            <a:extLst>
              <a:ext uri="{FF2B5EF4-FFF2-40B4-BE49-F238E27FC236}">
                <a16:creationId xmlns:a16="http://schemas.microsoft.com/office/drawing/2014/main" id="{7DD0710B-47B6-49C6-BE97-90C70E246798}"/>
              </a:ext>
            </a:extLst>
          </p:cNvPr>
          <p:cNvSpPr>
            <a:spLocks noChangeArrowheads="1"/>
          </p:cNvSpPr>
          <p:nvPr/>
        </p:nvSpPr>
        <p:spPr bwMode="auto">
          <a:xfrm>
            <a:off x="214313" y="4857750"/>
            <a:ext cx="3516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t>第</a:t>
            </a:r>
            <a:r>
              <a:rPr lang="en-US" altLang="zh-CN" sz="2800" dirty="0" err="1">
                <a:latin typeface="Times New Roman" panose="02020603050405020304" pitchFamily="18" charset="0"/>
                <a:cs typeface="Times New Roman" panose="02020603050405020304" pitchFamily="18" charset="0"/>
              </a:rPr>
              <a:t>i</a:t>
            </a:r>
            <a:r>
              <a:rPr lang="zh-CN" altLang="en-US" sz="2800" dirty="0"/>
              <a:t>个行变量的</a:t>
            </a:r>
            <a:r>
              <a:rPr kumimoji="1" lang="zh-CN" altLang="en-US" sz="2800" dirty="0">
                <a:solidFill>
                  <a:srgbClr val="000099"/>
                </a:solidFill>
                <a:latin typeface="黑体" panose="02010609060101010101" pitchFamily="49" charset="-122"/>
                <a:ea typeface="黑体" panose="02010609060101010101" pitchFamily="49" charset="-122"/>
              </a:rPr>
              <a:t>期望</a:t>
            </a:r>
            <a:r>
              <a:rPr lang="zh-CN" altLang="en-US" sz="2800" dirty="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a:extLst>
              <a:ext uri="{FF2B5EF4-FFF2-40B4-BE49-F238E27FC236}">
                <a16:creationId xmlns:a16="http://schemas.microsoft.com/office/drawing/2014/main" id="{3AB260EA-5910-43A8-B7D0-24B100CDAFA4}"/>
              </a:ext>
            </a:extLst>
          </p:cNvPr>
          <p:cNvGraphicFramePr>
            <a:graphicFrameLocks noChangeAspect="1"/>
          </p:cNvGraphicFramePr>
          <p:nvPr/>
        </p:nvGraphicFramePr>
        <p:xfrm>
          <a:off x="1143000" y="1000125"/>
          <a:ext cx="5715000" cy="1071563"/>
        </p:xfrm>
        <a:graphic>
          <a:graphicData uri="http://schemas.openxmlformats.org/presentationml/2006/ole">
            <mc:AlternateContent xmlns:mc="http://schemas.openxmlformats.org/markup-compatibility/2006">
              <mc:Choice xmlns:v="urn:schemas-microsoft-com:vml" Requires="v">
                <p:oleObj spid="_x0000_s18444" name="公式" r:id="rId3" imgW="2844800" imgH="533400" progId="Equation.3">
                  <p:embed/>
                </p:oleObj>
              </mc:Choice>
              <mc:Fallback>
                <p:oleObj name="公式" r:id="rId3" imgW="2844800" imgH="533400" progId="Equation.3">
                  <p:embed/>
                  <p:pic>
                    <p:nvPicPr>
                      <p:cNvPr id="23554" name="Object 2">
                        <a:extLst>
                          <a:ext uri="{FF2B5EF4-FFF2-40B4-BE49-F238E27FC236}">
                            <a16:creationId xmlns:a16="http://schemas.microsoft.com/office/drawing/2014/main" id="{3AB260EA-5910-43A8-B7D0-24B100CDA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00125"/>
                        <a:ext cx="57150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3">
            <a:extLst>
              <a:ext uri="{FF2B5EF4-FFF2-40B4-BE49-F238E27FC236}">
                <a16:creationId xmlns:a16="http://schemas.microsoft.com/office/drawing/2014/main" id="{7DFD6EEA-19FD-4075-97DB-1845D5A2E05F}"/>
              </a:ext>
            </a:extLst>
          </p:cNvPr>
          <p:cNvGraphicFramePr>
            <a:graphicFrameLocks noChangeAspect="1"/>
          </p:cNvGraphicFramePr>
          <p:nvPr/>
        </p:nvGraphicFramePr>
        <p:xfrm>
          <a:off x="1493838" y="3714750"/>
          <a:ext cx="3868737" cy="976313"/>
        </p:xfrm>
        <a:graphic>
          <a:graphicData uri="http://schemas.openxmlformats.org/presentationml/2006/ole">
            <mc:AlternateContent xmlns:mc="http://schemas.openxmlformats.org/markup-compatibility/2006">
              <mc:Choice xmlns:v="urn:schemas-microsoft-com:vml" Requires="v">
                <p:oleObj spid="_x0000_s18445" name="Equation" r:id="rId5" imgW="1993680" imgH="533160" progId="Equation.DSMT4">
                  <p:embed/>
                </p:oleObj>
              </mc:Choice>
              <mc:Fallback>
                <p:oleObj name="Equation" r:id="rId5" imgW="1993680" imgH="533160" progId="Equation.DSMT4">
                  <p:embed/>
                  <p:pic>
                    <p:nvPicPr>
                      <p:cNvPr id="23555" name="Object 3">
                        <a:extLst>
                          <a:ext uri="{FF2B5EF4-FFF2-40B4-BE49-F238E27FC236}">
                            <a16:creationId xmlns:a16="http://schemas.microsoft.com/office/drawing/2014/main" id="{7DFD6EEA-19FD-4075-97DB-1845D5A2E05F}"/>
                          </a:ext>
                        </a:extLst>
                      </p:cNvPr>
                      <p:cNvPicPr>
                        <a:picLocks noChangeAspect="1" noChangeArrowheads="1"/>
                      </p:cNvPicPr>
                      <p:nvPr/>
                    </p:nvPicPr>
                    <p:blipFill>
                      <a:blip r:embed="rId6"/>
                      <a:srcRect/>
                      <a:stretch>
                        <a:fillRect/>
                      </a:stretch>
                    </p:blipFill>
                    <p:spPr bwMode="auto">
                      <a:xfrm>
                        <a:off x="1493838" y="3714750"/>
                        <a:ext cx="3868737"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4">
            <a:extLst>
              <a:ext uri="{FF2B5EF4-FFF2-40B4-BE49-F238E27FC236}">
                <a16:creationId xmlns:a16="http://schemas.microsoft.com/office/drawing/2014/main" id="{4160B106-2ED1-4D18-B4B5-8E009A2C9DA4}"/>
              </a:ext>
            </a:extLst>
          </p:cNvPr>
          <p:cNvGraphicFramePr>
            <a:graphicFrameLocks noChangeAspect="1"/>
          </p:cNvGraphicFramePr>
          <p:nvPr/>
        </p:nvGraphicFramePr>
        <p:xfrm>
          <a:off x="1500188" y="5000625"/>
          <a:ext cx="1500187" cy="814388"/>
        </p:xfrm>
        <a:graphic>
          <a:graphicData uri="http://schemas.openxmlformats.org/presentationml/2006/ole">
            <mc:AlternateContent xmlns:mc="http://schemas.openxmlformats.org/markup-compatibility/2006">
              <mc:Choice xmlns:v="urn:schemas-microsoft-com:vml" Requires="v">
                <p:oleObj spid="_x0000_s18446" name="公式" r:id="rId7" imgW="634725" imgH="444307" progId="Equation.3">
                  <p:embed/>
                </p:oleObj>
              </mc:Choice>
              <mc:Fallback>
                <p:oleObj name="公式" r:id="rId7" imgW="634725" imgH="444307" progId="Equation.3">
                  <p:embed/>
                  <p:pic>
                    <p:nvPicPr>
                      <p:cNvPr id="23556" name="Object 4">
                        <a:extLst>
                          <a:ext uri="{FF2B5EF4-FFF2-40B4-BE49-F238E27FC236}">
                            <a16:creationId xmlns:a16="http://schemas.microsoft.com/office/drawing/2014/main" id="{4160B106-2ED1-4D18-B4B5-8E009A2C9D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88" y="5000625"/>
                        <a:ext cx="15001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5">
            <a:extLst>
              <a:ext uri="{FF2B5EF4-FFF2-40B4-BE49-F238E27FC236}">
                <a16:creationId xmlns:a16="http://schemas.microsoft.com/office/drawing/2014/main" id="{28451A78-6EB1-4DF2-807F-8F190C431603}"/>
              </a:ext>
            </a:extLst>
          </p:cNvPr>
          <p:cNvGraphicFramePr>
            <a:graphicFrameLocks noChangeAspect="1"/>
          </p:cNvGraphicFramePr>
          <p:nvPr/>
        </p:nvGraphicFramePr>
        <p:xfrm>
          <a:off x="1428750" y="2357438"/>
          <a:ext cx="5929313" cy="958850"/>
        </p:xfrm>
        <a:graphic>
          <a:graphicData uri="http://schemas.openxmlformats.org/presentationml/2006/ole">
            <mc:AlternateContent xmlns:mc="http://schemas.openxmlformats.org/markup-compatibility/2006">
              <mc:Choice xmlns:v="urn:schemas-microsoft-com:vml" Requires="v">
                <p:oleObj spid="_x0000_s18447" name="公式" r:id="rId9" imgW="3187700" imgH="533400" progId="Equation.3">
                  <p:embed/>
                </p:oleObj>
              </mc:Choice>
              <mc:Fallback>
                <p:oleObj name="公式" r:id="rId9" imgW="3187700" imgH="533400" progId="Equation.3">
                  <p:embed/>
                  <p:pic>
                    <p:nvPicPr>
                      <p:cNvPr id="23557" name="Object 5">
                        <a:extLst>
                          <a:ext uri="{FF2B5EF4-FFF2-40B4-BE49-F238E27FC236}">
                            <a16:creationId xmlns:a16="http://schemas.microsoft.com/office/drawing/2014/main" id="{28451A78-6EB1-4DF2-807F-8F190C4316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0" y="2357438"/>
                        <a:ext cx="59293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558" name="组合 7">
            <a:extLst>
              <a:ext uri="{FF2B5EF4-FFF2-40B4-BE49-F238E27FC236}">
                <a16:creationId xmlns:a16="http://schemas.microsoft.com/office/drawing/2014/main" id="{99D5DE65-584C-4D34-A017-830F839E0DDD}"/>
              </a:ext>
            </a:extLst>
          </p:cNvPr>
          <p:cNvGrpSpPr>
            <a:grpSpLocks/>
          </p:cNvGrpSpPr>
          <p:nvPr/>
        </p:nvGrpSpPr>
        <p:grpSpPr bwMode="auto">
          <a:xfrm>
            <a:off x="500063" y="285750"/>
            <a:ext cx="5689600" cy="523875"/>
            <a:chOff x="500034" y="285728"/>
            <a:chExt cx="5689378" cy="523220"/>
          </a:xfrm>
        </p:grpSpPr>
        <p:sp>
          <p:nvSpPr>
            <p:cNvPr id="23559" name="矩形 5">
              <a:extLst>
                <a:ext uri="{FF2B5EF4-FFF2-40B4-BE49-F238E27FC236}">
                  <a16:creationId xmlns:a16="http://schemas.microsoft.com/office/drawing/2014/main" id="{693F66AE-DD7A-488B-BDEC-BC4A02ED7E37}"/>
                </a:ext>
              </a:extLst>
            </p:cNvPr>
            <p:cNvSpPr>
              <a:spLocks noChangeArrowheads="1"/>
            </p:cNvSpPr>
            <p:nvPr/>
          </p:nvSpPr>
          <p:spPr bwMode="auto">
            <a:xfrm>
              <a:off x="500034" y="285728"/>
              <a:ext cx="56893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t>第</a:t>
              </a:r>
              <a:r>
                <a:rPr lang="en-US" altLang="zh-CN" sz="2800" dirty="0">
                  <a:latin typeface="Times New Roman" panose="02020603050405020304" pitchFamily="18" charset="0"/>
                  <a:cs typeface="Times New Roman" panose="02020603050405020304" pitchFamily="18" charset="0"/>
                </a:rPr>
                <a:t>k</a:t>
              </a:r>
              <a:r>
                <a:rPr lang="zh-CN" altLang="en-US" sz="2800" dirty="0"/>
                <a:t>个样品与第</a:t>
              </a:r>
              <a:r>
                <a:rPr lang="en-US" altLang="zh-CN" sz="2800" dirty="0"/>
                <a:t>   </a:t>
              </a:r>
              <a:r>
                <a:rPr lang="zh-CN" altLang="en-US" sz="2800" dirty="0"/>
                <a:t>个样品的</a:t>
              </a:r>
              <a:r>
                <a:rPr kumimoji="1" lang="zh-CN" altLang="en-US" sz="2800" dirty="0">
                  <a:solidFill>
                    <a:srgbClr val="000099"/>
                  </a:solidFill>
                  <a:latin typeface="黑体" panose="02010609060101010101" pitchFamily="49" charset="-122"/>
                  <a:ea typeface="黑体" panose="02010609060101010101" pitchFamily="49" charset="-122"/>
                </a:rPr>
                <a:t>协方差</a:t>
              </a:r>
              <a:r>
                <a:rPr lang="zh-CN" altLang="en-US" sz="2800" dirty="0"/>
                <a:t>：</a:t>
              </a:r>
            </a:p>
          </p:txBody>
        </p:sp>
        <p:graphicFrame>
          <p:nvGraphicFramePr>
            <p:cNvPr id="23560" name="Object 6">
              <a:extLst>
                <a:ext uri="{FF2B5EF4-FFF2-40B4-BE49-F238E27FC236}">
                  <a16:creationId xmlns:a16="http://schemas.microsoft.com/office/drawing/2014/main" id="{3F8A5F8A-68DB-4BFC-8925-4D93982EDDF0}"/>
                </a:ext>
              </a:extLst>
            </p:cNvPr>
            <p:cNvGraphicFramePr>
              <a:graphicFrameLocks noChangeAspect="1"/>
            </p:cNvGraphicFramePr>
            <p:nvPr/>
          </p:nvGraphicFramePr>
          <p:xfrm>
            <a:off x="2928926" y="357166"/>
            <a:ext cx="319094" cy="355889"/>
          </p:xfrm>
          <a:graphic>
            <a:graphicData uri="http://schemas.openxmlformats.org/presentationml/2006/ole">
              <mc:AlternateContent xmlns:mc="http://schemas.openxmlformats.org/markup-compatibility/2006">
                <mc:Choice xmlns:v="urn:schemas-microsoft-com:vml" Requires="v">
                  <p:oleObj spid="_x0000_s18448" name="公式" r:id="rId11" imgW="88669" imgH="177338" progId="Equation.3">
                    <p:embed/>
                  </p:oleObj>
                </mc:Choice>
                <mc:Fallback>
                  <p:oleObj name="公式" r:id="rId11" imgW="88669" imgH="177338" progId="Equation.3">
                    <p:embed/>
                    <p:pic>
                      <p:nvPicPr>
                        <p:cNvPr id="23560" name="Object 6">
                          <a:extLst>
                            <a:ext uri="{FF2B5EF4-FFF2-40B4-BE49-F238E27FC236}">
                              <a16:creationId xmlns:a16="http://schemas.microsoft.com/office/drawing/2014/main" id="{3F8A5F8A-68DB-4BFC-8925-4D93982EDD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8926" y="357166"/>
                          <a:ext cx="319094" cy="355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1B9008A-C3F7-44F9-9C5D-CE3A414CD70F}"/>
              </a:ext>
            </a:extLst>
          </p:cNvPr>
          <p:cNvSpPr>
            <a:spLocks noGrp="1" noRot="1" noChangeArrowheads="1"/>
          </p:cNvSpPr>
          <p:nvPr>
            <p:ph type="body" idx="1"/>
          </p:nvPr>
        </p:nvSpPr>
        <p:spPr>
          <a:xfrm>
            <a:off x="228600" y="3048000"/>
            <a:ext cx="8610600" cy="2895600"/>
          </a:xfrm>
        </p:spPr>
        <p:txBody>
          <a:bodyPr/>
          <a:lstStyle/>
          <a:p>
            <a:pPr eaLnBrk="1" hangingPunct="1">
              <a:lnSpc>
                <a:spcPct val="125000"/>
              </a:lnSpc>
              <a:buFont typeface="Wingdings 2" panose="05020102010507070707" pitchFamily="18" charset="2"/>
              <a:buNone/>
            </a:pPr>
            <a:r>
              <a:rPr lang="zh-CN" altLang="en-US" sz="2800" dirty="0"/>
              <a:t>设    是</a:t>
            </a:r>
            <a:r>
              <a:rPr lang="en-US" altLang="zh-CN" sz="2800" b="1" dirty="0">
                <a:latin typeface="Times New Roman" panose="02020603050405020304" pitchFamily="18" charset="0"/>
                <a:cs typeface="Times New Roman" panose="02020603050405020304" pitchFamily="18" charset="0"/>
              </a:rPr>
              <a:t>A=Z’Z</a:t>
            </a:r>
            <a:r>
              <a:rPr lang="zh-CN" altLang="en-US" sz="2800" dirty="0"/>
              <a:t>的非零特征根，则</a:t>
            </a:r>
          </a:p>
          <a:p>
            <a:pPr eaLnBrk="1" hangingPunct="1">
              <a:lnSpc>
                <a:spcPct val="125000"/>
              </a:lnSpc>
              <a:buFont typeface="Wingdings 2" panose="05020102010507070707" pitchFamily="18" charset="2"/>
              <a:buNone/>
            </a:pPr>
            <a:endParaRPr lang="zh-CN" altLang="en-US" sz="2800" dirty="0"/>
          </a:p>
          <a:p>
            <a:pPr eaLnBrk="1" hangingPunct="1">
              <a:lnSpc>
                <a:spcPct val="125000"/>
              </a:lnSpc>
              <a:buFont typeface="Wingdings 2" panose="05020102010507070707" pitchFamily="18" charset="2"/>
              <a:buNone/>
            </a:pPr>
            <a:endParaRPr lang="en-US" altLang="zh-CN" sz="2800" b="1" dirty="0"/>
          </a:p>
        </p:txBody>
      </p:sp>
      <p:graphicFrame>
        <p:nvGraphicFramePr>
          <p:cNvPr id="24579" name="Object 4">
            <a:extLst>
              <a:ext uri="{FF2B5EF4-FFF2-40B4-BE49-F238E27FC236}">
                <a16:creationId xmlns:a16="http://schemas.microsoft.com/office/drawing/2014/main" id="{A36CAEE4-A210-484D-91BA-BD73E416900B}"/>
              </a:ext>
            </a:extLst>
          </p:cNvPr>
          <p:cNvGraphicFramePr>
            <a:graphicFrameLocks noChangeAspect="1"/>
          </p:cNvGraphicFramePr>
          <p:nvPr/>
        </p:nvGraphicFramePr>
        <p:xfrm>
          <a:off x="1295400" y="5486400"/>
          <a:ext cx="317500" cy="393700"/>
        </p:xfrm>
        <a:graphic>
          <a:graphicData uri="http://schemas.openxmlformats.org/presentationml/2006/ole">
            <mc:AlternateContent xmlns:mc="http://schemas.openxmlformats.org/markup-compatibility/2006">
              <mc:Choice xmlns:v="urn:schemas-microsoft-com:vml" Requires="v">
                <p:oleObj spid="_x0000_s19470" name="Equation" r:id="rId3" imgW="317225" imgH="393359" progId="Equation.3">
                  <p:embed/>
                </p:oleObj>
              </mc:Choice>
              <mc:Fallback>
                <p:oleObj name="Equation" r:id="rId3" imgW="317225" imgH="393359" progId="Equation.3">
                  <p:embed/>
                  <p:pic>
                    <p:nvPicPr>
                      <p:cNvPr id="24579" name="Object 4">
                        <a:extLst>
                          <a:ext uri="{FF2B5EF4-FFF2-40B4-BE49-F238E27FC236}">
                            <a16:creationId xmlns:a16="http://schemas.microsoft.com/office/drawing/2014/main" id="{A36CAEE4-A210-484D-91BA-BD73E4169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486400"/>
                        <a:ext cx="317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0" name="Object 5">
            <a:extLst>
              <a:ext uri="{FF2B5EF4-FFF2-40B4-BE49-F238E27FC236}">
                <a16:creationId xmlns:a16="http://schemas.microsoft.com/office/drawing/2014/main" id="{ABB02931-97B0-4D21-B380-4BDF488B3661}"/>
              </a:ext>
            </a:extLst>
          </p:cNvPr>
          <p:cNvGraphicFramePr>
            <a:graphicFrameLocks noChangeAspect="1"/>
          </p:cNvGraphicFramePr>
          <p:nvPr/>
        </p:nvGraphicFramePr>
        <p:xfrm>
          <a:off x="5410200" y="3143250"/>
          <a:ext cx="2079625" cy="450850"/>
        </p:xfrm>
        <a:graphic>
          <a:graphicData uri="http://schemas.openxmlformats.org/presentationml/2006/ole">
            <mc:AlternateContent xmlns:mc="http://schemas.openxmlformats.org/markup-compatibility/2006">
              <mc:Choice xmlns:v="urn:schemas-microsoft-com:vml" Requires="v">
                <p:oleObj spid="_x0000_s19471" name="Equation" r:id="rId5" imgW="1815312" imgH="393529" progId="Equation.3">
                  <p:embed/>
                </p:oleObj>
              </mc:Choice>
              <mc:Fallback>
                <p:oleObj name="Equation" r:id="rId5" imgW="1815312" imgH="393529" progId="Equation.3">
                  <p:embed/>
                  <p:pic>
                    <p:nvPicPr>
                      <p:cNvPr id="24580" name="Object 5">
                        <a:extLst>
                          <a:ext uri="{FF2B5EF4-FFF2-40B4-BE49-F238E27FC236}">
                            <a16:creationId xmlns:a16="http://schemas.microsoft.com/office/drawing/2014/main" id="{ABB02931-97B0-4D21-B380-4BDF488B36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143250"/>
                        <a:ext cx="20796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6">
            <a:extLst>
              <a:ext uri="{FF2B5EF4-FFF2-40B4-BE49-F238E27FC236}">
                <a16:creationId xmlns:a16="http://schemas.microsoft.com/office/drawing/2014/main" id="{421AECFD-AF59-41D9-9C8A-4F179B5EEFF7}"/>
              </a:ext>
            </a:extLst>
          </p:cNvPr>
          <p:cNvGraphicFramePr>
            <a:graphicFrameLocks noChangeAspect="1"/>
          </p:cNvGraphicFramePr>
          <p:nvPr/>
        </p:nvGraphicFramePr>
        <p:xfrm>
          <a:off x="1600200" y="4572000"/>
          <a:ext cx="2743200" cy="393700"/>
        </p:xfrm>
        <a:graphic>
          <a:graphicData uri="http://schemas.openxmlformats.org/presentationml/2006/ole">
            <mc:AlternateContent xmlns:mc="http://schemas.openxmlformats.org/markup-compatibility/2006">
              <mc:Choice xmlns:v="urn:schemas-microsoft-com:vml" Requires="v">
                <p:oleObj spid="_x0000_s19472" name="Equation" r:id="rId7" imgW="2743200" imgH="393700" progId="Equation.3">
                  <p:embed/>
                </p:oleObj>
              </mc:Choice>
              <mc:Fallback>
                <p:oleObj name="Equation" r:id="rId7" imgW="2743200" imgH="393700" progId="Equation.3">
                  <p:embed/>
                  <p:pic>
                    <p:nvPicPr>
                      <p:cNvPr id="24581" name="Object 6">
                        <a:extLst>
                          <a:ext uri="{FF2B5EF4-FFF2-40B4-BE49-F238E27FC236}">
                            <a16:creationId xmlns:a16="http://schemas.microsoft.com/office/drawing/2014/main" id="{421AECFD-AF59-41D9-9C8A-4F179B5EEF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572000"/>
                        <a:ext cx="2743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7">
            <a:extLst>
              <a:ext uri="{FF2B5EF4-FFF2-40B4-BE49-F238E27FC236}">
                <a16:creationId xmlns:a16="http://schemas.microsoft.com/office/drawing/2014/main" id="{2C285701-9C9F-42CF-A5C7-4571BF2D9C6B}"/>
              </a:ext>
            </a:extLst>
          </p:cNvPr>
          <p:cNvGraphicFramePr>
            <a:graphicFrameLocks noChangeAspect="1"/>
          </p:cNvGraphicFramePr>
          <p:nvPr/>
        </p:nvGraphicFramePr>
        <p:xfrm>
          <a:off x="762000" y="3200400"/>
          <a:ext cx="317500" cy="393700"/>
        </p:xfrm>
        <a:graphic>
          <a:graphicData uri="http://schemas.openxmlformats.org/presentationml/2006/ole">
            <mc:AlternateContent xmlns:mc="http://schemas.openxmlformats.org/markup-compatibility/2006">
              <mc:Choice xmlns:v="urn:schemas-microsoft-com:vml" Requires="v">
                <p:oleObj spid="_x0000_s19473" name="Equation" r:id="rId9" imgW="317225" imgH="393359" progId="Equation.3">
                  <p:embed/>
                </p:oleObj>
              </mc:Choice>
              <mc:Fallback>
                <p:oleObj name="Equation" r:id="rId9" imgW="317225" imgH="393359" progId="Equation.3">
                  <p:embed/>
                  <p:pic>
                    <p:nvPicPr>
                      <p:cNvPr id="24582" name="Object 7">
                        <a:extLst>
                          <a:ext uri="{FF2B5EF4-FFF2-40B4-BE49-F238E27FC236}">
                            <a16:creationId xmlns:a16="http://schemas.microsoft.com/office/drawing/2014/main" id="{2C285701-9C9F-42CF-A5C7-4571BF2D9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200400"/>
                        <a:ext cx="317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Object 8">
            <a:extLst>
              <a:ext uri="{FF2B5EF4-FFF2-40B4-BE49-F238E27FC236}">
                <a16:creationId xmlns:a16="http://schemas.microsoft.com/office/drawing/2014/main" id="{A29655ED-47A4-4260-BDC9-BF189470F707}"/>
              </a:ext>
            </a:extLst>
          </p:cNvPr>
          <p:cNvGraphicFramePr>
            <a:graphicFrameLocks noChangeAspect="1"/>
          </p:cNvGraphicFramePr>
          <p:nvPr/>
        </p:nvGraphicFramePr>
        <p:xfrm>
          <a:off x="7562850" y="5486400"/>
          <a:ext cx="571500" cy="393700"/>
        </p:xfrm>
        <a:graphic>
          <a:graphicData uri="http://schemas.openxmlformats.org/presentationml/2006/ole">
            <mc:AlternateContent xmlns:mc="http://schemas.openxmlformats.org/markup-compatibility/2006">
              <mc:Choice xmlns:v="urn:schemas-microsoft-com:vml" Requires="v">
                <p:oleObj spid="_x0000_s19474" name="Equation" r:id="rId10" imgW="571252" imgH="393529" progId="Equation.3">
                  <p:embed/>
                </p:oleObj>
              </mc:Choice>
              <mc:Fallback>
                <p:oleObj name="Equation" r:id="rId10" imgW="571252" imgH="393529" progId="Equation.3">
                  <p:embed/>
                  <p:pic>
                    <p:nvPicPr>
                      <p:cNvPr id="24583" name="Object 8">
                        <a:extLst>
                          <a:ext uri="{FF2B5EF4-FFF2-40B4-BE49-F238E27FC236}">
                            <a16:creationId xmlns:a16="http://schemas.microsoft.com/office/drawing/2014/main" id="{A29655ED-47A4-4260-BDC9-BF189470F7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62850" y="5486400"/>
                        <a:ext cx="57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584" name="Group 10">
            <a:extLst>
              <a:ext uri="{FF2B5EF4-FFF2-40B4-BE49-F238E27FC236}">
                <a16:creationId xmlns:a16="http://schemas.microsoft.com/office/drawing/2014/main" id="{6CA730BF-1420-402D-BC3D-27498F25F44C}"/>
              </a:ext>
            </a:extLst>
          </p:cNvPr>
          <p:cNvGrpSpPr>
            <a:grpSpLocks/>
          </p:cNvGrpSpPr>
          <p:nvPr/>
        </p:nvGrpSpPr>
        <p:grpSpPr bwMode="auto">
          <a:xfrm>
            <a:off x="685800" y="381000"/>
            <a:ext cx="5283200" cy="519113"/>
            <a:chOff x="432" y="240"/>
            <a:chExt cx="3328" cy="327"/>
          </a:xfrm>
        </p:grpSpPr>
        <p:graphicFrame>
          <p:nvGraphicFramePr>
            <p:cNvPr id="24587" name="Object 3">
              <a:extLst>
                <a:ext uri="{FF2B5EF4-FFF2-40B4-BE49-F238E27FC236}">
                  <a16:creationId xmlns:a16="http://schemas.microsoft.com/office/drawing/2014/main" id="{799647D8-EA5D-4EF6-A390-1DE69A5F6524}"/>
                </a:ext>
              </a:extLst>
            </p:cNvPr>
            <p:cNvGraphicFramePr>
              <a:graphicFrameLocks noChangeAspect="1"/>
            </p:cNvGraphicFramePr>
            <p:nvPr/>
          </p:nvGraphicFramePr>
          <p:xfrm>
            <a:off x="3072" y="336"/>
            <a:ext cx="688" cy="184"/>
          </p:xfrm>
          <a:graphic>
            <a:graphicData uri="http://schemas.openxmlformats.org/presentationml/2006/ole">
              <mc:AlternateContent xmlns:mc="http://schemas.openxmlformats.org/markup-compatibility/2006">
                <mc:Choice xmlns:v="urn:schemas-microsoft-com:vml" Requires="v">
                  <p:oleObj spid="_x0000_s19475" name="Equation" r:id="rId12" imgW="1091726" imgH="291973" progId="Equation.3">
                    <p:embed/>
                  </p:oleObj>
                </mc:Choice>
                <mc:Fallback>
                  <p:oleObj name="Equation" r:id="rId12" imgW="1091726" imgH="291973" progId="Equation.3">
                    <p:embed/>
                    <p:pic>
                      <p:nvPicPr>
                        <p:cNvPr id="24587" name="Object 3">
                          <a:extLst>
                            <a:ext uri="{FF2B5EF4-FFF2-40B4-BE49-F238E27FC236}">
                              <a16:creationId xmlns:a16="http://schemas.microsoft.com/office/drawing/2014/main" id="{799647D8-EA5D-4EF6-A390-1DE69A5F65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2" y="336"/>
                          <a:ext cx="68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8" name="Rectangle 9">
              <a:extLst>
                <a:ext uri="{FF2B5EF4-FFF2-40B4-BE49-F238E27FC236}">
                  <a16:creationId xmlns:a16="http://schemas.microsoft.com/office/drawing/2014/main" id="{63CC9470-CCF6-4BA1-A898-161BF5ED65F1}"/>
                </a:ext>
              </a:extLst>
            </p:cNvPr>
            <p:cNvSpPr>
              <a:spLocks noChangeArrowheads="1"/>
            </p:cNvSpPr>
            <p:nvPr/>
          </p:nvSpPr>
          <p:spPr bwMode="auto">
            <a:xfrm>
              <a:off x="432" y="240"/>
              <a:ext cx="26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t>令</a:t>
              </a:r>
              <a:r>
                <a:rPr lang="en-US" altLang="zh-CN" sz="2800" b="1"/>
                <a:t>Z</a:t>
              </a:r>
              <a:r>
                <a:rPr lang="zh-CN" altLang="en-US" sz="2800"/>
                <a:t>为</a:t>
              </a:r>
              <a:r>
                <a:rPr lang="en-US" altLang="zh-CN" sz="2800"/>
                <a:t>z</a:t>
              </a:r>
              <a:r>
                <a:rPr lang="en-US" altLang="zh-CN" sz="2800" baseline="-25000"/>
                <a:t>ij</a:t>
              </a:r>
              <a:r>
                <a:rPr lang="zh-CN" altLang="en-US" sz="2800"/>
                <a:t>所组成的矩阵，则</a:t>
              </a:r>
            </a:p>
          </p:txBody>
        </p:sp>
      </p:grpSp>
      <p:sp>
        <p:nvSpPr>
          <p:cNvPr id="24585" name="Rectangle 11">
            <a:extLst>
              <a:ext uri="{FF2B5EF4-FFF2-40B4-BE49-F238E27FC236}">
                <a16:creationId xmlns:a16="http://schemas.microsoft.com/office/drawing/2014/main" id="{47B4DE99-854C-4D58-A65A-594300108375}"/>
              </a:ext>
            </a:extLst>
          </p:cNvPr>
          <p:cNvSpPr>
            <a:spLocks noChangeArrowheads="1"/>
          </p:cNvSpPr>
          <p:nvPr/>
        </p:nvSpPr>
        <p:spPr bwMode="auto">
          <a:xfrm>
            <a:off x="457200" y="1066800"/>
            <a:ext cx="81978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 typeface="Wingdings 2" panose="05020102010507070707" pitchFamily="18" charset="2"/>
              <a:buNone/>
            </a:pPr>
            <a:r>
              <a:rPr lang="en-US" altLang="zh-CN" sz="2800" dirty="0"/>
              <a:t>     </a:t>
            </a:r>
            <a:r>
              <a:rPr lang="zh-CN" altLang="en-US" sz="2800" dirty="0"/>
              <a:t>因此将矩阵变换成矩阵</a:t>
            </a:r>
            <a:r>
              <a:rPr lang="en-US" altLang="zh-CN" sz="2800" b="1" dirty="0"/>
              <a:t>Z</a:t>
            </a:r>
            <a:r>
              <a:rPr lang="zh-CN" altLang="en-US" sz="2800" dirty="0"/>
              <a:t>，则很容易求出</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B</a:t>
            </a:r>
            <a:r>
              <a:rPr lang="zh-CN" altLang="en-US" sz="2800" dirty="0"/>
              <a:t>存在着的简单对应关系。由特征根和特征向量的性质， </a:t>
            </a:r>
            <a:r>
              <a:rPr lang="en-US" altLang="zh-CN" sz="2800" dirty="0">
                <a:solidFill>
                  <a:srgbClr val="FF0000"/>
                </a:solidFill>
              </a:rPr>
              <a:t>A</a:t>
            </a:r>
            <a:r>
              <a:rPr lang="zh-CN" altLang="en-US" sz="2800" dirty="0">
                <a:solidFill>
                  <a:srgbClr val="FF0000"/>
                </a:solidFill>
              </a:rPr>
              <a:t>和</a:t>
            </a:r>
            <a:r>
              <a:rPr lang="en-US" altLang="zh-CN" sz="2800" dirty="0">
                <a:solidFill>
                  <a:srgbClr val="FF0000"/>
                </a:solidFill>
              </a:rPr>
              <a:t>B</a:t>
            </a:r>
            <a:r>
              <a:rPr kumimoji="1" lang="zh-CN" altLang="en-US" sz="2800" dirty="0">
                <a:solidFill>
                  <a:srgbClr val="000099"/>
                </a:solidFill>
                <a:latin typeface="黑体" panose="02010609060101010101" pitchFamily="49" charset="-122"/>
                <a:ea typeface="黑体" panose="02010609060101010101" pitchFamily="49" charset="-122"/>
              </a:rPr>
              <a:t>有相同的非零特征根</a:t>
            </a:r>
            <a:r>
              <a:rPr lang="zh-CN" altLang="en-US" sz="2800" dirty="0"/>
              <a:t>。</a:t>
            </a:r>
          </a:p>
        </p:txBody>
      </p:sp>
      <p:sp>
        <p:nvSpPr>
          <p:cNvPr id="24586" name="Rectangle 12">
            <a:extLst>
              <a:ext uri="{FF2B5EF4-FFF2-40B4-BE49-F238E27FC236}">
                <a16:creationId xmlns:a16="http://schemas.microsoft.com/office/drawing/2014/main" id="{5A1300FF-DBB9-4CB7-8B78-BBB901873970}"/>
              </a:ext>
            </a:extLst>
          </p:cNvPr>
          <p:cNvSpPr>
            <a:spLocks noChangeArrowheads="1"/>
          </p:cNvSpPr>
          <p:nvPr/>
        </p:nvSpPr>
        <p:spPr bwMode="auto">
          <a:xfrm>
            <a:off x="381000" y="3810000"/>
            <a:ext cx="76962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 typeface="Wingdings 2" panose="05020102010507070707" pitchFamily="18" charset="2"/>
              <a:buNone/>
            </a:pPr>
            <a:r>
              <a:rPr lang="zh-CN" altLang="en-US" sz="2800" dirty="0"/>
              <a:t>在上式的两边都左乘</a:t>
            </a:r>
            <a:r>
              <a:rPr lang="en-US" altLang="zh-CN" sz="2800" dirty="0">
                <a:latin typeface="Times New Roman" panose="02020603050405020304" pitchFamily="18" charset="0"/>
                <a:cs typeface="Times New Roman" panose="02020603050405020304" pitchFamily="18" charset="0"/>
              </a:rPr>
              <a:t>Z</a:t>
            </a:r>
            <a:r>
              <a:rPr lang="zh-CN" altLang="en-US" sz="2800" dirty="0"/>
              <a:t>，则</a:t>
            </a:r>
          </a:p>
          <a:p>
            <a:pPr eaLnBrk="1" hangingPunct="1">
              <a:lnSpc>
                <a:spcPct val="125000"/>
              </a:lnSpc>
              <a:spcBef>
                <a:spcPct val="50000"/>
              </a:spcBef>
              <a:buFont typeface="Wingdings 2" panose="05020102010507070707" pitchFamily="18" charset="2"/>
              <a:buNone/>
            </a:pPr>
            <a:endParaRPr lang="zh-CN" altLang="en-US" sz="2800" dirty="0"/>
          </a:p>
          <a:p>
            <a:pPr eaLnBrk="1" hangingPunct="1">
              <a:lnSpc>
                <a:spcPct val="125000"/>
              </a:lnSpc>
              <a:spcBef>
                <a:spcPct val="50000"/>
              </a:spcBef>
              <a:buFont typeface="Wingdings 2" panose="05020102010507070707" pitchFamily="18" charset="2"/>
              <a:buNone/>
            </a:pPr>
            <a:r>
              <a:rPr lang="zh-CN" altLang="en-US" sz="2800" dirty="0"/>
              <a:t>可见     也是</a:t>
            </a:r>
            <a:r>
              <a:rPr lang="en-US" altLang="zh-CN" sz="2800" b="1" dirty="0">
                <a:latin typeface="Times New Roman" panose="02020603050405020304" pitchFamily="18" charset="0"/>
                <a:cs typeface="Times New Roman" panose="02020603050405020304" pitchFamily="18" charset="0"/>
              </a:rPr>
              <a:t>ZZ’</a:t>
            </a:r>
            <a:r>
              <a:rPr lang="zh-CN" altLang="en-US" sz="2800" dirty="0"/>
              <a:t>的特征根，</a:t>
            </a:r>
            <a:r>
              <a:rPr kumimoji="1" lang="zh-CN" altLang="en-US" sz="2800" dirty="0">
                <a:solidFill>
                  <a:srgbClr val="000099"/>
                </a:solidFill>
                <a:latin typeface="黑体" panose="02010609060101010101" pitchFamily="49" charset="-122"/>
                <a:ea typeface="黑体" panose="02010609060101010101" pitchFamily="49" charset="-122"/>
              </a:rPr>
              <a:t>相应的特征向量</a:t>
            </a:r>
            <a:r>
              <a:rPr lang="zh-CN" altLang="en-US" sz="2800" dirty="0">
                <a:latin typeface="+mn-lt"/>
                <a:ea typeface="+mn-ea"/>
              </a:rPr>
              <a:t>是</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a:extLst>
              <a:ext uri="{FF2B5EF4-FFF2-40B4-BE49-F238E27FC236}">
                <a16:creationId xmlns:a16="http://schemas.microsoft.com/office/drawing/2014/main" id="{9B2F7969-1BA7-4EA6-8963-C4DF6C06B778}"/>
              </a:ext>
            </a:extLst>
          </p:cNvPr>
          <p:cNvSpPr>
            <a:spLocks noChangeArrowheads="1"/>
          </p:cNvSpPr>
          <p:nvPr/>
        </p:nvSpPr>
        <p:spPr bwMode="auto">
          <a:xfrm>
            <a:off x="357188" y="500063"/>
            <a:ext cx="81978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 typeface="Wingdings 2" panose="05020102010507070707" pitchFamily="18" charset="2"/>
              <a:buNone/>
            </a:pPr>
            <a:r>
              <a:rPr lang="en-US" altLang="zh-CN" sz="2800"/>
              <a:t>      </a:t>
            </a:r>
            <a:r>
              <a:rPr lang="zh-CN" altLang="en-US" sz="2800"/>
              <a:t>因此将原始数据矩阵</a:t>
            </a:r>
            <a:r>
              <a:rPr lang="en-US" altLang="zh-CN" sz="2800" i="1">
                <a:latin typeface="Times New Roman" panose="02020603050405020304" pitchFamily="18" charset="0"/>
                <a:cs typeface="Times New Roman" panose="02020603050405020304" pitchFamily="18" charset="0"/>
              </a:rPr>
              <a:t>X</a:t>
            </a:r>
            <a:r>
              <a:rPr lang="zh-CN" altLang="en-US" sz="2800"/>
              <a:t>变换成矩阵</a:t>
            </a:r>
            <a:r>
              <a:rPr lang="en-US" altLang="zh-CN" sz="2800" i="1">
                <a:latin typeface="Times New Roman" panose="02020603050405020304" pitchFamily="18" charset="0"/>
                <a:cs typeface="Times New Roman" panose="02020603050405020304" pitchFamily="18" charset="0"/>
              </a:rPr>
              <a:t>Z</a:t>
            </a:r>
            <a:r>
              <a:rPr lang="zh-CN" altLang="en-US" sz="2800"/>
              <a:t>，则变量和样品的协差阵分别可表示为            和</a:t>
            </a:r>
            <a:r>
              <a:rPr lang="en-US" altLang="zh-CN" sz="2800"/>
              <a:t>B=      </a:t>
            </a:r>
            <a:r>
              <a:rPr lang="zh-CN" altLang="en-US" sz="2800"/>
              <a:t>，</a:t>
            </a:r>
            <a:r>
              <a:rPr lang="en-US" altLang="zh-CN" sz="2800"/>
              <a:t>A</a:t>
            </a:r>
            <a:r>
              <a:rPr lang="zh-CN" altLang="en-US" sz="2800"/>
              <a:t>和</a:t>
            </a:r>
            <a:r>
              <a:rPr lang="en-US" altLang="zh-CN" sz="2800"/>
              <a:t>B</a:t>
            </a:r>
            <a:r>
              <a:rPr lang="zh-CN" altLang="en-US" sz="2800"/>
              <a:t>具有相同的非零特征值，相应的特征向量有很密切的关系。</a:t>
            </a:r>
          </a:p>
        </p:txBody>
      </p:sp>
      <p:sp>
        <p:nvSpPr>
          <p:cNvPr id="25603" name="Rectangle 12">
            <a:extLst>
              <a:ext uri="{FF2B5EF4-FFF2-40B4-BE49-F238E27FC236}">
                <a16:creationId xmlns:a16="http://schemas.microsoft.com/office/drawing/2014/main" id="{C430B12F-EB89-4F24-8C83-4040361A9B89}"/>
              </a:ext>
            </a:extLst>
          </p:cNvPr>
          <p:cNvSpPr>
            <a:spLocks noChangeArrowheads="1"/>
          </p:cNvSpPr>
          <p:nvPr/>
        </p:nvSpPr>
        <p:spPr bwMode="auto">
          <a:xfrm>
            <a:off x="428625" y="3071813"/>
            <a:ext cx="7696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23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 typeface="Wingdings 2" panose="05020102010507070707" pitchFamily="18" charset="2"/>
              <a:buNone/>
            </a:pPr>
            <a:r>
              <a:rPr lang="zh-CN" altLang="en-US" sz="2800"/>
              <a:t>这样就可以用相同的因子轴去同时表示变量和样品，把变量和样品同时反映在具有相同坐标轴的因子平面上。</a:t>
            </a:r>
          </a:p>
        </p:txBody>
      </p:sp>
      <p:graphicFrame>
        <p:nvGraphicFramePr>
          <p:cNvPr id="25604" name="Object 7">
            <a:extLst>
              <a:ext uri="{FF2B5EF4-FFF2-40B4-BE49-F238E27FC236}">
                <a16:creationId xmlns:a16="http://schemas.microsoft.com/office/drawing/2014/main" id="{DCE47924-F558-4E36-9D0C-19E01CB52A35}"/>
              </a:ext>
            </a:extLst>
          </p:cNvPr>
          <p:cNvGraphicFramePr>
            <a:graphicFrameLocks noChangeAspect="1"/>
          </p:cNvGraphicFramePr>
          <p:nvPr/>
        </p:nvGraphicFramePr>
        <p:xfrm>
          <a:off x="4714875" y="1143000"/>
          <a:ext cx="1171575" cy="371475"/>
        </p:xfrm>
        <a:graphic>
          <a:graphicData uri="http://schemas.openxmlformats.org/presentationml/2006/ole">
            <mc:AlternateContent xmlns:mc="http://schemas.openxmlformats.org/markup-compatibility/2006">
              <mc:Choice xmlns:v="urn:schemas-microsoft-com:vml" Requires="v">
                <p:oleObj spid="_x0000_s20486" name="公式" r:id="rId3" imgW="520474" imgH="165028" progId="Equation.3">
                  <p:embed/>
                </p:oleObj>
              </mc:Choice>
              <mc:Fallback>
                <p:oleObj name="公式" r:id="rId3" imgW="520474" imgH="165028" progId="Equation.3">
                  <p:embed/>
                  <p:pic>
                    <p:nvPicPr>
                      <p:cNvPr id="25604" name="Object 7">
                        <a:extLst>
                          <a:ext uri="{FF2B5EF4-FFF2-40B4-BE49-F238E27FC236}">
                            <a16:creationId xmlns:a16="http://schemas.microsoft.com/office/drawing/2014/main" id="{DCE47924-F558-4E36-9D0C-19E01CB52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1143000"/>
                        <a:ext cx="11715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12">
            <a:extLst>
              <a:ext uri="{FF2B5EF4-FFF2-40B4-BE49-F238E27FC236}">
                <a16:creationId xmlns:a16="http://schemas.microsoft.com/office/drawing/2014/main" id="{BDCD2B23-FAF7-42EE-83D0-D842F489F139}"/>
              </a:ext>
            </a:extLst>
          </p:cNvPr>
          <p:cNvGraphicFramePr>
            <a:graphicFrameLocks noChangeAspect="1"/>
          </p:cNvGraphicFramePr>
          <p:nvPr/>
        </p:nvGraphicFramePr>
        <p:xfrm>
          <a:off x="6643688" y="1143000"/>
          <a:ext cx="628650" cy="371475"/>
        </p:xfrm>
        <a:graphic>
          <a:graphicData uri="http://schemas.openxmlformats.org/presentationml/2006/ole">
            <mc:AlternateContent xmlns:mc="http://schemas.openxmlformats.org/markup-compatibility/2006">
              <mc:Choice xmlns:v="urn:schemas-microsoft-com:vml" Requires="v">
                <p:oleObj spid="_x0000_s20487" name="公式" r:id="rId5" imgW="279279" imgH="165028" progId="Equation.3">
                  <p:embed/>
                </p:oleObj>
              </mc:Choice>
              <mc:Fallback>
                <p:oleObj name="公式" r:id="rId5" imgW="279279" imgH="165028" progId="Equation.3">
                  <p:embed/>
                  <p:pic>
                    <p:nvPicPr>
                      <p:cNvPr id="25605" name="Object 12">
                        <a:extLst>
                          <a:ext uri="{FF2B5EF4-FFF2-40B4-BE49-F238E27FC236}">
                            <a16:creationId xmlns:a16="http://schemas.microsoft.com/office/drawing/2014/main" id="{BDCD2B23-FAF7-42EE-83D0-D842F489F1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688" y="1143000"/>
                        <a:ext cx="6286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D86D6EED-042D-40D9-8060-4038509E7C96}"/>
              </a:ext>
            </a:extLst>
          </p:cNvPr>
          <p:cNvSpPr>
            <a:spLocks noGrp="1" noRot="1" noChangeArrowheads="1"/>
          </p:cNvSpPr>
          <p:nvPr>
            <p:ph type="body" idx="1"/>
          </p:nvPr>
        </p:nvSpPr>
        <p:spPr>
          <a:xfrm>
            <a:off x="304800" y="1371600"/>
            <a:ext cx="8610600" cy="4724400"/>
          </a:xfrm>
        </p:spPr>
        <p:txBody>
          <a:bodyPr/>
          <a:lstStyle/>
          <a:p>
            <a:pPr eaLnBrk="1" hangingPunct="1">
              <a:lnSpc>
                <a:spcPct val="130000"/>
              </a:lnSpc>
              <a:buFont typeface="Wingdings 2" panose="05020102010507070707" pitchFamily="18" charset="2"/>
              <a:buNone/>
            </a:pPr>
            <a:r>
              <a:rPr lang="en-US" altLang="zh-CN" dirty="0"/>
              <a:t>      </a:t>
            </a:r>
            <a:r>
              <a:rPr lang="zh-CN" altLang="en-US" dirty="0"/>
              <a:t>设</a:t>
            </a:r>
            <a:r>
              <a:rPr lang="zh-CN" altLang="en-US"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baseline="-25000" dirty="0">
                <a:sym typeface="Symbol" panose="05050102010706020507" pitchFamily="18" charset="2"/>
              </a:rPr>
              <a:t>2</a:t>
            </a:r>
            <a:r>
              <a:rPr lang="en-US" altLang="zh-CN" b="1" baseline="30000" dirty="0">
                <a:cs typeface="Arial" panose="020B0604020202020204" pitchFamily="34" charset="0"/>
                <a:sym typeface="Symbol" panose="05050102010706020507" pitchFamily="18" charset="2"/>
              </a:rPr>
              <a:t>…</a:t>
            </a:r>
            <a:r>
              <a:rPr lang="en-US" altLang="zh-CN" baseline="30000" dirty="0">
                <a:sym typeface="Symbol" panose="05050102010706020507" pitchFamily="18" charset="2"/>
              </a:rPr>
              <a:t> </a:t>
            </a:r>
            <a:r>
              <a:rPr lang="en-US" altLang="zh-CN" dirty="0">
                <a:sym typeface="Symbol" panose="05050102010706020507" pitchFamily="18" charset="2"/>
              </a:rPr>
              <a:t> </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(0&lt;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&lt;min(</a:t>
            </a:r>
            <a:r>
              <a:rPr lang="en-US" altLang="zh-CN" dirty="0" err="1">
                <a:latin typeface="Times New Roman" panose="02020603050405020304" pitchFamily="18" charset="0"/>
                <a:cs typeface="Times New Roman" panose="02020603050405020304" pitchFamily="18" charset="0"/>
              </a:rPr>
              <a:t>n,p</a:t>
            </a:r>
            <a:r>
              <a:rPr lang="en-US" altLang="zh-CN" dirty="0">
                <a:latin typeface="Times New Roman" panose="02020603050405020304" pitchFamily="18" charset="0"/>
                <a:cs typeface="Times New Roman" panose="02020603050405020304" pitchFamily="18" charset="0"/>
              </a:rPr>
              <a:t>))</a:t>
            </a:r>
            <a:r>
              <a:rPr lang="zh-CN" altLang="en-US" dirty="0"/>
              <a:t>为矩阵</a:t>
            </a:r>
            <a:r>
              <a:rPr lang="en-US" altLang="zh-CN" b="1" dirty="0">
                <a:latin typeface="Times New Roman" panose="02020603050405020304" pitchFamily="18" charset="0"/>
                <a:cs typeface="Times New Roman" panose="02020603050405020304" pitchFamily="18" charset="0"/>
              </a:rPr>
              <a:t>A</a:t>
            </a:r>
            <a:r>
              <a:rPr lang="zh-CN" altLang="en-US" dirty="0"/>
              <a:t>和</a:t>
            </a:r>
            <a:r>
              <a:rPr lang="en-US" altLang="zh-CN" b="1" dirty="0">
                <a:latin typeface="Times New Roman" panose="02020603050405020304" pitchFamily="18" charset="0"/>
                <a:cs typeface="Times New Roman" panose="02020603050405020304" pitchFamily="18" charset="0"/>
              </a:rPr>
              <a:t>B</a:t>
            </a:r>
            <a:r>
              <a:rPr lang="zh-CN" altLang="en-US" dirty="0"/>
              <a:t>的非零特征根</a:t>
            </a:r>
            <a:r>
              <a:rPr lang="en-US" altLang="zh-CN" dirty="0"/>
              <a:t>,</a:t>
            </a:r>
            <a:r>
              <a:rPr lang="zh-CN" altLang="en-US" dirty="0"/>
              <a:t>其相应的特征向量为</a:t>
            </a:r>
          </a:p>
          <a:p>
            <a:pPr eaLnBrk="1" hangingPunct="1">
              <a:lnSpc>
                <a:spcPct val="130000"/>
              </a:lnSpc>
              <a:buFont typeface="Wingdings 2" panose="05020102010507070707" pitchFamily="18" charset="2"/>
              <a:buNone/>
            </a:pPr>
            <a:endParaRPr lang="en-US" altLang="zh-CN" b="1" dirty="0"/>
          </a:p>
        </p:txBody>
      </p:sp>
      <p:graphicFrame>
        <p:nvGraphicFramePr>
          <p:cNvPr id="26628" name="Object 4">
            <a:extLst>
              <a:ext uri="{FF2B5EF4-FFF2-40B4-BE49-F238E27FC236}">
                <a16:creationId xmlns:a16="http://schemas.microsoft.com/office/drawing/2014/main" id="{20EE531B-1020-4FBF-8E83-447207801341}"/>
              </a:ext>
            </a:extLst>
          </p:cNvPr>
          <p:cNvGraphicFramePr>
            <a:graphicFrameLocks noChangeAspect="1"/>
          </p:cNvGraphicFramePr>
          <p:nvPr/>
        </p:nvGraphicFramePr>
        <p:xfrm>
          <a:off x="2133600" y="2971800"/>
          <a:ext cx="3213100" cy="584200"/>
        </p:xfrm>
        <a:graphic>
          <a:graphicData uri="http://schemas.openxmlformats.org/presentationml/2006/ole">
            <mc:AlternateContent xmlns:mc="http://schemas.openxmlformats.org/markup-compatibility/2006">
              <mc:Choice xmlns:v="urn:schemas-microsoft-com:vml" Requires="v">
                <p:oleObj spid="_x0000_s21514" name="Equation" r:id="rId3" imgW="3213100" imgH="584200" progId="Equation.3">
                  <p:embed/>
                </p:oleObj>
              </mc:Choice>
              <mc:Fallback>
                <p:oleObj name="Equation" r:id="rId3" imgW="3213100" imgH="584200" progId="Equation.3">
                  <p:embed/>
                  <p:pic>
                    <p:nvPicPr>
                      <p:cNvPr id="26628" name="Object 4">
                        <a:extLst>
                          <a:ext uri="{FF2B5EF4-FFF2-40B4-BE49-F238E27FC236}">
                            <a16:creationId xmlns:a16="http://schemas.microsoft.com/office/drawing/2014/main" id="{20EE531B-1020-4FBF-8E83-447207801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3213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5">
            <a:extLst>
              <a:ext uri="{FF2B5EF4-FFF2-40B4-BE49-F238E27FC236}">
                <a16:creationId xmlns:a16="http://schemas.microsoft.com/office/drawing/2014/main" id="{AB56C9B8-1EBF-454B-8DC9-938F7C33A741}"/>
              </a:ext>
            </a:extLst>
          </p:cNvPr>
          <p:cNvGraphicFramePr>
            <a:graphicFrameLocks noChangeAspect="1"/>
          </p:cNvGraphicFramePr>
          <p:nvPr/>
        </p:nvGraphicFramePr>
        <p:xfrm>
          <a:off x="2133600" y="3733800"/>
          <a:ext cx="3289300" cy="584200"/>
        </p:xfrm>
        <a:graphic>
          <a:graphicData uri="http://schemas.openxmlformats.org/presentationml/2006/ole">
            <mc:AlternateContent xmlns:mc="http://schemas.openxmlformats.org/markup-compatibility/2006">
              <mc:Choice xmlns:v="urn:schemas-microsoft-com:vml" Requires="v">
                <p:oleObj spid="_x0000_s21515" name="Equation" r:id="rId5" imgW="3289300" imgH="584200" progId="Equation.3">
                  <p:embed/>
                </p:oleObj>
              </mc:Choice>
              <mc:Fallback>
                <p:oleObj name="Equation" r:id="rId5" imgW="3289300" imgH="584200" progId="Equation.3">
                  <p:embed/>
                  <p:pic>
                    <p:nvPicPr>
                      <p:cNvPr id="26629" name="Object 5">
                        <a:extLst>
                          <a:ext uri="{FF2B5EF4-FFF2-40B4-BE49-F238E27FC236}">
                            <a16:creationId xmlns:a16="http://schemas.microsoft.com/office/drawing/2014/main" id="{AB56C9B8-1EBF-454B-8DC9-938F7C33A7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733800"/>
                        <a:ext cx="3289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6">
            <a:extLst>
              <a:ext uri="{FF2B5EF4-FFF2-40B4-BE49-F238E27FC236}">
                <a16:creationId xmlns:a16="http://schemas.microsoft.com/office/drawing/2014/main" id="{05D306C3-CBFE-421B-A0D3-3113A9A15BF9}"/>
              </a:ext>
            </a:extLst>
          </p:cNvPr>
          <p:cNvGraphicFramePr>
            <a:graphicFrameLocks noChangeAspect="1"/>
          </p:cNvGraphicFramePr>
          <p:nvPr/>
        </p:nvGraphicFramePr>
        <p:xfrm>
          <a:off x="2133600" y="4572000"/>
          <a:ext cx="3149600" cy="546100"/>
        </p:xfrm>
        <a:graphic>
          <a:graphicData uri="http://schemas.openxmlformats.org/presentationml/2006/ole">
            <mc:AlternateContent xmlns:mc="http://schemas.openxmlformats.org/markup-compatibility/2006">
              <mc:Choice xmlns:v="urn:schemas-microsoft-com:vml" Requires="v">
                <p:oleObj spid="_x0000_s21516" name="Equation" r:id="rId7" imgW="3149600" imgH="546100" progId="Equation.3">
                  <p:embed/>
                </p:oleObj>
              </mc:Choice>
              <mc:Fallback>
                <p:oleObj name="Equation" r:id="rId7" imgW="3149600" imgH="546100" progId="Equation.3">
                  <p:embed/>
                  <p:pic>
                    <p:nvPicPr>
                      <p:cNvPr id="26630" name="Object 6">
                        <a:extLst>
                          <a:ext uri="{FF2B5EF4-FFF2-40B4-BE49-F238E27FC236}">
                            <a16:creationId xmlns:a16="http://schemas.microsoft.com/office/drawing/2014/main" id="{05D306C3-CBFE-421B-A0D3-3113A9A15B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4572000"/>
                        <a:ext cx="31496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7">
            <a:extLst>
              <a:ext uri="{FF2B5EF4-FFF2-40B4-BE49-F238E27FC236}">
                <a16:creationId xmlns:a16="http://schemas.microsoft.com/office/drawing/2014/main" id="{78833D36-A3F8-4BB8-81F4-59B311F3EC2A}"/>
              </a:ext>
            </a:extLst>
          </p:cNvPr>
          <p:cNvGraphicFramePr>
            <a:graphicFrameLocks noChangeAspect="1"/>
          </p:cNvGraphicFramePr>
          <p:nvPr/>
        </p:nvGraphicFramePr>
        <p:xfrm>
          <a:off x="2209800" y="5410200"/>
          <a:ext cx="3225800" cy="546100"/>
        </p:xfrm>
        <a:graphic>
          <a:graphicData uri="http://schemas.openxmlformats.org/presentationml/2006/ole">
            <mc:AlternateContent xmlns:mc="http://schemas.openxmlformats.org/markup-compatibility/2006">
              <mc:Choice xmlns:v="urn:schemas-microsoft-com:vml" Requires="v">
                <p:oleObj spid="_x0000_s21517" name="Equation" r:id="rId9" imgW="3225800" imgH="546100" progId="Equation.3">
                  <p:embed/>
                </p:oleObj>
              </mc:Choice>
              <mc:Fallback>
                <p:oleObj name="Equation" r:id="rId9" imgW="3225800" imgH="546100" progId="Equation.3">
                  <p:embed/>
                  <p:pic>
                    <p:nvPicPr>
                      <p:cNvPr id="26631" name="Object 7">
                        <a:extLst>
                          <a:ext uri="{FF2B5EF4-FFF2-40B4-BE49-F238E27FC236}">
                            <a16:creationId xmlns:a16="http://schemas.microsoft.com/office/drawing/2014/main" id="{78833D36-A3F8-4BB8-81F4-59B311F3EC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5410200"/>
                        <a:ext cx="32258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a:extLst>
              <a:ext uri="{FF2B5EF4-FFF2-40B4-BE49-F238E27FC236}">
                <a16:creationId xmlns:a16="http://schemas.microsoft.com/office/drawing/2014/main" id="{353989D1-978E-41ED-AE1C-89E3D62FE9B0}"/>
              </a:ext>
            </a:extLst>
          </p:cNvPr>
          <p:cNvSpPr txBox="1">
            <a:spLocks noRot="1" noChangeArrowheads="1"/>
          </p:cNvSpPr>
          <p:nvPr/>
        </p:nvSpPr>
        <p:spPr bwMode="auto">
          <a:xfrm>
            <a:off x="245806" y="533400"/>
            <a:ext cx="854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960" kern="1200">
                <a:solidFill>
                  <a:schemeClr val="tx1"/>
                </a:solidFill>
                <a:latin typeface="+mj-lt"/>
                <a:ea typeface="+mj-ea"/>
                <a:cs typeface="+mj-cs"/>
              </a:defRPr>
            </a:lvl1pPr>
            <a:lvl2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5pPr>
            <a:lvl6pPr marL="41147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6pPr>
            <a:lvl7pPr marL="82294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7pPr>
            <a:lvl8pPr marL="123440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8pPr>
            <a:lvl9pPr marL="164587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9pPr>
          </a:lstStyle>
          <a:p>
            <a:r>
              <a:rPr lang="en-US" altLang="zh-CN" sz="4000" b="1" dirty="0">
                <a:latin typeface="Times New Roman" panose="02020603050405020304" pitchFamily="18" charset="0"/>
                <a:cs typeface="Times New Roman" panose="02020603050405020304" pitchFamily="18" charset="0"/>
              </a:rPr>
              <a:t>§3 </a:t>
            </a:r>
            <a:r>
              <a:rPr lang="zh-CN" altLang="en-US" sz="4000" dirty="0"/>
              <a:t>  </a:t>
            </a:r>
            <a:r>
              <a:rPr lang="zh-CN" altLang="en-US" sz="4000" b="1" dirty="0"/>
              <a:t>对应分析图</a:t>
            </a:r>
            <a:endParaRPr lang="zh-CN" alt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E591937-63D2-40D3-8887-C7D24D13A7AE}"/>
              </a:ext>
            </a:extLst>
          </p:cNvPr>
          <p:cNvSpPr>
            <a:spLocks noGrp="1" noChangeArrowheads="1"/>
          </p:cNvSpPr>
          <p:nvPr>
            <p:ph type="body" idx="1"/>
          </p:nvPr>
        </p:nvSpPr>
        <p:spPr>
          <a:xfrm>
            <a:off x="531845" y="685800"/>
            <a:ext cx="8229600" cy="4526280"/>
          </a:xfrm>
        </p:spPr>
        <p:txBody>
          <a:bodyPr/>
          <a:lstStyle/>
          <a:p>
            <a:pPr eaLnBrk="1" hangingPunct="1">
              <a:lnSpc>
                <a:spcPct val="150000"/>
              </a:lnSpc>
            </a:pPr>
            <a:r>
              <a:rPr lang="zh-CN" altLang="en-US" b="1" dirty="0"/>
              <a:t>娃哈哈公司委托调查咨询机构，进行了一次全面的市场研究，在调查中还包括简单的名称测试。</a:t>
            </a:r>
            <a:endParaRPr lang="en-US" altLang="zh-CN" b="1" dirty="0"/>
          </a:p>
          <a:p>
            <a:r>
              <a:rPr lang="zh-CN" altLang="en-US" b="1" dirty="0"/>
              <a:t>调查的代码和含义如下：</a:t>
            </a:r>
            <a:endParaRPr lang="en-US" altLang="zh-CN" b="1" dirty="0"/>
          </a:p>
          <a:p>
            <a:pPr eaLnBrk="1" hangingPunct="1"/>
            <a:endParaRPr lang="zh-CN"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E2B253C-0AF5-4C04-97D6-ACDB0613CB46}"/>
              </a:ext>
            </a:extLst>
          </p:cNvPr>
          <p:cNvSpPr>
            <a:spLocks noGrp="1" noRot="1" noChangeArrowheads="1"/>
          </p:cNvSpPr>
          <p:nvPr>
            <p:ph type="body" idx="1"/>
          </p:nvPr>
        </p:nvSpPr>
        <p:spPr>
          <a:xfrm>
            <a:off x="304800" y="990600"/>
            <a:ext cx="8382000" cy="4267200"/>
          </a:xfrm>
        </p:spPr>
        <p:txBody>
          <a:bodyPr/>
          <a:lstStyle/>
          <a:p>
            <a:pPr eaLnBrk="1" hangingPunct="1">
              <a:buFont typeface="Wingdings 2" panose="05020102010507070707" pitchFamily="18" charset="2"/>
              <a:buNone/>
            </a:pPr>
            <a:r>
              <a:rPr lang="en-US" altLang="zh-CN" dirty="0"/>
              <a:t>       </a:t>
            </a:r>
            <a:r>
              <a:rPr lang="zh-CN" altLang="en-US" dirty="0"/>
              <a:t>我们知道因子载荷矩阵的含义是原始变量与公共因子之间的相关系数，所以如果我们构造一个平面直角坐标系，将第一公共因子的载荷与第二个公共因子的载荷看成平面上的点，在坐标系中绘制散点图，则构成对应图。</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1909901-3782-4A4C-B3FA-D248B54B27D1}"/>
              </a:ext>
            </a:extLst>
          </p:cNvPr>
          <p:cNvSpPr>
            <a:spLocks noChangeArrowheads="1"/>
          </p:cNvSpPr>
          <p:nvPr/>
        </p:nvSpPr>
        <p:spPr bwMode="auto">
          <a:xfrm>
            <a:off x="357188" y="1714500"/>
            <a:ext cx="8305800" cy="3384550"/>
          </a:xfrm>
          <a:prstGeom prst="rect">
            <a:avLst/>
          </a:prstGeom>
          <a:noFill/>
          <a:ln w="9525">
            <a:noFill/>
            <a:miter lim="800000"/>
            <a:headEnd/>
            <a:tailEnd/>
          </a:ln>
          <a:effectLst/>
        </p:spPr>
        <p:txBody>
          <a:bodyPr>
            <a:spAutoFit/>
          </a:bodyPr>
          <a:lstStyle/>
          <a:p>
            <a:pPr eaLnBrk="1" hangingPunct="1">
              <a:lnSpc>
                <a:spcPct val="130000"/>
              </a:lnSpc>
              <a:defRPr/>
            </a:pPr>
            <a:r>
              <a:rPr kumimoji="1" lang="en-US" altLang="zh-CN" sz="2400" b="1" dirty="0">
                <a:solidFill>
                  <a:schemeClr val="tx2"/>
                </a:solidFill>
                <a:latin typeface="+mn-ea"/>
                <a:ea typeface="+mn-ea"/>
              </a:rPr>
              <a:t>    1</a:t>
            </a:r>
            <a:r>
              <a:rPr kumimoji="1" lang="zh-CN" altLang="en-US" sz="2400" b="1" dirty="0">
                <a:solidFill>
                  <a:schemeClr val="tx2"/>
                </a:solidFill>
                <a:latin typeface="+mn-ea"/>
                <a:ea typeface="+mn-ea"/>
              </a:rPr>
              <a:t>、获取对应分析数据</a:t>
            </a:r>
            <a:r>
              <a:rPr kumimoji="1" lang="zh-CN" altLang="en-US" sz="2000" b="1" dirty="0">
                <a:solidFill>
                  <a:schemeClr val="tx2"/>
                </a:solidFill>
                <a:latin typeface="+mn-ea"/>
                <a:ea typeface="+mn-ea"/>
              </a:rPr>
              <a:t> </a:t>
            </a:r>
          </a:p>
          <a:p>
            <a:pPr eaLnBrk="1" hangingPunct="1">
              <a:lnSpc>
                <a:spcPct val="130000"/>
              </a:lnSpc>
              <a:defRPr/>
            </a:pPr>
            <a:r>
              <a:rPr kumimoji="1" lang="zh-CN" altLang="en-US" sz="2000" b="1" dirty="0">
                <a:solidFill>
                  <a:schemeClr val="tx2"/>
                </a:solidFill>
                <a:latin typeface="+mn-ea"/>
                <a:ea typeface="+mn-ea"/>
              </a:rPr>
              <a:t>    </a:t>
            </a:r>
            <a:r>
              <a:rPr kumimoji="1" lang="zh-CN" altLang="en-US" sz="2400" b="1" dirty="0">
                <a:solidFill>
                  <a:schemeClr val="tx2"/>
                </a:solidFill>
                <a:latin typeface="+mn-ea"/>
                <a:ea typeface="+mn-ea"/>
              </a:rPr>
              <a:t>首先要规定研究的目的，然后选择对应分析中所需数据，应该包括的背景资料。</a:t>
            </a:r>
          </a:p>
          <a:p>
            <a:pPr>
              <a:lnSpc>
                <a:spcPct val="130000"/>
              </a:lnSpc>
              <a:defRPr/>
            </a:pPr>
            <a:r>
              <a:rPr kumimoji="1" lang="zh-CN" altLang="en-US" sz="2400" b="1" dirty="0">
                <a:solidFill>
                  <a:schemeClr val="tx2"/>
                </a:solidFill>
                <a:latin typeface="+mn-ea"/>
                <a:ea typeface="+mn-ea"/>
              </a:rPr>
              <a:t>    </a:t>
            </a:r>
            <a:r>
              <a:rPr kumimoji="1" lang="en-US" altLang="zh-CN" sz="2400" b="1" dirty="0">
                <a:solidFill>
                  <a:schemeClr val="tx2"/>
                </a:solidFill>
                <a:latin typeface="+mn-ea"/>
                <a:ea typeface="+mn-ea"/>
              </a:rPr>
              <a:t>2</a:t>
            </a:r>
            <a:r>
              <a:rPr kumimoji="1" lang="zh-CN" altLang="en-US" sz="2400" b="1" dirty="0">
                <a:solidFill>
                  <a:schemeClr val="tx2"/>
                </a:solidFill>
                <a:latin typeface="+mn-ea"/>
                <a:ea typeface="+mn-ea"/>
              </a:rPr>
              <a:t>、建立列联表</a:t>
            </a:r>
          </a:p>
          <a:p>
            <a:pPr>
              <a:lnSpc>
                <a:spcPct val="130000"/>
              </a:lnSpc>
              <a:defRPr/>
            </a:pPr>
            <a:r>
              <a:rPr kumimoji="1" lang="zh-CN" altLang="en-US" sz="2400" b="1" dirty="0">
                <a:solidFill>
                  <a:schemeClr val="tx2"/>
                </a:solidFill>
                <a:latin typeface="+mn-ea"/>
                <a:ea typeface="+mn-ea"/>
              </a:rPr>
              <a:t>    </a:t>
            </a:r>
            <a:r>
              <a:rPr kumimoji="1" lang="en-US" altLang="zh-CN" sz="2400" b="1" dirty="0">
                <a:solidFill>
                  <a:schemeClr val="tx2"/>
                </a:solidFill>
                <a:latin typeface="+mn-ea"/>
                <a:ea typeface="+mn-ea"/>
              </a:rPr>
              <a:t>3</a:t>
            </a:r>
            <a:r>
              <a:rPr kumimoji="1" lang="zh-CN" altLang="en-US" sz="2400" b="1" dirty="0">
                <a:solidFill>
                  <a:schemeClr val="tx2"/>
                </a:solidFill>
                <a:latin typeface="+mn-ea"/>
                <a:ea typeface="+mn-ea"/>
              </a:rPr>
              <a:t>、对应分析</a:t>
            </a:r>
          </a:p>
          <a:p>
            <a:pPr>
              <a:lnSpc>
                <a:spcPct val="130000"/>
              </a:lnSpc>
              <a:defRPr/>
            </a:pPr>
            <a:r>
              <a:rPr kumimoji="1" lang="zh-CN" altLang="en-US" sz="2400" b="1" dirty="0">
                <a:solidFill>
                  <a:schemeClr val="tx2"/>
                </a:solidFill>
                <a:latin typeface="+mn-ea"/>
                <a:ea typeface="+mn-ea"/>
              </a:rPr>
              <a:t>    </a:t>
            </a:r>
            <a:r>
              <a:rPr kumimoji="1" lang="en-US" altLang="zh-CN" sz="2400" b="1" dirty="0">
                <a:solidFill>
                  <a:schemeClr val="tx2"/>
                </a:solidFill>
                <a:latin typeface="+mn-ea"/>
                <a:ea typeface="+mn-ea"/>
              </a:rPr>
              <a:t>4</a:t>
            </a:r>
            <a:r>
              <a:rPr kumimoji="1" lang="zh-CN" altLang="en-US" sz="2400" b="1" dirty="0">
                <a:solidFill>
                  <a:schemeClr val="tx2"/>
                </a:solidFill>
                <a:latin typeface="+mn-ea"/>
                <a:ea typeface="+mn-ea"/>
              </a:rPr>
              <a:t>、对应图并解释结果的意义。</a:t>
            </a:r>
          </a:p>
          <a:p>
            <a:pPr>
              <a:lnSpc>
                <a:spcPct val="130000"/>
              </a:lnSpc>
              <a:defRPr/>
            </a:pPr>
            <a:r>
              <a:rPr kumimoji="1" lang="zh-CN" altLang="en-US" sz="2400" b="1" dirty="0">
                <a:solidFill>
                  <a:schemeClr val="tx2"/>
                </a:solidFill>
                <a:latin typeface="+mn-ea"/>
                <a:ea typeface="+mn-ea"/>
              </a:rPr>
              <a:t>       </a:t>
            </a:r>
          </a:p>
        </p:txBody>
      </p:sp>
      <p:sp>
        <p:nvSpPr>
          <p:cNvPr id="5" name="TextBox 4">
            <a:extLst>
              <a:ext uri="{FF2B5EF4-FFF2-40B4-BE49-F238E27FC236}">
                <a16:creationId xmlns:a16="http://schemas.microsoft.com/office/drawing/2014/main" id="{C5E10520-4BB2-4F13-B422-0F1A554D2614}"/>
              </a:ext>
            </a:extLst>
          </p:cNvPr>
          <p:cNvSpPr txBox="1"/>
          <p:nvPr/>
        </p:nvSpPr>
        <p:spPr>
          <a:xfrm>
            <a:off x="785813" y="714375"/>
            <a:ext cx="2709862" cy="523875"/>
          </a:xfrm>
          <a:prstGeom prst="rect">
            <a:avLst/>
          </a:prstGeom>
          <a:noFill/>
        </p:spPr>
        <p:txBody>
          <a:bodyPr wrap="none">
            <a:spAutoFit/>
          </a:bodyPr>
          <a:lstStyle/>
          <a:p>
            <a:pPr eaLnBrk="1" hangingPunct="1">
              <a:defRPr/>
            </a:pPr>
            <a:r>
              <a:rPr kumimoji="1" lang="zh-CN" altLang="en-US" sz="2800" b="1" dirty="0">
                <a:solidFill>
                  <a:schemeClr val="tx2"/>
                </a:solidFill>
                <a:latin typeface="+mn-ea"/>
                <a:ea typeface="+mn-ea"/>
              </a:rPr>
              <a:t>对应分析的步骤</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320263EB-B5FE-4CB4-B744-10BA4ADC758F}"/>
              </a:ext>
            </a:extLst>
          </p:cNvPr>
          <p:cNvSpPr txBox="1">
            <a:spLocks noChangeArrowheads="1"/>
          </p:cNvSpPr>
          <p:nvPr/>
        </p:nvSpPr>
        <p:spPr bwMode="auto">
          <a:xfrm>
            <a:off x="334916" y="432318"/>
            <a:ext cx="8794595" cy="158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indent="720000">
              <a:lnSpc>
                <a:spcPct val="140000"/>
              </a:lnSpc>
              <a:spcBef>
                <a:spcPct val="0"/>
              </a:spcBef>
              <a:buClrTx/>
              <a:buSzTx/>
              <a:buNone/>
            </a:pPr>
            <a:r>
              <a:rPr kumimoji="1" lang="zh-CN" altLang="en-US" sz="2400" b="1" dirty="0">
                <a:latin typeface="Times New Roman" panose="02020603050405020304" pitchFamily="18" charset="0"/>
              </a:rPr>
              <a:t>交叉列联表（表</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）总结了</a:t>
            </a:r>
            <a:r>
              <a:rPr kumimoji="1" lang="en-US" altLang="zh-CN" sz="2400" b="1" dirty="0">
                <a:latin typeface="Times New Roman" panose="02020603050405020304" pitchFamily="18" charset="0"/>
              </a:rPr>
              <a:t>260</a:t>
            </a:r>
            <a:r>
              <a:rPr kumimoji="1" lang="zh-CN" altLang="en-US" sz="2400" b="1" dirty="0">
                <a:latin typeface="Times New Roman" panose="02020603050405020304" pitchFamily="18" charset="0"/>
              </a:rPr>
              <a:t>个消费者对于四种不同软件的性能评价，假设</a:t>
            </a:r>
            <a:r>
              <a:rPr kumimoji="1" lang="en-US" altLang="zh-CN" sz="2400" b="1" dirty="0">
                <a:latin typeface="Times New Roman" panose="02020603050405020304" pitchFamily="18" charset="0"/>
              </a:rPr>
              <a:t>B</a:t>
            </a:r>
            <a:r>
              <a:rPr kumimoji="1" lang="zh-CN" altLang="en-US" sz="2400" b="1" dirty="0">
                <a:latin typeface="Times New Roman" panose="02020603050405020304" pitchFamily="18" charset="0"/>
              </a:rPr>
              <a:t>软件是公司自己的产品，我们想了解消费者对</a:t>
            </a:r>
            <a:r>
              <a:rPr kumimoji="1" lang="en-US" altLang="zh-CN" sz="2400" b="1" dirty="0">
                <a:latin typeface="Times New Roman" panose="02020603050405020304" pitchFamily="18" charset="0"/>
              </a:rPr>
              <a:t>B</a:t>
            </a:r>
            <a:r>
              <a:rPr kumimoji="1" lang="zh-CN" altLang="en-US" sz="2400" b="1" dirty="0">
                <a:latin typeface="Times New Roman" panose="02020603050405020304" pitchFamily="18" charset="0"/>
              </a:rPr>
              <a:t>软件的评价如何？与其他竞争对手的产品形象有何不同</a:t>
            </a:r>
            <a:r>
              <a:rPr kumimoji="1" lang="en-US" altLang="zh-CN"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sp>
        <p:nvSpPr>
          <p:cNvPr id="8" name="文本框 7">
            <a:extLst>
              <a:ext uri="{FF2B5EF4-FFF2-40B4-BE49-F238E27FC236}">
                <a16:creationId xmlns:a16="http://schemas.microsoft.com/office/drawing/2014/main" id="{792889B9-F239-4045-8EDB-B9C2C5DD0602}"/>
              </a:ext>
            </a:extLst>
          </p:cNvPr>
          <p:cNvSpPr txBox="1"/>
          <p:nvPr/>
        </p:nvSpPr>
        <p:spPr>
          <a:xfrm>
            <a:off x="543776" y="516294"/>
            <a:ext cx="694346" cy="461665"/>
          </a:xfrm>
          <a:prstGeom prst="rect">
            <a:avLst/>
          </a:prstGeom>
          <a:noFill/>
        </p:spPr>
        <p:txBody>
          <a:bodyPr wrap="square">
            <a:spAutoFit/>
          </a:bodyPr>
          <a:lstStyle/>
          <a:p>
            <a:r>
              <a:rPr lang="zh-CN" altLang="en-US" sz="2400" b="1" dirty="0">
                <a:solidFill>
                  <a:srgbClr val="000099"/>
                </a:solidFill>
                <a:latin typeface="黑体" panose="02010609060101010101" pitchFamily="49" charset="-122"/>
                <a:ea typeface="黑体" panose="02010609060101010101" pitchFamily="49" charset="-122"/>
              </a:rPr>
              <a:t>例</a:t>
            </a:r>
            <a:endParaRPr lang="zh-CN" altLang="en-US" sz="2400" dirty="0">
              <a:solidFill>
                <a:srgbClr val="000099"/>
              </a:solidFill>
              <a:latin typeface="黑体" panose="02010609060101010101" pitchFamily="49" charset="-122"/>
              <a:ea typeface="黑体" panose="02010609060101010101" pitchFamily="49" charset="-122"/>
            </a:endParaRPr>
          </a:p>
        </p:txBody>
      </p:sp>
      <p:graphicFrame>
        <p:nvGraphicFramePr>
          <p:cNvPr id="3" name="表格 2">
            <a:extLst>
              <a:ext uri="{FF2B5EF4-FFF2-40B4-BE49-F238E27FC236}">
                <a16:creationId xmlns:a16="http://schemas.microsoft.com/office/drawing/2014/main" id="{809B24D1-1107-4FE0-8834-9196EC3F21B1}"/>
              </a:ext>
            </a:extLst>
          </p:cNvPr>
          <p:cNvGraphicFramePr>
            <a:graphicFrameLocks noGrp="1"/>
          </p:cNvGraphicFramePr>
          <p:nvPr/>
        </p:nvGraphicFramePr>
        <p:xfrm>
          <a:off x="543776" y="3191208"/>
          <a:ext cx="8070573" cy="2023167"/>
        </p:xfrm>
        <a:graphic>
          <a:graphicData uri="http://schemas.openxmlformats.org/drawingml/2006/table">
            <a:tbl>
              <a:tblPr firstRow="1" firstCol="1" bandRow="1"/>
              <a:tblGrid>
                <a:gridCol w="1292786">
                  <a:extLst>
                    <a:ext uri="{9D8B030D-6E8A-4147-A177-3AD203B41FA5}">
                      <a16:colId xmlns:a16="http://schemas.microsoft.com/office/drawing/2014/main" val="1286362152"/>
                    </a:ext>
                  </a:extLst>
                </a:gridCol>
                <a:gridCol w="967721">
                  <a:extLst>
                    <a:ext uri="{9D8B030D-6E8A-4147-A177-3AD203B41FA5}">
                      <a16:colId xmlns:a16="http://schemas.microsoft.com/office/drawing/2014/main" val="701858570"/>
                    </a:ext>
                  </a:extLst>
                </a:gridCol>
                <a:gridCol w="968656">
                  <a:extLst>
                    <a:ext uri="{9D8B030D-6E8A-4147-A177-3AD203B41FA5}">
                      <a16:colId xmlns:a16="http://schemas.microsoft.com/office/drawing/2014/main" val="4057217074"/>
                    </a:ext>
                  </a:extLst>
                </a:gridCol>
                <a:gridCol w="967721">
                  <a:extLst>
                    <a:ext uri="{9D8B030D-6E8A-4147-A177-3AD203B41FA5}">
                      <a16:colId xmlns:a16="http://schemas.microsoft.com/office/drawing/2014/main" val="1132119451"/>
                    </a:ext>
                  </a:extLst>
                </a:gridCol>
                <a:gridCol w="968656">
                  <a:extLst>
                    <a:ext uri="{9D8B030D-6E8A-4147-A177-3AD203B41FA5}">
                      <a16:colId xmlns:a16="http://schemas.microsoft.com/office/drawing/2014/main" val="2123105136"/>
                    </a:ext>
                  </a:extLst>
                </a:gridCol>
                <a:gridCol w="967721">
                  <a:extLst>
                    <a:ext uri="{9D8B030D-6E8A-4147-A177-3AD203B41FA5}">
                      <a16:colId xmlns:a16="http://schemas.microsoft.com/office/drawing/2014/main" val="3687094925"/>
                    </a:ext>
                  </a:extLst>
                </a:gridCol>
                <a:gridCol w="968656">
                  <a:extLst>
                    <a:ext uri="{9D8B030D-6E8A-4147-A177-3AD203B41FA5}">
                      <a16:colId xmlns:a16="http://schemas.microsoft.com/office/drawing/2014/main" val="153130492"/>
                    </a:ext>
                  </a:extLst>
                </a:gridCol>
                <a:gridCol w="968656">
                  <a:extLst>
                    <a:ext uri="{9D8B030D-6E8A-4147-A177-3AD203B41FA5}">
                      <a16:colId xmlns:a16="http://schemas.microsoft.com/office/drawing/2014/main" val="1500528330"/>
                    </a:ext>
                  </a:extLst>
                </a:gridCol>
              </a:tblGrid>
              <a:tr h="867071">
                <a:tc>
                  <a:txBody>
                    <a:bodyPr/>
                    <a:lstStyle/>
                    <a:p>
                      <a:pPr indent="89535" algn="ctr"/>
                      <a:r>
                        <a:rPr lang="en-US" altLang="zh-CN" sz="1600" kern="0" dirty="0">
                          <a:solidFill>
                            <a:srgbClr val="333333"/>
                          </a:solidFill>
                          <a:effectLst/>
                          <a:latin typeface="Times New Roman" panose="02020603050405020304" pitchFamily="18" charset="0"/>
                          <a:ea typeface="宋体" panose="02010600030101010101" pitchFamily="2" charset="-122"/>
                        </a:rPr>
                        <a:t>    </a:t>
                      </a:r>
                      <a:r>
                        <a:rPr lang="zh-CN" sz="1600" kern="0" dirty="0">
                          <a:solidFill>
                            <a:srgbClr val="333333"/>
                          </a:solidFill>
                          <a:effectLst/>
                          <a:latin typeface="Times New Roman" panose="02020603050405020304" pitchFamily="18" charset="0"/>
                          <a:ea typeface="宋体" panose="02010600030101010101" pitchFamily="2" charset="-122"/>
                        </a:rPr>
                        <a:t>软件性能</a:t>
                      </a:r>
                      <a:endParaRPr lang="en-US" altLang="zh-CN" sz="1600" kern="0" dirty="0">
                        <a:solidFill>
                          <a:srgbClr val="333333"/>
                        </a:solidFill>
                        <a:effectLst/>
                        <a:latin typeface="Times New Roman" panose="02020603050405020304" pitchFamily="18" charset="0"/>
                        <a:ea typeface="宋体" panose="02010600030101010101" pitchFamily="2" charset="-122"/>
                      </a:endParaRPr>
                    </a:p>
                    <a:p>
                      <a:pPr indent="89535" algn="ctr"/>
                      <a:endParaRPr lang="zh-CN" sz="1600" kern="100" dirty="0">
                        <a:effectLst/>
                        <a:latin typeface="Times New Roman" panose="02020603050405020304" pitchFamily="18" charset="0"/>
                        <a:ea typeface="宋体" panose="02010600030101010101" pitchFamily="2" charset="-122"/>
                      </a:endParaRPr>
                    </a:p>
                    <a:p>
                      <a:pPr indent="-179705" algn="ctr"/>
                      <a:r>
                        <a:rPr lang="zh-CN" sz="1600" kern="0" dirty="0">
                          <a:solidFill>
                            <a:srgbClr val="333333"/>
                          </a:solidFill>
                          <a:effectLst/>
                          <a:latin typeface="Times New Roman" panose="02020603050405020304" pitchFamily="18" charset="0"/>
                          <a:ea typeface="宋体" panose="02010600030101010101" pitchFamily="2" charset="-122"/>
                        </a:rPr>
                        <a:t>软件名称</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3175" cap="flat" cmpd="sng" algn="ctr">
                      <a:solidFill>
                        <a:srgbClr val="000000"/>
                      </a:solidFill>
                      <a:prstDash val="solid"/>
                      <a:round/>
                      <a:headEnd type="none" w="med" len="med"/>
                      <a:tailEnd type="none" w="med" len="med"/>
                    </a:lnTlToBr>
                  </a:tcPr>
                </a:tc>
                <a:tc>
                  <a:txBody>
                    <a:bodyPr/>
                    <a:lstStyle/>
                    <a:p>
                      <a:pPr algn="ctr"/>
                      <a:r>
                        <a:rPr lang="zh-CN" sz="1600" kern="0">
                          <a:solidFill>
                            <a:srgbClr val="333333"/>
                          </a:solidFill>
                          <a:effectLst/>
                          <a:latin typeface="Times New Roman" panose="02020603050405020304" pitchFamily="18" charset="0"/>
                          <a:ea typeface="宋体" panose="02010600030101010101" pitchFamily="2" charset="-122"/>
                        </a:rPr>
                        <a:t>易学</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0" dirty="0">
                          <a:solidFill>
                            <a:srgbClr val="333333"/>
                          </a:solidFill>
                          <a:effectLst/>
                          <a:latin typeface="Times New Roman" panose="02020603050405020304" pitchFamily="18" charset="0"/>
                          <a:ea typeface="宋体" panose="02010600030101010101" pitchFamily="2" charset="-122"/>
                        </a:rPr>
                        <a:t>操作简单</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0" dirty="0">
                          <a:solidFill>
                            <a:srgbClr val="333333"/>
                          </a:solidFill>
                          <a:effectLst/>
                          <a:latin typeface="Times New Roman" panose="02020603050405020304" pitchFamily="18" charset="0"/>
                          <a:ea typeface="宋体" panose="02010600030101010101" pitchFamily="2" charset="-122"/>
                        </a:rPr>
                        <a:t>运行速度快</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0">
                          <a:solidFill>
                            <a:srgbClr val="333333"/>
                          </a:solidFill>
                          <a:effectLst/>
                          <a:latin typeface="Times New Roman" panose="02020603050405020304" pitchFamily="18" charset="0"/>
                          <a:ea typeface="宋体" panose="02010600030101010101" pitchFamily="2" charset="-122"/>
                        </a:rPr>
                        <a:t>可视化</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0">
                          <a:solidFill>
                            <a:srgbClr val="333333"/>
                          </a:solidFill>
                          <a:effectLst/>
                          <a:latin typeface="Times New Roman" panose="02020603050405020304" pitchFamily="18" charset="0"/>
                          <a:ea typeface="宋体" panose="02010600030101010101" pitchFamily="2" charset="-122"/>
                        </a:rPr>
                        <a:t>算法丰富</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0">
                          <a:solidFill>
                            <a:srgbClr val="333333"/>
                          </a:solidFill>
                          <a:effectLst/>
                          <a:latin typeface="Times New Roman" panose="02020603050405020304" pitchFamily="18" charset="0"/>
                          <a:ea typeface="宋体" panose="02010600030101010101" pitchFamily="2" charset="-122"/>
                        </a:rPr>
                        <a:t>界面友好</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0">
                          <a:effectLst/>
                          <a:latin typeface="Times New Roman" panose="02020603050405020304" pitchFamily="18" charset="0"/>
                          <a:ea typeface="宋体" panose="02010600030101010101" pitchFamily="2" charset="-122"/>
                        </a:rPr>
                        <a:t>扩展能力强</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530245"/>
                  </a:ext>
                </a:extLst>
              </a:tr>
              <a:tr h="289024">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A</a:t>
                      </a:r>
                      <a:r>
                        <a:rPr lang="zh-CN" sz="1600" kern="0">
                          <a:solidFill>
                            <a:srgbClr val="333333"/>
                          </a:solidFill>
                          <a:effectLst/>
                          <a:latin typeface="Times New Roman" panose="02020603050405020304" pitchFamily="18" charset="0"/>
                          <a:ea typeface="宋体" panose="02010600030101010101" pitchFamily="2" charset="-122"/>
                        </a:rPr>
                        <a:t>软件</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140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120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130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100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140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110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130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8573779"/>
                  </a:ext>
                </a:extLst>
              </a:tr>
              <a:tr h="289024">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B</a:t>
                      </a:r>
                      <a:r>
                        <a:rPr lang="zh-CN" sz="1600" kern="0">
                          <a:solidFill>
                            <a:srgbClr val="333333"/>
                          </a:solidFill>
                          <a:effectLst/>
                          <a:latin typeface="Times New Roman" panose="02020603050405020304" pitchFamily="18" charset="0"/>
                          <a:ea typeface="宋体" panose="02010600030101010101" pitchFamily="2" charset="-122"/>
                        </a:rPr>
                        <a:t>软件</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160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150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180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180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041019"/>
                  </a:ext>
                </a:extLst>
              </a:tr>
              <a:tr h="289024">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C</a:t>
                      </a:r>
                      <a:r>
                        <a:rPr lang="zh-CN" sz="1600" kern="0">
                          <a:solidFill>
                            <a:srgbClr val="333333"/>
                          </a:solidFill>
                          <a:effectLst/>
                          <a:latin typeface="Times New Roman" panose="02020603050405020304" pitchFamily="18" charset="0"/>
                          <a:ea typeface="宋体" panose="02010600030101010101" pitchFamily="2" charset="-122"/>
                        </a:rPr>
                        <a:t>软件</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170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180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110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115</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120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140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100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05047"/>
                  </a:ext>
                </a:extLst>
              </a:tr>
              <a:tr h="289024">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D</a:t>
                      </a:r>
                      <a:r>
                        <a:rPr lang="zh-CN" sz="1600" kern="0">
                          <a:solidFill>
                            <a:srgbClr val="333333"/>
                          </a:solidFill>
                          <a:effectLst/>
                          <a:latin typeface="Times New Roman" panose="02020603050405020304" pitchFamily="18" charset="0"/>
                          <a:ea typeface="宋体" panose="02010600030101010101" pitchFamily="2" charset="-122"/>
                        </a:rPr>
                        <a:t>软件</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100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150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200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180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600" kern="0">
                          <a:solidFill>
                            <a:srgbClr val="333333"/>
                          </a:solidFill>
                          <a:effectLst/>
                          <a:latin typeface="Times New Roman" panose="02020603050405020304" pitchFamily="18" charset="0"/>
                          <a:ea typeface="宋体" panose="02010600030101010101" pitchFamily="2" charset="-122"/>
                        </a:rPr>
                        <a:t>120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600" kern="0" dirty="0">
                          <a:solidFill>
                            <a:srgbClr val="333333"/>
                          </a:solidFill>
                          <a:effectLst/>
                          <a:latin typeface="Times New Roman" panose="02020603050405020304" pitchFamily="18" charset="0"/>
                          <a:ea typeface="宋体" panose="02010600030101010101" pitchFamily="2" charset="-122"/>
                        </a:rPr>
                        <a:t>170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590983"/>
                  </a:ext>
                </a:extLst>
              </a:tr>
            </a:tbl>
          </a:graphicData>
        </a:graphic>
      </p:graphicFrame>
      <p:sp>
        <p:nvSpPr>
          <p:cNvPr id="4" name="Rectangle 1">
            <a:extLst>
              <a:ext uri="{FF2B5EF4-FFF2-40B4-BE49-F238E27FC236}">
                <a16:creationId xmlns:a16="http://schemas.microsoft.com/office/drawing/2014/main" id="{17E1EE95-12A3-452F-ACD6-B0A4E01D0F64}"/>
              </a:ext>
            </a:extLst>
          </p:cNvPr>
          <p:cNvSpPr>
            <a:spLocks noChangeArrowheads="1"/>
          </p:cNvSpPr>
          <p:nvPr/>
        </p:nvSpPr>
        <p:spPr bwMode="auto">
          <a:xfrm>
            <a:off x="2576902" y="2623579"/>
            <a:ext cx="39901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消费者对四种软件的性能评价</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4762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22B7FC9-1106-4544-9D74-3B8B353A05B5}"/>
              </a:ext>
            </a:extLst>
          </p:cNvPr>
          <p:cNvGraphicFramePr>
            <a:graphicFrameLocks noGrp="1"/>
          </p:cNvGraphicFramePr>
          <p:nvPr/>
        </p:nvGraphicFramePr>
        <p:xfrm>
          <a:off x="354563" y="920496"/>
          <a:ext cx="8593497" cy="2319528"/>
        </p:xfrm>
        <a:graphic>
          <a:graphicData uri="http://schemas.openxmlformats.org/drawingml/2006/table">
            <a:tbl>
              <a:tblPr/>
              <a:tblGrid>
                <a:gridCol w="954833">
                  <a:extLst>
                    <a:ext uri="{9D8B030D-6E8A-4147-A177-3AD203B41FA5}">
                      <a16:colId xmlns:a16="http://schemas.microsoft.com/office/drawing/2014/main" val="3026939200"/>
                    </a:ext>
                  </a:extLst>
                </a:gridCol>
                <a:gridCol w="734008">
                  <a:extLst>
                    <a:ext uri="{9D8B030D-6E8A-4147-A177-3AD203B41FA5}">
                      <a16:colId xmlns:a16="http://schemas.microsoft.com/office/drawing/2014/main" val="4124198992"/>
                    </a:ext>
                  </a:extLst>
                </a:gridCol>
                <a:gridCol w="942392">
                  <a:extLst>
                    <a:ext uri="{9D8B030D-6E8A-4147-A177-3AD203B41FA5}">
                      <a16:colId xmlns:a16="http://schemas.microsoft.com/office/drawing/2014/main" val="4127432483"/>
                    </a:ext>
                  </a:extLst>
                </a:gridCol>
                <a:gridCol w="1188099">
                  <a:extLst>
                    <a:ext uri="{9D8B030D-6E8A-4147-A177-3AD203B41FA5}">
                      <a16:colId xmlns:a16="http://schemas.microsoft.com/office/drawing/2014/main" val="2648026985"/>
                    </a:ext>
                  </a:extLst>
                </a:gridCol>
                <a:gridCol w="771329">
                  <a:extLst>
                    <a:ext uri="{9D8B030D-6E8A-4147-A177-3AD203B41FA5}">
                      <a16:colId xmlns:a16="http://schemas.microsoft.com/office/drawing/2014/main" val="2308097996"/>
                    </a:ext>
                  </a:extLst>
                </a:gridCol>
                <a:gridCol w="914400">
                  <a:extLst>
                    <a:ext uri="{9D8B030D-6E8A-4147-A177-3AD203B41FA5}">
                      <a16:colId xmlns:a16="http://schemas.microsoft.com/office/drawing/2014/main" val="3835380542"/>
                    </a:ext>
                  </a:extLst>
                </a:gridCol>
                <a:gridCol w="923731">
                  <a:extLst>
                    <a:ext uri="{9D8B030D-6E8A-4147-A177-3AD203B41FA5}">
                      <a16:colId xmlns:a16="http://schemas.microsoft.com/office/drawing/2014/main" val="3535426777"/>
                    </a:ext>
                  </a:extLst>
                </a:gridCol>
                <a:gridCol w="1209872">
                  <a:extLst>
                    <a:ext uri="{9D8B030D-6E8A-4147-A177-3AD203B41FA5}">
                      <a16:colId xmlns:a16="http://schemas.microsoft.com/office/drawing/2014/main" val="1878195568"/>
                    </a:ext>
                  </a:extLst>
                </a:gridCol>
                <a:gridCol w="954833">
                  <a:extLst>
                    <a:ext uri="{9D8B030D-6E8A-4147-A177-3AD203B41FA5}">
                      <a16:colId xmlns:a16="http://schemas.microsoft.com/office/drawing/2014/main" val="2433010684"/>
                    </a:ext>
                  </a:extLst>
                </a:gridCol>
              </a:tblGrid>
              <a:tr h="0">
                <a:tc gridSpan="9">
                  <a:txBody>
                    <a:bodyPr/>
                    <a:lstStyle/>
                    <a:p>
                      <a:pPr algn="ctr" fontAlgn="t"/>
                      <a:r>
                        <a:rPr lang="en-US" sz="20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Contingency Table</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12080109"/>
                  </a:ext>
                </a:extLst>
              </a:tr>
              <a:tr h="0">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易学</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操作简单</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运行速度快</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可视化</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算法丰富</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界面友好</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扩展能力强</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Sum</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97255794"/>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A</a:t>
                      </a:r>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110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870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27305383"/>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B</a:t>
                      </a:r>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1150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05469739"/>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C</a:t>
                      </a:r>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170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110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115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935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34374348"/>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D</a:t>
                      </a:r>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200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170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1070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16647606"/>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Sum</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570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600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620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545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600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530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560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1" i="0" dirty="0">
                          <a:solidFill>
                            <a:srgbClr val="000099"/>
                          </a:solidFill>
                          <a:effectLst/>
                          <a:latin typeface="MYingHei_18030_C-Medium" panose="020A0304000101010101" pitchFamily="18" charset="-122"/>
                          <a:ea typeface="MYingHei_18030_C-Medium" panose="020A0304000101010101" pitchFamily="18" charset="-122"/>
                        </a:rPr>
                        <a:t>4025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725825808"/>
                  </a:ext>
                </a:extLst>
              </a:tr>
            </a:tbl>
          </a:graphicData>
        </a:graphic>
      </p:graphicFrame>
    </p:spTree>
    <p:extLst>
      <p:ext uri="{BB962C8B-B14F-4D97-AF65-F5344CB8AC3E}">
        <p14:creationId xmlns:p14="http://schemas.microsoft.com/office/powerpoint/2010/main" val="37951005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1E0D7D1B-405E-436D-8A1E-128407C572A2}"/>
              </a:ext>
            </a:extLst>
          </p:cNvPr>
          <p:cNvGraphicFramePr>
            <a:graphicFrameLocks noGrp="1"/>
          </p:cNvGraphicFramePr>
          <p:nvPr/>
        </p:nvGraphicFramePr>
        <p:xfrm>
          <a:off x="458463" y="1654217"/>
          <a:ext cx="8558462" cy="3016666"/>
        </p:xfrm>
        <a:graphic>
          <a:graphicData uri="http://schemas.openxmlformats.org/drawingml/2006/table">
            <a:tbl>
              <a:tblPr firstRow="1" firstCol="1" bandRow="1"/>
              <a:tblGrid>
                <a:gridCol w="1224026">
                  <a:extLst>
                    <a:ext uri="{9D8B030D-6E8A-4147-A177-3AD203B41FA5}">
                      <a16:colId xmlns:a16="http://schemas.microsoft.com/office/drawing/2014/main" val="728755848"/>
                    </a:ext>
                  </a:extLst>
                </a:gridCol>
                <a:gridCol w="916252">
                  <a:extLst>
                    <a:ext uri="{9D8B030D-6E8A-4147-A177-3AD203B41FA5}">
                      <a16:colId xmlns:a16="http://schemas.microsoft.com/office/drawing/2014/main" val="1658094812"/>
                    </a:ext>
                  </a:extLst>
                </a:gridCol>
                <a:gridCol w="917136">
                  <a:extLst>
                    <a:ext uri="{9D8B030D-6E8A-4147-A177-3AD203B41FA5}">
                      <a16:colId xmlns:a16="http://schemas.microsoft.com/office/drawing/2014/main" val="3032901082"/>
                    </a:ext>
                  </a:extLst>
                </a:gridCol>
                <a:gridCol w="916252">
                  <a:extLst>
                    <a:ext uri="{9D8B030D-6E8A-4147-A177-3AD203B41FA5}">
                      <a16:colId xmlns:a16="http://schemas.microsoft.com/office/drawing/2014/main" val="574758061"/>
                    </a:ext>
                  </a:extLst>
                </a:gridCol>
                <a:gridCol w="917136">
                  <a:extLst>
                    <a:ext uri="{9D8B030D-6E8A-4147-A177-3AD203B41FA5}">
                      <a16:colId xmlns:a16="http://schemas.microsoft.com/office/drawing/2014/main" val="2290491032"/>
                    </a:ext>
                  </a:extLst>
                </a:gridCol>
                <a:gridCol w="916252">
                  <a:extLst>
                    <a:ext uri="{9D8B030D-6E8A-4147-A177-3AD203B41FA5}">
                      <a16:colId xmlns:a16="http://schemas.microsoft.com/office/drawing/2014/main" val="1242007849"/>
                    </a:ext>
                  </a:extLst>
                </a:gridCol>
                <a:gridCol w="917136">
                  <a:extLst>
                    <a:ext uri="{9D8B030D-6E8A-4147-A177-3AD203B41FA5}">
                      <a16:colId xmlns:a16="http://schemas.microsoft.com/office/drawing/2014/main" val="1801093088"/>
                    </a:ext>
                  </a:extLst>
                </a:gridCol>
                <a:gridCol w="917136">
                  <a:extLst>
                    <a:ext uri="{9D8B030D-6E8A-4147-A177-3AD203B41FA5}">
                      <a16:colId xmlns:a16="http://schemas.microsoft.com/office/drawing/2014/main" val="3815155910"/>
                    </a:ext>
                  </a:extLst>
                </a:gridCol>
                <a:gridCol w="917136">
                  <a:extLst>
                    <a:ext uri="{9D8B030D-6E8A-4147-A177-3AD203B41FA5}">
                      <a16:colId xmlns:a16="http://schemas.microsoft.com/office/drawing/2014/main" val="2692936394"/>
                    </a:ext>
                  </a:extLst>
                </a:gridCol>
              </a:tblGrid>
              <a:tr h="180975">
                <a:tc>
                  <a:txBody>
                    <a:bodyPr/>
                    <a:lstStyle/>
                    <a:p>
                      <a:pPr indent="89535" algn="ctr">
                        <a:lnSpc>
                          <a:spcPct val="150000"/>
                        </a:lnSpc>
                      </a:pPr>
                      <a:r>
                        <a:rPr lang="zh-CN" sz="1800" kern="0" dirty="0">
                          <a:solidFill>
                            <a:srgbClr val="333333"/>
                          </a:solidFill>
                          <a:effectLst/>
                          <a:latin typeface="Times New Roman" panose="02020603050405020304" pitchFamily="18" charset="0"/>
                          <a:ea typeface="宋体" panose="02010600030101010101" pitchFamily="2" charset="-122"/>
                        </a:rPr>
                        <a:t>　</a:t>
                      </a:r>
                      <a:r>
                        <a:rPr lang="zh-CN" sz="1800" kern="0" dirty="0">
                          <a:effectLst/>
                          <a:latin typeface="Times New Roman" panose="02020603050405020304" pitchFamily="18" charset="0"/>
                          <a:ea typeface="宋体" panose="02010600030101010101" pitchFamily="2" charset="-122"/>
                        </a:rPr>
                        <a:t>软件性能</a:t>
                      </a:r>
                      <a:endParaRPr lang="zh-CN" sz="1800" kern="100" dirty="0">
                        <a:effectLst/>
                        <a:latin typeface="Times New Roman" panose="02020603050405020304" pitchFamily="18" charset="0"/>
                        <a:ea typeface="宋体" panose="02010600030101010101" pitchFamily="2" charset="-122"/>
                      </a:endParaRPr>
                    </a:p>
                    <a:p>
                      <a:pPr indent="-179705" algn="ctr">
                        <a:lnSpc>
                          <a:spcPct val="150000"/>
                        </a:lnSpc>
                      </a:pPr>
                      <a:r>
                        <a:rPr lang="zh-CN" sz="1800" kern="0" dirty="0">
                          <a:effectLst/>
                          <a:latin typeface="Times New Roman" panose="02020603050405020304" pitchFamily="18" charset="0"/>
                          <a:ea typeface="宋体" panose="02010600030101010101" pitchFamily="2" charset="-122"/>
                        </a:rPr>
                        <a:t>软件名称</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3175" cap="flat" cmpd="sng" algn="ctr">
                      <a:solidFill>
                        <a:srgbClr val="000000"/>
                      </a:solidFill>
                      <a:prstDash val="solid"/>
                      <a:round/>
                      <a:headEnd type="none" w="med" len="med"/>
                      <a:tailEnd type="none" w="med" len="med"/>
                    </a:lnTlToBr>
                  </a:tcPr>
                </a:tc>
                <a:tc>
                  <a:txBody>
                    <a:bodyPr/>
                    <a:lstStyle/>
                    <a:p>
                      <a:pPr algn="ctr">
                        <a:lnSpc>
                          <a:spcPct val="150000"/>
                        </a:lnSpc>
                      </a:pPr>
                      <a:r>
                        <a:rPr lang="zh-CN" sz="1800" kern="0" dirty="0">
                          <a:effectLst/>
                          <a:latin typeface="Times New Roman" panose="02020603050405020304" pitchFamily="18" charset="0"/>
                          <a:ea typeface="宋体" panose="02010600030101010101" pitchFamily="2" charset="-122"/>
                        </a:rPr>
                        <a:t>易学</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操作简单</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运行速度快</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可视化</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算法丰富</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界面友好</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扩展能力强</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572460"/>
                  </a:ext>
                </a:extLst>
              </a:tr>
              <a:tr h="190500">
                <a:tc>
                  <a:txBody>
                    <a:bodyPr/>
                    <a:lstStyle/>
                    <a:p>
                      <a:pPr algn="ctr">
                        <a:lnSpc>
                          <a:spcPct val="150000"/>
                        </a:lnSpc>
                      </a:pPr>
                      <a:r>
                        <a:rPr lang="en-US" sz="1800" kern="0" dirty="0">
                          <a:effectLst/>
                          <a:latin typeface="Times New Roman" panose="02020603050405020304" pitchFamily="18" charset="0"/>
                          <a:ea typeface="宋体" panose="02010600030101010101" pitchFamily="2" charset="-122"/>
                        </a:rPr>
                        <a:t>A</a:t>
                      </a:r>
                      <a:r>
                        <a:rPr lang="zh-CN" sz="1800" kern="0" dirty="0">
                          <a:effectLst/>
                          <a:latin typeface="Times New Roman" panose="02020603050405020304" pitchFamily="18" charset="0"/>
                          <a:ea typeface="宋体" panose="02010600030101010101" pitchFamily="2" charset="-122"/>
                        </a:rPr>
                        <a:t>软件</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0.0348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0.0298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0.0323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0.0248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0.0348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0.0273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0.0323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0.2161 </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28669"/>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B</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0.0398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0.0373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0.0447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0.0447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a:solidFill>
                            <a:schemeClr val="tx1"/>
                          </a:solidFill>
                          <a:effectLst/>
                          <a:latin typeface="Times New Roman" panose="02020603050405020304" pitchFamily="18" charset="0"/>
                          <a:ea typeface="宋体" panose="02010600030101010101" pitchFamily="2" charset="-122"/>
                          <a:cs typeface="+mn-cs"/>
                        </a:rPr>
                        <a:t>0.0398 </a:t>
                      </a:r>
                      <a:endParaRPr lang="zh-CN" altLang="en-US" sz="18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a:solidFill>
                            <a:schemeClr val="tx1"/>
                          </a:solidFill>
                          <a:effectLst/>
                          <a:latin typeface="Times New Roman" panose="02020603050405020304" pitchFamily="18" charset="0"/>
                          <a:ea typeface="宋体" panose="02010600030101010101" pitchFamily="2" charset="-122"/>
                          <a:cs typeface="+mn-cs"/>
                        </a:rPr>
                        <a:t>0.0398 </a:t>
                      </a:r>
                      <a:endParaRPr lang="zh-CN" altLang="en-US" sz="18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0.0398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0.2857 </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53266"/>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C</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a:solidFill>
                            <a:schemeClr val="tx1"/>
                          </a:solidFill>
                          <a:effectLst/>
                          <a:latin typeface="Times New Roman" panose="02020603050405020304" pitchFamily="18" charset="0"/>
                          <a:ea typeface="宋体" panose="02010600030101010101" pitchFamily="2" charset="-122"/>
                          <a:cs typeface="+mn-cs"/>
                        </a:rPr>
                        <a:t>0.0422 </a:t>
                      </a:r>
                      <a:endParaRPr lang="zh-CN" altLang="en-US" sz="18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0.0447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0.0273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0.0286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0.0298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a:solidFill>
                            <a:schemeClr val="tx1"/>
                          </a:solidFill>
                          <a:effectLst/>
                          <a:latin typeface="Times New Roman" panose="02020603050405020304" pitchFamily="18" charset="0"/>
                          <a:ea typeface="宋体" panose="02010600030101010101" pitchFamily="2" charset="-122"/>
                          <a:cs typeface="+mn-cs"/>
                        </a:rPr>
                        <a:t>0.0348 </a:t>
                      </a:r>
                      <a:endParaRPr lang="zh-CN" altLang="en-US" sz="18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0.0248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0.2323 </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1271108"/>
                  </a:ext>
                </a:extLst>
              </a:tr>
              <a:tr h="190500">
                <a:tc>
                  <a:txBody>
                    <a:bodyPr/>
                    <a:lstStyle/>
                    <a:p>
                      <a:pPr algn="ctr">
                        <a:lnSpc>
                          <a:spcPct val="150000"/>
                        </a:lnSpc>
                      </a:pPr>
                      <a:r>
                        <a:rPr lang="en-US" sz="1800" kern="0" dirty="0">
                          <a:effectLst/>
                          <a:latin typeface="Times New Roman" panose="02020603050405020304" pitchFamily="18" charset="0"/>
                          <a:ea typeface="宋体" panose="02010600030101010101" pitchFamily="2" charset="-122"/>
                        </a:rPr>
                        <a:t>D</a:t>
                      </a:r>
                      <a:r>
                        <a:rPr lang="zh-CN" sz="1800" kern="0" dirty="0">
                          <a:effectLst/>
                          <a:latin typeface="Times New Roman" panose="02020603050405020304" pitchFamily="18" charset="0"/>
                          <a:ea typeface="宋体" panose="02010600030101010101" pitchFamily="2" charset="-122"/>
                        </a:rPr>
                        <a:t>软件</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0.0248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0.0373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0.0497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0.0373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0.0447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0.0298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sz="1800" kern="100" dirty="0">
                          <a:solidFill>
                            <a:schemeClr val="tx1"/>
                          </a:solidFill>
                          <a:effectLst/>
                          <a:latin typeface="Times New Roman" panose="02020603050405020304" pitchFamily="18" charset="0"/>
                          <a:ea typeface="宋体" panose="02010600030101010101" pitchFamily="2" charset="-122"/>
                          <a:cs typeface="+mn-cs"/>
                        </a:rPr>
                        <a:t>0.0422 </a:t>
                      </a:r>
                      <a:endParaRPr lang="zh-CN" altLang="en-US" sz="18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0.2658 </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011645"/>
                  </a:ext>
                </a:extLst>
              </a:tr>
              <a:tr h="385480">
                <a:tc>
                  <a:txBody>
                    <a:bodyPr/>
                    <a:lstStyle/>
                    <a:p>
                      <a:pPr algn="ctr">
                        <a:lnSpc>
                          <a:spcPct val="150000"/>
                        </a:lnSpc>
                      </a:pP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0.1416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0.1491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0.1540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0.1354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0.1491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0.1317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fontAlgn="b" latinLnBrk="0" hangingPunct="1">
                        <a:lnSpc>
                          <a:spcPct val="150000"/>
                        </a:lnSpc>
                      </a:pPr>
                      <a:r>
                        <a:rPr lang="en-US" altLang="zh-CN" sz="1800" kern="100" dirty="0">
                          <a:solidFill>
                            <a:srgbClr val="000099"/>
                          </a:solidFill>
                          <a:effectLst/>
                          <a:latin typeface="Times New Roman" panose="02020603050405020304" pitchFamily="18" charset="0"/>
                          <a:ea typeface="宋体" panose="02010600030101010101" pitchFamily="2" charset="-122"/>
                          <a:cs typeface="+mn-cs"/>
                        </a:rPr>
                        <a:t>0.1391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822940" rtl="0" eaLnBrk="1" latinLnBrk="0" hangingPunct="1">
                        <a:lnSpc>
                          <a:spcPct val="150000"/>
                        </a:lnSpc>
                      </a:pPr>
                      <a:r>
                        <a:rPr lang="en-US" altLang="zh-CN" sz="1800" b="1" kern="100" dirty="0">
                          <a:solidFill>
                            <a:srgbClr val="000099"/>
                          </a:solidFill>
                          <a:effectLst/>
                          <a:latin typeface="Times New Roman" panose="02020603050405020304" pitchFamily="18" charset="0"/>
                          <a:ea typeface="宋体" panose="02010600030101010101" pitchFamily="2" charset="-122"/>
                          <a:cs typeface="+mn-cs"/>
                        </a:rPr>
                        <a:t>1</a:t>
                      </a:r>
                      <a:endParaRPr lang="zh-CN" altLang="en-US" sz="1800" b="1" kern="100" dirty="0">
                        <a:solidFill>
                          <a:srgbClr val="000099"/>
                        </a:solidFill>
                        <a:effectLst/>
                        <a:latin typeface="Times New Roman" panose="02020603050405020304" pitchFamily="18"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0643143"/>
                  </a:ext>
                </a:extLst>
              </a:tr>
            </a:tbl>
          </a:graphicData>
        </a:graphic>
      </p:graphicFrame>
      <p:sp>
        <p:nvSpPr>
          <p:cNvPr id="7" name="Rectangle 1">
            <a:extLst>
              <a:ext uri="{FF2B5EF4-FFF2-40B4-BE49-F238E27FC236}">
                <a16:creationId xmlns:a16="http://schemas.microsoft.com/office/drawing/2014/main" id="{41CFE7CC-D0D1-432F-A924-167E005DFA11}"/>
              </a:ext>
            </a:extLst>
          </p:cNvPr>
          <p:cNvSpPr>
            <a:spLocks noChangeArrowheads="1"/>
          </p:cNvSpPr>
          <p:nvPr/>
        </p:nvSpPr>
        <p:spPr bwMode="auto">
          <a:xfrm>
            <a:off x="2052069" y="1010538"/>
            <a:ext cx="5039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20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0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消费者对四种软件性能评价的对应矩阵</a:t>
            </a:r>
            <a:endParaRPr kumimoji="0" lang="zh-CN" altLang="en-US" sz="2000" b="0" i="0" u="none" strike="noStrike" cap="none" normalizeH="0" baseline="0" dirty="0">
              <a:ln>
                <a:noFill/>
              </a:ln>
              <a:solidFill>
                <a:srgbClr val="000099"/>
              </a:solidFill>
              <a:effectLst/>
            </a:endParaRPr>
          </a:p>
        </p:txBody>
      </p:sp>
      <p:sp>
        <p:nvSpPr>
          <p:cNvPr id="9" name="文本框 8">
            <a:extLst>
              <a:ext uri="{FF2B5EF4-FFF2-40B4-BE49-F238E27FC236}">
                <a16:creationId xmlns:a16="http://schemas.microsoft.com/office/drawing/2014/main" id="{737294B0-E2B3-44CC-9B2E-3B50C6ECBDE7}"/>
              </a:ext>
            </a:extLst>
          </p:cNvPr>
          <p:cNvSpPr txBox="1"/>
          <p:nvPr/>
        </p:nvSpPr>
        <p:spPr>
          <a:xfrm>
            <a:off x="732329" y="243750"/>
            <a:ext cx="8719168" cy="523220"/>
          </a:xfrm>
          <a:prstGeom prst="rect">
            <a:avLst/>
          </a:prstGeom>
          <a:noFill/>
        </p:spPr>
        <p:txBody>
          <a:bodyPr wrap="square">
            <a:spAutoFit/>
          </a:bodyPr>
          <a:lstStyle/>
          <a:p>
            <a:r>
              <a:rPr kumimoji="1" lang="zh-CN" altLang="en-US" sz="2800" dirty="0">
                <a:latin typeface="Times New Roman" panose="02020603050405020304" pitchFamily="18" charset="0"/>
              </a:rPr>
              <a:t>将表</a:t>
            </a:r>
            <a:r>
              <a:rPr kumimoji="1" lang="en-US" altLang="zh-CN" sz="2800" dirty="0">
                <a:latin typeface="Times New Roman" panose="02020603050405020304" pitchFamily="18" charset="0"/>
              </a:rPr>
              <a:t>1</a:t>
            </a:r>
            <a:r>
              <a:rPr kumimoji="1" lang="zh-CN" altLang="en-US" sz="2800" dirty="0">
                <a:latin typeface="Times New Roman" panose="02020603050405020304" pitchFamily="18" charset="0"/>
              </a:rPr>
              <a:t>中</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数据</a:t>
            </a:r>
            <a:r>
              <a:rPr lang="zh-CN" altLang="zh-CN" sz="2800" kern="100" dirty="0">
                <a:solidFill>
                  <a:srgbClr val="000099"/>
                </a:solidFill>
                <a:latin typeface="黑体" panose="02010609060101010101" pitchFamily="49" charset="-122"/>
                <a:ea typeface="黑体" panose="02010609060101010101" pitchFamily="49" charset="-122"/>
              </a:rPr>
              <a:t>除以总和</a:t>
            </a:r>
            <a:r>
              <a:rPr lang="en-US" altLang="zh-CN" sz="2800" kern="100" dirty="0">
                <a:solidFill>
                  <a:srgbClr val="000099"/>
                </a:solidFill>
                <a:latin typeface="黑体" panose="02010609060101010101" pitchFamily="49" charset="-122"/>
                <a:ea typeface="黑体" panose="02010609060101010101" pitchFamily="49" charset="-122"/>
              </a:rPr>
              <a:t>4025</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，得到对应矩阵，见表</a:t>
            </a:r>
            <a:r>
              <a:rPr lang="en-US" altLang="zh-CN" sz="2800" kern="100" dirty="0">
                <a:effectLst/>
                <a:latin typeface="Times New Roman" panose="02020603050405020304" pitchFamily="18" charset="0"/>
                <a:ea typeface="宋体" panose="02010600030101010101" pitchFamily="2" charset="-122"/>
              </a:rPr>
              <a:t>2</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p>
        </p:txBody>
      </p:sp>
      <p:graphicFrame>
        <p:nvGraphicFramePr>
          <p:cNvPr id="12" name="Object 7">
            <a:extLst>
              <a:ext uri="{FF2B5EF4-FFF2-40B4-BE49-F238E27FC236}">
                <a16:creationId xmlns:a16="http://schemas.microsoft.com/office/drawing/2014/main" id="{DB6FFF43-D17B-4574-BE42-ED3BB382A99C}"/>
              </a:ext>
            </a:extLst>
          </p:cNvPr>
          <p:cNvGraphicFramePr>
            <a:graphicFrameLocks noChangeAspect="1"/>
          </p:cNvGraphicFramePr>
          <p:nvPr/>
        </p:nvGraphicFramePr>
        <p:xfrm>
          <a:off x="8317237" y="2187543"/>
          <a:ext cx="368300" cy="431800"/>
        </p:xfrm>
        <a:graphic>
          <a:graphicData uri="http://schemas.openxmlformats.org/presentationml/2006/ole">
            <mc:AlternateContent xmlns:mc="http://schemas.openxmlformats.org/markup-compatibility/2006">
              <mc:Choice xmlns:v="urn:schemas-microsoft-com:vml" Requires="v">
                <p:oleObj spid="_x0000_s22536" name="Equation" r:id="rId3" imgW="368280" imgH="431640" progId="Equation.DSMT4">
                  <p:embed/>
                </p:oleObj>
              </mc:Choice>
              <mc:Fallback>
                <p:oleObj name="Equation" r:id="rId3" imgW="368280" imgH="431640" progId="Equation.DSMT4">
                  <p:embed/>
                  <p:pic>
                    <p:nvPicPr>
                      <p:cNvPr id="12" name="Object 7">
                        <a:extLst>
                          <a:ext uri="{FF2B5EF4-FFF2-40B4-BE49-F238E27FC236}">
                            <a16:creationId xmlns:a16="http://schemas.microsoft.com/office/drawing/2014/main" id="{DB6FFF43-D17B-4574-BE42-ED3BB382A99C}"/>
                          </a:ext>
                        </a:extLst>
                      </p:cNvPr>
                      <p:cNvPicPr>
                        <a:picLocks noChangeAspect="1" noChangeArrowheads="1"/>
                      </p:cNvPicPr>
                      <p:nvPr/>
                    </p:nvPicPr>
                    <p:blipFill>
                      <a:blip r:embed="rId4"/>
                      <a:srcRect/>
                      <a:stretch>
                        <a:fillRect/>
                      </a:stretch>
                    </p:blipFill>
                    <p:spPr bwMode="auto">
                      <a:xfrm>
                        <a:off x="8317237" y="2187543"/>
                        <a:ext cx="368300" cy="431800"/>
                      </a:xfrm>
                      <a:prstGeom prst="rect">
                        <a:avLst/>
                      </a:prstGeom>
                      <a:solidFill>
                        <a:schemeClr val="accent1">
                          <a:lumMod val="20000"/>
                          <a:lumOff val="80000"/>
                        </a:schemeClr>
                      </a:solidFill>
                      <a:ln>
                        <a:solidFill>
                          <a:schemeClr val="accent3">
                            <a:lumMod val="20000"/>
                            <a:lumOff val="80000"/>
                          </a:schemeClr>
                        </a:solidFill>
                      </a:ln>
                    </p:spPr>
                  </p:pic>
                </p:oleObj>
              </mc:Fallback>
            </mc:AlternateContent>
          </a:graphicData>
        </a:graphic>
      </p:graphicFrame>
      <p:graphicFrame>
        <p:nvGraphicFramePr>
          <p:cNvPr id="13" name="Object 7">
            <a:extLst>
              <a:ext uri="{FF2B5EF4-FFF2-40B4-BE49-F238E27FC236}">
                <a16:creationId xmlns:a16="http://schemas.microsoft.com/office/drawing/2014/main" id="{72BA8CAD-3947-46AB-B2D0-342304FB5B8E}"/>
              </a:ext>
            </a:extLst>
          </p:cNvPr>
          <p:cNvGraphicFramePr>
            <a:graphicFrameLocks noChangeAspect="1"/>
          </p:cNvGraphicFramePr>
          <p:nvPr/>
        </p:nvGraphicFramePr>
        <p:xfrm>
          <a:off x="883362" y="4291374"/>
          <a:ext cx="419100" cy="469900"/>
        </p:xfrm>
        <a:graphic>
          <a:graphicData uri="http://schemas.openxmlformats.org/presentationml/2006/ole">
            <mc:AlternateContent xmlns:mc="http://schemas.openxmlformats.org/markup-compatibility/2006">
              <mc:Choice xmlns:v="urn:schemas-microsoft-com:vml" Requires="v">
                <p:oleObj spid="_x0000_s22537" name="Equation" r:id="rId5" imgW="419040" imgH="469800" progId="Equation.DSMT4">
                  <p:embed/>
                </p:oleObj>
              </mc:Choice>
              <mc:Fallback>
                <p:oleObj name="Equation" r:id="rId5" imgW="419040" imgH="469800" progId="Equation.DSMT4">
                  <p:embed/>
                  <p:pic>
                    <p:nvPicPr>
                      <p:cNvPr id="13" name="Object 7">
                        <a:extLst>
                          <a:ext uri="{FF2B5EF4-FFF2-40B4-BE49-F238E27FC236}">
                            <a16:creationId xmlns:a16="http://schemas.microsoft.com/office/drawing/2014/main" id="{72BA8CAD-3947-46AB-B2D0-342304FB5B8E}"/>
                          </a:ext>
                        </a:extLst>
                      </p:cNvPr>
                      <p:cNvPicPr>
                        <a:picLocks noChangeAspect="1" noChangeArrowheads="1"/>
                      </p:cNvPicPr>
                      <p:nvPr/>
                    </p:nvPicPr>
                    <p:blipFill>
                      <a:blip r:embed="rId6"/>
                      <a:srcRect/>
                      <a:stretch>
                        <a:fillRect/>
                      </a:stretch>
                    </p:blipFill>
                    <p:spPr bwMode="auto">
                      <a:xfrm>
                        <a:off x="883362" y="4291374"/>
                        <a:ext cx="419100" cy="469900"/>
                      </a:xfrm>
                      <a:prstGeom prst="rect">
                        <a:avLst/>
                      </a:prstGeom>
                      <a:solidFill>
                        <a:schemeClr val="accent1">
                          <a:lumMod val="20000"/>
                          <a:lumOff val="80000"/>
                        </a:schemeClr>
                      </a:solidFill>
                      <a:ln>
                        <a:noFill/>
                      </a:ln>
                    </p:spPr>
                  </p:pic>
                </p:oleObj>
              </mc:Fallback>
            </mc:AlternateContent>
          </a:graphicData>
        </a:graphic>
      </p:graphicFrame>
      <p:graphicFrame>
        <p:nvGraphicFramePr>
          <p:cNvPr id="14" name="Object 12">
            <a:extLst>
              <a:ext uri="{FF2B5EF4-FFF2-40B4-BE49-F238E27FC236}">
                <a16:creationId xmlns:a16="http://schemas.microsoft.com/office/drawing/2014/main" id="{CCAEEB97-3385-40BF-BA51-49E015D30F09}"/>
              </a:ext>
            </a:extLst>
          </p:cNvPr>
          <p:cNvGraphicFramePr>
            <a:graphicFrameLocks noChangeAspect="1"/>
          </p:cNvGraphicFramePr>
          <p:nvPr/>
        </p:nvGraphicFramePr>
        <p:xfrm>
          <a:off x="1418253" y="5252399"/>
          <a:ext cx="5486400" cy="819839"/>
        </p:xfrm>
        <a:graphic>
          <a:graphicData uri="http://schemas.openxmlformats.org/presentationml/2006/ole">
            <mc:AlternateContent xmlns:mc="http://schemas.openxmlformats.org/markup-compatibility/2006">
              <mc:Choice xmlns:v="urn:schemas-microsoft-com:vml" Requires="v">
                <p:oleObj spid="_x0000_s22538" name="Equation" r:id="rId7" imgW="1612800" imgH="241200" progId="Equation.DSMT4">
                  <p:embed/>
                </p:oleObj>
              </mc:Choice>
              <mc:Fallback>
                <p:oleObj name="Equation" r:id="rId7" imgW="1612800" imgH="241200" progId="Equation.DSMT4">
                  <p:embed/>
                  <p:pic>
                    <p:nvPicPr>
                      <p:cNvPr id="14" name="Object 12">
                        <a:extLst>
                          <a:ext uri="{FF2B5EF4-FFF2-40B4-BE49-F238E27FC236}">
                            <a16:creationId xmlns:a16="http://schemas.microsoft.com/office/drawing/2014/main" id="{CCAEEB97-3385-40BF-BA51-49E015D30F09}"/>
                          </a:ext>
                        </a:extLst>
                      </p:cNvPr>
                      <p:cNvPicPr>
                        <a:picLocks noChangeAspect="1" noChangeArrowheads="1"/>
                      </p:cNvPicPr>
                      <p:nvPr/>
                    </p:nvPicPr>
                    <p:blipFill>
                      <a:blip r:embed="rId8"/>
                      <a:srcRect/>
                      <a:stretch>
                        <a:fillRect/>
                      </a:stretch>
                    </p:blipFill>
                    <p:spPr bwMode="auto">
                      <a:xfrm>
                        <a:off x="1418253" y="5252399"/>
                        <a:ext cx="5486400" cy="819839"/>
                      </a:xfrm>
                      <a:prstGeom prst="rect">
                        <a:avLst/>
                      </a:prstGeom>
                      <a:solidFill>
                        <a:schemeClr val="bg1"/>
                      </a:solidFill>
                      <a:ln w="9525">
                        <a:solidFill>
                          <a:schemeClr val="folHlink"/>
                        </a:solidFill>
                        <a:miter lim="800000"/>
                        <a:headEnd/>
                        <a:tailEnd/>
                      </a:ln>
                      <a:effectLst/>
                    </p:spPr>
                  </p:pic>
                </p:oleObj>
              </mc:Fallback>
            </mc:AlternateContent>
          </a:graphicData>
        </a:graphic>
      </p:graphicFrame>
    </p:spTree>
    <p:extLst>
      <p:ext uri="{BB962C8B-B14F-4D97-AF65-F5344CB8AC3E}">
        <p14:creationId xmlns:p14="http://schemas.microsoft.com/office/powerpoint/2010/main" val="177107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amond(in)">
                                      <p:cBhvr>
                                        <p:cTn id="1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22B7FC9-1106-4544-9D74-3B8B353A05B5}"/>
              </a:ext>
            </a:extLst>
          </p:cNvPr>
          <p:cNvGraphicFramePr>
            <a:graphicFrameLocks noGrp="1"/>
          </p:cNvGraphicFramePr>
          <p:nvPr/>
        </p:nvGraphicFramePr>
        <p:xfrm>
          <a:off x="354563" y="920496"/>
          <a:ext cx="8593497" cy="2319528"/>
        </p:xfrm>
        <a:graphic>
          <a:graphicData uri="http://schemas.openxmlformats.org/drawingml/2006/table">
            <a:tbl>
              <a:tblPr/>
              <a:tblGrid>
                <a:gridCol w="954833">
                  <a:extLst>
                    <a:ext uri="{9D8B030D-6E8A-4147-A177-3AD203B41FA5}">
                      <a16:colId xmlns:a16="http://schemas.microsoft.com/office/drawing/2014/main" val="3026939200"/>
                    </a:ext>
                  </a:extLst>
                </a:gridCol>
                <a:gridCol w="734008">
                  <a:extLst>
                    <a:ext uri="{9D8B030D-6E8A-4147-A177-3AD203B41FA5}">
                      <a16:colId xmlns:a16="http://schemas.microsoft.com/office/drawing/2014/main" val="4124198992"/>
                    </a:ext>
                  </a:extLst>
                </a:gridCol>
                <a:gridCol w="942392">
                  <a:extLst>
                    <a:ext uri="{9D8B030D-6E8A-4147-A177-3AD203B41FA5}">
                      <a16:colId xmlns:a16="http://schemas.microsoft.com/office/drawing/2014/main" val="4127432483"/>
                    </a:ext>
                  </a:extLst>
                </a:gridCol>
                <a:gridCol w="1188099">
                  <a:extLst>
                    <a:ext uri="{9D8B030D-6E8A-4147-A177-3AD203B41FA5}">
                      <a16:colId xmlns:a16="http://schemas.microsoft.com/office/drawing/2014/main" val="2648026985"/>
                    </a:ext>
                  </a:extLst>
                </a:gridCol>
                <a:gridCol w="771329">
                  <a:extLst>
                    <a:ext uri="{9D8B030D-6E8A-4147-A177-3AD203B41FA5}">
                      <a16:colId xmlns:a16="http://schemas.microsoft.com/office/drawing/2014/main" val="2308097996"/>
                    </a:ext>
                  </a:extLst>
                </a:gridCol>
                <a:gridCol w="914400">
                  <a:extLst>
                    <a:ext uri="{9D8B030D-6E8A-4147-A177-3AD203B41FA5}">
                      <a16:colId xmlns:a16="http://schemas.microsoft.com/office/drawing/2014/main" val="3835380542"/>
                    </a:ext>
                  </a:extLst>
                </a:gridCol>
                <a:gridCol w="923731">
                  <a:extLst>
                    <a:ext uri="{9D8B030D-6E8A-4147-A177-3AD203B41FA5}">
                      <a16:colId xmlns:a16="http://schemas.microsoft.com/office/drawing/2014/main" val="3535426777"/>
                    </a:ext>
                  </a:extLst>
                </a:gridCol>
                <a:gridCol w="1209872">
                  <a:extLst>
                    <a:ext uri="{9D8B030D-6E8A-4147-A177-3AD203B41FA5}">
                      <a16:colId xmlns:a16="http://schemas.microsoft.com/office/drawing/2014/main" val="1878195568"/>
                    </a:ext>
                  </a:extLst>
                </a:gridCol>
                <a:gridCol w="954833">
                  <a:extLst>
                    <a:ext uri="{9D8B030D-6E8A-4147-A177-3AD203B41FA5}">
                      <a16:colId xmlns:a16="http://schemas.microsoft.com/office/drawing/2014/main" val="2433010684"/>
                    </a:ext>
                  </a:extLst>
                </a:gridCol>
              </a:tblGrid>
              <a:tr h="0">
                <a:tc gridSpan="9">
                  <a:txBody>
                    <a:bodyPr/>
                    <a:lstStyle/>
                    <a:p>
                      <a:pPr algn="ctr" fontAlgn="t"/>
                      <a:r>
                        <a:rPr lang="en-US" sz="20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Contingency Table</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12080109"/>
                  </a:ext>
                </a:extLst>
              </a:tr>
              <a:tr h="0">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易学</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操作简单</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运行速度快</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可视化</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算法丰富</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界面友好</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b="0" i="0" dirty="0">
                          <a:solidFill>
                            <a:srgbClr val="000099"/>
                          </a:solidFill>
                          <a:effectLst/>
                          <a:latin typeface="MYingHei_18030_C-Medium" panose="020A0304000101010101" pitchFamily="18" charset="-122"/>
                          <a:ea typeface="MYingHei_18030_C-Medium" panose="020A0304000101010101" pitchFamily="18" charset="-122"/>
                        </a:rPr>
                        <a:t>扩展能力强</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Sum</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97255794"/>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A</a:t>
                      </a:r>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110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870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27305383"/>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B</a:t>
                      </a:r>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1150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05469739"/>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C</a:t>
                      </a:r>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170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110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115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935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34374348"/>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D</a:t>
                      </a:r>
                      <a:r>
                        <a:rPr lang="zh-CN" altLang="en-US" b="0" i="0" dirty="0">
                          <a:solidFill>
                            <a:srgbClr val="000099"/>
                          </a:solidFill>
                          <a:effectLst/>
                          <a:latin typeface="MYingHei_18030_C-Medium" panose="020A0304000101010101" pitchFamily="18" charset="-122"/>
                          <a:ea typeface="MYingHei_18030_C-Medium" panose="020A0304000101010101" pitchFamily="18" charset="-122"/>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200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170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1070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16647606"/>
                  </a:ext>
                </a:extLst>
              </a:tr>
              <a:tr h="0">
                <a:tc>
                  <a:txBody>
                    <a:bodyPr/>
                    <a:lstStyle/>
                    <a:p>
                      <a:pPr algn="ctr" fontAlgn="t"/>
                      <a:r>
                        <a:rPr lang="en-US" b="0" i="0" dirty="0">
                          <a:solidFill>
                            <a:srgbClr val="000099"/>
                          </a:solidFill>
                          <a:effectLst/>
                          <a:latin typeface="MYingHei_18030_C-Medium" panose="020A0304000101010101" pitchFamily="18" charset="-122"/>
                          <a:ea typeface="MYingHei_18030_C-Medium" panose="020A0304000101010101" pitchFamily="18" charset="-122"/>
                        </a:rPr>
                        <a:t>Sum</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570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600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620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545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600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530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560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4025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725825808"/>
                  </a:ext>
                </a:extLst>
              </a:tr>
            </a:tbl>
          </a:graphicData>
        </a:graphic>
      </p:graphicFrame>
      <p:graphicFrame>
        <p:nvGraphicFramePr>
          <p:cNvPr id="3" name="表格 2">
            <a:extLst>
              <a:ext uri="{FF2B5EF4-FFF2-40B4-BE49-F238E27FC236}">
                <a16:creationId xmlns:a16="http://schemas.microsoft.com/office/drawing/2014/main" id="{E5D54050-12C1-4D68-B21A-12F0B9CD3449}"/>
              </a:ext>
            </a:extLst>
          </p:cNvPr>
          <p:cNvGraphicFramePr>
            <a:graphicFrameLocks noGrp="1"/>
          </p:cNvGraphicFramePr>
          <p:nvPr/>
        </p:nvGraphicFramePr>
        <p:xfrm>
          <a:off x="354563" y="3820886"/>
          <a:ext cx="8630817" cy="1996440"/>
        </p:xfrm>
        <a:graphic>
          <a:graphicData uri="http://schemas.openxmlformats.org/drawingml/2006/table">
            <a:tbl>
              <a:tblPr/>
              <a:tblGrid>
                <a:gridCol w="1126589">
                  <a:extLst>
                    <a:ext uri="{9D8B030D-6E8A-4147-A177-3AD203B41FA5}">
                      <a16:colId xmlns:a16="http://schemas.microsoft.com/office/drawing/2014/main" val="506092505"/>
                    </a:ext>
                  </a:extLst>
                </a:gridCol>
                <a:gridCol w="973831">
                  <a:extLst>
                    <a:ext uri="{9D8B030D-6E8A-4147-A177-3AD203B41FA5}">
                      <a16:colId xmlns:a16="http://schemas.microsoft.com/office/drawing/2014/main" val="1067081534"/>
                    </a:ext>
                  </a:extLst>
                </a:gridCol>
                <a:gridCol w="992926">
                  <a:extLst>
                    <a:ext uri="{9D8B030D-6E8A-4147-A177-3AD203B41FA5}">
                      <a16:colId xmlns:a16="http://schemas.microsoft.com/office/drawing/2014/main" val="3349431474"/>
                    </a:ext>
                  </a:extLst>
                </a:gridCol>
                <a:gridCol w="1152082">
                  <a:extLst>
                    <a:ext uri="{9D8B030D-6E8A-4147-A177-3AD203B41FA5}">
                      <a16:colId xmlns:a16="http://schemas.microsoft.com/office/drawing/2014/main" val="2520663530"/>
                    </a:ext>
                  </a:extLst>
                </a:gridCol>
                <a:gridCol w="970384">
                  <a:extLst>
                    <a:ext uri="{9D8B030D-6E8A-4147-A177-3AD203B41FA5}">
                      <a16:colId xmlns:a16="http://schemas.microsoft.com/office/drawing/2014/main" val="1473602362"/>
                    </a:ext>
                  </a:extLst>
                </a:gridCol>
                <a:gridCol w="1101012">
                  <a:extLst>
                    <a:ext uri="{9D8B030D-6E8A-4147-A177-3AD203B41FA5}">
                      <a16:colId xmlns:a16="http://schemas.microsoft.com/office/drawing/2014/main" val="3593810734"/>
                    </a:ext>
                  </a:extLst>
                </a:gridCol>
                <a:gridCol w="1045029">
                  <a:extLst>
                    <a:ext uri="{9D8B030D-6E8A-4147-A177-3AD203B41FA5}">
                      <a16:colId xmlns:a16="http://schemas.microsoft.com/office/drawing/2014/main" val="2679889472"/>
                    </a:ext>
                  </a:extLst>
                </a:gridCol>
                <a:gridCol w="1268964">
                  <a:extLst>
                    <a:ext uri="{9D8B030D-6E8A-4147-A177-3AD203B41FA5}">
                      <a16:colId xmlns:a16="http://schemas.microsoft.com/office/drawing/2014/main" val="705004905"/>
                    </a:ext>
                  </a:extLst>
                </a:gridCol>
              </a:tblGrid>
              <a:tr h="0">
                <a:tc gridSpan="8">
                  <a:txBody>
                    <a:bodyPr/>
                    <a:lstStyle/>
                    <a:p>
                      <a:pPr marL="0" algn="ctr" defTabSz="822940" rtl="0" eaLnBrk="1" fontAlgn="t" latinLnBrk="0" hangingPunct="1"/>
                      <a:r>
                        <a:rPr lang="en-US" sz="20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Chi-Square Statistic Expected Values</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07509312"/>
                  </a:ext>
                </a:extLst>
              </a:tr>
              <a:tr h="0">
                <a:tc>
                  <a:txBody>
                    <a:bodyPr/>
                    <a:lstStyle/>
                    <a:p>
                      <a:pPr fontAlgn="t"/>
                      <a:r>
                        <a:rPr lang="zh-CN" altLang="en-US" b="0" i="0">
                          <a:solidFill>
                            <a:srgbClr val="000000"/>
                          </a:solidFill>
                          <a:effectLst/>
                          <a:latin typeface="MYingHei_18030_C-Medium" panose="020A0304000101010101" pitchFamily="18" charset="-122"/>
                          <a:ea typeface="MYingHei_18030_C-Medium" panose="020A0304000101010101" pitchFamily="18" charset="-122"/>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易学</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操作简单</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运行速度快</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可视化</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算法丰富</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界面友好</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扩展能力强</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45049780"/>
                  </a:ext>
                </a:extLst>
              </a:tr>
              <a:tr h="0">
                <a:tc>
                  <a:txBody>
                    <a:bodyPr/>
                    <a:lstStyle/>
                    <a:p>
                      <a:pPr marL="0" algn="ctr" defTabSz="822940" rtl="0" eaLnBrk="1" fontAlgn="t" latinLnBrk="0" hangingPunct="1"/>
                      <a:r>
                        <a:rPr lang="en-US" sz="1620" b="0" i="0" kern="1200">
                          <a:solidFill>
                            <a:srgbClr val="000099"/>
                          </a:solidFill>
                          <a:effectLst/>
                          <a:latin typeface="MYingHei_18030_C-Medium" panose="020A0304000101010101" pitchFamily="18" charset="-122"/>
                          <a:ea typeface="MYingHei_18030_C-Medium" panose="020A0304000101010101" pitchFamily="18" charset="-122"/>
                          <a:cs typeface="+mn-cs"/>
                        </a:rPr>
                        <a:t>A</a:t>
                      </a:r>
                      <a:r>
                        <a:rPr lang="zh-CN" altLang="en-US" sz="1620" b="0" i="0" kern="1200">
                          <a:solidFill>
                            <a:srgbClr val="000099"/>
                          </a:solidFill>
                          <a:effectLst/>
                          <a:latin typeface="MYingHei_18030_C-Medium" panose="020A0304000101010101" pitchFamily="18" charset="-122"/>
                          <a:ea typeface="MYingHei_18030_C-Medium" panose="020A0304000101010101" pitchFamily="18" charset="-122"/>
                          <a:cs typeface="+mn-cs"/>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123.205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129.689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134.012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117.801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129.689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114.559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121.043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16523035"/>
                  </a:ext>
                </a:extLst>
              </a:tr>
              <a:tr h="0">
                <a:tc>
                  <a:txBody>
                    <a:bodyPr/>
                    <a:lstStyle/>
                    <a:p>
                      <a:pPr marL="0" algn="ctr" defTabSz="822940" rtl="0" eaLnBrk="1" fontAlgn="t" latinLnBrk="0" hangingPunct="1"/>
                      <a:r>
                        <a:rPr lang="en-US" sz="1620" b="0" i="0" kern="1200">
                          <a:solidFill>
                            <a:srgbClr val="000099"/>
                          </a:solidFill>
                          <a:effectLst/>
                          <a:latin typeface="MYingHei_18030_C-Medium" panose="020A0304000101010101" pitchFamily="18" charset="-122"/>
                          <a:ea typeface="MYingHei_18030_C-Medium" panose="020A0304000101010101" pitchFamily="18" charset="-122"/>
                          <a:cs typeface="+mn-cs"/>
                        </a:rPr>
                        <a:t>B</a:t>
                      </a:r>
                      <a:r>
                        <a:rPr lang="zh-CN" altLang="en-US" sz="1620" b="0" i="0" kern="1200">
                          <a:solidFill>
                            <a:srgbClr val="000099"/>
                          </a:solidFill>
                          <a:effectLst/>
                          <a:latin typeface="MYingHei_18030_C-Medium" panose="020A0304000101010101" pitchFamily="18" charset="-122"/>
                          <a:ea typeface="MYingHei_18030_C-Medium" panose="020A0304000101010101" pitchFamily="18" charset="-122"/>
                          <a:cs typeface="+mn-cs"/>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162.857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171.429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177.143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155.714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171.429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151.429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160.000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82924497"/>
                  </a:ext>
                </a:extLst>
              </a:tr>
              <a:tr h="0">
                <a:tc>
                  <a:txBody>
                    <a:bodyPr/>
                    <a:lstStyle/>
                    <a:p>
                      <a:pPr marL="0" algn="ctr" defTabSz="822940" rtl="0" eaLnBrk="1" fontAlgn="t" latinLnBrk="0" hangingPunct="1"/>
                      <a:r>
                        <a:rPr lang="en-US" sz="1620" b="0" i="0" kern="1200">
                          <a:solidFill>
                            <a:srgbClr val="000099"/>
                          </a:solidFill>
                          <a:effectLst/>
                          <a:latin typeface="MYingHei_18030_C-Medium" panose="020A0304000101010101" pitchFamily="18" charset="-122"/>
                          <a:ea typeface="MYingHei_18030_C-Medium" panose="020A0304000101010101" pitchFamily="18" charset="-122"/>
                          <a:cs typeface="+mn-cs"/>
                        </a:rPr>
                        <a:t>C</a:t>
                      </a:r>
                      <a:r>
                        <a:rPr lang="zh-CN" altLang="en-US" sz="1620" b="0" i="0" kern="1200">
                          <a:solidFill>
                            <a:srgbClr val="000099"/>
                          </a:solidFill>
                          <a:effectLst/>
                          <a:latin typeface="MYingHei_18030_C-Medium" panose="020A0304000101010101" pitchFamily="18" charset="-122"/>
                          <a:ea typeface="MYingHei_18030_C-Medium" panose="020A0304000101010101" pitchFamily="18" charset="-122"/>
                          <a:cs typeface="+mn-cs"/>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132.410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139.379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144.025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126.602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139.379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123.118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130.087</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34782413"/>
                  </a:ext>
                </a:extLst>
              </a:tr>
              <a:tr h="0">
                <a:tc>
                  <a:txBody>
                    <a:bodyPr/>
                    <a:lstStyle/>
                    <a:p>
                      <a:pPr marL="0" algn="ctr" defTabSz="822940" rtl="0" eaLnBrk="1" fontAlgn="t" latinLnBrk="0" hangingPunct="1"/>
                      <a:r>
                        <a:rPr 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D</a:t>
                      </a:r>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151.528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159.503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164.820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144.882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159.503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140.894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148.870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361485160"/>
                  </a:ext>
                </a:extLst>
              </a:tr>
            </a:tbl>
          </a:graphicData>
        </a:graphic>
      </p:graphicFrame>
    </p:spTree>
    <p:extLst>
      <p:ext uri="{BB962C8B-B14F-4D97-AF65-F5344CB8AC3E}">
        <p14:creationId xmlns:p14="http://schemas.microsoft.com/office/powerpoint/2010/main" val="410894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147B0806-B857-4E82-99A0-BECE7268C0FB}"/>
              </a:ext>
            </a:extLst>
          </p:cNvPr>
          <p:cNvGraphicFramePr>
            <a:graphicFrameLocks noGrp="1"/>
          </p:cNvGraphicFramePr>
          <p:nvPr/>
        </p:nvGraphicFramePr>
        <p:xfrm>
          <a:off x="139959" y="620486"/>
          <a:ext cx="8630817" cy="1996440"/>
        </p:xfrm>
        <a:graphic>
          <a:graphicData uri="http://schemas.openxmlformats.org/drawingml/2006/table">
            <a:tbl>
              <a:tblPr/>
              <a:tblGrid>
                <a:gridCol w="1126589">
                  <a:extLst>
                    <a:ext uri="{9D8B030D-6E8A-4147-A177-3AD203B41FA5}">
                      <a16:colId xmlns:a16="http://schemas.microsoft.com/office/drawing/2014/main" val="506092505"/>
                    </a:ext>
                  </a:extLst>
                </a:gridCol>
                <a:gridCol w="973831">
                  <a:extLst>
                    <a:ext uri="{9D8B030D-6E8A-4147-A177-3AD203B41FA5}">
                      <a16:colId xmlns:a16="http://schemas.microsoft.com/office/drawing/2014/main" val="1067081534"/>
                    </a:ext>
                  </a:extLst>
                </a:gridCol>
                <a:gridCol w="992926">
                  <a:extLst>
                    <a:ext uri="{9D8B030D-6E8A-4147-A177-3AD203B41FA5}">
                      <a16:colId xmlns:a16="http://schemas.microsoft.com/office/drawing/2014/main" val="3349431474"/>
                    </a:ext>
                  </a:extLst>
                </a:gridCol>
                <a:gridCol w="1152082">
                  <a:extLst>
                    <a:ext uri="{9D8B030D-6E8A-4147-A177-3AD203B41FA5}">
                      <a16:colId xmlns:a16="http://schemas.microsoft.com/office/drawing/2014/main" val="2520663530"/>
                    </a:ext>
                  </a:extLst>
                </a:gridCol>
                <a:gridCol w="970384">
                  <a:extLst>
                    <a:ext uri="{9D8B030D-6E8A-4147-A177-3AD203B41FA5}">
                      <a16:colId xmlns:a16="http://schemas.microsoft.com/office/drawing/2014/main" val="1473602362"/>
                    </a:ext>
                  </a:extLst>
                </a:gridCol>
                <a:gridCol w="1101012">
                  <a:extLst>
                    <a:ext uri="{9D8B030D-6E8A-4147-A177-3AD203B41FA5}">
                      <a16:colId xmlns:a16="http://schemas.microsoft.com/office/drawing/2014/main" val="3593810734"/>
                    </a:ext>
                  </a:extLst>
                </a:gridCol>
                <a:gridCol w="1045029">
                  <a:extLst>
                    <a:ext uri="{9D8B030D-6E8A-4147-A177-3AD203B41FA5}">
                      <a16:colId xmlns:a16="http://schemas.microsoft.com/office/drawing/2014/main" val="2679889472"/>
                    </a:ext>
                  </a:extLst>
                </a:gridCol>
                <a:gridCol w="1268964">
                  <a:extLst>
                    <a:ext uri="{9D8B030D-6E8A-4147-A177-3AD203B41FA5}">
                      <a16:colId xmlns:a16="http://schemas.microsoft.com/office/drawing/2014/main" val="705004905"/>
                    </a:ext>
                  </a:extLst>
                </a:gridCol>
              </a:tblGrid>
              <a:tr h="0">
                <a:tc gridSpan="8">
                  <a:txBody>
                    <a:bodyPr/>
                    <a:lstStyle/>
                    <a:p>
                      <a:pPr algn="ctr" fontAlgn="t"/>
                      <a:r>
                        <a:rPr lang="en-US" altLang="zh-CN" sz="20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Observed Minus Expected Values</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07509312"/>
                  </a:ext>
                </a:extLst>
              </a:tr>
              <a:tr h="0">
                <a:tc>
                  <a:txBody>
                    <a:bodyPr/>
                    <a:lstStyle/>
                    <a:p>
                      <a:pPr fontAlgn="t"/>
                      <a:r>
                        <a:rPr lang="zh-CN" altLang="en-US" b="0" i="0">
                          <a:solidFill>
                            <a:srgbClr val="000000"/>
                          </a:solidFill>
                          <a:effectLst/>
                          <a:latin typeface="MYingHei_18030_C-Medium" panose="020A0304000101010101" pitchFamily="18" charset="-122"/>
                          <a:ea typeface="MYingHei_18030_C-Medium" panose="020A0304000101010101" pitchFamily="18" charset="-122"/>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易学</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操作简单</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运行速度快</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可视化</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算法丰富</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界面友好</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扩展能力强</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45049780"/>
                  </a:ext>
                </a:extLst>
              </a:tr>
              <a:tr h="0">
                <a:tc>
                  <a:txBody>
                    <a:bodyPr/>
                    <a:lstStyle/>
                    <a:p>
                      <a:pPr marL="0" algn="ctr" defTabSz="822940" rtl="0" eaLnBrk="1" fontAlgn="t" latinLnBrk="0" hangingPunct="1"/>
                      <a:r>
                        <a:rPr 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A</a:t>
                      </a:r>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16.7950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-9.6894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-4.0124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-17.8012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10.3106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-4.5590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8.9565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16523035"/>
                  </a:ext>
                </a:extLst>
              </a:tr>
              <a:tr h="0">
                <a:tc>
                  <a:txBody>
                    <a:bodyPr/>
                    <a:lstStyle/>
                    <a:p>
                      <a:pPr marL="0" algn="ctr" defTabSz="822940" rtl="0" eaLnBrk="1" fontAlgn="t" latinLnBrk="0" hangingPunct="1"/>
                      <a:r>
                        <a:rPr 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B</a:t>
                      </a:r>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-2.8571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-21.4286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2.8571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24.2857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-11.4286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8.5714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0.0000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82924497"/>
                  </a:ext>
                </a:extLst>
              </a:tr>
              <a:tr h="0">
                <a:tc>
                  <a:txBody>
                    <a:bodyPr/>
                    <a:lstStyle/>
                    <a:p>
                      <a:pPr marL="0" algn="ctr" defTabSz="822940" rtl="0" eaLnBrk="1" fontAlgn="t" latinLnBrk="0" hangingPunct="1"/>
                      <a:r>
                        <a:rPr 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C</a:t>
                      </a:r>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37.5901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40.6211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-34.0248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-11.6025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-19.3789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16.8820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-30.0870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34782413"/>
                  </a:ext>
                </a:extLst>
              </a:tr>
              <a:tr h="0">
                <a:tc>
                  <a:txBody>
                    <a:bodyPr/>
                    <a:lstStyle/>
                    <a:p>
                      <a:pPr marL="0" algn="ctr" defTabSz="822940" rtl="0" eaLnBrk="1" fontAlgn="t" latinLnBrk="0" hangingPunct="1"/>
                      <a:r>
                        <a:rPr 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D</a:t>
                      </a:r>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-51.5280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-9.5031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35.1801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a:solidFill>
                            <a:srgbClr val="000000"/>
                          </a:solidFill>
                          <a:effectLst/>
                          <a:latin typeface="MYingHei_18030_C-Medium" panose="020A0304000101010101" pitchFamily="18" charset="-122"/>
                          <a:ea typeface="MYingHei_18030_C-Medium" panose="020A0304000101010101" pitchFamily="18" charset="-122"/>
                        </a:rPr>
                        <a:t>5.1180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20.4969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-20.8944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b="0" i="0" dirty="0">
                          <a:solidFill>
                            <a:srgbClr val="000000"/>
                          </a:solidFill>
                          <a:effectLst/>
                          <a:latin typeface="MYingHei_18030_C-Medium" panose="020A0304000101010101" pitchFamily="18" charset="-122"/>
                          <a:ea typeface="MYingHei_18030_C-Medium" panose="020A0304000101010101" pitchFamily="18" charset="-122"/>
                        </a:rPr>
                        <a:t>21.1304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361485160"/>
                  </a:ext>
                </a:extLst>
              </a:tr>
            </a:tbl>
          </a:graphicData>
        </a:graphic>
      </p:graphicFrame>
      <p:graphicFrame>
        <p:nvGraphicFramePr>
          <p:cNvPr id="5" name="表格 4">
            <a:extLst>
              <a:ext uri="{FF2B5EF4-FFF2-40B4-BE49-F238E27FC236}">
                <a16:creationId xmlns:a16="http://schemas.microsoft.com/office/drawing/2014/main" id="{733699E2-212B-4993-B8E1-B228AA6394DD}"/>
              </a:ext>
            </a:extLst>
          </p:cNvPr>
          <p:cNvGraphicFramePr>
            <a:graphicFrameLocks noGrp="1"/>
          </p:cNvGraphicFramePr>
          <p:nvPr/>
        </p:nvGraphicFramePr>
        <p:xfrm>
          <a:off x="139957" y="3262072"/>
          <a:ext cx="8892074" cy="2304288"/>
        </p:xfrm>
        <a:graphic>
          <a:graphicData uri="http://schemas.openxmlformats.org/drawingml/2006/table">
            <a:tbl>
              <a:tblPr/>
              <a:tblGrid>
                <a:gridCol w="858092">
                  <a:extLst>
                    <a:ext uri="{9D8B030D-6E8A-4147-A177-3AD203B41FA5}">
                      <a16:colId xmlns:a16="http://schemas.microsoft.com/office/drawing/2014/main" val="3878568146"/>
                    </a:ext>
                  </a:extLst>
                </a:gridCol>
                <a:gridCol w="773224">
                  <a:extLst>
                    <a:ext uri="{9D8B030D-6E8A-4147-A177-3AD203B41FA5}">
                      <a16:colId xmlns:a16="http://schemas.microsoft.com/office/drawing/2014/main" val="2299361153"/>
                    </a:ext>
                  </a:extLst>
                </a:gridCol>
                <a:gridCol w="1084400">
                  <a:extLst>
                    <a:ext uri="{9D8B030D-6E8A-4147-A177-3AD203B41FA5}">
                      <a16:colId xmlns:a16="http://schemas.microsoft.com/office/drawing/2014/main" val="3559073367"/>
                    </a:ext>
                  </a:extLst>
                </a:gridCol>
                <a:gridCol w="1236318">
                  <a:extLst>
                    <a:ext uri="{9D8B030D-6E8A-4147-A177-3AD203B41FA5}">
                      <a16:colId xmlns:a16="http://schemas.microsoft.com/office/drawing/2014/main" val="1339878692"/>
                    </a:ext>
                  </a:extLst>
                </a:gridCol>
                <a:gridCol w="988008">
                  <a:extLst>
                    <a:ext uri="{9D8B030D-6E8A-4147-A177-3AD203B41FA5}">
                      <a16:colId xmlns:a16="http://schemas.microsoft.com/office/drawing/2014/main" val="1412048098"/>
                    </a:ext>
                  </a:extLst>
                </a:gridCol>
                <a:gridCol w="988008">
                  <a:extLst>
                    <a:ext uri="{9D8B030D-6E8A-4147-A177-3AD203B41FA5}">
                      <a16:colId xmlns:a16="http://schemas.microsoft.com/office/drawing/2014/main" val="627089096"/>
                    </a:ext>
                  </a:extLst>
                </a:gridCol>
                <a:gridCol w="988008">
                  <a:extLst>
                    <a:ext uri="{9D8B030D-6E8A-4147-A177-3AD203B41FA5}">
                      <a16:colId xmlns:a16="http://schemas.microsoft.com/office/drawing/2014/main" val="3295875388"/>
                    </a:ext>
                  </a:extLst>
                </a:gridCol>
                <a:gridCol w="1117601">
                  <a:extLst>
                    <a:ext uri="{9D8B030D-6E8A-4147-A177-3AD203B41FA5}">
                      <a16:colId xmlns:a16="http://schemas.microsoft.com/office/drawing/2014/main" val="2406958710"/>
                    </a:ext>
                  </a:extLst>
                </a:gridCol>
                <a:gridCol w="858415">
                  <a:extLst>
                    <a:ext uri="{9D8B030D-6E8A-4147-A177-3AD203B41FA5}">
                      <a16:colId xmlns:a16="http://schemas.microsoft.com/office/drawing/2014/main" val="2044081539"/>
                    </a:ext>
                  </a:extLst>
                </a:gridCol>
              </a:tblGrid>
              <a:tr h="0">
                <a:tc gridSpan="9">
                  <a:txBody>
                    <a:bodyPr/>
                    <a:lstStyle/>
                    <a:p>
                      <a:pPr algn="ctr" fontAlgn="t"/>
                      <a:r>
                        <a:rPr lang="en-US" sz="20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Contributions to the Total Chi-Square Statistic</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07625979"/>
                  </a:ext>
                </a:extLst>
              </a:tr>
              <a:tr h="0">
                <a:tc>
                  <a:txBody>
                    <a:bodyPr/>
                    <a:lstStyle/>
                    <a:p>
                      <a:pPr fontAlgn="t"/>
                      <a:r>
                        <a:rPr lang="zh-CN" altLang="en-US" sz="15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易学</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操作简单</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运行速度快</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可视化</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算法丰富</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界面友好</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zh-CN" altLang="en-US" sz="1620" b="0" i="0" kern="1200" dirty="0">
                          <a:solidFill>
                            <a:srgbClr val="000099"/>
                          </a:solidFill>
                          <a:effectLst/>
                          <a:latin typeface="MYingHei_18030_C-Medium" panose="020A0304000101010101" pitchFamily="18" charset="-122"/>
                          <a:ea typeface="MYingHei_18030_C-Medium" panose="020A0304000101010101" pitchFamily="18" charset="-122"/>
                          <a:cs typeface="+mn-cs"/>
                        </a:rPr>
                        <a:t>扩展能力强</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Sum</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14279703"/>
                  </a:ext>
                </a:extLst>
              </a:tr>
              <a:tr h="0">
                <a:tc>
                  <a:txBody>
                    <a:bodyPr/>
                    <a:lstStyle/>
                    <a:p>
                      <a:pPr marL="0" algn="ctr" defTabSz="822940" rtl="0" eaLnBrk="1" fontAlgn="t" latinLnBrk="0" hangingPunct="1"/>
                      <a:r>
                        <a:rPr 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A</a:t>
                      </a:r>
                      <a:r>
                        <a:rPr lang="zh-CN" alt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2.2895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0.7239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0.1201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2.6900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0.8197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0.1814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0.6627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7.4874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67663091"/>
                  </a:ext>
                </a:extLst>
              </a:tr>
              <a:tr h="0">
                <a:tc>
                  <a:txBody>
                    <a:bodyPr/>
                    <a:lstStyle/>
                    <a:p>
                      <a:pPr marL="0" algn="ctr" defTabSz="822940" rtl="0" eaLnBrk="1" fontAlgn="t" latinLnBrk="0" hangingPunct="1"/>
                      <a:r>
                        <a:rPr 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B</a:t>
                      </a:r>
                      <a:r>
                        <a:rPr lang="zh-CN" alt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0.0501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2.6786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0.0461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3.7877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0.7619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0.4852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7.8095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45463410"/>
                  </a:ext>
                </a:extLst>
              </a:tr>
              <a:tr h="0">
                <a:tc>
                  <a:txBody>
                    <a:bodyPr/>
                    <a:lstStyle/>
                    <a:p>
                      <a:pPr marL="0" algn="ctr" defTabSz="822940" rtl="0" eaLnBrk="1" fontAlgn="t" latinLnBrk="0" hangingPunct="1"/>
                      <a:r>
                        <a:rPr 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C</a:t>
                      </a:r>
                      <a:r>
                        <a:rPr lang="zh-CN" alt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10.6715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11.8388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8.0381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1.0633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2.6944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2.3149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6.9586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43.5796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78314427"/>
                  </a:ext>
                </a:extLst>
              </a:tr>
              <a:tr h="0">
                <a:tc>
                  <a:txBody>
                    <a:bodyPr/>
                    <a:lstStyle/>
                    <a:p>
                      <a:pPr marL="0" algn="ctr" defTabSz="822940" rtl="0" eaLnBrk="1" fontAlgn="t" latinLnBrk="0" hangingPunct="1"/>
                      <a:r>
                        <a:rPr 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D</a:t>
                      </a:r>
                      <a:r>
                        <a:rPr lang="zh-CN" alt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软件</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17.5224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0.5662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7.5091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0.1808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2.6339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3.0986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2.9992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34.5102</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61820472"/>
                  </a:ext>
                </a:extLst>
              </a:tr>
              <a:tr h="0">
                <a:tc>
                  <a:txBody>
                    <a:bodyPr/>
                    <a:lstStyle/>
                    <a:p>
                      <a:pPr marL="0" algn="ctr" defTabSz="822940" rtl="0" eaLnBrk="1" fontAlgn="t" latinLnBrk="0" hangingPunct="1"/>
                      <a:r>
                        <a:rPr lang="en-US" sz="1600" b="0"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Sum</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30.5335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15.8075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15.7134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7.7218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6.9100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sz="1600" b="0"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6.0801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sz="1600" b="0"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10.6206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altLang="zh-CN" sz="16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93.3867</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609140078"/>
                  </a:ext>
                </a:extLst>
              </a:tr>
            </a:tbl>
          </a:graphicData>
        </a:graphic>
      </p:graphicFrame>
    </p:spTree>
    <p:extLst>
      <p:ext uri="{BB962C8B-B14F-4D97-AF65-F5344CB8AC3E}">
        <p14:creationId xmlns:p14="http://schemas.microsoft.com/office/powerpoint/2010/main" val="2451961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1E0D7D1B-405E-436D-8A1E-128407C572A2}"/>
              </a:ext>
            </a:extLst>
          </p:cNvPr>
          <p:cNvGraphicFramePr>
            <a:graphicFrameLocks noGrp="1"/>
          </p:cNvGraphicFramePr>
          <p:nvPr/>
        </p:nvGraphicFramePr>
        <p:xfrm>
          <a:off x="412693" y="1262331"/>
          <a:ext cx="8558463" cy="2219706"/>
        </p:xfrm>
        <a:graphic>
          <a:graphicData uri="http://schemas.openxmlformats.org/drawingml/2006/table">
            <a:tbl>
              <a:tblPr firstRow="1" firstCol="1" bandRow="1"/>
              <a:tblGrid>
                <a:gridCol w="1370938">
                  <a:extLst>
                    <a:ext uri="{9D8B030D-6E8A-4147-A177-3AD203B41FA5}">
                      <a16:colId xmlns:a16="http://schemas.microsoft.com/office/drawing/2014/main" val="728755848"/>
                    </a:ext>
                  </a:extLst>
                </a:gridCol>
                <a:gridCol w="1026223">
                  <a:extLst>
                    <a:ext uri="{9D8B030D-6E8A-4147-A177-3AD203B41FA5}">
                      <a16:colId xmlns:a16="http://schemas.microsoft.com/office/drawing/2014/main" val="1658094812"/>
                    </a:ext>
                  </a:extLst>
                </a:gridCol>
                <a:gridCol w="1027214">
                  <a:extLst>
                    <a:ext uri="{9D8B030D-6E8A-4147-A177-3AD203B41FA5}">
                      <a16:colId xmlns:a16="http://schemas.microsoft.com/office/drawing/2014/main" val="3032901082"/>
                    </a:ext>
                  </a:extLst>
                </a:gridCol>
                <a:gridCol w="1026223">
                  <a:extLst>
                    <a:ext uri="{9D8B030D-6E8A-4147-A177-3AD203B41FA5}">
                      <a16:colId xmlns:a16="http://schemas.microsoft.com/office/drawing/2014/main" val="574758061"/>
                    </a:ext>
                  </a:extLst>
                </a:gridCol>
                <a:gridCol w="1027214">
                  <a:extLst>
                    <a:ext uri="{9D8B030D-6E8A-4147-A177-3AD203B41FA5}">
                      <a16:colId xmlns:a16="http://schemas.microsoft.com/office/drawing/2014/main" val="2290491032"/>
                    </a:ext>
                  </a:extLst>
                </a:gridCol>
                <a:gridCol w="1026223">
                  <a:extLst>
                    <a:ext uri="{9D8B030D-6E8A-4147-A177-3AD203B41FA5}">
                      <a16:colId xmlns:a16="http://schemas.microsoft.com/office/drawing/2014/main" val="1242007849"/>
                    </a:ext>
                  </a:extLst>
                </a:gridCol>
                <a:gridCol w="1027214">
                  <a:extLst>
                    <a:ext uri="{9D8B030D-6E8A-4147-A177-3AD203B41FA5}">
                      <a16:colId xmlns:a16="http://schemas.microsoft.com/office/drawing/2014/main" val="1801093088"/>
                    </a:ext>
                  </a:extLst>
                </a:gridCol>
                <a:gridCol w="1027214">
                  <a:extLst>
                    <a:ext uri="{9D8B030D-6E8A-4147-A177-3AD203B41FA5}">
                      <a16:colId xmlns:a16="http://schemas.microsoft.com/office/drawing/2014/main" val="3815155910"/>
                    </a:ext>
                  </a:extLst>
                </a:gridCol>
              </a:tblGrid>
              <a:tr h="180975">
                <a:tc>
                  <a:txBody>
                    <a:bodyPr/>
                    <a:lstStyle/>
                    <a:p>
                      <a:pPr indent="89535" algn="ctr">
                        <a:lnSpc>
                          <a:spcPct val="150000"/>
                        </a:lnSpc>
                      </a:pPr>
                      <a:r>
                        <a:rPr lang="zh-CN" sz="1800" kern="0">
                          <a:solidFill>
                            <a:srgbClr val="333333"/>
                          </a:solidFill>
                          <a:effectLst/>
                          <a:latin typeface="Times New Roman" panose="02020603050405020304" pitchFamily="18" charset="0"/>
                          <a:ea typeface="宋体" panose="02010600030101010101" pitchFamily="2" charset="-122"/>
                        </a:rPr>
                        <a:t>　</a:t>
                      </a:r>
                      <a:r>
                        <a:rPr lang="zh-CN" sz="1800" kern="0">
                          <a:effectLst/>
                          <a:latin typeface="Times New Roman" panose="02020603050405020304" pitchFamily="18" charset="0"/>
                          <a:ea typeface="宋体" panose="02010600030101010101" pitchFamily="2" charset="-122"/>
                        </a:rPr>
                        <a:t>软件性能</a:t>
                      </a:r>
                      <a:endParaRPr lang="zh-CN" sz="1800" kern="100">
                        <a:effectLst/>
                        <a:latin typeface="Times New Roman" panose="02020603050405020304" pitchFamily="18" charset="0"/>
                        <a:ea typeface="宋体" panose="02010600030101010101" pitchFamily="2" charset="-122"/>
                      </a:endParaRPr>
                    </a:p>
                    <a:p>
                      <a:pPr indent="-179705" algn="ctr">
                        <a:lnSpc>
                          <a:spcPct val="150000"/>
                        </a:lnSpc>
                      </a:pPr>
                      <a:r>
                        <a:rPr lang="zh-CN" sz="1800" kern="0">
                          <a:effectLst/>
                          <a:latin typeface="Times New Roman" panose="02020603050405020304" pitchFamily="18" charset="0"/>
                          <a:ea typeface="宋体" panose="02010600030101010101" pitchFamily="2" charset="-122"/>
                        </a:rPr>
                        <a:t>软件名称</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3175" cap="flat" cmpd="sng" algn="ctr">
                      <a:solidFill>
                        <a:srgbClr val="000000"/>
                      </a:solidFill>
                      <a:prstDash val="solid"/>
                      <a:round/>
                      <a:headEnd type="none" w="med" len="med"/>
                      <a:tailEnd type="none" w="med" len="med"/>
                    </a:lnTlToBr>
                  </a:tcPr>
                </a:tc>
                <a:tc>
                  <a:txBody>
                    <a:bodyPr/>
                    <a:lstStyle/>
                    <a:p>
                      <a:pPr algn="ctr">
                        <a:lnSpc>
                          <a:spcPct val="150000"/>
                        </a:lnSpc>
                      </a:pPr>
                      <a:r>
                        <a:rPr lang="zh-CN" sz="1800" kern="0" dirty="0">
                          <a:effectLst/>
                          <a:latin typeface="Times New Roman" panose="02020603050405020304" pitchFamily="18" charset="0"/>
                          <a:ea typeface="宋体" panose="02010600030101010101" pitchFamily="2" charset="-122"/>
                        </a:rPr>
                        <a:t>易学</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操作简单</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运行速度快</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可视化</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算法丰富</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界面友好</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扩展能力强</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572460"/>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A</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0.0348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0.0298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0.0323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0.0248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0.0348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0.0273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0.0323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28669"/>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B</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0.0398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0.0373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0.0447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0.0447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0.0398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0.0398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0.0398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53266"/>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C</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0.0422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0.0447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0.0273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0.0286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0.0298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0.0348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0.0248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1271108"/>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D</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0.0248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0.0373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0.0497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0.0373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0.0447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0.0298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0.0422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011645"/>
                  </a:ext>
                </a:extLst>
              </a:tr>
            </a:tbl>
          </a:graphicData>
        </a:graphic>
      </p:graphicFrame>
      <p:sp>
        <p:nvSpPr>
          <p:cNvPr id="7" name="Rectangle 1">
            <a:extLst>
              <a:ext uri="{FF2B5EF4-FFF2-40B4-BE49-F238E27FC236}">
                <a16:creationId xmlns:a16="http://schemas.microsoft.com/office/drawing/2014/main" id="{41CFE7CC-D0D1-432F-A924-167E005DFA11}"/>
              </a:ext>
            </a:extLst>
          </p:cNvPr>
          <p:cNvSpPr>
            <a:spLocks noChangeArrowheads="1"/>
          </p:cNvSpPr>
          <p:nvPr/>
        </p:nvSpPr>
        <p:spPr bwMode="auto">
          <a:xfrm>
            <a:off x="2062065" y="778385"/>
            <a:ext cx="5021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20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0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消费者对四种软件性能评价的对应矩阵</a:t>
            </a:r>
            <a:endParaRPr kumimoji="0" lang="zh-CN" altLang="en-US" sz="2000" b="0" i="0" u="none" strike="noStrike" cap="none" normalizeH="0" baseline="0" dirty="0">
              <a:ln>
                <a:noFill/>
              </a:ln>
              <a:solidFill>
                <a:srgbClr val="000099"/>
              </a:solidFill>
              <a:effectLst/>
            </a:endParaRPr>
          </a:p>
        </p:txBody>
      </p:sp>
      <p:sp>
        <p:nvSpPr>
          <p:cNvPr id="9" name="文本框 8">
            <a:extLst>
              <a:ext uri="{FF2B5EF4-FFF2-40B4-BE49-F238E27FC236}">
                <a16:creationId xmlns:a16="http://schemas.microsoft.com/office/drawing/2014/main" id="{737294B0-E2B3-44CC-9B2E-3B50C6ECBDE7}"/>
              </a:ext>
            </a:extLst>
          </p:cNvPr>
          <p:cNvSpPr txBox="1"/>
          <p:nvPr/>
        </p:nvSpPr>
        <p:spPr>
          <a:xfrm>
            <a:off x="732329" y="243750"/>
            <a:ext cx="8719168" cy="523220"/>
          </a:xfrm>
          <a:prstGeom prst="rect">
            <a:avLst/>
          </a:prstGeom>
          <a:noFill/>
        </p:spPr>
        <p:txBody>
          <a:bodyPr wrap="square">
            <a:spAutoFit/>
          </a:bodyPr>
          <a:lstStyle/>
          <a:p>
            <a:r>
              <a:rPr kumimoji="1" lang="zh-CN" altLang="en-US" sz="2800" dirty="0">
                <a:latin typeface="Times New Roman" panose="02020603050405020304" pitchFamily="18" charset="0"/>
              </a:rPr>
              <a:t>将表</a:t>
            </a:r>
            <a:r>
              <a:rPr kumimoji="1" lang="en-US" altLang="zh-CN" sz="2800" dirty="0">
                <a:latin typeface="Times New Roman" panose="02020603050405020304" pitchFamily="18" charset="0"/>
              </a:rPr>
              <a:t>1</a:t>
            </a:r>
            <a:r>
              <a:rPr kumimoji="1" lang="zh-CN" altLang="en-US" sz="2800" dirty="0">
                <a:latin typeface="Times New Roman" panose="02020603050405020304" pitchFamily="18" charset="0"/>
              </a:rPr>
              <a:t>中</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数据</a:t>
            </a:r>
            <a:r>
              <a:rPr lang="zh-CN" altLang="zh-CN" sz="2800" kern="100" dirty="0">
                <a:solidFill>
                  <a:srgbClr val="000099"/>
                </a:solidFill>
                <a:latin typeface="黑体" panose="02010609060101010101" pitchFamily="49" charset="-122"/>
                <a:ea typeface="黑体" panose="02010609060101010101" pitchFamily="49" charset="-122"/>
              </a:rPr>
              <a:t>除以总和</a:t>
            </a:r>
            <a:r>
              <a:rPr lang="en-US" altLang="zh-CN" sz="2800" kern="100" dirty="0">
                <a:solidFill>
                  <a:srgbClr val="000099"/>
                </a:solidFill>
                <a:latin typeface="黑体" panose="02010609060101010101" pitchFamily="49" charset="-122"/>
                <a:ea typeface="黑体" panose="02010609060101010101" pitchFamily="49" charset="-122"/>
              </a:rPr>
              <a:t>4025</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，得到对应矩阵，见表</a:t>
            </a:r>
            <a:r>
              <a:rPr lang="en-US" altLang="zh-CN" sz="2800" kern="100" dirty="0">
                <a:effectLst/>
                <a:latin typeface="Times New Roman" panose="02020603050405020304" pitchFamily="18" charset="0"/>
                <a:ea typeface="宋体" panose="02010600030101010101" pitchFamily="2" charset="-122"/>
              </a:rPr>
              <a:t>2</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p>
        </p:txBody>
      </p:sp>
      <p:sp>
        <p:nvSpPr>
          <p:cNvPr id="11" name="文本框 10">
            <a:extLst>
              <a:ext uri="{FF2B5EF4-FFF2-40B4-BE49-F238E27FC236}">
                <a16:creationId xmlns:a16="http://schemas.microsoft.com/office/drawing/2014/main" id="{CFECDDC4-0CE5-42FE-878D-7DC788E0EB6A}"/>
              </a:ext>
            </a:extLst>
          </p:cNvPr>
          <p:cNvSpPr txBox="1"/>
          <p:nvPr/>
        </p:nvSpPr>
        <p:spPr>
          <a:xfrm>
            <a:off x="438704" y="3844964"/>
            <a:ext cx="8719168" cy="523220"/>
          </a:xfrm>
          <a:prstGeom prst="rect">
            <a:avLst/>
          </a:prstGeom>
          <a:noFill/>
        </p:spPr>
        <p:txBody>
          <a:bodyPr wrap="square">
            <a:spAutoFit/>
          </a:bodyPr>
          <a:lstStyle/>
          <a:p>
            <a:r>
              <a:rPr lang="zh-CN" altLang="en-US" sz="2800" kern="100" dirty="0">
                <a:solidFill>
                  <a:srgbClr val="000099"/>
                </a:solidFill>
                <a:latin typeface="黑体" panose="02010609060101010101" pitchFamily="49" charset="-122"/>
                <a:ea typeface="黑体" panose="02010609060101010101" pitchFamily="49" charset="-122"/>
              </a:rPr>
              <a:t>计算行轮廓矩阵</a:t>
            </a:r>
            <a:r>
              <a:rPr lang="zh-CN" altLang="en-US" sz="2800" kern="100" dirty="0">
                <a:latin typeface="Times New Roman" panose="02020603050405020304" pitchFamily="18" charset="0"/>
                <a:ea typeface="宋体" panose="02010600030101010101" pitchFamily="2" charset="-122"/>
              </a:rPr>
              <a:t>：</a:t>
            </a:r>
            <a:endParaRPr lang="zh-CN" altLang="en-US" sz="2800" dirty="0"/>
          </a:p>
        </p:txBody>
      </p:sp>
      <p:graphicFrame>
        <p:nvGraphicFramePr>
          <p:cNvPr id="2" name="对象 1">
            <a:extLst>
              <a:ext uri="{FF2B5EF4-FFF2-40B4-BE49-F238E27FC236}">
                <a16:creationId xmlns:a16="http://schemas.microsoft.com/office/drawing/2014/main" id="{D28A7720-4B85-4AE2-8D09-6BA96D18EE0C}"/>
              </a:ext>
            </a:extLst>
          </p:cNvPr>
          <p:cNvGraphicFramePr>
            <a:graphicFrameLocks noChangeAspect="1"/>
          </p:cNvGraphicFramePr>
          <p:nvPr/>
        </p:nvGraphicFramePr>
        <p:xfrm>
          <a:off x="412693" y="4553831"/>
          <a:ext cx="8070735" cy="1659673"/>
        </p:xfrm>
        <a:graphic>
          <a:graphicData uri="http://schemas.openxmlformats.org/presentationml/2006/ole">
            <mc:AlternateContent xmlns:mc="http://schemas.openxmlformats.org/markup-compatibility/2006">
              <mc:Choice xmlns:v="urn:schemas-microsoft-com:vml" Requires="v">
                <p:oleObj spid="_x0000_s23556" name="Equation" r:id="rId3" imgW="4446250" imgH="914368" progId="Equation.DSMT4">
                  <p:embed/>
                </p:oleObj>
              </mc:Choice>
              <mc:Fallback>
                <p:oleObj name="Equation" r:id="rId3" imgW="4446250" imgH="914368" progId="Equation.DSMT4">
                  <p:embed/>
                  <p:pic>
                    <p:nvPicPr>
                      <p:cNvPr id="2" name="对象 1">
                        <a:extLst>
                          <a:ext uri="{FF2B5EF4-FFF2-40B4-BE49-F238E27FC236}">
                            <a16:creationId xmlns:a16="http://schemas.microsoft.com/office/drawing/2014/main" id="{D28A7720-4B85-4AE2-8D09-6BA96D18EE0C}"/>
                          </a:ext>
                        </a:extLst>
                      </p:cNvPr>
                      <p:cNvPicPr/>
                      <p:nvPr/>
                    </p:nvPicPr>
                    <p:blipFill>
                      <a:blip r:embed="rId4"/>
                      <a:stretch>
                        <a:fillRect/>
                      </a:stretch>
                    </p:blipFill>
                    <p:spPr>
                      <a:xfrm>
                        <a:off x="412693" y="4553831"/>
                        <a:ext cx="8070735" cy="1659673"/>
                      </a:xfrm>
                      <a:prstGeom prst="rect">
                        <a:avLst/>
                      </a:prstGeom>
                    </p:spPr>
                  </p:pic>
                </p:oleObj>
              </mc:Fallback>
            </mc:AlternateContent>
          </a:graphicData>
        </a:graphic>
      </p:graphicFrame>
    </p:spTree>
    <p:extLst>
      <p:ext uri="{BB962C8B-B14F-4D97-AF65-F5344CB8AC3E}">
        <p14:creationId xmlns:p14="http://schemas.microsoft.com/office/powerpoint/2010/main" val="108675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FECDDC4-0CE5-42FE-878D-7DC788E0EB6A}"/>
              </a:ext>
            </a:extLst>
          </p:cNvPr>
          <p:cNvSpPr txBox="1"/>
          <p:nvPr/>
        </p:nvSpPr>
        <p:spPr>
          <a:xfrm>
            <a:off x="424832" y="3715788"/>
            <a:ext cx="8719168" cy="523220"/>
          </a:xfrm>
          <a:prstGeom prst="rect">
            <a:avLst/>
          </a:prstGeom>
          <a:noFill/>
        </p:spPr>
        <p:txBody>
          <a:bodyPr wrap="square">
            <a:spAutoFit/>
          </a:bodyPr>
          <a:lstStyle/>
          <a:p>
            <a:r>
              <a:rPr lang="zh-CN" altLang="en-US" sz="2800" kern="100" dirty="0">
                <a:solidFill>
                  <a:srgbClr val="000099"/>
                </a:solidFill>
                <a:latin typeface="黑体" panose="02010609060101010101" pitchFamily="49" charset="-122"/>
                <a:ea typeface="黑体" panose="02010609060101010101" pitchFamily="49" charset="-122"/>
              </a:rPr>
              <a:t>计算列轮廓矩阵：</a:t>
            </a:r>
          </a:p>
        </p:txBody>
      </p:sp>
      <p:graphicFrame>
        <p:nvGraphicFramePr>
          <p:cNvPr id="12" name="对象 11">
            <a:extLst>
              <a:ext uri="{FF2B5EF4-FFF2-40B4-BE49-F238E27FC236}">
                <a16:creationId xmlns:a16="http://schemas.microsoft.com/office/drawing/2014/main" id="{842F9B93-4FA5-4D4C-842F-C04242B3753B}"/>
              </a:ext>
            </a:extLst>
          </p:cNvPr>
          <p:cNvGraphicFramePr>
            <a:graphicFrameLocks noChangeAspect="1"/>
          </p:cNvGraphicFramePr>
          <p:nvPr/>
        </p:nvGraphicFramePr>
        <p:xfrm>
          <a:off x="628213" y="4443022"/>
          <a:ext cx="8174809" cy="1677481"/>
        </p:xfrm>
        <a:graphic>
          <a:graphicData uri="http://schemas.openxmlformats.org/presentationml/2006/ole">
            <mc:AlternateContent xmlns:mc="http://schemas.openxmlformats.org/markup-compatibility/2006">
              <mc:Choice xmlns:v="urn:schemas-microsoft-com:vml" Requires="v">
                <p:oleObj spid="_x0000_s24580" name="Equation" r:id="rId3" imgW="4455966" imgH="914368" progId="Equation.DSMT4">
                  <p:embed/>
                </p:oleObj>
              </mc:Choice>
              <mc:Fallback>
                <p:oleObj name="Equation" r:id="rId3" imgW="4455966" imgH="914368" progId="Equation.DSMT4">
                  <p:embed/>
                  <p:pic>
                    <p:nvPicPr>
                      <p:cNvPr id="12" name="对象 11">
                        <a:extLst>
                          <a:ext uri="{FF2B5EF4-FFF2-40B4-BE49-F238E27FC236}">
                            <a16:creationId xmlns:a16="http://schemas.microsoft.com/office/drawing/2014/main" id="{842F9B93-4FA5-4D4C-842F-C04242B3753B}"/>
                          </a:ext>
                        </a:extLst>
                      </p:cNvPr>
                      <p:cNvPicPr/>
                      <p:nvPr/>
                    </p:nvPicPr>
                    <p:blipFill>
                      <a:blip r:embed="rId4"/>
                      <a:stretch>
                        <a:fillRect/>
                      </a:stretch>
                    </p:blipFill>
                    <p:spPr>
                      <a:xfrm>
                        <a:off x="628213" y="4443022"/>
                        <a:ext cx="8174809" cy="1677481"/>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9211B2C1-8809-4D7D-BB87-CA395932209E}"/>
              </a:ext>
            </a:extLst>
          </p:cNvPr>
          <p:cNvSpPr txBox="1"/>
          <p:nvPr/>
        </p:nvSpPr>
        <p:spPr>
          <a:xfrm>
            <a:off x="732329" y="243750"/>
            <a:ext cx="8719168" cy="523220"/>
          </a:xfrm>
          <a:prstGeom prst="rect">
            <a:avLst/>
          </a:prstGeom>
          <a:noFill/>
        </p:spPr>
        <p:txBody>
          <a:bodyPr wrap="square">
            <a:spAutoFit/>
          </a:bodyPr>
          <a:lstStyle/>
          <a:p>
            <a:r>
              <a:rPr kumimoji="1" lang="zh-CN" altLang="en-US" sz="2800" dirty="0">
                <a:latin typeface="Times New Roman" panose="02020603050405020304" pitchFamily="18" charset="0"/>
              </a:rPr>
              <a:t>将表</a:t>
            </a:r>
            <a:r>
              <a:rPr kumimoji="1" lang="en-US" altLang="zh-CN" sz="2800" dirty="0">
                <a:latin typeface="Times New Roman" panose="02020603050405020304" pitchFamily="18" charset="0"/>
              </a:rPr>
              <a:t>1</a:t>
            </a:r>
            <a:r>
              <a:rPr kumimoji="1" lang="zh-CN" altLang="en-US" sz="2800" dirty="0">
                <a:latin typeface="Times New Roman" panose="02020603050405020304" pitchFamily="18" charset="0"/>
              </a:rPr>
              <a:t>中</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数据</a:t>
            </a:r>
            <a:r>
              <a:rPr lang="zh-CN" altLang="zh-CN" sz="2800" kern="100" dirty="0">
                <a:solidFill>
                  <a:srgbClr val="000099"/>
                </a:solidFill>
                <a:latin typeface="黑体" panose="02010609060101010101" pitchFamily="49" charset="-122"/>
                <a:ea typeface="黑体" panose="02010609060101010101" pitchFamily="49" charset="-122"/>
              </a:rPr>
              <a:t>除以总和</a:t>
            </a:r>
            <a:r>
              <a:rPr lang="en-US" altLang="zh-CN" sz="2800" kern="100" dirty="0">
                <a:solidFill>
                  <a:srgbClr val="000099"/>
                </a:solidFill>
                <a:latin typeface="黑体" panose="02010609060101010101" pitchFamily="49" charset="-122"/>
                <a:ea typeface="黑体" panose="02010609060101010101" pitchFamily="49" charset="-122"/>
              </a:rPr>
              <a:t>4025</a:t>
            </a:r>
            <a:r>
              <a:rPr lang="zh-CN" altLang="zh-CN" sz="2800" kern="100" dirty="0">
                <a:solidFill>
                  <a:srgbClr val="000099"/>
                </a:solidFill>
                <a:latin typeface="黑体" panose="02010609060101010101" pitchFamily="49" charset="-122"/>
                <a:ea typeface="黑体" panose="02010609060101010101" pitchFamily="49" charset="-122"/>
              </a:rPr>
              <a: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得到对应矩阵，见表</a:t>
            </a:r>
            <a:r>
              <a:rPr lang="en-US" altLang="zh-CN" sz="2800" kern="100" dirty="0">
                <a:effectLst/>
                <a:latin typeface="Times New Roman" panose="02020603050405020304" pitchFamily="18" charset="0"/>
                <a:ea typeface="宋体" panose="02010600030101010101" pitchFamily="2" charset="-122"/>
              </a:rPr>
              <a:t>2</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p>
        </p:txBody>
      </p:sp>
      <p:graphicFrame>
        <p:nvGraphicFramePr>
          <p:cNvPr id="14" name="表格 13">
            <a:extLst>
              <a:ext uri="{FF2B5EF4-FFF2-40B4-BE49-F238E27FC236}">
                <a16:creationId xmlns:a16="http://schemas.microsoft.com/office/drawing/2014/main" id="{E29B3C64-50E1-45F7-A3DF-7ECD5C88E7EF}"/>
              </a:ext>
            </a:extLst>
          </p:cNvPr>
          <p:cNvGraphicFramePr>
            <a:graphicFrameLocks noGrp="1"/>
          </p:cNvGraphicFramePr>
          <p:nvPr/>
        </p:nvGraphicFramePr>
        <p:xfrm>
          <a:off x="412693" y="1262331"/>
          <a:ext cx="8558463" cy="2219706"/>
        </p:xfrm>
        <a:graphic>
          <a:graphicData uri="http://schemas.openxmlformats.org/drawingml/2006/table">
            <a:tbl>
              <a:tblPr firstRow="1" firstCol="1" bandRow="1"/>
              <a:tblGrid>
                <a:gridCol w="1370938">
                  <a:extLst>
                    <a:ext uri="{9D8B030D-6E8A-4147-A177-3AD203B41FA5}">
                      <a16:colId xmlns:a16="http://schemas.microsoft.com/office/drawing/2014/main" val="728755848"/>
                    </a:ext>
                  </a:extLst>
                </a:gridCol>
                <a:gridCol w="1026223">
                  <a:extLst>
                    <a:ext uri="{9D8B030D-6E8A-4147-A177-3AD203B41FA5}">
                      <a16:colId xmlns:a16="http://schemas.microsoft.com/office/drawing/2014/main" val="1658094812"/>
                    </a:ext>
                  </a:extLst>
                </a:gridCol>
                <a:gridCol w="1027214">
                  <a:extLst>
                    <a:ext uri="{9D8B030D-6E8A-4147-A177-3AD203B41FA5}">
                      <a16:colId xmlns:a16="http://schemas.microsoft.com/office/drawing/2014/main" val="3032901082"/>
                    </a:ext>
                  </a:extLst>
                </a:gridCol>
                <a:gridCol w="1026223">
                  <a:extLst>
                    <a:ext uri="{9D8B030D-6E8A-4147-A177-3AD203B41FA5}">
                      <a16:colId xmlns:a16="http://schemas.microsoft.com/office/drawing/2014/main" val="574758061"/>
                    </a:ext>
                  </a:extLst>
                </a:gridCol>
                <a:gridCol w="1027214">
                  <a:extLst>
                    <a:ext uri="{9D8B030D-6E8A-4147-A177-3AD203B41FA5}">
                      <a16:colId xmlns:a16="http://schemas.microsoft.com/office/drawing/2014/main" val="2290491032"/>
                    </a:ext>
                  </a:extLst>
                </a:gridCol>
                <a:gridCol w="1026223">
                  <a:extLst>
                    <a:ext uri="{9D8B030D-6E8A-4147-A177-3AD203B41FA5}">
                      <a16:colId xmlns:a16="http://schemas.microsoft.com/office/drawing/2014/main" val="1242007849"/>
                    </a:ext>
                  </a:extLst>
                </a:gridCol>
                <a:gridCol w="1027214">
                  <a:extLst>
                    <a:ext uri="{9D8B030D-6E8A-4147-A177-3AD203B41FA5}">
                      <a16:colId xmlns:a16="http://schemas.microsoft.com/office/drawing/2014/main" val="1801093088"/>
                    </a:ext>
                  </a:extLst>
                </a:gridCol>
                <a:gridCol w="1027214">
                  <a:extLst>
                    <a:ext uri="{9D8B030D-6E8A-4147-A177-3AD203B41FA5}">
                      <a16:colId xmlns:a16="http://schemas.microsoft.com/office/drawing/2014/main" val="3815155910"/>
                    </a:ext>
                  </a:extLst>
                </a:gridCol>
              </a:tblGrid>
              <a:tr h="180975">
                <a:tc>
                  <a:txBody>
                    <a:bodyPr/>
                    <a:lstStyle/>
                    <a:p>
                      <a:pPr indent="89535" algn="ctr">
                        <a:lnSpc>
                          <a:spcPct val="150000"/>
                        </a:lnSpc>
                      </a:pPr>
                      <a:r>
                        <a:rPr lang="zh-CN" sz="1800" kern="0">
                          <a:solidFill>
                            <a:srgbClr val="333333"/>
                          </a:solidFill>
                          <a:effectLst/>
                          <a:latin typeface="Times New Roman" panose="02020603050405020304" pitchFamily="18" charset="0"/>
                          <a:ea typeface="宋体" panose="02010600030101010101" pitchFamily="2" charset="-122"/>
                        </a:rPr>
                        <a:t>　</a:t>
                      </a:r>
                      <a:r>
                        <a:rPr lang="zh-CN" sz="1800" kern="0">
                          <a:effectLst/>
                          <a:latin typeface="Times New Roman" panose="02020603050405020304" pitchFamily="18" charset="0"/>
                          <a:ea typeface="宋体" panose="02010600030101010101" pitchFamily="2" charset="-122"/>
                        </a:rPr>
                        <a:t>软件性能</a:t>
                      </a:r>
                      <a:endParaRPr lang="zh-CN" sz="1800" kern="100">
                        <a:effectLst/>
                        <a:latin typeface="Times New Roman" panose="02020603050405020304" pitchFamily="18" charset="0"/>
                        <a:ea typeface="宋体" panose="02010600030101010101" pitchFamily="2" charset="-122"/>
                      </a:endParaRPr>
                    </a:p>
                    <a:p>
                      <a:pPr indent="-179705" algn="ctr">
                        <a:lnSpc>
                          <a:spcPct val="150000"/>
                        </a:lnSpc>
                      </a:pPr>
                      <a:r>
                        <a:rPr lang="zh-CN" sz="1800" kern="0">
                          <a:effectLst/>
                          <a:latin typeface="Times New Roman" panose="02020603050405020304" pitchFamily="18" charset="0"/>
                          <a:ea typeface="宋体" panose="02010600030101010101" pitchFamily="2" charset="-122"/>
                        </a:rPr>
                        <a:t>软件名称</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3175" cap="flat" cmpd="sng" algn="ctr">
                      <a:solidFill>
                        <a:srgbClr val="000000"/>
                      </a:solidFill>
                      <a:prstDash val="solid"/>
                      <a:round/>
                      <a:headEnd type="none" w="med" len="med"/>
                      <a:tailEnd type="none" w="med" len="med"/>
                    </a:lnTlToBr>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易学</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操作简单</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运行速度快</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可视化</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算法丰富</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界面友好</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zh-CN" sz="1800" kern="0" dirty="0">
                          <a:effectLst/>
                          <a:latin typeface="Times New Roman" panose="02020603050405020304" pitchFamily="18" charset="0"/>
                          <a:ea typeface="宋体" panose="02010600030101010101" pitchFamily="2" charset="-122"/>
                        </a:rPr>
                        <a:t>扩展能力强</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572460"/>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A</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0.0348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0.0298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0.0323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0.0248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0.0348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0.0273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0.0323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28669"/>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B</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0.0398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0.0373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0.0447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0.0447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0.0398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0.0398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0.0398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53266"/>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C</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0.0422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0.0447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0.0273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0.0286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0.0298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0.0348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0.0248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1271108"/>
                  </a:ext>
                </a:extLst>
              </a:tr>
              <a:tr h="190500">
                <a:tc>
                  <a:txBody>
                    <a:bodyPr/>
                    <a:lstStyle/>
                    <a:p>
                      <a:pPr algn="ctr">
                        <a:lnSpc>
                          <a:spcPct val="150000"/>
                        </a:lnSpc>
                      </a:pPr>
                      <a:r>
                        <a:rPr lang="en-US" sz="1800" kern="0">
                          <a:effectLst/>
                          <a:latin typeface="Times New Roman" panose="02020603050405020304" pitchFamily="18" charset="0"/>
                          <a:ea typeface="宋体" panose="02010600030101010101" pitchFamily="2" charset="-122"/>
                        </a:rPr>
                        <a:t>D</a:t>
                      </a:r>
                      <a:r>
                        <a:rPr lang="zh-CN" sz="1800" kern="0">
                          <a:effectLst/>
                          <a:latin typeface="Times New Roman" panose="02020603050405020304" pitchFamily="18" charset="0"/>
                          <a:ea typeface="宋体" panose="02010600030101010101" pitchFamily="2" charset="-122"/>
                        </a:rPr>
                        <a:t>软件</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0.0248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0.0373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0.0497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0.0373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0.0447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0.0298 </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0.0422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011645"/>
                  </a:ext>
                </a:extLst>
              </a:tr>
            </a:tbl>
          </a:graphicData>
        </a:graphic>
      </p:graphicFrame>
      <p:sp>
        <p:nvSpPr>
          <p:cNvPr id="15" name="Rectangle 1">
            <a:extLst>
              <a:ext uri="{FF2B5EF4-FFF2-40B4-BE49-F238E27FC236}">
                <a16:creationId xmlns:a16="http://schemas.microsoft.com/office/drawing/2014/main" id="{95E4B79E-F86B-42D7-B246-33ACBBE59EA6}"/>
              </a:ext>
            </a:extLst>
          </p:cNvPr>
          <p:cNvSpPr>
            <a:spLocks noChangeArrowheads="1"/>
          </p:cNvSpPr>
          <p:nvPr/>
        </p:nvSpPr>
        <p:spPr bwMode="auto">
          <a:xfrm>
            <a:off x="2060735" y="778385"/>
            <a:ext cx="50225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zh-CN" altLang="zh-CN"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表</a:t>
            </a:r>
            <a:r>
              <a:rPr lang="en-US" altLang="zh-CN"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消费者对四种软件性能评价的对应矩阵</a:t>
            </a:r>
          </a:p>
        </p:txBody>
      </p:sp>
    </p:spTree>
    <p:extLst>
      <p:ext uri="{BB962C8B-B14F-4D97-AF65-F5344CB8AC3E}">
        <p14:creationId xmlns:p14="http://schemas.microsoft.com/office/powerpoint/2010/main" val="404611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02CD60F-B673-4A5F-BE02-CAEA847464E9}"/>
              </a:ext>
            </a:extLst>
          </p:cNvPr>
          <p:cNvSpPr txBox="1"/>
          <p:nvPr/>
        </p:nvSpPr>
        <p:spPr>
          <a:xfrm>
            <a:off x="732329" y="697234"/>
            <a:ext cx="8719168" cy="523220"/>
          </a:xfrm>
          <a:prstGeom prst="rect">
            <a:avLst/>
          </a:prstGeom>
          <a:noFill/>
        </p:spPr>
        <p:txBody>
          <a:bodyPr wrap="square">
            <a:spAutoFit/>
          </a:bodyPr>
          <a:lstStyle/>
          <a:p>
            <a:r>
              <a:rPr lang="zh-CN" altLang="en-US" sz="2800" dirty="0"/>
              <a:t>计算奇异值、主惯量以及贡献率</a:t>
            </a:r>
          </a:p>
        </p:txBody>
      </p:sp>
      <p:graphicFrame>
        <p:nvGraphicFramePr>
          <p:cNvPr id="7" name="表格 6">
            <a:extLst>
              <a:ext uri="{FF2B5EF4-FFF2-40B4-BE49-F238E27FC236}">
                <a16:creationId xmlns:a16="http://schemas.microsoft.com/office/drawing/2014/main" id="{CE37A575-B8BB-4C4A-B166-63B3FD903A45}"/>
              </a:ext>
            </a:extLst>
          </p:cNvPr>
          <p:cNvGraphicFramePr>
            <a:graphicFrameLocks noGrp="1"/>
          </p:cNvGraphicFramePr>
          <p:nvPr/>
        </p:nvGraphicFramePr>
        <p:xfrm>
          <a:off x="420096" y="1998604"/>
          <a:ext cx="8411669" cy="1811020"/>
        </p:xfrm>
        <a:graphic>
          <a:graphicData uri="http://schemas.openxmlformats.org/drawingml/2006/table">
            <a:tbl>
              <a:tblPr firstRow="1" firstCol="1" bandRow="1"/>
              <a:tblGrid>
                <a:gridCol w="937756">
                  <a:extLst>
                    <a:ext uri="{9D8B030D-6E8A-4147-A177-3AD203B41FA5}">
                      <a16:colId xmlns:a16="http://schemas.microsoft.com/office/drawing/2014/main" val="3423567245"/>
                    </a:ext>
                  </a:extLst>
                </a:gridCol>
                <a:gridCol w="1494158">
                  <a:extLst>
                    <a:ext uri="{9D8B030D-6E8A-4147-A177-3AD203B41FA5}">
                      <a16:colId xmlns:a16="http://schemas.microsoft.com/office/drawing/2014/main" val="707655172"/>
                    </a:ext>
                  </a:extLst>
                </a:gridCol>
                <a:gridCol w="1494158">
                  <a:extLst>
                    <a:ext uri="{9D8B030D-6E8A-4147-A177-3AD203B41FA5}">
                      <a16:colId xmlns:a16="http://schemas.microsoft.com/office/drawing/2014/main" val="1189684530"/>
                    </a:ext>
                  </a:extLst>
                </a:gridCol>
                <a:gridCol w="1495199">
                  <a:extLst>
                    <a:ext uri="{9D8B030D-6E8A-4147-A177-3AD203B41FA5}">
                      <a16:colId xmlns:a16="http://schemas.microsoft.com/office/drawing/2014/main" val="4129812474"/>
                    </a:ext>
                  </a:extLst>
                </a:gridCol>
                <a:gridCol w="1495199">
                  <a:extLst>
                    <a:ext uri="{9D8B030D-6E8A-4147-A177-3AD203B41FA5}">
                      <a16:colId xmlns:a16="http://schemas.microsoft.com/office/drawing/2014/main" val="952665078"/>
                    </a:ext>
                  </a:extLst>
                </a:gridCol>
                <a:gridCol w="1495199">
                  <a:extLst>
                    <a:ext uri="{9D8B030D-6E8A-4147-A177-3AD203B41FA5}">
                      <a16:colId xmlns:a16="http://schemas.microsoft.com/office/drawing/2014/main" val="1119267953"/>
                    </a:ext>
                  </a:extLst>
                </a:gridCol>
              </a:tblGrid>
              <a:tr h="0">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 </a:t>
                      </a:r>
                      <a:endParaRPr lang="zh-CN" sz="18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800" kern="100">
                          <a:effectLst/>
                          <a:latin typeface="Times New Roman" panose="02020603050405020304" pitchFamily="18" charset="0"/>
                          <a:ea typeface="宋体" panose="02010600030101010101" pitchFamily="2" charset="-122"/>
                        </a:rPr>
                        <a:t>奇异值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800" kern="100">
                          <a:effectLst/>
                          <a:latin typeface="Times New Roman" panose="02020603050405020304" pitchFamily="18" charset="0"/>
                          <a:ea typeface="宋体" panose="02010600030101010101" pitchFamily="2" charset="-122"/>
                        </a:rPr>
                        <a:t>主惯量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800" kern="100">
                          <a:effectLst/>
                          <a:latin typeface="Times New Roman" panose="02020603050405020304" pitchFamily="18" charset="0"/>
                          <a:ea typeface="宋体" panose="02010600030101010101" pitchFamily="2" charset="-122"/>
                        </a:rPr>
                        <a:t>卡方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800" kern="100">
                          <a:effectLst/>
                          <a:latin typeface="Times New Roman" panose="02020603050405020304" pitchFamily="18" charset="0"/>
                          <a:ea typeface="宋体" panose="02010600030101010101" pitchFamily="2" charset="-122"/>
                        </a:rPr>
                        <a:t>贡献率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1800" kern="100">
                          <a:effectLst/>
                          <a:latin typeface="Times New Roman" panose="02020603050405020304" pitchFamily="18" charset="0"/>
                          <a:ea typeface="宋体" panose="02010600030101010101" pitchFamily="2" charset="-122"/>
                        </a:rPr>
                        <a:t>累计贡献率</a:t>
                      </a: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080006"/>
                  </a:ext>
                </a:extLst>
              </a:tr>
              <a:tr h="0">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0.13588</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0.01846</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74.3166</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79.58</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79.58</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2934841"/>
                  </a:ext>
                </a:extLst>
              </a:tr>
              <a:tr h="0">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2</a:t>
                      </a:r>
                      <a:endParaRPr lang="zh-CN" sz="18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0.05125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0.00263</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10.5714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11.32</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90.90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2390648"/>
                  </a:ext>
                </a:extLst>
              </a:tr>
              <a:tr h="0">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3</a:t>
                      </a:r>
                      <a:endParaRPr lang="zh-CN" sz="18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0.04595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0.00211</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8.4987</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9.10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100.00</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3637144"/>
                  </a:ext>
                </a:extLst>
              </a:tr>
              <a:tr h="0">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 </a:t>
                      </a:r>
                      <a:endParaRPr lang="zh-CN" sz="18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 </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0.02320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b="1" kern="100" dirty="0">
                          <a:solidFill>
                            <a:srgbClr val="000099"/>
                          </a:solidFill>
                          <a:effectLst/>
                          <a:latin typeface="Times New Roman" panose="02020603050405020304" pitchFamily="18" charset="0"/>
                          <a:ea typeface="宋体" panose="02010600030101010101" pitchFamily="2" charset="-122"/>
                        </a:rPr>
                        <a:t>93.3867</a:t>
                      </a:r>
                      <a:endParaRPr lang="zh-CN" sz="1800" b="1" kern="100" dirty="0">
                        <a:solidFill>
                          <a:srgbClr val="000099"/>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a:effectLst/>
                          <a:latin typeface="Times New Roman" panose="02020603050405020304" pitchFamily="18" charset="0"/>
                          <a:ea typeface="宋体" panose="02010600030101010101" pitchFamily="2" charset="-122"/>
                        </a:rPr>
                        <a:t> </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1800" kern="100" dirty="0">
                          <a:effectLst/>
                          <a:latin typeface="Times New Roman" panose="02020603050405020304" pitchFamily="18" charset="0"/>
                          <a:ea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0256522"/>
                  </a:ext>
                </a:extLst>
              </a:tr>
            </a:tbl>
          </a:graphicData>
        </a:graphic>
      </p:graphicFrame>
      <p:sp>
        <p:nvSpPr>
          <p:cNvPr id="8" name="Rectangle 2">
            <a:extLst>
              <a:ext uri="{FF2B5EF4-FFF2-40B4-BE49-F238E27FC236}">
                <a16:creationId xmlns:a16="http://schemas.microsoft.com/office/drawing/2014/main" id="{F5B2F7C9-BF06-4010-8EF9-38BF8BE35F58}"/>
              </a:ext>
            </a:extLst>
          </p:cNvPr>
          <p:cNvSpPr>
            <a:spLocks noChangeArrowheads="1"/>
          </p:cNvSpPr>
          <p:nvPr/>
        </p:nvSpPr>
        <p:spPr bwMode="auto">
          <a:xfrm>
            <a:off x="2391665" y="1520986"/>
            <a:ext cx="4091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ctr" defTabSz="914400" rtl="0" eaLnBrk="0" fontAlgn="base" latinLnBrk="0" hangingPunct="0">
              <a:lnSpc>
                <a:spcPct val="100000"/>
              </a:lnSpc>
              <a:spcBef>
                <a:spcPct val="0"/>
              </a:spcBef>
              <a:spcAft>
                <a:spcPct val="0"/>
              </a:spcAft>
              <a:buClrTx/>
              <a:buSzTx/>
              <a:buFontTx/>
              <a:buNone/>
              <a:tabLst/>
            </a:pPr>
            <a:r>
              <a:rPr lang="zh-CN" altLang="zh-CN"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表</a:t>
            </a:r>
            <a:r>
              <a:rPr lang="en-US" altLang="zh-CN"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0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奇异值、主惯量以及贡献率</a:t>
            </a:r>
          </a:p>
        </p:txBody>
      </p:sp>
      <p:pic>
        <p:nvPicPr>
          <p:cNvPr id="3" name="图片 2" descr="表格&#10;&#10;描述已自动生成">
            <a:extLst>
              <a:ext uri="{FF2B5EF4-FFF2-40B4-BE49-F238E27FC236}">
                <a16:creationId xmlns:a16="http://schemas.microsoft.com/office/drawing/2014/main" id="{7D69E0AA-BA3F-4007-B2F8-FE4755D65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35" y="4145667"/>
            <a:ext cx="8479371" cy="2488397"/>
          </a:xfrm>
          <a:prstGeom prst="rect">
            <a:avLst/>
          </a:prstGeom>
        </p:spPr>
      </p:pic>
    </p:spTree>
    <p:extLst>
      <p:ext uri="{BB962C8B-B14F-4D97-AF65-F5344CB8AC3E}">
        <p14:creationId xmlns:p14="http://schemas.microsoft.com/office/powerpoint/2010/main" val="4282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DC76D0B-118D-4D07-A0D0-923938923948}"/>
              </a:ext>
            </a:extLst>
          </p:cNvPr>
          <p:cNvGraphicFramePr>
            <a:graphicFrameLocks noGrp="1"/>
          </p:cNvGraphicFramePr>
          <p:nvPr/>
        </p:nvGraphicFramePr>
        <p:xfrm>
          <a:off x="711727" y="1138334"/>
          <a:ext cx="7720545" cy="5234472"/>
        </p:xfrm>
        <a:graphic>
          <a:graphicData uri="http://schemas.openxmlformats.org/drawingml/2006/table">
            <a:tbl>
              <a:tblPr firstRow="1" firstCol="1" bandRow="1">
                <a:tableStyleId>{5C22544A-7EE6-4342-B048-85BDC9FD1C3A}</a:tableStyleId>
              </a:tblPr>
              <a:tblGrid>
                <a:gridCol w="1286308">
                  <a:extLst>
                    <a:ext uri="{9D8B030D-6E8A-4147-A177-3AD203B41FA5}">
                      <a16:colId xmlns:a16="http://schemas.microsoft.com/office/drawing/2014/main" val="2599051880"/>
                    </a:ext>
                  </a:extLst>
                </a:gridCol>
                <a:gridCol w="1286308">
                  <a:extLst>
                    <a:ext uri="{9D8B030D-6E8A-4147-A177-3AD203B41FA5}">
                      <a16:colId xmlns:a16="http://schemas.microsoft.com/office/drawing/2014/main" val="5095426"/>
                    </a:ext>
                  </a:extLst>
                </a:gridCol>
                <a:gridCol w="1286308">
                  <a:extLst>
                    <a:ext uri="{9D8B030D-6E8A-4147-A177-3AD203B41FA5}">
                      <a16:colId xmlns:a16="http://schemas.microsoft.com/office/drawing/2014/main" val="3857042308"/>
                    </a:ext>
                  </a:extLst>
                </a:gridCol>
                <a:gridCol w="1746173">
                  <a:extLst>
                    <a:ext uri="{9D8B030D-6E8A-4147-A177-3AD203B41FA5}">
                      <a16:colId xmlns:a16="http://schemas.microsoft.com/office/drawing/2014/main" val="4231788135"/>
                    </a:ext>
                  </a:extLst>
                </a:gridCol>
                <a:gridCol w="1054360">
                  <a:extLst>
                    <a:ext uri="{9D8B030D-6E8A-4147-A177-3AD203B41FA5}">
                      <a16:colId xmlns:a16="http://schemas.microsoft.com/office/drawing/2014/main" val="1335864297"/>
                    </a:ext>
                  </a:extLst>
                </a:gridCol>
                <a:gridCol w="1061088">
                  <a:extLst>
                    <a:ext uri="{9D8B030D-6E8A-4147-A177-3AD203B41FA5}">
                      <a16:colId xmlns:a16="http://schemas.microsoft.com/office/drawing/2014/main" val="1509043814"/>
                    </a:ext>
                  </a:extLst>
                </a:gridCol>
              </a:tblGrid>
              <a:tr h="581608">
                <a:tc>
                  <a:txBody>
                    <a:bodyPr/>
                    <a:lstStyle/>
                    <a:p>
                      <a:pPr marL="0" algn="ctr" defTabSz="822940" rtl="0" eaLnBrk="1" latinLnBrk="0" hangingPunct="1"/>
                      <a:r>
                        <a:rPr lang="zh-CN" altLang="en-US" sz="2400" kern="0" dirty="0">
                          <a:solidFill>
                            <a:schemeClr val="bg1"/>
                          </a:solidFill>
                          <a:effectLst/>
                          <a:latin typeface="Times New Roman" panose="02020603050405020304" pitchFamily="18" charset="0"/>
                          <a:ea typeface="+mn-ea"/>
                          <a:cs typeface="Times New Roman" panose="02020603050405020304" pitchFamily="18" charset="0"/>
                        </a:rPr>
                        <a:t>代码</a:t>
                      </a:r>
                    </a:p>
                  </a:txBody>
                  <a:tcPr marL="68580" marR="68580" marT="0" marB="0"/>
                </a:tc>
                <a:tc>
                  <a:txBody>
                    <a:bodyPr/>
                    <a:lstStyle/>
                    <a:p>
                      <a:pPr marL="0" algn="ctr" defTabSz="822940" rtl="0" eaLnBrk="1" latinLnBrk="0" hangingPunct="1"/>
                      <a:r>
                        <a:rPr lang="zh-CN" altLang="en-US" sz="2400" kern="0" dirty="0">
                          <a:solidFill>
                            <a:schemeClr val="bg1"/>
                          </a:solidFill>
                          <a:effectLst/>
                          <a:latin typeface="Times New Roman" panose="02020603050405020304" pitchFamily="18" charset="0"/>
                          <a:ea typeface="+mn-ea"/>
                          <a:cs typeface="Times New Roman" panose="02020603050405020304" pitchFamily="18" charset="0"/>
                        </a:rPr>
                        <a:t>含义</a:t>
                      </a:r>
                    </a:p>
                  </a:txBody>
                  <a:tcPr marL="68580" marR="68580" marT="0" marB="0"/>
                </a:tc>
                <a:tc>
                  <a:txBody>
                    <a:bodyPr/>
                    <a:lstStyle/>
                    <a:p>
                      <a:pPr marL="0" algn="ctr" defTabSz="822940" rtl="0" eaLnBrk="1" latinLnBrk="0" hangingPunct="1"/>
                      <a:r>
                        <a:rPr lang="zh-CN" altLang="en-US" sz="2400" kern="0" dirty="0">
                          <a:solidFill>
                            <a:schemeClr val="bg1"/>
                          </a:solidFill>
                          <a:effectLst/>
                          <a:latin typeface="Times New Roman" panose="02020603050405020304" pitchFamily="18" charset="0"/>
                          <a:ea typeface="+mn-ea"/>
                          <a:cs typeface="Times New Roman" panose="02020603050405020304" pitchFamily="18" charset="0"/>
                        </a:rPr>
                        <a:t>代码</a:t>
                      </a:r>
                    </a:p>
                  </a:txBody>
                  <a:tcPr marL="68580" marR="68580" marT="0" marB="0"/>
                </a:tc>
                <a:tc>
                  <a:txBody>
                    <a:bodyPr/>
                    <a:lstStyle/>
                    <a:p>
                      <a:pPr marL="0" algn="ctr" defTabSz="822940" rtl="0" eaLnBrk="1" latinLnBrk="0" hangingPunct="1"/>
                      <a:r>
                        <a:rPr lang="zh-CN" altLang="en-US" sz="2400" kern="0" dirty="0">
                          <a:solidFill>
                            <a:schemeClr val="bg1"/>
                          </a:solidFill>
                          <a:effectLst/>
                          <a:latin typeface="Times New Roman" panose="02020603050405020304" pitchFamily="18" charset="0"/>
                          <a:ea typeface="+mn-ea"/>
                          <a:cs typeface="Times New Roman" panose="02020603050405020304" pitchFamily="18" charset="0"/>
                        </a:rPr>
                        <a:t>含义</a:t>
                      </a:r>
                    </a:p>
                  </a:txBody>
                  <a:tcPr marL="68580" marR="68580" marT="0" marB="0"/>
                </a:tc>
                <a:tc>
                  <a:txBody>
                    <a:bodyPr/>
                    <a:lstStyle/>
                    <a:p>
                      <a:pPr marL="0" algn="ctr" defTabSz="822940" rtl="0" eaLnBrk="1" latinLnBrk="0" hangingPunct="1"/>
                      <a:r>
                        <a:rPr lang="zh-CN" altLang="en-US" sz="2400" kern="0" dirty="0">
                          <a:solidFill>
                            <a:schemeClr val="bg1"/>
                          </a:solidFill>
                          <a:effectLst/>
                          <a:latin typeface="Times New Roman" panose="02020603050405020304" pitchFamily="18" charset="0"/>
                          <a:ea typeface="+mn-ea"/>
                          <a:cs typeface="Times New Roman" panose="02020603050405020304" pitchFamily="18" charset="0"/>
                        </a:rPr>
                        <a:t>代码</a:t>
                      </a:r>
                    </a:p>
                  </a:txBody>
                  <a:tcPr marL="68580" marR="68580" marT="0" marB="0"/>
                </a:tc>
                <a:tc>
                  <a:txBody>
                    <a:bodyPr/>
                    <a:lstStyle/>
                    <a:p>
                      <a:pPr marL="0" algn="ctr" defTabSz="822940" rtl="0" eaLnBrk="1" latinLnBrk="0" hangingPunct="1"/>
                      <a:r>
                        <a:rPr lang="zh-CN" altLang="en-US" sz="2400" kern="0" dirty="0">
                          <a:solidFill>
                            <a:schemeClr val="bg1"/>
                          </a:solidFill>
                          <a:effectLst/>
                          <a:latin typeface="Times New Roman" panose="02020603050405020304" pitchFamily="18" charset="0"/>
                          <a:ea typeface="+mn-ea"/>
                          <a:cs typeface="Times New Roman" panose="02020603050405020304" pitchFamily="18" charset="0"/>
                        </a:rPr>
                        <a:t>含义</a:t>
                      </a:r>
                    </a:p>
                  </a:txBody>
                  <a:tcPr marL="68580" marR="68580" marT="0" marB="0"/>
                </a:tc>
                <a:extLst>
                  <a:ext uri="{0D108BD9-81ED-4DB2-BD59-A6C34878D82A}">
                    <a16:rowId xmlns:a16="http://schemas.microsoft.com/office/drawing/2014/main" val="2792696403"/>
                  </a:ext>
                </a:extLst>
              </a:tr>
              <a:tr h="581608">
                <a:tc>
                  <a:txBody>
                    <a:bodyPr/>
                    <a:lstStyle/>
                    <a:p>
                      <a:pPr marL="0" algn="ctr" defTabSz="822940" rtl="0" eaLnBrk="1" latinLnBrk="0" hangingPunct="1"/>
                      <a:r>
                        <a:rPr lang="en-US" sz="2400" kern="0" dirty="0">
                          <a:solidFill>
                            <a:schemeClr val="bg1"/>
                          </a:solidFill>
                          <a:effectLst/>
                          <a:latin typeface="Times New Roman" panose="02020603050405020304" pitchFamily="18" charset="0"/>
                          <a:ea typeface="+mn-ea"/>
                          <a:cs typeface="Times New Roman" panose="02020603050405020304" pitchFamily="18" charset="0"/>
                        </a:rPr>
                        <a:t>Name1</a:t>
                      </a:r>
                      <a:endParaRPr lang="zh-CN" altLang="en-US" sz="2400" kern="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dirty="0">
                          <a:solidFill>
                            <a:schemeClr val="dk1"/>
                          </a:solidFill>
                          <a:effectLst/>
                          <a:latin typeface="Times New Roman" panose="02020603050405020304" pitchFamily="18" charset="0"/>
                          <a:ea typeface="+mn-ea"/>
                          <a:cs typeface="Times New Roman" panose="02020603050405020304" pitchFamily="18" charset="0"/>
                        </a:rPr>
                        <a:t>玉泉</a:t>
                      </a:r>
                    </a:p>
                  </a:txBody>
                  <a:tcPr marL="68580" marR="68580" marT="0" marB="0"/>
                </a:tc>
                <a:tc>
                  <a:txBody>
                    <a:bodyPr/>
                    <a:lstStyle/>
                    <a:p>
                      <a:pPr marL="0" algn="ctr" defTabSz="822940" rtl="0" eaLnBrk="1" latinLnBrk="0" hangingPunct="1"/>
                      <a:r>
                        <a:rPr lang="en-US" sz="2400" kern="0" dirty="0">
                          <a:solidFill>
                            <a:schemeClr val="dk1"/>
                          </a:solidFill>
                          <a:effectLst/>
                          <a:latin typeface="Times New Roman" panose="02020603050405020304" pitchFamily="18" charset="0"/>
                          <a:ea typeface="+mn-ea"/>
                          <a:cs typeface="Times New Roman" panose="02020603050405020304" pitchFamily="18" charset="0"/>
                        </a:rPr>
                        <a:t>Product1</a:t>
                      </a:r>
                      <a:endParaRPr lang="zh-CN" altLang="en-US" sz="2400" kern="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dirty="0">
                          <a:solidFill>
                            <a:schemeClr val="dk1"/>
                          </a:solidFill>
                          <a:effectLst/>
                          <a:latin typeface="Times New Roman" panose="02020603050405020304" pitchFamily="18" charset="0"/>
                          <a:ea typeface="+mn-ea"/>
                          <a:cs typeface="Times New Roman" panose="02020603050405020304" pitchFamily="18" charset="0"/>
                        </a:rPr>
                        <a:t>雪糕</a:t>
                      </a:r>
                    </a:p>
                  </a:txBody>
                  <a:tcPr marL="68580" marR="68580" marT="0" marB="0"/>
                </a:tc>
                <a:tc>
                  <a:txBody>
                    <a:bodyPr/>
                    <a:lstStyle/>
                    <a:p>
                      <a:pPr marL="0" algn="ctr" defTabSz="822940" rtl="0" eaLnBrk="1" latinLnBrk="0" hangingPunct="1"/>
                      <a:r>
                        <a:rPr lang="en-US" sz="2400" kern="0" dirty="0">
                          <a:solidFill>
                            <a:schemeClr val="dk1"/>
                          </a:solidFill>
                          <a:effectLst/>
                          <a:latin typeface="Times New Roman" panose="02020603050405020304" pitchFamily="18" charset="0"/>
                          <a:ea typeface="+mn-ea"/>
                          <a:cs typeface="Times New Roman" panose="02020603050405020304" pitchFamily="18" charset="0"/>
                        </a:rPr>
                        <a:t>Feel1</a:t>
                      </a:r>
                      <a:endParaRPr lang="zh-CN" altLang="en-US" sz="2400" kern="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spcBef>
                          <a:spcPct val="0"/>
                        </a:spcBef>
                        <a:buClrTx/>
                        <a:buSzTx/>
                        <a:buFontTx/>
                        <a:buNone/>
                      </a:pPr>
                      <a:r>
                        <a:rPr kumimoji="1" lang="zh-CN" altLang="en-US" sz="2400" b="1" kern="1200" dirty="0">
                          <a:solidFill>
                            <a:srgbClr val="0000FF"/>
                          </a:solidFill>
                          <a:latin typeface="宋体" panose="02010600030101010101" pitchFamily="2" charset="-122"/>
                          <a:ea typeface="宋体" panose="02010600030101010101" pitchFamily="2" charset="-122"/>
                          <a:cs typeface="+mn-cs"/>
                        </a:rPr>
                        <a:t>清爽</a:t>
                      </a:r>
                    </a:p>
                  </a:txBody>
                  <a:tcPr marL="68580" marR="68580" marT="0" marB="0"/>
                </a:tc>
                <a:extLst>
                  <a:ext uri="{0D108BD9-81ED-4DB2-BD59-A6C34878D82A}">
                    <a16:rowId xmlns:a16="http://schemas.microsoft.com/office/drawing/2014/main" val="544194577"/>
                  </a:ext>
                </a:extLst>
              </a:tr>
              <a:tr h="581608">
                <a:tc>
                  <a:txBody>
                    <a:bodyPr/>
                    <a:lstStyle/>
                    <a:p>
                      <a:pPr marL="0" algn="ctr" defTabSz="822940" rtl="0" eaLnBrk="1" latinLnBrk="0" hangingPunct="1"/>
                      <a:r>
                        <a:rPr lang="en-US" sz="2400" kern="0" dirty="0">
                          <a:solidFill>
                            <a:schemeClr val="bg1"/>
                          </a:solidFill>
                          <a:effectLst/>
                          <a:latin typeface="Times New Roman" panose="02020603050405020304" pitchFamily="18" charset="0"/>
                          <a:ea typeface="+mn-ea"/>
                          <a:cs typeface="Times New Roman" panose="02020603050405020304" pitchFamily="18" charset="0"/>
                        </a:rPr>
                        <a:t>Name2</a:t>
                      </a:r>
                      <a:endParaRPr lang="zh-CN" altLang="en-US" sz="2400" kern="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雪源</a:t>
                      </a:r>
                    </a:p>
                  </a:txBody>
                  <a:tcPr marL="68580" marR="68580" marT="0" marB="0"/>
                </a:tc>
                <a:tc>
                  <a:txBody>
                    <a:bodyPr/>
                    <a:lstStyle/>
                    <a:p>
                      <a:pPr marL="0" algn="ctr" defTabSz="822940" rtl="0" eaLnBrk="1" latinLnBrk="0" hangingPunct="1"/>
                      <a:r>
                        <a:rPr lang="en-US" sz="2400" kern="0" dirty="0">
                          <a:solidFill>
                            <a:schemeClr val="dk1"/>
                          </a:solidFill>
                          <a:effectLst/>
                          <a:latin typeface="Times New Roman" panose="02020603050405020304" pitchFamily="18" charset="0"/>
                          <a:ea typeface="+mn-ea"/>
                          <a:cs typeface="Times New Roman" panose="02020603050405020304" pitchFamily="18" charset="0"/>
                        </a:rPr>
                        <a:t>Product2</a:t>
                      </a:r>
                      <a:endParaRPr lang="zh-CN" altLang="en-US" sz="2400" kern="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spcBef>
                          <a:spcPct val="0"/>
                        </a:spcBef>
                        <a:buClrTx/>
                        <a:buSzTx/>
                        <a:buFontTx/>
                        <a:buNone/>
                      </a:pPr>
                      <a:r>
                        <a:rPr kumimoji="1" lang="zh-CN" altLang="en-US" sz="2400" b="1" kern="1200" dirty="0">
                          <a:solidFill>
                            <a:srgbClr val="0000FF"/>
                          </a:solidFill>
                          <a:latin typeface="宋体" panose="02010600030101010101" pitchFamily="2" charset="-122"/>
                          <a:ea typeface="宋体" panose="02010600030101010101" pitchFamily="2" charset="-122"/>
                          <a:cs typeface="+mn-cs"/>
                        </a:rPr>
                        <a:t>纯水</a:t>
                      </a:r>
                    </a:p>
                  </a:txBody>
                  <a:tcPr marL="68580" marR="68580" marT="0" marB="0"/>
                </a:tc>
                <a:tc>
                  <a:txBody>
                    <a:bodyPr/>
                    <a:lstStyle/>
                    <a:p>
                      <a:pPr marL="0" algn="ctr" defTabSz="822940" rtl="0" eaLnBrk="1" latinLnBrk="0" hangingPunct="1"/>
                      <a:r>
                        <a:rPr lang="en-US" sz="2400" kern="0" dirty="0">
                          <a:solidFill>
                            <a:schemeClr val="dk1"/>
                          </a:solidFill>
                          <a:effectLst/>
                          <a:latin typeface="Times New Roman" panose="02020603050405020304" pitchFamily="18" charset="0"/>
                          <a:ea typeface="+mn-ea"/>
                          <a:cs typeface="Times New Roman" panose="02020603050405020304" pitchFamily="18" charset="0"/>
                        </a:rPr>
                        <a:t>Feel2</a:t>
                      </a:r>
                      <a:endParaRPr lang="zh-CN" altLang="en-US" sz="2400" kern="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甘甜</a:t>
                      </a:r>
                    </a:p>
                  </a:txBody>
                  <a:tcPr marL="68580" marR="68580" marT="0" marB="0"/>
                </a:tc>
                <a:extLst>
                  <a:ext uri="{0D108BD9-81ED-4DB2-BD59-A6C34878D82A}">
                    <a16:rowId xmlns:a16="http://schemas.microsoft.com/office/drawing/2014/main" val="963473504"/>
                  </a:ext>
                </a:extLst>
              </a:tr>
              <a:tr h="581608">
                <a:tc>
                  <a:txBody>
                    <a:bodyPr/>
                    <a:lstStyle/>
                    <a:p>
                      <a:pPr marL="0" algn="ctr" defTabSz="822940" rtl="0" eaLnBrk="1" latinLnBrk="0" hangingPunct="1"/>
                      <a:r>
                        <a:rPr lang="en-US" sz="2400" kern="0" dirty="0">
                          <a:solidFill>
                            <a:schemeClr val="bg1"/>
                          </a:solidFill>
                          <a:effectLst/>
                          <a:latin typeface="Times New Roman" panose="02020603050405020304" pitchFamily="18" charset="0"/>
                          <a:ea typeface="+mn-ea"/>
                          <a:cs typeface="Times New Roman" panose="02020603050405020304" pitchFamily="18" charset="0"/>
                        </a:rPr>
                        <a:t>Name3</a:t>
                      </a:r>
                      <a:endParaRPr lang="zh-CN" altLang="en-US" sz="2400" kern="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春溪</a:t>
                      </a:r>
                    </a:p>
                  </a:txBody>
                  <a:tcPr marL="68580" marR="68580" marT="0" marB="0"/>
                </a:tc>
                <a:tc>
                  <a:txBody>
                    <a:bodyPr/>
                    <a:lstStyle/>
                    <a:p>
                      <a:pPr marL="0" algn="ctr" defTabSz="822940" rtl="0" eaLnBrk="1" latinLnBrk="0" hangingPunct="1"/>
                      <a:r>
                        <a:rPr lang="en-US" sz="2400" kern="0">
                          <a:solidFill>
                            <a:schemeClr val="dk1"/>
                          </a:solidFill>
                          <a:effectLst/>
                          <a:latin typeface="Times New Roman" panose="02020603050405020304" pitchFamily="18" charset="0"/>
                          <a:ea typeface="+mn-ea"/>
                          <a:cs typeface="Times New Roman" panose="02020603050405020304" pitchFamily="18" charset="0"/>
                        </a:rPr>
                        <a:t>Product3</a:t>
                      </a:r>
                      <a:endParaRPr lang="zh-CN" altLang="en-US" sz="2400" kern="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dirty="0">
                          <a:solidFill>
                            <a:schemeClr val="dk1"/>
                          </a:solidFill>
                          <a:effectLst/>
                          <a:latin typeface="Times New Roman" panose="02020603050405020304" pitchFamily="18" charset="0"/>
                          <a:ea typeface="+mn-ea"/>
                          <a:cs typeface="Times New Roman" panose="02020603050405020304" pitchFamily="18" charset="0"/>
                        </a:rPr>
                        <a:t>碳酸饮料</a:t>
                      </a:r>
                    </a:p>
                  </a:txBody>
                  <a:tcPr marL="68580" marR="68580" marT="0" marB="0"/>
                </a:tc>
                <a:tc>
                  <a:txBody>
                    <a:bodyPr/>
                    <a:lstStyle/>
                    <a:p>
                      <a:pPr marL="0" algn="ctr" defTabSz="822940" rtl="0" eaLnBrk="1" latinLnBrk="0" hangingPunct="1"/>
                      <a:r>
                        <a:rPr lang="en-US" sz="2400" kern="0" dirty="0">
                          <a:solidFill>
                            <a:schemeClr val="dk1"/>
                          </a:solidFill>
                          <a:effectLst/>
                          <a:latin typeface="Times New Roman" panose="02020603050405020304" pitchFamily="18" charset="0"/>
                          <a:ea typeface="+mn-ea"/>
                          <a:cs typeface="Times New Roman" panose="02020603050405020304" pitchFamily="18" charset="0"/>
                        </a:rPr>
                        <a:t>Feel3</a:t>
                      </a:r>
                      <a:endParaRPr lang="zh-CN" altLang="en-US" sz="2400" kern="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欢快</a:t>
                      </a:r>
                    </a:p>
                  </a:txBody>
                  <a:tcPr marL="68580" marR="68580" marT="0" marB="0"/>
                </a:tc>
                <a:extLst>
                  <a:ext uri="{0D108BD9-81ED-4DB2-BD59-A6C34878D82A}">
                    <a16:rowId xmlns:a16="http://schemas.microsoft.com/office/drawing/2014/main" val="3523759455"/>
                  </a:ext>
                </a:extLst>
              </a:tr>
              <a:tr h="581608">
                <a:tc>
                  <a:txBody>
                    <a:bodyPr/>
                    <a:lstStyle/>
                    <a:p>
                      <a:pPr marL="0" algn="ctr" defTabSz="822940" rtl="0" eaLnBrk="1" latinLnBrk="0" hangingPunct="1"/>
                      <a:r>
                        <a:rPr lang="en-US" sz="2400" kern="0" dirty="0">
                          <a:solidFill>
                            <a:schemeClr val="bg1"/>
                          </a:solidFill>
                          <a:effectLst/>
                          <a:latin typeface="Times New Roman" panose="02020603050405020304" pitchFamily="18" charset="0"/>
                          <a:ea typeface="+mn-ea"/>
                          <a:cs typeface="Times New Roman" panose="02020603050405020304" pitchFamily="18" charset="0"/>
                        </a:rPr>
                        <a:t>Name4</a:t>
                      </a:r>
                      <a:endParaRPr lang="zh-CN" altLang="en-US" sz="2400" kern="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期望</a:t>
                      </a:r>
                    </a:p>
                  </a:txBody>
                  <a:tcPr marL="68580" marR="68580" marT="0" marB="0"/>
                </a:tc>
                <a:tc>
                  <a:txBody>
                    <a:bodyPr/>
                    <a:lstStyle/>
                    <a:p>
                      <a:pPr marL="0" algn="ctr" defTabSz="822940" rtl="0" eaLnBrk="1" latinLnBrk="0" hangingPunct="1"/>
                      <a:r>
                        <a:rPr lang="en-US" sz="2400" kern="0">
                          <a:solidFill>
                            <a:schemeClr val="dk1"/>
                          </a:solidFill>
                          <a:effectLst/>
                          <a:latin typeface="Times New Roman" panose="02020603050405020304" pitchFamily="18" charset="0"/>
                          <a:ea typeface="+mn-ea"/>
                          <a:cs typeface="Times New Roman" panose="02020603050405020304" pitchFamily="18" charset="0"/>
                        </a:rPr>
                        <a:t>Product4</a:t>
                      </a:r>
                      <a:endParaRPr lang="zh-CN" altLang="en-US" sz="2400" kern="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dirty="0">
                          <a:solidFill>
                            <a:schemeClr val="dk1"/>
                          </a:solidFill>
                          <a:effectLst/>
                          <a:latin typeface="Times New Roman" panose="02020603050405020304" pitchFamily="18" charset="0"/>
                          <a:ea typeface="+mn-ea"/>
                          <a:cs typeface="Times New Roman" panose="02020603050405020304" pitchFamily="18" charset="0"/>
                        </a:rPr>
                        <a:t>果汁饮料</a:t>
                      </a:r>
                    </a:p>
                  </a:txBody>
                  <a:tcPr marL="68580" marR="68580" marT="0" marB="0"/>
                </a:tc>
                <a:tc>
                  <a:txBody>
                    <a:bodyPr/>
                    <a:lstStyle/>
                    <a:p>
                      <a:pPr marL="0" algn="ctr" defTabSz="822940" rtl="0" eaLnBrk="1" latinLnBrk="0" hangingPunct="1"/>
                      <a:r>
                        <a:rPr lang="en-US" sz="2400" kern="0" dirty="0">
                          <a:solidFill>
                            <a:schemeClr val="dk1"/>
                          </a:solidFill>
                          <a:effectLst/>
                          <a:latin typeface="Times New Roman" panose="02020603050405020304" pitchFamily="18" charset="0"/>
                          <a:ea typeface="+mn-ea"/>
                          <a:cs typeface="Times New Roman" panose="02020603050405020304" pitchFamily="18" charset="0"/>
                        </a:rPr>
                        <a:t>Feel4</a:t>
                      </a:r>
                      <a:endParaRPr lang="zh-CN" altLang="en-US" sz="2400" kern="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spcBef>
                          <a:spcPct val="0"/>
                        </a:spcBef>
                        <a:buClrTx/>
                        <a:buSzTx/>
                        <a:buFontTx/>
                        <a:buNone/>
                      </a:pPr>
                      <a:r>
                        <a:rPr kumimoji="1" lang="zh-CN" altLang="en-US" sz="2400" b="1" kern="1200" dirty="0">
                          <a:solidFill>
                            <a:srgbClr val="0000FF"/>
                          </a:solidFill>
                          <a:latin typeface="宋体" panose="02010600030101010101" pitchFamily="2" charset="-122"/>
                          <a:ea typeface="宋体" panose="02010600030101010101" pitchFamily="2" charset="-122"/>
                          <a:cs typeface="+mn-cs"/>
                        </a:rPr>
                        <a:t>纯净</a:t>
                      </a:r>
                    </a:p>
                  </a:txBody>
                  <a:tcPr marL="68580" marR="68580" marT="0" marB="0"/>
                </a:tc>
                <a:extLst>
                  <a:ext uri="{0D108BD9-81ED-4DB2-BD59-A6C34878D82A}">
                    <a16:rowId xmlns:a16="http://schemas.microsoft.com/office/drawing/2014/main" val="1654972584"/>
                  </a:ext>
                </a:extLst>
              </a:tr>
              <a:tr h="581608">
                <a:tc>
                  <a:txBody>
                    <a:bodyPr/>
                    <a:lstStyle/>
                    <a:p>
                      <a:pPr marL="0" algn="ctr" defTabSz="822940" rtl="0" eaLnBrk="1" latinLnBrk="0" hangingPunct="1"/>
                      <a:r>
                        <a:rPr lang="en-US" sz="2400" kern="0" dirty="0">
                          <a:solidFill>
                            <a:schemeClr val="bg1"/>
                          </a:solidFill>
                          <a:effectLst/>
                          <a:latin typeface="Times New Roman" panose="02020603050405020304" pitchFamily="18" charset="0"/>
                          <a:ea typeface="+mn-ea"/>
                          <a:cs typeface="Times New Roman" panose="02020603050405020304" pitchFamily="18" charset="0"/>
                        </a:rPr>
                        <a:t>Name5</a:t>
                      </a:r>
                      <a:endParaRPr lang="zh-CN" altLang="en-US" sz="2400" kern="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914400" rtl="0" eaLnBrk="1" latinLnBrk="0" hangingPunct="1">
                        <a:spcBef>
                          <a:spcPct val="0"/>
                        </a:spcBef>
                        <a:buClrTx/>
                        <a:buSzTx/>
                        <a:buFontTx/>
                        <a:buNone/>
                      </a:pPr>
                      <a:r>
                        <a:rPr kumimoji="1" lang="zh-CN" altLang="en-US" sz="2400" b="1" kern="1200" dirty="0">
                          <a:solidFill>
                            <a:srgbClr val="0000FF"/>
                          </a:solidFill>
                          <a:latin typeface="宋体" panose="02010600030101010101" pitchFamily="2" charset="-122"/>
                          <a:ea typeface="宋体" panose="02010600030101010101" pitchFamily="2" charset="-122"/>
                          <a:cs typeface="+mn-cs"/>
                        </a:rPr>
                        <a:t>波澜</a:t>
                      </a:r>
                    </a:p>
                  </a:txBody>
                  <a:tcPr marL="68580" marR="68580" marT="0" marB="0"/>
                </a:tc>
                <a:tc>
                  <a:txBody>
                    <a:bodyPr/>
                    <a:lstStyle/>
                    <a:p>
                      <a:pPr marL="0" algn="ctr" defTabSz="822940" rtl="0" eaLnBrk="1" latinLnBrk="0" hangingPunct="1"/>
                      <a:r>
                        <a:rPr lang="en-US" sz="2400" kern="0">
                          <a:solidFill>
                            <a:schemeClr val="dk1"/>
                          </a:solidFill>
                          <a:effectLst/>
                          <a:latin typeface="Times New Roman" panose="02020603050405020304" pitchFamily="18" charset="0"/>
                          <a:ea typeface="+mn-ea"/>
                          <a:cs typeface="Times New Roman" panose="02020603050405020304" pitchFamily="18" charset="0"/>
                        </a:rPr>
                        <a:t>Product5</a:t>
                      </a:r>
                      <a:endParaRPr lang="zh-CN" altLang="en-US" sz="2400" kern="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保健食品</a:t>
                      </a:r>
                    </a:p>
                  </a:txBody>
                  <a:tcPr marL="68580" marR="68580" marT="0" marB="0"/>
                </a:tc>
                <a:tc>
                  <a:txBody>
                    <a:bodyPr/>
                    <a:lstStyle/>
                    <a:p>
                      <a:pPr marL="0" algn="ctr" defTabSz="822940" rtl="0" eaLnBrk="1" latinLnBrk="0" hangingPunct="1"/>
                      <a:r>
                        <a:rPr lang="en-US" sz="2400" kern="0" dirty="0">
                          <a:solidFill>
                            <a:schemeClr val="dk1"/>
                          </a:solidFill>
                          <a:effectLst/>
                          <a:latin typeface="Times New Roman" panose="02020603050405020304" pitchFamily="18" charset="0"/>
                          <a:ea typeface="+mn-ea"/>
                          <a:cs typeface="Times New Roman" panose="02020603050405020304" pitchFamily="18" charset="0"/>
                        </a:rPr>
                        <a:t>Feel5</a:t>
                      </a:r>
                      <a:endParaRPr lang="zh-CN" altLang="en-US" sz="2400" kern="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安闲</a:t>
                      </a:r>
                    </a:p>
                  </a:txBody>
                  <a:tcPr marL="68580" marR="68580" marT="0" marB="0"/>
                </a:tc>
                <a:extLst>
                  <a:ext uri="{0D108BD9-81ED-4DB2-BD59-A6C34878D82A}">
                    <a16:rowId xmlns:a16="http://schemas.microsoft.com/office/drawing/2014/main" val="1465176674"/>
                  </a:ext>
                </a:extLst>
              </a:tr>
              <a:tr h="581608">
                <a:tc>
                  <a:txBody>
                    <a:bodyPr/>
                    <a:lstStyle/>
                    <a:p>
                      <a:pPr marL="0" algn="ctr" defTabSz="822940" rtl="0" eaLnBrk="1" latinLnBrk="0" hangingPunct="1"/>
                      <a:r>
                        <a:rPr lang="en-US" sz="2400" kern="0" dirty="0">
                          <a:solidFill>
                            <a:schemeClr val="bg1"/>
                          </a:solidFill>
                          <a:effectLst/>
                          <a:latin typeface="Times New Roman" panose="02020603050405020304" pitchFamily="18" charset="0"/>
                          <a:ea typeface="+mn-ea"/>
                          <a:cs typeface="Times New Roman" panose="02020603050405020304" pitchFamily="18" charset="0"/>
                        </a:rPr>
                        <a:t>Name6</a:t>
                      </a:r>
                      <a:endParaRPr lang="zh-CN" altLang="en-US" sz="2400" kern="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天山绿</a:t>
                      </a:r>
                    </a:p>
                  </a:txBody>
                  <a:tcPr marL="68580" marR="68580" marT="0" marB="0"/>
                </a:tc>
                <a:tc>
                  <a:txBody>
                    <a:bodyPr/>
                    <a:lstStyle/>
                    <a:p>
                      <a:pPr marL="0" algn="ctr" defTabSz="822940" rtl="0" eaLnBrk="1" latinLnBrk="0" hangingPunct="1"/>
                      <a:r>
                        <a:rPr lang="en-US" sz="2400" kern="0">
                          <a:solidFill>
                            <a:schemeClr val="dk1"/>
                          </a:solidFill>
                          <a:effectLst/>
                          <a:latin typeface="Times New Roman" panose="02020603050405020304" pitchFamily="18" charset="0"/>
                          <a:ea typeface="+mn-ea"/>
                          <a:cs typeface="Times New Roman" panose="02020603050405020304" pitchFamily="18" charset="0"/>
                        </a:rPr>
                        <a:t>Product6</a:t>
                      </a:r>
                      <a:endParaRPr lang="zh-CN" altLang="en-US" sz="2400" kern="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空调</a:t>
                      </a:r>
                    </a:p>
                  </a:txBody>
                  <a:tcPr marL="68580" marR="68580" marT="0" marB="0"/>
                </a:tc>
                <a:tc>
                  <a:txBody>
                    <a:bodyPr/>
                    <a:lstStyle/>
                    <a:p>
                      <a:pPr marL="0" algn="ctr" defTabSz="822940" rtl="0" eaLnBrk="1" latinLnBrk="0" hangingPunct="1"/>
                      <a:r>
                        <a:rPr lang="en-US" sz="2400" kern="0" dirty="0">
                          <a:solidFill>
                            <a:schemeClr val="dk1"/>
                          </a:solidFill>
                          <a:effectLst/>
                          <a:latin typeface="Times New Roman" panose="02020603050405020304" pitchFamily="18" charset="0"/>
                          <a:ea typeface="+mn-ea"/>
                          <a:cs typeface="Times New Roman" panose="02020603050405020304" pitchFamily="18" charset="0"/>
                        </a:rPr>
                        <a:t>Feel6</a:t>
                      </a:r>
                      <a:endParaRPr lang="zh-CN" altLang="en-US" sz="2400" kern="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dirty="0">
                          <a:solidFill>
                            <a:schemeClr val="dk1"/>
                          </a:solidFill>
                          <a:effectLst/>
                          <a:latin typeface="Times New Roman" panose="02020603050405020304" pitchFamily="18" charset="0"/>
                          <a:ea typeface="+mn-ea"/>
                          <a:cs typeface="Times New Roman" panose="02020603050405020304" pitchFamily="18" charset="0"/>
                        </a:rPr>
                        <a:t>个性</a:t>
                      </a:r>
                    </a:p>
                  </a:txBody>
                  <a:tcPr marL="68580" marR="68580" marT="0" marB="0"/>
                </a:tc>
                <a:extLst>
                  <a:ext uri="{0D108BD9-81ED-4DB2-BD59-A6C34878D82A}">
                    <a16:rowId xmlns:a16="http://schemas.microsoft.com/office/drawing/2014/main" val="3959497442"/>
                  </a:ext>
                </a:extLst>
              </a:tr>
              <a:tr h="581608">
                <a:tc>
                  <a:txBody>
                    <a:bodyPr/>
                    <a:lstStyle/>
                    <a:p>
                      <a:pPr marL="0" algn="ctr" defTabSz="822940" rtl="0" eaLnBrk="1" latinLnBrk="0" hangingPunct="1"/>
                      <a:r>
                        <a:rPr lang="en-US" sz="2400" kern="0" dirty="0">
                          <a:solidFill>
                            <a:schemeClr val="bg1"/>
                          </a:solidFill>
                          <a:effectLst/>
                          <a:latin typeface="Times New Roman" panose="02020603050405020304" pitchFamily="18" charset="0"/>
                          <a:ea typeface="+mn-ea"/>
                          <a:cs typeface="Times New Roman" panose="02020603050405020304" pitchFamily="18" charset="0"/>
                        </a:rPr>
                        <a:t>Name7</a:t>
                      </a:r>
                      <a:endParaRPr lang="zh-CN" altLang="en-US" sz="2400" kern="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哇哈哈</a:t>
                      </a:r>
                    </a:p>
                  </a:txBody>
                  <a:tcPr marL="68580" marR="68580" marT="0" marB="0"/>
                </a:tc>
                <a:tc>
                  <a:txBody>
                    <a:bodyPr/>
                    <a:lstStyle/>
                    <a:p>
                      <a:pPr marL="0" algn="ctr" defTabSz="822940" rtl="0" eaLnBrk="1" latinLnBrk="0" hangingPunct="1"/>
                      <a:r>
                        <a:rPr lang="en-US" sz="2400" kern="0">
                          <a:solidFill>
                            <a:schemeClr val="dk1"/>
                          </a:solidFill>
                          <a:effectLst/>
                          <a:latin typeface="Times New Roman" panose="02020603050405020304" pitchFamily="18" charset="0"/>
                          <a:ea typeface="+mn-ea"/>
                          <a:cs typeface="Times New Roman" panose="02020603050405020304" pitchFamily="18" charset="0"/>
                        </a:rPr>
                        <a:t>Product7</a:t>
                      </a:r>
                      <a:endParaRPr lang="zh-CN" altLang="en-US" sz="2400" kern="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洗衣机</a:t>
                      </a:r>
                    </a:p>
                  </a:txBody>
                  <a:tcPr marL="68580" marR="68580" marT="0" marB="0"/>
                </a:tc>
                <a:tc>
                  <a:txBody>
                    <a:bodyPr/>
                    <a:lstStyle/>
                    <a:p>
                      <a:pPr marL="0" algn="ctr" defTabSz="822940" rtl="0" eaLnBrk="1" latinLnBrk="0" hangingPunct="1"/>
                      <a:r>
                        <a:rPr lang="en-US" sz="2400" kern="0" dirty="0">
                          <a:solidFill>
                            <a:schemeClr val="dk1"/>
                          </a:solidFill>
                          <a:effectLst/>
                          <a:latin typeface="Times New Roman" panose="02020603050405020304" pitchFamily="18" charset="0"/>
                          <a:ea typeface="+mn-ea"/>
                          <a:cs typeface="Times New Roman" panose="02020603050405020304" pitchFamily="18" charset="0"/>
                        </a:rPr>
                        <a:t>Feel7</a:t>
                      </a:r>
                      <a:endParaRPr lang="zh-CN" altLang="en-US" sz="2400" kern="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dirty="0">
                          <a:solidFill>
                            <a:schemeClr val="dk1"/>
                          </a:solidFill>
                          <a:effectLst/>
                          <a:latin typeface="Times New Roman" panose="02020603050405020304" pitchFamily="18" charset="0"/>
                          <a:ea typeface="+mn-ea"/>
                          <a:cs typeface="Times New Roman" panose="02020603050405020304" pitchFamily="18" charset="0"/>
                        </a:rPr>
                        <a:t>兴奋</a:t>
                      </a:r>
                    </a:p>
                  </a:txBody>
                  <a:tcPr marL="68580" marR="68580" marT="0" marB="0"/>
                </a:tc>
                <a:extLst>
                  <a:ext uri="{0D108BD9-81ED-4DB2-BD59-A6C34878D82A}">
                    <a16:rowId xmlns:a16="http://schemas.microsoft.com/office/drawing/2014/main" val="1143804416"/>
                  </a:ext>
                </a:extLst>
              </a:tr>
              <a:tr h="581608">
                <a:tc>
                  <a:txBody>
                    <a:bodyPr/>
                    <a:lstStyle/>
                    <a:p>
                      <a:pPr marL="0" algn="ctr" defTabSz="822940" rtl="0" eaLnBrk="1" latinLnBrk="0" hangingPunct="1"/>
                      <a:r>
                        <a:rPr lang="en-US" sz="2400" kern="0" dirty="0">
                          <a:solidFill>
                            <a:schemeClr val="bg1"/>
                          </a:solidFill>
                          <a:effectLst/>
                          <a:latin typeface="Times New Roman" panose="02020603050405020304" pitchFamily="18" charset="0"/>
                          <a:ea typeface="+mn-ea"/>
                          <a:cs typeface="Times New Roman" panose="02020603050405020304" pitchFamily="18" charset="0"/>
                        </a:rPr>
                        <a:t>Name8</a:t>
                      </a:r>
                      <a:endParaRPr lang="zh-CN" altLang="en-US" sz="2400" kern="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雪浪花</a:t>
                      </a:r>
                    </a:p>
                  </a:txBody>
                  <a:tcPr marL="68580" marR="68580" marT="0" marB="0"/>
                </a:tc>
                <a:tc>
                  <a:txBody>
                    <a:bodyPr/>
                    <a:lstStyle/>
                    <a:p>
                      <a:pPr marL="0" algn="ctr" defTabSz="822940" rtl="0" eaLnBrk="1" latinLnBrk="0" hangingPunct="1"/>
                      <a:r>
                        <a:rPr lang="en-US" sz="2400" kern="0">
                          <a:solidFill>
                            <a:schemeClr val="dk1"/>
                          </a:solidFill>
                          <a:effectLst/>
                          <a:latin typeface="Times New Roman" panose="02020603050405020304" pitchFamily="18" charset="0"/>
                          <a:ea typeface="+mn-ea"/>
                          <a:cs typeface="Times New Roman" panose="02020603050405020304" pitchFamily="18" charset="0"/>
                        </a:rPr>
                        <a:t>Product8</a:t>
                      </a:r>
                      <a:endParaRPr lang="zh-CN" altLang="en-US" sz="2400" kern="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a:solidFill>
                            <a:schemeClr val="dk1"/>
                          </a:solidFill>
                          <a:effectLst/>
                          <a:latin typeface="Times New Roman" panose="02020603050405020304" pitchFamily="18" charset="0"/>
                          <a:ea typeface="+mn-ea"/>
                          <a:cs typeface="Times New Roman" panose="02020603050405020304" pitchFamily="18" charset="0"/>
                        </a:rPr>
                        <a:t>毛毯</a:t>
                      </a:r>
                    </a:p>
                  </a:txBody>
                  <a:tcPr marL="68580" marR="68580" marT="0" marB="0"/>
                </a:tc>
                <a:tc>
                  <a:txBody>
                    <a:bodyPr/>
                    <a:lstStyle/>
                    <a:p>
                      <a:pPr marL="0" algn="ctr" defTabSz="822940" rtl="0" eaLnBrk="1" latinLnBrk="0" hangingPunct="1"/>
                      <a:r>
                        <a:rPr lang="en-US" sz="2400" kern="0">
                          <a:solidFill>
                            <a:schemeClr val="dk1"/>
                          </a:solidFill>
                          <a:effectLst/>
                          <a:latin typeface="Times New Roman" panose="02020603050405020304" pitchFamily="18" charset="0"/>
                          <a:ea typeface="+mn-ea"/>
                          <a:cs typeface="Times New Roman" panose="02020603050405020304" pitchFamily="18" charset="0"/>
                        </a:rPr>
                        <a:t>Feel8</a:t>
                      </a:r>
                      <a:endParaRPr lang="zh-CN" altLang="en-US" sz="2400" kern="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algn="ctr" defTabSz="822940" rtl="0" eaLnBrk="1" latinLnBrk="0" hangingPunct="1"/>
                      <a:r>
                        <a:rPr lang="zh-CN" altLang="en-US" sz="2400" kern="0" dirty="0">
                          <a:solidFill>
                            <a:schemeClr val="dk1"/>
                          </a:solidFill>
                          <a:effectLst/>
                          <a:latin typeface="Times New Roman" panose="02020603050405020304" pitchFamily="18" charset="0"/>
                          <a:ea typeface="+mn-ea"/>
                          <a:cs typeface="Times New Roman" panose="02020603050405020304" pitchFamily="18" charset="0"/>
                        </a:rPr>
                        <a:t>高档</a:t>
                      </a:r>
                    </a:p>
                  </a:txBody>
                  <a:tcPr marL="68580" marR="68580" marT="0" marB="0"/>
                </a:tc>
                <a:extLst>
                  <a:ext uri="{0D108BD9-81ED-4DB2-BD59-A6C34878D82A}">
                    <a16:rowId xmlns:a16="http://schemas.microsoft.com/office/drawing/2014/main" val="641403628"/>
                  </a:ext>
                </a:extLst>
              </a:tr>
            </a:tbl>
          </a:graphicData>
        </a:graphic>
      </p:graphicFrame>
      <p:sp>
        <p:nvSpPr>
          <p:cNvPr id="3" name="Rectangle 1">
            <a:extLst>
              <a:ext uri="{FF2B5EF4-FFF2-40B4-BE49-F238E27FC236}">
                <a16:creationId xmlns:a16="http://schemas.microsoft.com/office/drawing/2014/main" id="{F16FA334-B7A2-4710-8292-F6B55EA93796}"/>
              </a:ext>
            </a:extLst>
          </p:cNvPr>
          <p:cNvSpPr>
            <a:spLocks noChangeArrowheads="1"/>
          </p:cNvSpPr>
          <p:nvPr/>
        </p:nvSpPr>
        <p:spPr bwMode="auto">
          <a:xfrm>
            <a:off x="3174190" y="565270"/>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调查代码和含义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02CD60F-B673-4A5F-BE02-CAEA847464E9}"/>
              </a:ext>
            </a:extLst>
          </p:cNvPr>
          <p:cNvSpPr txBox="1"/>
          <p:nvPr/>
        </p:nvSpPr>
        <p:spPr>
          <a:xfrm>
            <a:off x="323451" y="414736"/>
            <a:ext cx="8719168" cy="523220"/>
          </a:xfrm>
          <a:prstGeom prst="rect">
            <a:avLst/>
          </a:prstGeom>
          <a:noFill/>
        </p:spPr>
        <p:txBody>
          <a:bodyPr wrap="square">
            <a:spAutoFit/>
          </a:bodyPr>
          <a:lstStyle/>
          <a:p>
            <a:pPr indent="720000"/>
            <a:r>
              <a:rPr lang="zh-CN" altLang="en-US" sz="2800" dirty="0">
                <a:latin typeface="Times New Roman" panose="02020603050405020304" pitchFamily="18" charset="0"/>
                <a:cs typeface="Times New Roman" panose="02020603050405020304" pitchFamily="18" charset="0"/>
              </a:rPr>
              <a:t>计算行变量和列变量前两维的坐标矩阵</a:t>
            </a:r>
          </a:p>
        </p:txBody>
      </p:sp>
      <p:graphicFrame>
        <p:nvGraphicFramePr>
          <p:cNvPr id="6" name="表格 5">
            <a:extLst>
              <a:ext uri="{FF2B5EF4-FFF2-40B4-BE49-F238E27FC236}">
                <a16:creationId xmlns:a16="http://schemas.microsoft.com/office/drawing/2014/main" id="{15585182-946A-4538-87FB-3CDB86D6F256}"/>
              </a:ext>
            </a:extLst>
          </p:cNvPr>
          <p:cNvGraphicFramePr>
            <a:graphicFrameLocks noGrp="1"/>
          </p:cNvGraphicFramePr>
          <p:nvPr/>
        </p:nvGraphicFramePr>
        <p:xfrm>
          <a:off x="660399" y="2202126"/>
          <a:ext cx="7823201" cy="1524000"/>
        </p:xfrm>
        <a:graphic>
          <a:graphicData uri="http://schemas.openxmlformats.org/drawingml/2006/table">
            <a:tbl>
              <a:tblPr firstRow="1" firstCol="1" bandRow="1"/>
              <a:tblGrid>
                <a:gridCol w="1657084">
                  <a:extLst>
                    <a:ext uri="{9D8B030D-6E8A-4147-A177-3AD203B41FA5}">
                      <a16:colId xmlns:a16="http://schemas.microsoft.com/office/drawing/2014/main" val="3740597172"/>
                    </a:ext>
                  </a:extLst>
                </a:gridCol>
                <a:gridCol w="2840912">
                  <a:extLst>
                    <a:ext uri="{9D8B030D-6E8A-4147-A177-3AD203B41FA5}">
                      <a16:colId xmlns:a16="http://schemas.microsoft.com/office/drawing/2014/main" val="1924558237"/>
                    </a:ext>
                  </a:extLst>
                </a:gridCol>
                <a:gridCol w="3325205">
                  <a:extLst>
                    <a:ext uri="{9D8B030D-6E8A-4147-A177-3AD203B41FA5}">
                      <a16:colId xmlns:a16="http://schemas.microsoft.com/office/drawing/2014/main" val="1659612568"/>
                    </a:ext>
                  </a:extLst>
                </a:gridCol>
              </a:tblGrid>
              <a:tr h="0">
                <a:tc>
                  <a:txBody>
                    <a:bodyPr/>
                    <a:lstStyle/>
                    <a:p>
                      <a:pPr algn="ctr"/>
                      <a:r>
                        <a:rPr lang="zh-CN" sz="2000" b="1" kern="0" dirty="0">
                          <a:solidFill>
                            <a:srgbClr val="000099"/>
                          </a:solidFill>
                          <a:effectLst/>
                          <a:latin typeface="Times New Roman" panose="02020603050405020304" pitchFamily="18" charset="0"/>
                          <a:ea typeface="宋体" panose="02010600030101010101" pitchFamily="2" charset="-122"/>
                        </a:rPr>
                        <a:t>软件名称</a:t>
                      </a:r>
                      <a:endParaRPr lang="zh-CN" sz="2000" b="1" kern="100" dirty="0">
                        <a:solidFill>
                          <a:srgbClr val="000099"/>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dirty="0">
                          <a:solidFill>
                            <a:srgbClr val="000099"/>
                          </a:solidFill>
                          <a:effectLst/>
                          <a:latin typeface="Times New Roman" panose="02020603050405020304" pitchFamily="18" charset="0"/>
                          <a:ea typeface="宋体" panose="02010600030101010101" pitchFamily="2" charset="-122"/>
                        </a:rPr>
                        <a:t>Dim1</a:t>
                      </a:r>
                      <a:endParaRPr lang="zh-CN" sz="2000" b="1" kern="100" dirty="0">
                        <a:solidFill>
                          <a:srgbClr val="000099"/>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dirty="0">
                          <a:solidFill>
                            <a:srgbClr val="000099"/>
                          </a:solidFill>
                          <a:effectLst/>
                          <a:latin typeface="Times New Roman" panose="02020603050405020304" pitchFamily="18" charset="0"/>
                          <a:ea typeface="宋体" panose="02010600030101010101" pitchFamily="2" charset="-122"/>
                        </a:rPr>
                        <a:t>Dim2</a:t>
                      </a:r>
                      <a:endParaRPr lang="zh-CN" sz="2000" b="1" kern="100" dirty="0">
                        <a:solidFill>
                          <a:srgbClr val="000099"/>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284926"/>
                  </a:ext>
                </a:extLst>
              </a:tr>
              <a:tr h="0">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A</a:t>
                      </a:r>
                      <a:r>
                        <a:rPr lang="zh-CN" sz="2000" kern="0">
                          <a:solidFill>
                            <a:srgbClr val="000000"/>
                          </a:solidFill>
                          <a:effectLst/>
                          <a:latin typeface="Times New Roman" panose="02020603050405020304" pitchFamily="18" charset="0"/>
                          <a:ea typeface="宋体" panose="02010600030101010101" pitchFamily="2" charset="-122"/>
                        </a:rPr>
                        <a:t>软件</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dirty="0">
                          <a:solidFill>
                            <a:srgbClr val="000000"/>
                          </a:solidFill>
                          <a:effectLst/>
                          <a:latin typeface="Times New Roman" panose="02020603050405020304" pitchFamily="18" charset="0"/>
                          <a:ea typeface="宋体" panose="02010600030101010101" pitchFamily="2" charset="-122"/>
                        </a:rPr>
                        <a:t>0.0132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0.0637</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6165133"/>
                  </a:ext>
                </a:extLst>
              </a:tr>
              <a:tr h="0">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B</a:t>
                      </a:r>
                      <a:r>
                        <a:rPr lang="zh-CN" sz="2000" kern="0">
                          <a:solidFill>
                            <a:srgbClr val="000000"/>
                          </a:solidFill>
                          <a:effectLst/>
                          <a:latin typeface="Times New Roman" panose="02020603050405020304" pitchFamily="18" charset="0"/>
                          <a:ea typeface="宋体" panose="02010600030101010101" pitchFamily="2" charset="-122"/>
                        </a:rPr>
                        <a:t>软件</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dirty="0">
                          <a:solidFill>
                            <a:srgbClr val="000000"/>
                          </a:solidFill>
                          <a:effectLst/>
                          <a:latin typeface="Times New Roman" panose="02020603050405020304" pitchFamily="18" charset="0"/>
                          <a:ea typeface="宋体" panose="02010600030101010101" pitchFamily="2" charset="-122"/>
                        </a:rPr>
                        <a:t>-0.0215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dirty="0">
                          <a:solidFill>
                            <a:srgbClr val="000000"/>
                          </a:solidFill>
                          <a:effectLst/>
                          <a:latin typeface="Times New Roman" panose="02020603050405020304" pitchFamily="18" charset="0"/>
                          <a:ea typeface="宋体" panose="02010600030101010101" pitchFamily="2" charset="-122"/>
                        </a:rPr>
                        <a:t>-0.075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752459"/>
                  </a:ext>
                </a:extLst>
              </a:tr>
              <a:tr h="0">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C</a:t>
                      </a:r>
                      <a:r>
                        <a:rPr lang="zh-CN" sz="2000" kern="0">
                          <a:solidFill>
                            <a:srgbClr val="000000"/>
                          </a:solidFill>
                          <a:effectLst/>
                          <a:latin typeface="Times New Roman" panose="02020603050405020304" pitchFamily="18" charset="0"/>
                          <a:ea typeface="宋体" panose="02010600030101010101" pitchFamily="2" charset="-122"/>
                        </a:rPr>
                        <a:t>软件</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0.2115</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0.0076</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9613698"/>
                  </a:ext>
                </a:extLst>
              </a:tr>
              <a:tr h="0">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D</a:t>
                      </a:r>
                      <a:r>
                        <a:rPr lang="zh-CN" sz="2000" kern="0">
                          <a:solidFill>
                            <a:srgbClr val="000000"/>
                          </a:solidFill>
                          <a:effectLst/>
                          <a:latin typeface="Times New Roman" panose="02020603050405020304" pitchFamily="18" charset="0"/>
                          <a:ea typeface="宋体" panose="02010600030101010101" pitchFamily="2" charset="-122"/>
                        </a:rPr>
                        <a:t>软件</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2000" kern="0" dirty="0">
                          <a:solidFill>
                            <a:srgbClr val="000000"/>
                          </a:solidFill>
                          <a:effectLst/>
                          <a:latin typeface="Times New Roman" panose="02020603050405020304" pitchFamily="18" charset="0"/>
                          <a:ea typeface="宋体" panose="02010600030101010101" pitchFamily="2" charset="-122"/>
                        </a:rPr>
                        <a:t>-0.1724</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2000" kern="0" dirty="0">
                          <a:solidFill>
                            <a:srgbClr val="000000"/>
                          </a:solidFill>
                          <a:effectLst/>
                          <a:latin typeface="Times New Roman" panose="02020603050405020304" pitchFamily="18" charset="0"/>
                          <a:ea typeface="宋体" panose="02010600030101010101" pitchFamily="2" charset="-122"/>
                        </a:rPr>
                        <a:t>0.0222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5390020"/>
                  </a:ext>
                </a:extLst>
              </a:tr>
            </a:tbl>
          </a:graphicData>
        </a:graphic>
      </p:graphicFrame>
      <p:sp>
        <p:nvSpPr>
          <p:cNvPr id="9" name="Rectangle 2">
            <a:extLst>
              <a:ext uri="{FF2B5EF4-FFF2-40B4-BE49-F238E27FC236}">
                <a16:creationId xmlns:a16="http://schemas.microsoft.com/office/drawing/2014/main" id="{2EF70549-CA10-4E46-A473-B4CD1169F516}"/>
              </a:ext>
            </a:extLst>
          </p:cNvPr>
          <p:cNvSpPr>
            <a:spLocks noChangeArrowheads="1"/>
          </p:cNvSpPr>
          <p:nvPr/>
        </p:nvSpPr>
        <p:spPr bwMode="auto">
          <a:xfrm>
            <a:off x="2191739" y="1608074"/>
            <a:ext cx="41617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坐标（</a:t>
            </a:r>
            <a:r>
              <a:rPr kumimoji="0" lang="en-US" altLang="zh-CN" sz="2000" b="1" i="0" u="none" strike="noStrike" cap="none" normalizeH="0" baseline="0" dirty="0">
                <a:ln>
                  <a:noFill/>
                </a:ln>
                <a:solidFill>
                  <a:srgbClr val="000000"/>
                </a:solidFill>
                <a:effectLst/>
                <a:latin typeface="Times New Roman" panose="02020603050405020304" pitchFamily="18" charset="0"/>
                <a:ea typeface="MYingHei_18030_C-Medium" charset="-122"/>
                <a:cs typeface="Times New Roman" panose="02020603050405020304" pitchFamily="18" charset="0"/>
              </a:rPr>
              <a:t>Row Coordinates</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a:ln>
                <a:noFill/>
              </a:ln>
              <a:solidFill>
                <a:schemeClr val="tx1"/>
              </a:solidFill>
              <a:effectLst/>
            </a:endParaRPr>
          </a:p>
        </p:txBody>
      </p:sp>
      <p:graphicFrame>
        <p:nvGraphicFramePr>
          <p:cNvPr id="10" name="表格 9">
            <a:extLst>
              <a:ext uri="{FF2B5EF4-FFF2-40B4-BE49-F238E27FC236}">
                <a16:creationId xmlns:a16="http://schemas.microsoft.com/office/drawing/2014/main" id="{1B054741-7967-4F93-A3D1-A7FBDA58E973}"/>
              </a:ext>
            </a:extLst>
          </p:cNvPr>
          <p:cNvGraphicFramePr>
            <a:graphicFrameLocks noGrp="1"/>
          </p:cNvGraphicFramePr>
          <p:nvPr/>
        </p:nvGraphicFramePr>
        <p:xfrm>
          <a:off x="1219202" y="4514121"/>
          <a:ext cx="6536266" cy="2133600"/>
        </p:xfrm>
        <a:graphic>
          <a:graphicData uri="http://schemas.openxmlformats.org/drawingml/2006/table">
            <a:tbl>
              <a:tblPr firstRow="1" firstCol="1" bandRow="1"/>
              <a:tblGrid>
                <a:gridCol w="1734632">
                  <a:extLst>
                    <a:ext uri="{9D8B030D-6E8A-4147-A177-3AD203B41FA5}">
                      <a16:colId xmlns:a16="http://schemas.microsoft.com/office/drawing/2014/main" val="576770756"/>
                    </a:ext>
                  </a:extLst>
                </a:gridCol>
                <a:gridCol w="2297799">
                  <a:extLst>
                    <a:ext uri="{9D8B030D-6E8A-4147-A177-3AD203B41FA5}">
                      <a16:colId xmlns:a16="http://schemas.microsoft.com/office/drawing/2014/main" val="4265211706"/>
                    </a:ext>
                  </a:extLst>
                </a:gridCol>
                <a:gridCol w="2503835">
                  <a:extLst>
                    <a:ext uri="{9D8B030D-6E8A-4147-A177-3AD203B41FA5}">
                      <a16:colId xmlns:a16="http://schemas.microsoft.com/office/drawing/2014/main" val="431728118"/>
                    </a:ext>
                  </a:extLst>
                </a:gridCol>
              </a:tblGrid>
              <a:tr h="0">
                <a:tc>
                  <a:txBody>
                    <a:bodyPr/>
                    <a:lstStyle/>
                    <a:p>
                      <a:pPr algn="l"/>
                      <a:r>
                        <a:rPr lang="zh-CN" sz="2000" b="1" kern="0" dirty="0">
                          <a:solidFill>
                            <a:srgbClr val="000099"/>
                          </a:solidFill>
                          <a:effectLst/>
                          <a:latin typeface="Times New Roman" panose="02020603050405020304" pitchFamily="18" charset="0"/>
                          <a:ea typeface="宋体" panose="02010600030101010101" pitchFamily="2" charset="-122"/>
                        </a:rPr>
                        <a:t>软件性能</a:t>
                      </a:r>
                      <a:endParaRPr lang="zh-CN" sz="2000" b="1" kern="100" dirty="0">
                        <a:solidFill>
                          <a:srgbClr val="000099"/>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dirty="0">
                          <a:solidFill>
                            <a:srgbClr val="000099"/>
                          </a:solidFill>
                          <a:effectLst/>
                          <a:latin typeface="Times New Roman" panose="02020603050405020304" pitchFamily="18" charset="0"/>
                          <a:ea typeface="宋体" panose="02010600030101010101" pitchFamily="2" charset="-122"/>
                        </a:rPr>
                        <a:t>Dim1</a:t>
                      </a:r>
                      <a:endParaRPr lang="zh-CN" sz="2000" b="1" kern="100" dirty="0">
                        <a:solidFill>
                          <a:srgbClr val="000099"/>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kern="0" dirty="0">
                          <a:solidFill>
                            <a:srgbClr val="000099"/>
                          </a:solidFill>
                          <a:effectLst/>
                          <a:latin typeface="Times New Roman" panose="02020603050405020304" pitchFamily="18" charset="0"/>
                          <a:ea typeface="宋体" panose="02010600030101010101" pitchFamily="2" charset="-122"/>
                        </a:rPr>
                        <a:t>Dim2</a:t>
                      </a:r>
                      <a:endParaRPr lang="zh-CN" sz="2000" b="1" kern="100" dirty="0">
                        <a:solidFill>
                          <a:srgbClr val="000099"/>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3567750"/>
                  </a:ext>
                </a:extLst>
              </a:tr>
              <a:tr h="0">
                <a:tc>
                  <a:txBody>
                    <a:bodyPr/>
                    <a:lstStyle/>
                    <a:p>
                      <a:pPr algn="l"/>
                      <a:r>
                        <a:rPr lang="zh-CN" sz="2000" kern="0">
                          <a:solidFill>
                            <a:srgbClr val="000000"/>
                          </a:solidFill>
                          <a:effectLst/>
                          <a:latin typeface="Times New Roman" panose="02020603050405020304" pitchFamily="18" charset="0"/>
                          <a:ea typeface="宋体" panose="02010600030101010101" pitchFamily="2" charset="-122"/>
                        </a:rPr>
                        <a:t>易学</a:t>
                      </a:r>
                      <a:endParaRPr lang="zh-CN" sz="20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dirty="0">
                          <a:solidFill>
                            <a:srgbClr val="000000"/>
                          </a:solidFill>
                          <a:effectLst/>
                          <a:latin typeface="Times New Roman" panose="02020603050405020304" pitchFamily="18" charset="0"/>
                          <a:ea typeface="宋体" panose="02010600030101010101" pitchFamily="2" charset="-122"/>
                        </a:rPr>
                        <a:t>0.2210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0.0146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3561155"/>
                  </a:ext>
                </a:extLst>
              </a:tr>
              <a:tr h="0">
                <a:tc>
                  <a:txBody>
                    <a:bodyPr/>
                    <a:lstStyle/>
                    <a:p>
                      <a:pPr algn="l"/>
                      <a:r>
                        <a:rPr lang="zh-CN" sz="2000" kern="0" dirty="0">
                          <a:solidFill>
                            <a:srgbClr val="000000"/>
                          </a:solidFill>
                          <a:effectLst/>
                          <a:latin typeface="Times New Roman" panose="02020603050405020304" pitchFamily="18" charset="0"/>
                          <a:ea typeface="宋体" panose="02010600030101010101" pitchFamily="2" charset="-122"/>
                        </a:rPr>
                        <a:t>操作简单</a:t>
                      </a:r>
                      <a:endParaRPr lang="zh-CN" sz="2000" kern="100" dirty="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0.1296</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0.0354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6581574"/>
                  </a:ext>
                </a:extLst>
              </a:tr>
              <a:tr h="0">
                <a:tc>
                  <a:txBody>
                    <a:bodyPr/>
                    <a:lstStyle/>
                    <a:p>
                      <a:pPr algn="l"/>
                      <a:r>
                        <a:rPr lang="zh-CN" sz="2000" kern="0">
                          <a:solidFill>
                            <a:srgbClr val="000000"/>
                          </a:solidFill>
                          <a:effectLst/>
                          <a:latin typeface="Times New Roman" panose="02020603050405020304" pitchFamily="18" charset="0"/>
                          <a:ea typeface="宋体" panose="02010600030101010101" pitchFamily="2" charset="-122"/>
                        </a:rPr>
                        <a:t>运行速度快</a:t>
                      </a:r>
                      <a:endParaRPr lang="zh-CN" sz="20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-0.1588</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dirty="0">
                          <a:solidFill>
                            <a:srgbClr val="000000"/>
                          </a:solidFill>
                          <a:effectLst/>
                          <a:latin typeface="Times New Roman" panose="02020603050405020304" pitchFamily="18" charset="0"/>
                          <a:ea typeface="宋体" panose="02010600030101010101" pitchFamily="2" charset="-122"/>
                        </a:rPr>
                        <a:t>0.0016</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6220357"/>
                  </a:ext>
                </a:extLst>
              </a:tr>
              <a:tr h="0">
                <a:tc>
                  <a:txBody>
                    <a:bodyPr/>
                    <a:lstStyle/>
                    <a:p>
                      <a:pPr algn="l"/>
                      <a:r>
                        <a:rPr lang="zh-CN" sz="2000" kern="0">
                          <a:solidFill>
                            <a:srgbClr val="000000"/>
                          </a:solidFill>
                          <a:effectLst/>
                          <a:latin typeface="Times New Roman" panose="02020603050405020304" pitchFamily="18" charset="0"/>
                          <a:ea typeface="宋体" panose="02010600030101010101" pitchFamily="2" charset="-122"/>
                        </a:rPr>
                        <a:t>可视化</a:t>
                      </a:r>
                      <a:endParaRPr lang="zh-CN" sz="20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-0.0553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-0.1049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9350545"/>
                  </a:ext>
                </a:extLst>
              </a:tr>
              <a:tr h="0">
                <a:tc>
                  <a:txBody>
                    <a:bodyPr/>
                    <a:lstStyle/>
                    <a:p>
                      <a:pPr algn="l"/>
                      <a:r>
                        <a:rPr lang="zh-CN" sz="2000" kern="0">
                          <a:solidFill>
                            <a:srgbClr val="000000"/>
                          </a:solidFill>
                          <a:effectLst/>
                          <a:latin typeface="Times New Roman" panose="02020603050405020304" pitchFamily="18" charset="0"/>
                          <a:ea typeface="宋体" panose="02010600030101010101" pitchFamily="2" charset="-122"/>
                        </a:rPr>
                        <a:t>算法丰富</a:t>
                      </a:r>
                      <a:endParaRPr lang="zh-CN" sz="20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-0.0889</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kern="0">
                          <a:solidFill>
                            <a:srgbClr val="000000"/>
                          </a:solidFill>
                          <a:effectLst/>
                          <a:latin typeface="Times New Roman" panose="02020603050405020304" pitchFamily="18" charset="0"/>
                          <a:ea typeface="宋体" panose="02010600030101010101" pitchFamily="2" charset="-122"/>
                        </a:rPr>
                        <a:t>0.0592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311583"/>
                  </a:ext>
                </a:extLst>
              </a:tr>
              <a:tr h="0">
                <a:tc>
                  <a:txBody>
                    <a:bodyPr/>
                    <a:lstStyle/>
                    <a:p>
                      <a:pPr algn="l"/>
                      <a:r>
                        <a:rPr lang="zh-CN" sz="2000" kern="0">
                          <a:solidFill>
                            <a:srgbClr val="000000"/>
                          </a:solidFill>
                          <a:effectLst/>
                          <a:latin typeface="Times New Roman" panose="02020603050405020304" pitchFamily="18" charset="0"/>
                          <a:ea typeface="宋体" panose="02010600030101010101" pitchFamily="2" charset="-122"/>
                        </a:rPr>
                        <a:t>界面友好</a:t>
                      </a:r>
                      <a:endParaRPr lang="zh-CN" sz="20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2000" kern="0" dirty="0">
                          <a:solidFill>
                            <a:srgbClr val="000000"/>
                          </a:solidFill>
                          <a:effectLst/>
                          <a:latin typeface="Times New Roman" panose="02020603050405020304" pitchFamily="18" charset="0"/>
                          <a:ea typeface="宋体" panose="02010600030101010101" pitchFamily="2" charset="-122"/>
                        </a:rPr>
                        <a:t>0.0962</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2000" kern="0" dirty="0">
                          <a:solidFill>
                            <a:srgbClr val="000000"/>
                          </a:solidFill>
                          <a:effectLst/>
                          <a:latin typeface="Times New Roman" panose="02020603050405020304" pitchFamily="18" charset="0"/>
                          <a:ea typeface="宋体" panose="02010600030101010101" pitchFamily="2" charset="-122"/>
                        </a:rPr>
                        <a:t>-0.0467</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870160"/>
                  </a:ext>
                </a:extLst>
              </a:tr>
            </a:tbl>
          </a:graphicData>
        </a:graphic>
      </p:graphicFrame>
      <p:sp>
        <p:nvSpPr>
          <p:cNvPr id="11" name="Rectangle 3">
            <a:extLst>
              <a:ext uri="{FF2B5EF4-FFF2-40B4-BE49-F238E27FC236}">
                <a16:creationId xmlns:a16="http://schemas.microsoft.com/office/drawing/2014/main" id="{200D1FEA-7EFC-4A64-99F2-2DAA8C1C1617}"/>
              </a:ext>
            </a:extLst>
          </p:cNvPr>
          <p:cNvSpPr>
            <a:spLocks noChangeArrowheads="1"/>
          </p:cNvSpPr>
          <p:nvPr/>
        </p:nvSpPr>
        <p:spPr bwMode="auto">
          <a:xfrm>
            <a:off x="2355215" y="3996270"/>
            <a:ext cx="44807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 </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列坐标（</a:t>
            </a:r>
            <a:r>
              <a:rPr kumimoji="0" lang="en-US" altLang="zh-CN" sz="2000" b="1" i="0" u="none" strike="noStrike" cap="none" normalizeH="0" baseline="0" dirty="0">
                <a:ln>
                  <a:noFill/>
                </a:ln>
                <a:solidFill>
                  <a:srgbClr val="000000"/>
                </a:solidFill>
                <a:effectLst/>
                <a:latin typeface="Times New Roman" panose="02020603050405020304" pitchFamily="18" charset="0"/>
                <a:ea typeface="MYingHei_18030_C-Medium" charset="-122"/>
                <a:cs typeface="Times New Roman" panose="02020603050405020304" pitchFamily="18" charset="0"/>
              </a:rPr>
              <a:t>Column Coordinates</a:t>
            </a:r>
            <a:r>
              <a:rPr kumimoji="0" lang="zh-CN" altLang="en-US"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350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73B0E3A-EDFF-4BBC-93E8-596A1F76856E}"/>
              </a:ext>
            </a:extLst>
          </p:cNvPr>
          <p:cNvPicPr>
            <a:picLocks noChangeAspect="1"/>
          </p:cNvPicPr>
          <p:nvPr/>
        </p:nvPicPr>
        <p:blipFill>
          <a:blip r:embed="rId2"/>
          <a:stretch>
            <a:fillRect/>
          </a:stretch>
        </p:blipFill>
        <p:spPr>
          <a:xfrm>
            <a:off x="893361" y="1070517"/>
            <a:ext cx="6978946" cy="5159266"/>
          </a:xfrm>
          <a:prstGeom prst="rect">
            <a:avLst/>
          </a:prstGeom>
        </p:spPr>
      </p:pic>
      <p:sp>
        <p:nvSpPr>
          <p:cNvPr id="12" name="Rectangle 3">
            <a:extLst>
              <a:ext uri="{FF2B5EF4-FFF2-40B4-BE49-F238E27FC236}">
                <a16:creationId xmlns:a16="http://schemas.microsoft.com/office/drawing/2014/main" id="{68278A37-967B-486E-B0F2-0D2739A5C414}"/>
              </a:ext>
            </a:extLst>
          </p:cNvPr>
          <p:cNvSpPr>
            <a:spLocks noChangeArrowheads="1"/>
          </p:cNvSpPr>
          <p:nvPr/>
        </p:nvSpPr>
        <p:spPr bwMode="auto">
          <a:xfrm>
            <a:off x="3660718" y="6322910"/>
            <a:ext cx="2194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对应分析图</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cxnSp>
        <p:nvCxnSpPr>
          <p:cNvPr id="13" name="直接连接符 12">
            <a:extLst>
              <a:ext uri="{FF2B5EF4-FFF2-40B4-BE49-F238E27FC236}">
                <a16:creationId xmlns:a16="http://schemas.microsoft.com/office/drawing/2014/main" id="{B47C9B35-2A71-479D-9A45-7D4D94230914}"/>
              </a:ext>
            </a:extLst>
          </p:cNvPr>
          <p:cNvCxnSpPr>
            <a:cxnSpLocks/>
          </p:cNvCxnSpPr>
          <p:nvPr/>
        </p:nvCxnSpPr>
        <p:spPr>
          <a:xfrm>
            <a:off x="1595535" y="3361182"/>
            <a:ext cx="6195526"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DAD930B5-0B55-47AC-9CD9-A5C844E4C845}"/>
              </a:ext>
            </a:extLst>
          </p:cNvPr>
          <p:cNvCxnSpPr>
            <a:cxnSpLocks/>
          </p:cNvCxnSpPr>
          <p:nvPr/>
        </p:nvCxnSpPr>
        <p:spPr>
          <a:xfrm>
            <a:off x="4572000" y="1399592"/>
            <a:ext cx="0" cy="440655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1459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73B0E3A-EDFF-4BBC-93E8-596A1F76856E}"/>
              </a:ext>
            </a:extLst>
          </p:cNvPr>
          <p:cNvPicPr>
            <a:picLocks noChangeAspect="1"/>
          </p:cNvPicPr>
          <p:nvPr/>
        </p:nvPicPr>
        <p:blipFill>
          <a:blip r:embed="rId2"/>
          <a:stretch>
            <a:fillRect/>
          </a:stretch>
        </p:blipFill>
        <p:spPr>
          <a:xfrm>
            <a:off x="644318" y="886409"/>
            <a:ext cx="7227989" cy="5343374"/>
          </a:xfrm>
          <a:prstGeom prst="rect">
            <a:avLst/>
          </a:prstGeom>
        </p:spPr>
      </p:pic>
      <p:sp>
        <p:nvSpPr>
          <p:cNvPr id="12" name="Rectangle 3">
            <a:extLst>
              <a:ext uri="{FF2B5EF4-FFF2-40B4-BE49-F238E27FC236}">
                <a16:creationId xmlns:a16="http://schemas.microsoft.com/office/drawing/2014/main" id="{68278A37-967B-486E-B0F2-0D2739A5C414}"/>
              </a:ext>
            </a:extLst>
          </p:cNvPr>
          <p:cNvSpPr>
            <a:spLocks noChangeArrowheads="1"/>
          </p:cNvSpPr>
          <p:nvPr/>
        </p:nvSpPr>
        <p:spPr bwMode="auto">
          <a:xfrm>
            <a:off x="3660718" y="6322910"/>
            <a:ext cx="2194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对应分析图</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cxnSp>
        <p:nvCxnSpPr>
          <p:cNvPr id="13" name="直接连接符 12">
            <a:extLst>
              <a:ext uri="{FF2B5EF4-FFF2-40B4-BE49-F238E27FC236}">
                <a16:creationId xmlns:a16="http://schemas.microsoft.com/office/drawing/2014/main" id="{B47C9B35-2A71-479D-9A45-7D4D94230914}"/>
              </a:ext>
            </a:extLst>
          </p:cNvPr>
          <p:cNvCxnSpPr>
            <a:cxnSpLocks/>
          </p:cNvCxnSpPr>
          <p:nvPr/>
        </p:nvCxnSpPr>
        <p:spPr>
          <a:xfrm>
            <a:off x="1362269" y="3233104"/>
            <a:ext cx="6438123" cy="54799"/>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DAD930B5-0B55-47AC-9CD9-A5C844E4C845}"/>
              </a:ext>
            </a:extLst>
          </p:cNvPr>
          <p:cNvCxnSpPr>
            <a:cxnSpLocks/>
          </p:cNvCxnSpPr>
          <p:nvPr/>
        </p:nvCxnSpPr>
        <p:spPr>
          <a:xfrm>
            <a:off x="4449157" y="1231641"/>
            <a:ext cx="0" cy="4506686"/>
          </a:xfrm>
          <a:prstGeom prst="line">
            <a:avLst/>
          </a:prstGeom>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1A5D3666-4DC1-490B-80A7-F08478E6D641}"/>
              </a:ext>
            </a:extLst>
          </p:cNvPr>
          <p:cNvCxnSpPr>
            <a:cxnSpLocks/>
          </p:cNvCxnSpPr>
          <p:nvPr/>
        </p:nvCxnSpPr>
        <p:spPr>
          <a:xfrm flipH="1" flipV="1">
            <a:off x="1959429" y="2668555"/>
            <a:ext cx="5355772" cy="13170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7ADCD16-6F69-418B-9DEB-1009EB753A83}"/>
              </a:ext>
            </a:extLst>
          </p:cNvPr>
          <p:cNvCxnSpPr>
            <a:cxnSpLocks/>
          </p:cNvCxnSpPr>
          <p:nvPr/>
        </p:nvCxnSpPr>
        <p:spPr>
          <a:xfrm flipH="1">
            <a:off x="4318781" y="2512067"/>
            <a:ext cx="262549" cy="721037"/>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1456636-659B-4A27-A729-4854FA2906CA}"/>
              </a:ext>
            </a:extLst>
          </p:cNvPr>
          <p:cNvCxnSpPr>
            <a:cxnSpLocks/>
          </p:cNvCxnSpPr>
          <p:nvPr/>
        </p:nvCxnSpPr>
        <p:spPr>
          <a:xfrm flipH="1">
            <a:off x="6845850" y="3142979"/>
            <a:ext cx="192284" cy="738556"/>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FBD8D3C-D305-4854-91A3-29B730A6F88E}"/>
              </a:ext>
            </a:extLst>
          </p:cNvPr>
          <p:cNvCxnSpPr>
            <a:cxnSpLocks/>
          </p:cNvCxnSpPr>
          <p:nvPr/>
        </p:nvCxnSpPr>
        <p:spPr>
          <a:xfrm flipV="1">
            <a:off x="4205120" y="3282752"/>
            <a:ext cx="253386" cy="810891"/>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9691F67-E88D-4D02-BA81-FA1092698EEC}"/>
              </a:ext>
            </a:extLst>
          </p:cNvPr>
          <p:cNvCxnSpPr>
            <a:cxnSpLocks/>
          </p:cNvCxnSpPr>
          <p:nvPr/>
        </p:nvCxnSpPr>
        <p:spPr>
          <a:xfrm flipV="1">
            <a:off x="2354449" y="2782554"/>
            <a:ext cx="41275" cy="168275"/>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46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7">
            <a:extLst>
              <a:ext uri="{FF2B5EF4-FFF2-40B4-BE49-F238E27FC236}">
                <a16:creationId xmlns:a16="http://schemas.microsoft.com/office/drawing/2014/main" id="{01A41109-9CEA-4DD8-B0DB-D06D96F70B89}"/>
              </a:ext>
            </a:extLst>
          </p:cNvPr>
          <p:cNvSpPr>
            <a:spLocks noChangeArrowheads="1"/>
          </p:cNvSpPr>
          <p:nvPr/>
        </p:nvSpPr>
        <p:spPr bwMode="auto">
          <a:xfrm>
            <a:off x="639569" y="340989"/>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dirty="0">
                <a:solidFill>
                  <a:srgbClr val="000099"/>
                </a:solidFill>
                <a:latin typeface="黑体" panose="02010609060101010101" pitchFamily="49" charset="-122"/>
                <a:ea typeface="黑体" panose="02010609060101010101" pitchFamily="49" charset="-122"/>
              </a:rPr>
              <a:t>对应分析图解读</a:t>
            </a:r>
          </a:p>
        </p:txBody>
      </p:sp>
      <p:sp>
        <p:nvSpPr>
          <p:cNvPr id="71683" name="TextBox 2">
            <a:extLst>
              <a:ext uri="{FF2B5EF4-FFF2-40B4-BE49-F238E27FC236}">
                <a16:creationId xmlns:a16="http://schemas.microsoft.com/office/drawing/2014/main" id="{AFEAAFAD-ACAF-4A10-B989-BBCDC3E5C20E}"/>
              </a:ext>
            </a:extLst>
          </p:cNvPr>
          <p:cNvSpPr txBox="1">
            <a:spLocks noChangeArrowheads="1"/>
          </p:cNvSpPr>
          <p:nvPr/>
        </p:nvSpPr>
        <p:spPr bwMode="auto">
          <a:xfrm>
            <a:off x="395288" y="1268413"/>
            <a:ext cx="8640762" cy="492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2913">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400" dirty="0"/>
              <a:t>1.</a:t>
            </a:r>
            <a:r>
              <a:rPr lang="zh-CN" altLang="en-US" sz="2400" dirty="0"/>
              <a:t>总体观察</a:t>
            </a:r>
            <a:endParaRPr lang="en-US" altLang="zh-CN" sz="2400" dirty="0"/>
          </a:p>
          <a:p>
            <a:pPr eaLnBrk="1" hangingPunct="1">
              <a:lnSpc>
                <a:spcPct val="120000"/>
              </a:lnSpc>
              <a:spcBef>
                <a:spcPct val="0"/>
              </a:spcBef>
              <a:buClrTx/>
              <a:buSzTx/>
              <a:buFontTx/>
              <a:buNone/>
            </a:pPr>
            <a:r>
              <a:rPr lang="en-US" altLang="zh-CN" sz="2400" dirty="0"/>
              <a:t>2.</a:t>
            </a:r>
            <a:r>
              <a:rPr lang="zh-CN" altLang="en-US" sz="2400" dirty="0"/>
              <a:t>观察邻近区域</a:t>
            </a:r>
            <a:endParaRPr lang="en-US" altLang="zh-CN" sz="2400" dirty="0"/>
          </a:p>
          <a:p>
            <a:pPr eaLnBrk="1" hangingPunct="1">
              <a:lnSpc>
                <a:spcPct val="120000"/>
              </a:lnSpc>
              <a:spcBef>
                <a:spcPct val="0"/>
              </a:spcBef>
              <a:buClrTx/>
              <a:buSzTx/>
              <a:buFontTx/>
              <a:buNone/>
            </a:pPr>
            <a:r>
              <a:rPr lang="en-US" altLang="zh-CN" sz="2400" dirty="0"/>
              <a:t>3.</a:t>
            </a:r>
            <a:r>
              <a:rPr lang="zh-CN" altLang="en-US" sz="2400" dirty="0"/>
              <a:t>向量分析</a:t>
            </a:r>
            <a:r>
              <a:rPr lang="en-US" altLang="zh-CN" sz="2400" dirty="0"/>
              <a:t>——</a:t>
            </a:r>
            <a:r>
              <a:rPr lang="zh-CN" altLang="en-US" sz="2400" dirty="0"/>
              <a:t>偏好排序</a:t>
            </a:r>
            <a:endParaRPr lang="en-US" altLang="zh-CN" sz="2400" dirty="0"/>
          </a:p>
          <a:p>
            <a:pPr>
              <a:lnSpc>
                <a:spcPct val="120000"/>
              </a:lnSpc>
              <a:spcBef>
                <a:spcPct val="0"/>
              </a:spcBef>
              <a:buClrTx/>
              <a:buSzTx/>
              <a:buNone/>
            </a:pPr>
            <a:r>
              <a:rPr lang="zh-CN" altLang="en-US" sz="2400" dirty="0"/>
              <a:t>从中心向任意点连线</a:t>
            </a:r>
            <a:r>
              <a:rPr lang="en-US" altLang="zh-CN" sz="2400" dirty="0"/>
              <a:t>--</a:t>
            </a:r>
            <a:r>
              <a:rPr lang="zh-CN" altLang="en-US" sz="2400" dirty="0"/>
              <a:t>向量，例如从中心向“扩展能力强”作向量，然后让所有“软件” 往这条向量及延长线上作垂线，垂点越靠近向量正向的表示扩展能力越强。</a:t>
            </a:r>
            <a:endParaRPr lang="en-US" altLang="zh-CN" sz="2400" dirty="0"/>
          </a:p>
          <a:p>
            <a:pPr eaLnBrk="1" hangingPunct="1">
              <a:lnSpc>
                <a:spcPct val="120000"/>
              </a:lnSpc>
              <a:spcBef>
                <a:spcPct val="0"/>
              </a:spcBef>
              <a:buClrTx/>
              <a:buSzTx/>
              <a:buFontTx/>
              <a:buNone/>
            </a:pPr>
            <a:r>
              <a:rPr lang="en-US" altLang="zh-CN" sz="2400" dirty="0"/>
              <a:t>4.</a:t>
            </a:r>
            <a:r>
              <a:rPr lang="zh-CN" altLang="en-US" sz="2400" dirty="0"/>
              <a:t>向量的夹角</a:t>
            </a:r>
            <a:r>
              <a:rPr lang="en-US" altLang="zh-CN" sz="2400" dirty="0"/>
              <a:t>——</a:t>
            </a:r>
            <a:r>
              <a:rPr lang="zh-CN" altLang="en-US" sz="2400" dirty="0"/>
              <a:t>余弦定理</a:t>
            </a:r>
            <a:endParaRPr lang="en-US" altLang="zh-CN" sz="2400" dirty="0"/>
          </a:p>
          <a:p>
            <a:pPr>
              <a:lnSpc>
                <a:spcPct val="120000"/>
              </a:lnSpc>
              <a:spcBef>
                <a:spcPct val="0"/>
              </a:spcBef>
              <a:buClrTx/>
              <a:buSzTx/>
              <a:buNone/>
            </a:pPr>
            <a:r>
              <a:rPr lang="zh-CN" altLang="en-US" sz="2400" dirty="0"/>
              <a:t>从向量夹角的角度看不同“软件” 或不同“性能” 间的相似情况，从余弦定理的角度看相似性！</a:t>
            </a:r>
            <a:endParaRPr lang="en-US" altLang="zh-CN" sz="2400" dirty="0"/>
          </a:p>
          <a:p>
            <a:pPr eaLnBrk="1" hangingPunct="1">
              <a:lnSpc>
                <a:spcPct val="120000"/>
              </a:lnSpc>
              <a:spcBef>
                <a:spcPct val="0"/>
              </a:spcBef>
              <a:buClrTx/>
              <a:buSzTx/>
              <a:buFontTx/>
              <a:buNone/>
            </a:pPr>
            <a:r>
              <a:rPr lang="en-US" altLang="zh-CN" sz="2400" dirty="0"/>
              <a:t>5.</a:t>
            </a:r>
            <a:r>
              <a:rPr lang="zh-CN" altLang="en-US" sz="2400" dirty="0"/>
              <a:t>从距离中的位置看：越靠近中心，越没有特征，越远离中心，说明特征越明显。各个类别之间的距离表示相对密切关系</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73B0E3A-EDFF-4BBC-93E8-596A1F76856E}"/>
              </a:ext>
            </a:extLst>
          </p:cNvPr>
          <p:cNvPicPr>
            <a:picLocks noChangeAspect="1"/>
          </p:cNvPicPr>
          <p:nvPr/>
        </p:nvPicPr>
        <p:blipFill>
          <a:blip r:embed="rId2"/>
          <a:stretch>
            <a:fillRect/>
          </a:stretch>
        </p:blipFill>
        <p:spPr>
          <a:xfrm>
            <a:off x="644318" y="886409"/>
            <a:ext cx="7227989" cy="5343374"/>
          </a:xfrm>
          <a:prstGeom prst="rect">
            <a:avLst/>
          </a:prstGeom>
        </p:spPr>
      </p:pic>
      <p:sp>
        <p:nvSpPr>
          <p:cNvPr id="12" name="Rectangle 3">
            <a:extLst>
              <a:ext uri="{FF2B5EF4-FFF2-40B4-BE49-F238E27FC236}">
                <a16:creationId xmlns:a16="http://schemas.microsoft.com/office/drawing/2014/main" id="{68278A37-967B-486E-B0F2-0D2739A5C414}"/>
              </a:ext>
            </a:extLst>
          </p:cNvPr>
          <p:cNvSpPr>
            <a:spLocks noChangeArrowheads="1"/>
          </p:cNvSpPr>
          <p:nvPr/>
        </p:nvSpPr>
        <p:spPr bwMode="auto">
          <a:xfrm>
            <a:off x="3660718" y="6322910"/>
            <a:ext cx="2194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对应分析图</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cxnSp>
        <p:nvCxnSpPr>
          <p:cNvPr id="13" name="直接连接符 12">
            <a:extLst>
              <a:ext uri="{FF2B5EF4-FFF2-40B4-BE49-F238E27FC236}">
                <a16:creationId xmlns:a16="http://schemas.microsoft.com/office/drawing/2014/main" id="{B47C9B35-2A71-479D-9A45-7D4D94230914}"/>
              </a:ext>
            </a:extLst>
          </p:cNvPr>
          <p:cNvCxnSpPr>
            <a:cxnSpLocks/>
          </p:cNvCxnSpPr>
          <p:nvPr/>
        </p:nvCxnSpPr>
        <p:spPr>
          <a:xfrm>
            <a:off x="1362269" y="3233104"/>
            <a:ext cx="6438123" cy="54799"/>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DAD930B5-0B55-47AC-9CD9-A5C844E4C845}"/>
              </a:ext>
            </a:extLst>
          </p:cNvPr>
          <p:cNvCxnSpPr>
            <a:cxnSpLocks/>
          </p:cNvCxnSpPr>
          <p:nvPr/>
        </p:nvCxnSpPr>
        <p:spPr>
          <a:xfrm>
            <a:off x="4449157" y="1231641"/>
            <a:ext cx="0" cy="4506686"/>
          </a:xfrm>
          <a:prstGeom prst="line">
            <a:avLst/>
          </a:prstGeom>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1A5D3666-4DC1-490B-80A7-F08478E6D641}"/>
              </a:ext>
            </a:extLst>
          </p:cNvPr>
          <p:cNvCxnSpPr>
            <a:cxnSpLocks/>
          </p:cNvCxnSpPr>
          <p:nvPr/>
        </p:nvCxnSpPr>
        <p:spPr>
          <a:xfrm flipH="1" flipV="1">
            <a:off x="1959429" y="2668556"/>
            <a:ext cx="2499077" cy="614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1456636-659B-4A27-A729-4854FA2906CA}"/>
              </a:ext>
            </a:extLst>
          </p:cNvPr>
          <p:cNvCxnSpPr>
            <a:cxnSpLocks/>
          </p:cNvCxnSpPr>
          <p:nvPr/>
        </p:nvCxnSpPr>
        <p:spPr>
          <a:xfrm flipH="1" flipV="1">
            <a:off x="2379306" y="3233104"/>
            <a:ext cx="2069851" cy="49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FBD8D3C-D305-4854-91A3-29B730A6F88E}"/>
              </a:ext>
            </a:extLst>
          </p:cNvPr>
          <p:cNvCxnSpPr>
            <a:cxnSpLocks/>
          </p:cNvCxnSpPr>
          <p:nvPr/>
        </p:nvCxnSpPr>
        <p:spPr>
          <a:xfrm flipV="1">
            <a:off x="4449157" y="2813200"/>
            <a:ext cx="1562520" cy="4695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236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869FDF70-6A37-402C-956F-63118196542C}"/>
              </a:ext>
            </a:extLst>
          </p:cNvPr>
          <p:cNvSpPr txBox="1">
            <a:spLocks noChangeArrowheads="1"/>
          </p:cNvSpPr>
          <p:nvPr/>
        </p:nvSpPr>
        <p:spPr bwMode="auto">
          <a:xfrm>
            <a:off x="174702" y="1484750"/>
            <a:ext cx="8794595" cy="388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indent="720000">
              <a:lnSpc>
                <a:spcPct val="150000"/>
              </a:lnSpc>
              <a:spcBef>
                <a:spcPct val="0"/>
              </a:spcBef>
              <a:buClrTx/>
              <a:buSzTx/>
              <a:buNone/>
            </a:pPr>
            <a:r>
              <a:rPr kumimoji="1" lang="zh-CN" altLang="en-US" sz="2800" dirty="0">
                <a:latin typeface="Times New Roman" panose="02020603050405020304" pitchFamily="18" charset="0"/>
              </a:rPr>
              <a:t>聚焦用户特征，开展精准营销能将营销的力度发挥到最大程度。不同的车型可能受到不同类型车主的青睐。一项著名的调查提供了车主特征（如收入、婚姻状况、性别等）和车辆基本信息（产地、型号、用途等）。合理分析这些信息，挖掘数据背后的联系，将为市场研究部门确定广告的宣传对象及营销策略提供重要依据。</a:t>
            </a:r>
          </a:p>
        </p:txBody>
      </p:sp>
      <p:sp>
        <p:nvSpPr>
          <p:cNvPr id="5" name="标题 1">
            <a:extLst>
              <a:ext uri="{FF2B5EF4-FFF2-40B4-BE49-F238E27FC236}">
                <a16:creationId xmlns:a16="http://schemas.microsoft.com/office/drawing/2014/main" id="{081B3FCF-EEBF-4F11-AF6F-34A492C5D2E7}"/>
              </a:ext>
            </a:extLst>
          </p:cNvPr>
          <p:cNvSpPr txBox="1">
            <a:spLocks/>
          </p:cNvSpPr>
          <p:nvPr/>
        </p:nvSpPr>
        <p:spPr>
          <a:xfrm>
            <a:off x="401736" y="483960"/>
            <a:ext cx="7967824" cy="719138"/>
          </a:xfrm>
          <a:prstGeom prst="rect">
            <a:avLst/>
          </a:prstGeom>
        </p:spPr>
        <p:txBody>
          <a:bodyPr/>
          <a:lstStyle>
            <a:lvl1pPr algn="ctr" rtl="0" fontAlgn="base">
              <a:spcBef>
                <a:spcPct val="0"/>
              </a:spcBef>
              <a:spcAft>
                <a:spcPct val="0"/>
              </a:spcAft>
              <a:defRPr sz="3960" kern="1200">
                <a:solidFill>
                  <a:schemeClr val="tx1"/>
                </a:solidFill>
                <a:latin typeface="+mj-lt"/>
                <a:ea typeface="+mj-ea"/>
                <a:cs typeface="+mj-cs"/>
              </a:defRPr>
            </a:lvl1pPr>
            <a:lvl2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5pPr>
            <a:lvl6pPr marL="41147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6pPr>
            <a:lvl7pPr marL="82294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7pPr>
            <a:lvl8pPr marL="123440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8pPr>
            <a:lvl9pPr marL="164587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9pPr>
          </a:lstStyle>
          <a:p>
            <a:pPr algn="l">
              <a:defRPr/>
            </a:pPr>
            <a:r>
              <a:rPr lang="zh-CN" altLang="en-US" sz="3200" b="1" dirty="0">
                <a:solidFill>
                  <a:srgbClr val="000099"/>
                </a:solidFill>
                <a:latin typeface="黑体" panose="02010609060101010101" pitchFamily="49" charset="-122"/>
                <a:ea typeface="黑体" panose="02010609060101010101" pitchFamily="49" charset="-122"/>
                <a:cs typeface="+mn-cs"/>
              </a:rPr>
              <a:t>案例分析</a:t>
            </a:r>
            <a:r>
              <a:rPr lang="zh-CN" altLang="en-US" sz="3200" b="1" dirty="0">
                <a:solidFill>
                  <a:srgbClr val="000099"/>
                </a:solidFill>
                <a:latin typeface="Arial" panose="020B0604020202020204" pitchFamily="34" charset="0"/>
                <a:ea typeface="宋体" panose="02010600030101010101" pitchFamily="2" charset="-122"/>
                <a:cs typeface="+mn-cs"/>
              </a:rPr>
              <a:t>：</a:t>
            </a:r>
            <a:r>
              <a:rPr lang="zh-CN" altLang="en-US" sz="3200" b="1" dirty="0">
                <a:latin typeface="黑体" panose="02010609060101010101" pitchFamily="49" charset="-122"/>
                <a:ea typeface="黑体" panose="02010609060101010101" pitchFamily="49" charset="-122"/>
                <a:cs typeface="+mn-cs"/>
              </a:rPr>
              <a:t>车主特征与车辆信息的对应分析</a:t>
            </a:r>
          </a:p>
        </p:txBody>
      </p:sp>
    </p:spTree>
    <p:extLst>
      <p:ext uri="{BB962C8B-B14F-4D97-AF65-F5344CB8AC3E}">
        <p14:creationId xmlns:p14="http://schemas.microsoft.com/office/powerpoint/2010/main" val="3580714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35EA3DA-B5A8-4051-8301-8216F60F991B}"/>
              </a:ext>
            </a:extLst>
          </p:cNvPr>
          <p:cNvSpPr txBox="1"/>
          <p:nvPr/>
        </p:nvSpPr>
        <p:spPr>
          <a:xfrm>
            <a:off x="2917527" y="1594550"/>
            <a:ext cx="4572000" cy="369332"/>
          </a:xfrm>
          <a:prstGeom prst="rect">
            <a:avLst/>
          </a:prstGeom>
          <a:noFill/>
        </p:spPr>
        <p:txBody>
          <a:bodyPr wrap="square">
            <a:spAutoFit/>
          </a:bodyPr>
          <a:lstStyle/>
          <a:p>
            <a:r>
              <a:rPr lang="zh-CN" altLang="en-US" sz="1800" b="1" kern="100" dirty="0">
                <a:effectLst/>
                <a:latin typeface="Times New Roman" panose="02020603050405020304" pitchFamily="18" charset="0"/>
                <a:ea typeface="宋体" panose="02010600030101010101" pitchFamily="2" charset="-122"/>
              </a:rPr>
              <a:t>表</a:t>
            </a:r>
            <a:r>
              <a:rPr lang="en-US" altLang="zh-CN" sz="1800" b="1" kern="100" dirty="0">
                <a:effectLst/>
                <a:latin typeface="Times New Roman" panose="02020603050405020304" pitchFamily="18" charset="0"/>
                <a:ea typeface="宋体" panose="02010600030101010101" pitchFamily="2" charset="-122"/>
              </a:rPr>
              <a:t>1 </a:t>
            </a:r>
            <a:r>
              <a:rPr lang="zh-CN" altLang="en-US" sz="1800" b="1" kern="100" dirty="0">
                <a:effectLst/>
                <a:latin typeface="Times New Roman" panose="02020603050405020304" pitchFamily="18" charset="0"/>
                <a:ea typeface="宋体" panose="02010600030101010101" pitchFamily="2" charset="-122"/>
              </a:rPr>
              <a:t>指标</a:t>
            </a:r>
            <a:r>
              <a:rPr lang="zh-CN" altLang="en-US" b="1" kern="100" dirty="0">
                <a:latin typeface="Times New Roman" panose="02020603050405020304" pitchFamily="18" charset="0"/>
                <a:ea typeface="宋体" panose="02010600030101010101" pitchFamily="2" charset="-122"/>
              </a:rPr>
              <a:t>数据（文件名：</a:t>
            </a:r>
            <a:r>
              <a:rPr lang="en-US" altLang="zh-CN" b="1" kern="100" dirty="0">
                <a:latin typeface="Times New Roman" panose="02020603050405020304" pitchFamily="18" charset="0"/>
                <a:ea typeface="宋体" panose="02010600030101010101" pitchFamily="2" charset="-122"/>
              </a:rPr>
              <a:t>car</a:t>
            </a:r>
            <a:r>
              <a:rPr lang="zh-CN" altLang="en-US" b="1" kern="100" dirty="0">
                <a:latin typeface="Times New Roman" panose="02020603050405020304" pitchFamily="18" charset="0"/>
                <a:ea typeface="宋体" panose="02010600030101010101" pitchFamily="2" charset="-122"/>
              </a:rPr>
              <a:t>）</a:t>
            </a:r>
            <a:endParaRPr lang="zh-CN" altLang="en-US" dirty="0"/>
          </a:p>
        </p:txBody>
      </p:sp>
      <p:graphicFrame>
        <p:nvGraphicFramePr>
          <p:cNvPr id="6" name="表格 5"/>
          <p:cNvGraphicFramePr>
            <a:graphicFrameLocks noGrp="1"/>
          </p:cNvGraphicFramePr>
          <p:nvPr/>
        </p:nvGraphicFramePr>
        <p:xfrm>
          <a:off x="228020" y="2060427"/>
          <a:ext cx="8915980" cy="2770065"/>
        </p:xfrm>
        <a:graphic>
          <a:graphicData uri="http://schemas.openxmlformats.org/drawingml/2006/table">
            <a:tbl>
              <a:tblPr/>
              <a:tblGrid>
                <a:gridCol w="891598">
                  <a:extLst>
                    <a:ext uri="{9D8B030D-6E8A-4147-A177-3AD203B41FA5}">
                      <a16:colId xmlns:a16="http://schemas.microsoft.com/office/drawing/2014/main" val="20000"/>
                    </a:ext>
                  </a:extLst>
                </a:gridCol>
                <a:gridCol w="984245">
                  <a:extLst>
                    <a:ext uri="{9D8B030D-6E8A-4147-A177-3AD203B41FA5}">
                      <a16:colId xmlns:a16="http://schemas.microsoft.com/office/drawing/2014/main" val="20001"/>
                    </a:ext>
                  </a:extLst>
                </a:gridCol>
                <a:gridCol w="966439">
                  <a:extLst>
                    <a:ext uri="{9D8B030D-6E8A-4147-A177-3AD203B41FA5}">
                      <a16:colId xmlns:a16="http://schemas.microsoft.com/office/drawing/2014/main" val="20002"/>
                    </a:ext>
                  </a:extLst>
                </a:gridCol>
                <a:gridCol w="1011044">
                  <a:extLst>
                    <a:ext uri="{9D8B030D-6E8A-4147-A177-3AD203B41FA5}">
                      <a16:colId xmlns:a16="http://schemas.microsoft.com/office/drawing/2014/main" val="20003"/>
                    </a:ext>
                  </a:extLst>
                </a:gridCol>
                <a:gridCol w="788020">
                  <a:extLst>
                    <a:ext uri="{9D8B030D-6E8A-4147-A177-3AD203B41FA5}">
                      <a16:colId xmlns:a16="http://schemas.microsoft.com/office/drawing/2014/main" val="20004"/>
                    </a:ext>
                  </a:extLst>
                </a:gridCol>
                <a:gridCol w="884663">
                  <a:extLst>
                    <a:ext uri="{9D8B030D-6E8A-4147-A177-3AD203B41FA5}">
                      <a16:colId xmlns:a16="http://schemas.microsoft.com/office/drawing/2014/main" val="20005"/>
                    </a:ext>
                  </a:extLst>
                </a:gridCol>
                <a:gridCol w="854927">
                  <a:extLst>
                    <a:ext uri="{9D8B030D-6E8A-4147-A177-3AD203B41FA5}">
                      <a16:colId xmlns:a16="http://schemas.microsoft.com/office/drawing/2014/main" val="20006"/>
                    </a:ext>
                  </a:extLst>
                </a:gridCol>
                <a:gridCol w="840059">
                  <a:extLst>
                    <a:ext uri="{9D8B030D-6E8A-4147-A177-3AD203B41FA5}">
                      <a16:colId xmlns:a16="http://schemas.microsoft.com/office/drawing/2014/main" val="20007"/>
                    </a:ext>
                  </a:extLst>
                </a:gridCol>
                <a:gridCol w="803387">
                  <a:extLst>
                    <a:ext uri="{9D8B030D-6E8A-4147-A177-3AD203B41FA5}">
                      <a16:colId xmlns:a16="http://schemas.microsoft.com/office/drawing/2014/main" val="20008"/>
                    </a:ext>
                  </a:extLst>
                </a:gridCol>
                <a:gridCol w="891598">
                  <a:extLst>
                    <a:ext uri="{9D8B030D-6E8A-4147-A177-3AD203B41FA5}">
                      <a16:colId xmlns:a16="http://schemas.microsoft.com/office/drawing/2014/main" val="20009"/>
                    </a:ext>
                  </a:extLst>
                </a:gridCol>
              </a:tblGrid>
              <a:tr h="279242">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pPr>
                      <a:r>
                        <a:rPr lang="en-US" sz="1600" b="1" i="0" u="none" strike="noStrike" dirty="0">
                          <a:solidFill>
                            <a:srgbClr val="000000"/>
                          </a:solidFill>
                          <a:effectLst/>
                          <a:latin typeface="Times" panose="02020603050405020304" pitchFamily="18" charset="0"/>
                          <a:ea typeface="+mn-ea"/>
                          <a:cs typeface="Times" panose="02020603050405020304" pitchFamily="18" charset="0"/>
                        </a:rPr>
                        <a:t>American</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pPr>
                      <a:r>
                        <a:rPr lang="en-US" sz="1600" b="1" i="0" u="none" strike="noStrike" dirty="0">
                          <a:solidFill>
                            <a:srgbClr val="000000"/>
                          </a:solidFill>
                          <a:effectLst/>
                          <a:latin typeface="Times" panose="02020603050405020304" pitchFamily="18" charset="0"/>
                          <a:ea typeface="+mn-ea"/>
                          <a:cs typeface="Times" panose="02020603050405020304" pitchFamily="18" charset="0"/>
                        </a:rPr>
                        <a:t>European</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pPr>
                      <a:r>
                        <a:rPr lang="en-US" sz="1600" b="1" i="0" u="none" strike="noStrike" dirty="0">
                          <a:solidFill>
                            <a:srgbClr val="000000"/>
                          </a:solidFill>
                          <a:effectLst/>
                          <a:latin typeface="Times" panose="02020603050405020304" pitchFamily="18" charset="0"/>
                          <a:ea typeface="+mn-ea"/>
                          <a:cs typeface="Times" panose="02020603050405020304" pitchFamily="18" charset="0"/>
                        </a:rPr>
                        <a:t>Japanese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大型</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中型</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小型</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家用</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跑车</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代步</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9242">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低收入</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18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20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57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73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69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55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26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9242">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高收入</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67</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26</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91</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22</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84</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78</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105</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51</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28</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79242">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已婚无孩</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37</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13</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51</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9</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42</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50</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50</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35</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16</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79242">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已婚有孩</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50</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15</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44</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21</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51</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37</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79</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12</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18</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79242">
                <a:tc>
                  <a:txBody>
                    <a:bodyPr/>
                    <a:lstStyle/>
                    <a:p>
                      <a:pPr algn="ctr" fontAlgn="b">
                        <a:lnSpc>
                          <a:spcPct val="150000"/>
                        </a:lnSpc>
                      </a:pPr>
                      <a:r>
                        <a:rPr lang="zh-CN" altLang="en-US" sz="1600" b="1" i="0" u="none" strike="noStrike">
                          <a:solidFill>
                            <a:srgbClr val="000000"/>
                          </a:solidFill>
                          <a:effectLst/>
                          <a:latin typeface="Times" panose="02020603050405020304" pitchFamily="18" charset="0"/>
                          <a:ea typeface="+mn-ea"/>
                          <a:cs typeface="Times" panose="02020603050405020304" pitchFamily="18" charset="0"/>
                        </a:rPr>
                        <a:t>单身</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32</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15</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62</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11</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40</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58</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35</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57</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17</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79242">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单身有孩</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6</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8</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1</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8</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6</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10</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2</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3</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79242">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女</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58</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21</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70</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17</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70</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62</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83</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40</a:t>
                      </a:r>
                    </a:p>
                  </a:txBody>
                  <a:tcPr marL="9525" marR="9525" marT="9525" marB="0" anchor="b">
                    <a:lnL>
                      <a:noFill/>
                    </a:lnL>
                    <a:lnR>
                      <a:noFill/>
                    </a:lnR>
                    <a:lnT>
                      <a:noFill/>
                    </a:lnT>
                    <a:lnB>
                      <a:noFill/>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26</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85247">
                <a:tc>
                  <a:txBody>
                    <a:bodyPr/>
                    <a:lstStyle/>
                    <a:p>
                      <a:pPr algn="ctr" fontAlgn="b">
                        <a:lnSpc>
                          <a:spcPct val="150000"/>
                        </a:lnSpc>
                      </a:pPr>
                      <a:r>
                        <a:rPr lang="zh-CN" altLang="en-US" sz="1600" b="1" i="0" u="none" strike="noStrike" dirty="0">
                          <a:solidFill>
                            <a:srgbClr val="000000"/>
                          </a:solidFill>
                          <a:effectLst/>
                          <a:latin typeface="Times" panose="02020603050405020304" pitchFamily="18" charset="0"/>
                          <a:ea typeface="+mn-ea"/>
                          <a:cs typeface="Times" panose="02020603050405020304" pitchFamily="18" charset="0"/>
                        </a:rPr>
                        <a:t>男</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67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23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95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25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71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89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91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50000"/>
                        </a:lnSpc>
                      </a:pPr>
                      <a:r>
                        <a:rPr lang="en-US" altLang="zh-CN" sz="1600" b="0" i="0" u="none" strike="noStrike">
                          <a:solidFill>
                            <a:srgbClr val="000000"/>
                          </a:solidFill>
                          <a:effectLst/>
                          <a:latin typeface="Times" panose="02020603050405020304" pitchFamily="18" charset="0"/>
                          <a:ea typeface="+mn-ea"/>
                          <a:cs typeface="Times" panose="02020603050405020304" pitchFamily="18" charset="0"/>
                        </a:rPr>
                        <a:t>56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50000"/>
                        </a:lnSpc>
                      </a:pPr>
                      <a:r>
                        <a:rPr lang="en-US" altLang="zh-CN" sz="1600" b="0" i="0" u="none" strike="noStrike" dirty="0">
                          <a:solidFill>
                            <a:srgbClr val="000000"/>
                          </a:solidFill>
                          <a:effectLst/>
                          <a:latin typeface="Times" panose="02020603050405020304" pitchFamily="18" charset="0"/>
                          <a:ea typeface="+mn-ea"/>
                          <a:cs typeface="Times" panose="02020603050405020304" pitchFamily="18" charset="0"/>
                        </a:rPr>
                        <a:t>28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596519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a:extLst>
              <a:ext uri="{FF2B5EF4-FFF2-40B4-BE49-F238E27FC236}">
                <a16:creationId xmlns:a16="http://schemas.microsoft.com/office/drawing/2014/main" id="{54D2C2E1-E377-4C6A-B34C-6D2D08860331}"/>
              </a:ext>
            </a:extLst>
          </p:cNvPr>
          <p:cNvSpPr txBox="1">
            <a:spLocks noChangeArrowheads="1"/>
          </p:cNvSpPr>
          <p:nvPr/>
        </p:nvSpPr>
        <p:spPr bwMode="auto">
          <a:xfrm>
            <a:off x="234156" y="1002526"/>
            <a:ext cx="8909844" cy="2221762"/>
          </a:xfrm>
          <a:prstGeom prst="rect">
            <a:avLst/>
          </a:prstGeom>
          <a:noFill/>
          <a:ln>
            <a:noFill/>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indent="133350" algn="just">
              <a:lnSpc>
                <a:spcPct val="150000"/>
              </a:lnSpc>
            </a:pP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proc </a:t>
            </a:r>
            <a:r>
              <a:rPr lang="en-US" altLang="zh-CN" sz="2400" b="1" i="0" dirty="0" err="1">
                <a:solidFill>
                  <a:srgbClr val="333333"/>
                </a:solidFill>
                <a:effectLst/>
                <a:latin typeface="Times New Roman" panose="02020603050405020304" pitchFamily="18" charset="0"/>
                <a:ea typeface="+mj-ea"/>
                <a:cs typeface="Times New Roman" panose="02020603050405020304" pitchFamily="18" charset="0"/>
              </a:rPr>
              <a:t>corresp</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 data=</a:t>
            </a:r>
            <a:r>
              <a:rPr lang="en-US" altLang="zh-CN" sz="2400" b="1" i="0" u="sng" dirty="0">
                <a:solidFill>
                  <a:schemeClr val="accent1">
                    <a:lumMod val="75000"/>
                  </a:schemeClr>
                </a:solidFill>
                <a:effectLst/>
                <a:latin typeface="Times New Roman" panose="02020603050405020304" pitchFamily="18" charset="0"/>
                <a:ea typeface="+mj-ea"/>
                <a:cs typeface="Times New Roman" panose="02020603050405020304" pitchFamily="18" charset="0"/>
              </a:rPr>
              <a:t>car</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 out=</a:t>
            </a:r>
            <a:r>
              <a:rPr lang="en-US" altLang="zh-CN" sz="2400" b="1" i="0" u="sng" dirty="0" err="1">
                <a:solidFill>
                  <a:schemeClr val="accent1">
                    <a:lumMod val="75000"/>
                  </a:schemeClr>
                </a:solidFill>
                <a:effectLst/>
                <a:latin typeface="Times New Roman" panose="02020603050405020304" pitchFamily="18" charset="0"/>
                <a:ea typeface="+mj-ea"/>
                <a:cs typeface="Times New Roman" panose="02020603050405020304" pitchFamily="18" charset="0"/>
              </a:rPr>
              <a:t>ao</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 </a:t>
            </a:r>
            <a:r>
              <a:rPr lang="en-US" altLang="zh-CN" sz="2400" b="1" i="0" dirty="0" err="1">
                <a:solidFill>
                  <a:srgbClr val="333333"/>
                </a:solidFill>
                <a:effectLst/>
                <a:latin typeface="Times New Roman" panose="02020603050405020304" pitchFamily="18" charset="0"/>
                <a:ea typeface="+mj-ea"/>
                <a:cs typeface="Times New Roman" panose="02020603050405020304" pitchFamily="18" charset="0"/>
              </a:rPr>
              <a:t>rp</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 cp all;</a:t>
            </a:r>
          </a:p>
          <a:p>
            <a:pPr indent="133350" algn="just">
              <a:lnSpc>
                <a:spcPct val="150000"/>
              </a:lnSpc>
            </a:pP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var x1-x9;</a:t>
            </a:r>
          </a:p>
          <a:p>
            <a:pPr indent="133350" algn="just">
              <a:lnSpc>
                <a:spcPct val="150000"/>
              </a:lnSpc>
            </a:pP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id </a:t>
            </a:r>
            <a:r>
              <a:rPr lang="en-US" altLang="zh-CN" sz="2400" b="1" i="0" dirty="0" err="1">
                <a:solidFill>
                  <a:srgbClr val="333333"/>
                </a:solidFill>
                <a:effectLst/>
                <a:latin typeface="Times New Roman" panose="02020603050405020304" pitchFamily="18" charset="0"/>
                <a:ea typeface="+mj-ea"/>
                <a:cs typeface="Times New Roman" panose="02020603050405020304" pitchFamily="18" charset="0"/>
              </a:rPr>
              <a:t>usercha</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a:t>
            </a:r>
          </a:p>
          <a:p>
            <a:pPr indent="133350" algn="just">
              <a:lnSpc>
                <a:spcPct val="150000"/>
              </a:lnSpc>
            </a:pP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run;</a:t>
            </a:r>
          </a:p>
        </p:txBody>
      </p:sp>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程序</a:t>
            </a:r>
          </a:p>
        </p:txBody>
      </p:sp>
    </p:spTree>
    <p:extLst>
      <p:ext uri="{BB962C8B-B14F-4D97-AF65-F5344CB8AC3E}">
        <p14:creationId xmlns:p14="http://schemas.microsoft.com/office/powerpoint/2010/main" val="2065804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89644A3-A272-4AE7-8347-651934CF3EE9}"/>
              </a:ext>
            </a:extLst>
          </p:cNvPr>
          <p:cNvGraphicFramePr>
            <a:graphicFrameLocks noGrp="1"/>
          </p:cNvGraphicFramePr>
          <p:nvPr/>
        </p:nvGraphicFramePr>
        <p:xfrm>
          <a:off x="359230" y="1869474"/>
          <a:ext cx="8425540" cy="3119051"/>
        </p:xfrm>
        <a:graphic>
          <a:graphicData uri="http://schemas.openxmlformats.org/drawingml/2006/table">
            <a:tbl>
              <a:tblPr/>
              <a:tblGrid>
                <a:gridCol w="842554">
                  <a:extLst>
                    <a:ext uri="{9D8B030D-6E8A-4147-A177-3AD203B41FA5}">
                      <a16:colId xmlns:a16="http://schemas.microsoft.com/office/drawing/2014/main" val="539609241"/>
                    </a:ext>
                  </a:extLst>
                </a:gridCol>
                <a:gridCol w="842554">
                  <a:extLst>
                    <a:ext uri="{9D8B030D-6E8A-4147-A177-3AD203B41FA5}">
                      <a16:colId xmlns:a16="http://schemas.microsoft.com/office/drawing/2014/main" val="1092213648"/>
                    </a:ext>
                  </a:extLst>
                </a:gridCol>
                <a:gridCol w="842554">
                  <a:extLst>
                    <a:ext uri="{9D8B030D-6E8A-4147-A177-3AD203B41FA5}">
                      <a16:colId xmlns:a16="http://schemas.microsoft.com/office/drawing/2014/main" val="2910886735"/>
                    </a:ext>
                  </a:extLst>
                </a:gridCol>
                <a:gridCol w="842554">
                  <a:extLst>
                    <a:ext uri="{9D8B030D-6E8A-4147-A177-3AD203B41FA5}">
                      <a16:colId xmlns:a16="http://schemas.microsoft.com/office/drawing/2014/main" val="2934884764"/>
                    </a:ext>
                  </a:extLst>
                </a:gridCol>
                <a:gridCol w="842554">
                  <a:extLst>
                    <a:ext uri="{9D8B030D-6E8A-4147-A177-3AD203B41FA5}">
                      <a16:colId xmlns:a16="http://schemas.microsoft.com/office/drawing/2014/main" val="2800002285"/>
                    </a:ext>
                  </a:extLst>
                </a:gridCol>
                <a:gridCol w="842554">
                  <a:extLst>
                    <a:ext uri="{9D8B030D-6E8A-4147-A177-3AD203B41FA5}">
                      <a16:colId xmlns:a16="http://schemas.microsoft.com/office/drawing/2014/main" val="1652192921"/>
                    </a:ext>
                  </a:extLst>
                </a:gridCol>
                <a:gridCol w="842554">
                  <a:extLst>
                    <a:ext uri="{9D8B030D-6E8A-4147-A177-3AD203B41FA5}">
                      <a16:colId xmlns:a16="http://schemas.microsoft.com/office/drawing/2014/main" val="3898661344"/>
                    </a:ext>
                  </a:extLst>
                </a:gridCol>
                <a:gridCol w="842554">
                  <a:extLst>
                    <a:ext uri="{9D8B030D-6E8A-4147-A177-3AD203B41FA5}">
                      <a16:colId xmlns:a16="http://schemas.microsoft.com/office/drawing/2014/main" val="3310570894"/>
                    </a:ext>
                  </a:extLst>
                </a:gridCol>
                <a:gridCol w="842554">
                  <a:extLst>
                    <a:ext uri="{9D8B030D-6E8A-4147-A177-3AD203B41FA5}">
                      <a16:colId xmlns:a16="http://schemas.microsoft.com/office/drawing/2014/main" val="2939946866"/>
                    </a:ext>
                  </a:extLst>
                </a:gridCol>
                <a:gridCol w="842554">
                  <a:extLst>
                    <a:ext uri="{9D8B030D-6E8A-4147-A177-3AD203B41FA5}">
                      <a16:colId xmlns:a16="http://schemas.microsoft.com/office/drawing/2014/main" val="2942134752"/>
                    </a:ext>
                  </a:extLst>
                </a:gridCol>
              </a:tblGrid>
              <a:tr h="345233">
                <a:tc gridSpan="10">
                  <a:txBody>
                    <a:bodyPr/>
                    <a:lstStyle/>
                    <a:p>
                      <a:pPr algn="ctr" fontAlgn="t"/>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卡方统计量期望值 </a:t>
                      </a:r>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Chi-Square Statistic Expected Values</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59362368"/>
                  </a:ext>
                </a:extLst>
              </a:tr>
              <a:tr h="308202">
                <a:tc>
                  <a:txBody>
                    <a:bodyPr/>
                    <a:lstStyle/>
                    <a:p>
                      <a:pPr fontAlgn="t"/>
                      <a:r>
                        <a:rPr lang="zh-CN" altLang="en-US"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American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European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Japanese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大型</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中型</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小型</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家用</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跑车</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代步</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58320650"/>
                  </a:ext>
                </a:extLst>
              </a:tr>
              <a:tr h="308202">
                <a:tc>
                  <a:txBody>
                    <a:bodyPr/>
                    <a:lstStyle/>
                    <a:p>
                      <a:pP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低收入</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56.3251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19.8264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74.3491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18.9252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63.5347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68.0407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78.4045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46.2617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24.3324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00546434"/>
                  </a:ext>
                </a:extLst>
              </a:tr>
              <a:tr h="308202">
                <a:tc>
                  <a:txBody>
                    <a:bodyPr/>
                    <a:lstStyle/>
                    <a:p>
                      <a:pP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高收入</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69.0921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24.3204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91.2016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23.2150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77.9359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83.4633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96.1762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56.7477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29.8478</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39301430"/>
                  </a:ext>
                </a:extLst>
              </a:tr>
              <a:tr h="308202">
                <a:tc>
                  <a:txBody>
                    <a:bodyPr/>
                    <a:lstStyle/>
                    <a:p>
                      <a:pP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已婚无孩</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37.9256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13.3498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50.0617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12.7430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42.7800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45.8141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52.7924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31.1495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16.3838</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05892316"/>
                  </a:ext>
                </a:extLst>
              </a:tr>
              <a:tr h="308202">
                <a:tc>
                  <a:txBody>
                    <a:bodyPr/>
                    <a:lstStyle/>
                    <a:p>
                      <a:pP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已婚有孩</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40.9296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14.4072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54.0270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13.7523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46.1686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49.4429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56.9740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33.6168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17.6816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7729303"/>
                  </a:ext>
                </a:extLst>
              </a:tr>
              <a:tr h="308202">
                <a:tc>
                  <a:txBody>
                    <a:bodyPr/>
                    <a:lstStyle/>
                    <a:p>
                      <a:pP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40.9296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14.4072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54.0270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13.7523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46.1686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49.4429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56.9740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33.6168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17.6816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47846018"/>
                  </a:ext>
                </a:extLst>
              </a:tr>
              <a:tr h="308202">
                <a:tc>
                  <a:txBody>
                    <a:bodyPr/>
                    <a:lstStyle/>
                    <a:p>
                      <a:pP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单身有孩</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5.6325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1.9826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7.4349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1.8925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6.3535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6.8041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7.8405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4.6262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2.4332</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8568625"/>
                  </a:ext>
                </a:extLst>
              </a:tr>
              <a:tr h="308202">
                <a:tc>
                  <a:txBody>
                    <a:bodyPr/>
                    <a:lstStyle/>
                    <a:p>
                      <a:pP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女</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55.9496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19.6943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73.8535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18.7991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63.1111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67.5871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77.8818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45.9533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24.1702</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81925880"/>
                  </a:ext>
                </a:extLst>
              </a:tr>
              <a:tr h="308202">
                <a:tc>
                  <a:txBody>
                    <a:bodyPr/>
                    <a:lstStyle/>
                    <a:p>
                      <a:pPr fontAlgn="t"/>
                      <a:r>
                        <a:rPr lang="zh-CN" altLang="en-US" sz="1400" b="1" i="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男</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68.2160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24.0120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90.0451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22.9206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76.9476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400" b="1" i="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82.4049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94.9566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56.0280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altLang="zh-CN" sz="1400" b="1" i="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29.4693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334103288"/>
                  </a:ext>
                </a:extLst>
              </a:tr>
            </a:tbl>
          </a:graphicData>
        </a:graphic>
      </p:graphicFrame>
      <p:sp>
        <p:nvSpPr>
          <p:cNvPr id="3" name="Text Box 7">
            <a:extLst>
              <a:ext uri="{FF2B5EF4-FFF2-40B4-BE49-F238E27FC236}">
                <a16:creationId xmlns:a16="http://schemas.microsoft.com/office/drawing/2014/main" id="{9CE035B3-7AD5-4758-9524-1F854F8842B0}"/>
              </a:ext>
            </a:extLst>
          </p:cNvPr>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4" name="文本框 3">
            <a:extLst>
              <a:ext uri="{FF2B5EF4-FFF2-40B4-BE49-F238E27FC236}">
                <a16:creationId xmlns:a16="http://schemas.microsoft.com/office/drawing/2014/main" id="{7C1C9679-2C96-4ABD-A7E9-C8B212476CF2}"/>
              </a:ext>
            </a:extLst>
          </p:cNvPr>
          <p:cNvSpPr txBox="1"/>
          <p:nvPr/>
        </p:nvSpPr>
        <p:spPr>
          <a:xfrm>
            <a:off x="605061" y="950018"/>
            <a:ext cx="3899349"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1</a:t>
            </a:r>
            <a:r>
              <a:rPr lang="zh-CN" altLang="en-US" sz="2400" b="1" kern="100" dirty="0">
                <a:effectLst/>
                <a:latin typeface="Times New Roman" panose="02020603050405020304" pitchFamily="18" charset="0"/>
                <a:ea typeface="宋体" panose="02010600030101010101" pitchFamily="2" charset="-122"/>
              </a:rPr>
              <a:t>：计算期望频数</a:t>
            </a:r>
            <a:endParaRPr lang="zh-CN" altLang="en-US" sz="2400" b="1" dirty="0"/>
          </a:p>
        </p:txBody>
      </p:sp>
    </p:spTree>
    <p:extLst>
      <p:ext uri="{BB962C8B-B14F-4D97-AF65-F5344CB8AC3E}">
        <p14:creationId xmlns:p14="http://schemas.microsoft.com/office/powerpoint/2010/main" val="3069843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E8A3DAB7-82EC-479E-9B9B-A79E2ACF864C}"/>
              </a:ext>
            </a:extLst>
          </p:cNvPr>
          <p:cNvGraphicFramePr>
            <a:graphicFrameLocks noGrp="1"/>
          </p:cNvGraphicFramePr>
          <p:nvPr/>
        </p:nvGraphicFramePr>
        <p:xfrm>
          <a:off x="261258" y="2069060"/>
          <a:ext cx="8434872" cy="2959608"/>
        </p:xfrm>
        <a:graphic>
          <a:graphicData uri="http://schemas.openxmlformats.org/drawingml/2006/table">
            <a:tbl>
              <a:tblPr/>
              <a:tblGrid>
                <a:gridCol w="817578">
                  <a:extLst>
                    <a:ext uri="{9D8B030D-6E8A-4147-A177-3AD203B41FA5}">
                      <a16:colId xmlns:a16="http://schemas.microsoft.com/office/drawing/2014/main" val="384507177"/>
                    </a:ext>
                  </a:extLst>
                </a:gridCol>
                <a:gridCol w="846366">
                  <a:extLst>
                    <a:ext uri="{9D8B030D-6E8A-4147-A177-3AD203B41FA5}">
                      <a16:colId xmlns:a16="http://schemas.microsoft.com/office/drawing/2014/main" val="247663543"/>
                    </a:ext>
                  </a:extLst>
                </a:gridCol>
                <a:gridCol w="846366">
                  <a:extLst>
                    <a:ext uri="{9D8B030D-6E8A-4147-A177-3AD203B41FA5}">
                      <a16:colId xmlns:a16="http://schemas.microsoft.com/office/drawing/2014/main" val="3909950663"/>
                    </a:ext>
                  </a:extLst>
                </a:gridCol>
                <a:gridCol w="846366">
                  <a:extLst>
                    <a:ext uri="{9D8B030D-6E8A-4147-A177-3AD203B41FA5}">
                      <a16:colId xmlns:a16="http://schemas.microsoft.com/office/drawing/2014/main" val="861009380"/>
                    </a:ext>
                  </a:extLst>
                </a:gridCol>
                <a:gridCol w="846366">
                  <a:extLst>
                    <a:ext uri="{9D8B030D-6E8A-4147-A177-3AD203B41FA5}">
                      <a16:colId xmlns:a16="http://schemas.microsoft.com/office/drawing/2014/main" val="180404849"/>
                    </a:ext>
                  </a:extLst>
                </a:gridCol>
                <a:gridCol w="846366">
                  <a:extLst>
                    <a:ext uri="{9D8B030D-6E8A-4147-A177-3AD203B41FA5}">
                      <a16:colId xmlns:a16="http://schemas.microsoft.com/office/drawing/2014/main" val="336309002"/>
                    </a:ext>
                  </a:extLst>
                </a:gridCol>
                <a:gridCol w="846366">
                  <a:extLst>
                    <a:ext uri="{9D8B030D-6E8A-4147-A177-3AD203B41FA5}">
                      <a16:colId xmlns:a16="http://schemas.microsoft.com/office/drawing/2014/main" val="3404405769"/>
                    </a:ext>
                  </a:extLst>
                </a:gridCol>
                <a:gridCol w="846366">
                  <a:extLst>
                    <a:ext uri="{9D8B030D-6E8A-4147-A177-3AD203B41FA5}">
                      <a16:colId xmlns:a16="http://schemas.microsoft.com/office/drawing/2014/main" val="799519782"/>
                    </a:ext>
                  </a:extLst>
                </a:gridCol>
                <a:gridCol w="846366">
                  <a:extLst>
                    <a:ext uri="{9D8B030D-6E8A-4147-A177-3AD203B41FA5}">
                      <a16:colId xmlns:a16="http://schemas.microsoft.com/office/drawing/2014/main" val="3847384080"/>
                    </a:ext>
                  </a:extLst>
                </a:gridCol>
                <a:gridCol w="846366">
                  <a:extLst>
                    <a:ext uri="{9D8B030D-6E8A-4147-A177-3AD203B41FA5}">
                      <a16:colId xmlns:a16="http://schemas.microsoft.com/office/drawing/2014/main" val="2873019677"/>
                    </a:ext>
                  </a:extLst>
                </a:gridCol>
              </a:tblGrid>
              <a:tr h="0">
                <a:tc gridSpan="10">
                  <a:txBody>
                    <a:bodyPr/>
                    <a:lstStyle/>
                    <a:p>
                      <a:pPr marL="0" algn="ctr"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观测值减期望值 </a:t>
                      </a:r>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Observed Minus Expected Values</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76418972"/>
                  </a:ext>
                </a:extLst>
              </a:tr>
              <a:tr h="0">
                <a:tc>
                  <a:txBody>
                    <a:bodyPr/>
                    <a:lstStyle/>
                    <a:p>
                      <a:pPr fontAlgn="t"/>
                      <a:r>
                        <a:rPr lang="zh-CN" altLang="en-US" b="0" i="0">
                          <a:solidFill>
                            <a:srgbClr val="000000"/>
                          </a:solidFill>
                          <a:effectLst/>
                          <a:latin typeface="MYingHei_18030_C-Medium" panose="020A0304000101010101" pitchFamily="18" charset="-122"/>
                          <a:ea typeface="MYingHei_18030_C-Medium" panose="020A0304000101010101" pitchFamily="18" charset="-122"/>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American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European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Japanese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大型</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中型</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小型</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家用</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跑车</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代步</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20328637"/>
                  </a:ext>
                </a:extLst>
              </a:tr>
              <a:tr h="0">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低收入</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1.6749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-1.8264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-0.3491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1.0748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-6.5347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4.9593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-9.4045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8.7383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1.6676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9760602"/>
                  </a:ext>
                </a:extLst>
              </a:tr>
              <a:tr h="0">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高收入</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-2.0921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1.6796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-0.2016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-1.2150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6.0641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-5.4633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8.8238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-5.7477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-1.8478</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45509192"/>
                  </a:ext>
                </a:extLst>
              </a:tr>
              <a:tr h="0">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已婚无孩</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-0.9256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-0.3498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0.9383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-3.7430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-0.7800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4.1859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-2.7924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3.8505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-0.3838</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18418482"/>
                  </a:ext>
                </a:extLst>
              </a:tr>
              <a:tr h="0">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已婚有孩</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9.0704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0.5928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-10.0270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7.2477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4.8314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-12.4429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22.0260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-21.6168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0.3184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52556386"/>
                  </a:ext>
                </a:extLst>
              </a:tr>
              <a:tr h="0">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-8.9296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0.5928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7.9730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-2.7523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-6.1686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8.5571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-21.9740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23.3832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-0.6816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82201039"/>
                  </a:ext>
                </a:extLst>
              </a:tr>
              <a:tr h="0">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单身有孩</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0.3675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-0.9826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0.5651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-0.8925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1.6465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-0.8041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2.1595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-2.6262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0.5668</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60648985"/>
                  </a:ext>
                </a:extLst>
              </a:tr>
              <a:tr h="0">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女</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2.0504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1.3057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-3.8535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-1.7991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6.8889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-5.5871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5.1182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-5.9533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1.8298</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81491544"/>
                  </a:ext>
                </a:extLst>
              </a:tr>
              <a:tr h="0">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男</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-1.2160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-1.0120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4.9549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2.0794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-5.9476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6.5951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-3.9566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-0.0280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-1.4693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316774867"/>
                  </a:ext>
                </a:extLst>
              </a:tr>
            </a:tbl>
          </a:graphicData>
        </a:graphic>
      </p:graphicFrame>
      <p:sp>
        <p:nvSpPr>
          <p:cNvPr id="3" name="Text Box 7">
            <a:extLst>
              <a:ext uri="{FF2B5EF4-FFF2-40B4-BE49-F238E27FC236}">
                <a16:creationId xmlns:a16="http://schemas.microsoft.com/office/drawing/2014/main" id="{1946B704-F34C-48AA-923F-D1B0CA049963}"/>
              </a:ext>
            </a:extLst>
          </p:cNvPr>
          <p:cNvSpPr txBox="1">
            <a:spLocks noChangeArrowheads="1"/>
          </p:cNvSpPr>
          <p:nvPr/>
        </p:nvSpPr>
        <p:spPr bwMode="auto">
          <a:xfrm>
            <a:off x="367295" y="160921"/>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4" name="文本框 3">
            <a:extLst>
              <a:ext uri="{FF2B5EF4-FFF2-40B4-BE49-F238E27FC236}">
                <a16:creationId xmlns:a16="http://schemas.microsoft.com/office/drawing/2014/main" id="{FE87A8EF-09E5-403F-8BE4-5545AEF36176}"/>
              </a:ext>
            </a:extLst>
          </p:cNvPr>
          <p:cNvSpPr txBox="1"/>
          <p:nvPr/>
        </p:nvSpPr>
        <p:spPr>
          <a:xfrm>
            <a:off x="776578" y="1176545"/>
            <a:ext cx="4865711"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2</a:t>
            </a:r>
            <a:r>
              <a:rPr lang="zh-CN" altLang="en-US" sz="2400" b="1" kern="100" dirty="0">
                <a:effectLst/>
                <a:latin typeface="Times New Roman" panose="02020603050405020304" pitchFamily="18" charset="0"/>
                <a:ea typeface="宋体" panose="02010600030101010101" pitchFamily="2" charset="-122"/>
              </a:rPr>
              <a:t>：实际频数减期望频数</a:t>
            </a:r>
            <a:endParaRPr lang="zh-CN" altLang="en-US" sz="2400" b="1" dirty="0"/>
          </a:p>
        </p:txBody>
      </p:sp>
    </p:spTree>
    <p:extLst>
      <p:ext uri="{BB962C8B-B14F-4D97-AF65-F5344CB8AC3E}">
        <p14:creationId xmlns:p14="http://schemas.microsoft.com/office/powerpoint/2010/main" val="134237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EBE75D5-C26C-4BF6-9F66-5D847C0D558E}"/>
              </a:ext>
            </a:extLst>
          </p:cNvPr>
          <p:cNvGraphicFramePr>
            <a:graphicFrameLocks noGrp="1"/>
          </p:cNvGraphicFramePr>
          <p:nvPr/>
        </p:nvGraphicFramePr>
        <p:xfrm>
          <a:off x="634482" y="1110343"/>
          <a:ext cx="7865707" cy="5262482"/>
        </p:xfrm>
        <a:graphic>
          <a:graphicData uri="http://schemas.openxmlformats.org/drawingml/2006/table">
            <a:tbl>
              <a:tblPr firstRow="1" firstCol="1" bandRow="1">
                <a:tableStyleId>{5C22544A-7EE6-4342-B048-85BDC9FD1C3A}</a:tableStyleId>
              </a:tblPr>
              <a:tblGrid>
                <a:gridCol w="1264799">
                  <a:extLst>
                    <a:ext uri="{9D8B030D-6E8A-4147-A177-3AD203B41FA5}">
                      <a16:colId xmlns:a16="http://schemas.microsoft.com/office/drawing/2014/main" val="1275776176"/>
                    </a:ext>
                  </a:extLst>
                </a:gridCol>
                <a:gridCol w="824312">
                  <a:extLst>
                    <a:ext uri="{9D8B030D-6E8A-4147-A177-3AD203B41FA5}">
                      <a16:colId xmlns:a16="http://schemas.microsoft.com/office/drawing/2014/main" val="1526633714"/>
                    </a:ext>
                  </a:extLst>
                </a:gridCol>
                <a:gridCol w="825228">
                  <a:extLst>
                    <a:ext uri="{9D8B030D-6E8A-4147-A177-3AD203B41FA5}">
                      <a16:colId xmlns:a16="http://schemas.microsoft.com/office/drawing/2014/main" val="3581515328"/>
                    </a:ext>
                  </a:extLst>
                </a:gridCol>
                <a:gridCol w="825228">
                  <a:extLst>
                    <a:ext uri="{9D8B030D-6E8A-4147-A177-3AD203B41FA5}">
                      <a16:colId xmlns:a16="http://schemas.microsoft.com/office/drawing/2014/main" val="1801699772"/>
                    </a:ext>
                  </a:extLst>
                </a:gridCol>
                <a:gridCol w="825228">
                  <a:extLst>
                    <a:ext uri="{9D8B030D-6E8A-4147-A177-3AD203B41FA5}">
                      <a16:colId xmlns:a16="http://schemas.microsoft.com/office/drawing/2014/main" val="2937689263"/>
                    </a:ext>
                  </a:extLst>
                </a:gridCol>
                <a:gridCol w="825228">
                  <a:extLst>
                    <a:ext uri="{9D8B030D-6E8A-4147-A177-3AD203B41FA5}">
                      <a16:colId xmlns:a16="http://schemas.microsoft.com/office/drawing/2014/main" val="2198134112"/>
                    </a:ext>
                  </a:extLst>
                </a:gridCol>
                <a:gridCol w="825228">
                  <a:extLst>
                    <a:ext uri="{9D8B030D-6E8A-4147-A177-3AD203B41FA5}">
                      <a16:colId xmlns:a16="http://schemas.microsoft.com/office/drawing/2014/main" val="929690188"/>
                    </a:ext>
                  </a:extLst>
                </a:gridCol>
                <a:gridCol w="825228">
                  <a:extLst>
                    <a:ext uri="{9D8B030D-6E8A-4147-A177-3AD203B41FA5}">
                      <a16:colId xmlns:a16="http://schemas.microsoft.com/office/drawing/2014/main" val="856485480"/>
                    </a:ext>
                  </a:extLst>
                </a:gridCol>
                <a:gridCol w="825228">
                  <a:extLst>
                    <a:ext uri="{9D8B030D-6E8A-4147-A177-3AD203B41FA5}">
                      <a16:colId xmlns:a16="http://schemas.microsoft.com/office/drawing/2014/main" val="3678761978"/>
                    </a:ext>
                  </a:extLst>
                </a:gridCol>
              </a:tblGrid>
              <a:tr h="688578">
                <a:tc>
                  <a:txBody>
                    <a:bodyPr/>
                    <a:lstStyle/>
                    <a:p>
                      <a:pPr indent="266700" algn="l">
                        <a:lnSpc>
                          <a:spcPct val="200000"/>
                        </a:lnSpc>
                      </a:pPr>
                      <a:r>
                        <a:rPr lang="en-US" altLang="zh-CN" sz="1050" kern="100" dirty="0">
                          <a:effectLst/>
                        </a:rPr>
                        <a:t>     </a:t>
                      </a:r>
                      <a:r>
                        <a:rPr lang="zh-CN" sz="1050" kern="100" dirty="0">
                          <a:effectLst/>
                        </a:rPr>
                        <a:t>品牌名称</a:t>
                      </a:r>
                      <a:endParaRPr lang="zh-CN" sz="1200" kern="100" dirty="0">
                        <a:effectLst/>
                      </a:endParaRPr>
                    </a:p>
                    <a:p>
                      <a:pPr algn="l">
                        <a:lnSpc>
                          <a:spcPct val="200000"/>
                        </a:lnSpc>
                      </a:pPr>
                      <a:r>
                        <a:rPr lang="zh-CN" sz="1050" kern="100" dirty="0">
                          <a:effectLst/>
                        </a:rPr>
                        <a:t>产品属性</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fontAlgn="ctr"/>
                      <a:r>
                        <a:rPr lang="zh-CN" sz="1600" b="1" i="0" u="none" strike="noStrike" dirty="0">
                          <a:solidFill>
                            <a:schemeClr val="bg1"/>
                          </a:solidFill>
                          <a:effectLst/>
                          <a:latin typeface="宋体" panose="02010600030101010101" pitchFamily="2" charset="-122"/>
                          <a:ea typeface="宋体" panose="02010600030101010101" pitchFamily="2" charset="-122"/>
                        </a:rPr>
                        <a:t>玉泉</a:t>
                      </a:r>
                    </a:p>
                  </a:txBody>
                  <a:tcPr marL="7620" marR="7620" marT="7620" marB="0" anchor="ctr"/>
                </a:tc>
                <a:tc>
                  <a:txBody>
                    <a:bodyPr/>
                    <a:lstStyle/>
                    <a:p>
                      <a:pPr algn="ctr" fontAlgn="ctr"/>
                      <a:r>
                        <a:rPr lang="zh-CN" sz="1600" b="1" i="0" u="none" strike="noStrike" dirty="0">
                          <a:solidFill>
                            <a:schemeClr val="bg1"/>
                          </a:solidFill>
                          <a:effectLst/>
                          <a:latin typeface="宋体" panose="02010600030101010101" pitchFamily="2" charset="-122"/>
                          <a:ea typeface="宋体" panose="02010600030101010101" pitchFamily="2" charset="-122"/>
                        </a:rPr>
                        <a:t>雪源</a:t>
                      </a:r>
                    </a:p>
                  </a:txBody>
                  <a:tcPr marL="7620" marR="7620" marT="7620" marB="0" anchor="ctr"/>
                </a:tc>
                <a:tc>
                  <a:txBody>
                    <a:bodyPr/>
                    <a:lstStyle/>
                    <a:p>
                      <a:pPr algn="ctr" fontAlgn="ctr"/>
                      <a:r>
                        <a:rPr lang="zh-CN" sz="1600" b="1" i="0" u="none" strike="noStrike" dirty="0">
                          <a:solidFill>
                            <a:schemeClr val="bg1"/>
                          </a:solidFill>
                          <a:effectLst/>
                          <a:latin typeface="宋体" panose="02010600030101010101" pitchFamily="2" charset="-122"/>
                          <a:ea typeface="宋体" panose="02010600030101010101" pitchFamily="2" charset="-122"/>
                        </a:rPr>
                        <a:t>春溪</a:t>
                      </a:r>
                    </a:p>
                  </a:txBody>
                  <a:tcPr marL="7620" marR="7620" marT="7620" marB="0" anchor="ctr"/>
                </a:tc>
                <a:tc>
                  <a:txBody>
                    <a:bodyPr/>
                    <a:lstStyle/>
                    <a:p>
                      <a:pPr algn="ctr" fontAlgn="ctr"/>
                      <a:r>
                        <a:rPr lang="zh-CN" sz="1600" b="1" i="0" u="none" strike="noStrike" dirty="0">
                          <a:solidFill>
                            <a:schemeClr val="bg1"/>
                          </a:solidFill>
                          <a:effectLst/>
                          <a:latin typeface="宋体" panose="02010600030101010101" pitchFamily="2" charset="-122"/>
                          <a:ea typeface="宋体" panose="02010600030101010101" pitchFamily="2" charset="-122"/>
                        </a:rPr>
                        <a:t>期望</a:t>
                      </a:r>
                    </a:p>
                  </a:txBody>
                  <a:tcPr marL="7620" marR="7620" marT="7620" marB="0" anchor="ctr"/>
                </a:tc>
                <a:tc>
                  <a:txBody>
                    <a:bodyPr/>
                    <a:lstStyle/>
                    <a:p>
                      <a:pPr algn="ctr" fontAlgn="ctr"/>
                      <a:r>
                        <a:rPr lang="zh-CN" sz="1600" b="1" i="0" u="none" strike="noStrike" dirty="0">
                          <a:solidFill>
                            <a:schemeClr val="bg1"/>
                          </a:solidFill>
                          <a:effectLst/>
                          <a:latin typeface="宋体" panose="02010600030101010101" pitchFamily="2" charset="-122"/>
                          <a:ea typeface="宋体" panose="02010600030101010101" pitchFamily="2" charset="-122"/>
                        </a:rPr>
                        <a:t>波澜</a:t>
                      </a:r>
                    </a:p>
                  </a:txBody>
                  <a:tcPr marL="7620" marR="7620" marT="7620" marB="0" anchor="ctr"/>
                </a:tc>
                <a:tc>
                  <a:txBody>
                    <a:bodyPr/>
                    <a:lstStyle/>
                    <a:p>
                      <a:pPr algn="ctr" fontAlgn="ctr"/>
                      <a:r>
                        <a:rPr lang="zh-CN" sz="1600" b="1" i="0" u="none" strike="noStrike" dirty="0">
                          <a:solidFill>
                            <a:schemeClr val="bg1"/>
                          </a:solidFill>
                          <a:effectLst/>
                          <a:latin typeface="宋体" panose="02010600030101010101" pitchFamily="2" charset="-122"/>
                          <a:ea typeface="宋体" panose="02010600030101010101" pitchFamily="2" charset="-122"/>
                        </a:rPr>
                        <a:t>天山绿</a:t>
                      </a:r>
                    </a:p>
                  </a:txBody>
                  <a:tcPr marL="7620" marR="7620" marT="7620" marB="0" anchor="ctr"/>
                </a:tc>
                <a:tc>
                  <a:txBody>
                    <a:bodyPr/>
                    <a:lstStyle/>
                    <a:p>
                      <a:pPr algn="ctr" fontAlgn="ctr"/>
                      <a:r>
                        <a:rPr lang="zh-CN" sz="1600" b="1" i="0" u="none" strike="noStrike" dirty="0">
                          <a:solidFill>
                            <a:schemeClr val="bg1"/>
                          </a:solidFill>
                          <a:effectLst/>
                          <a:latin typeface="宋体" panose="02010600030101010101" pitchFamily="2" charset="-122"/>
                          <a:ea typeface="宋体" panose="02010600030101010101" pitchFamily="2" charset="-122"/>
                        </a:rPr>
                        <a:t>哇哈哈</a:t>
                      </a:r>
                    </a:p>
                  </a:txBody>
                  <a:tcPr marL="7620" marR="7620" marT="7620" marB="0" anchor="ctr"/>
                </a:tc>
                <a:tc>
                  <a:txBody>
                    <a:bodyPr/>
                    <a:lstStyle/>
                    <a:p>
                      <a:pPr algn="ctr" fontAlgn="ctr"/>
                      <a:r>
                        <a:rPr lang="zh-CN" sz="1600" b="1" i="0" u="none" strike="noStrike" dirty="0">
                          <a:solidFill>
                            <a:schemeClr val="bg1"/>
                          </a:solidFill>
                          <a:effectLst/>
                          <a:latin typeface="宋体" panose="02010600030101010101" pitchFamily="2" charset="-122"/>
                          <a:ea typeface="宋体" panose="02010600030101010101" pitchFamily="2" charset="-122"/>
                        </a:rPr>
                        <a:t>雪浪花</a:t>
                      </a:r>
                    </a:p>
                  </a:txBody>
                  <a:tcPr marL="7620" marR="7620" marT="7620" marB="0" anchor="ctr"/>
                </a:tc>
                <a:extLst>
                  <a:ext uri="{0D108BD9-81ED-4DB2-BD59-A6C34878D82A}">
                    <a16:rowId xmlns:a16="http://schemas.microsoft.com/office/drawing/2014/main" val="3913129092"/>
                  </a:ext>
                </a:extLst>
              </a:tr>
              <a:tr h="285869">
                <a:tc>
                  <a:txBody>
                    <a:bodyPr/>
                    <a:lstStyle/>
                    <a:p>
                      <a:pPr marL="0" algn="ctr" defTabSz="822940" rtl="0" eaLnBrk="1" latinLnBrk="0" hangingPunct="1"/>
                      <a:r>
                        <a:rPr lang="zh-CN" altLang="en-US" sz="1600" b="1" kern="0" dirty="0">
                          <a:solidFill>
                            <a:schemeClr val="lt1"/>
                          </a:solidFill>
                          <a:effectLst/>
                          <a:latin typeface="Times New Roman" panose="02020603050405020304" pitchFamily="18" charset="0"/>
                          <a:ea typeface="+mn-ea"/>
                          <a:cs typeface="Times New Roman" panose="02020603050405020304" pitchFamily="18" charset="0"/>
                        </a:rPr>
                        <a:t>雪糕</a:t>
                      </a: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50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50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258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39833797"/>
                  </a:ext>
                </a:extLst>
              </a:tr>
              <a:tr h="285869">
                <a:tc>
                  <a:txBody>
                    <a:bodyPr/>
                    <a:lstStyle/>
                    <a:p>
                      <a:pPr marL="0" algn="ctr" defTabSz="822940" rtl="0" eaLnBrk="1" latinLnBrk="0" hangingPunct="1"/>
                      <a:r>
                        <a:rPr lang="zh-CN" altLang="en-US" sz="1600" b="1" kern="0" dirty="0">
                          <a:solidFill>
                            <a:schemeClr val="lt1"/>
                          </a:solidFill>
                          <a:effectLst/>
                          <a:latin typeface="Times New Roman" panose="02020603050405020304" pitchFamily="18" charset="0"/>
                          <a:ea typeface="+mn-ea"/>
                          <a:cs typeface="Times New Roman" panose="02020603050405020304" pitchFamily="18" charset="0"/>
                        </a:rPr>
                        <a:t>纯水</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508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272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51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83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605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79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685249"/>
                  </a:ext>
                </a:extLst>
              </a:tr>
              <a:tr h="285869">
                <a:tc>
                  <a:txBody>
                    <a:bodyPr/>
                    <a:lstStyle/>
                    <a:p>
                      <a:pPr marL="0" algn="ctr" defTabSz="822940" rtl="0" eaLnBrk="1" latinLnBrk="0" hangingPunct="1"/>
                      <a:r>
                        <a:rPr lang="zh-CN" altLang="en-US" sz="1600" b="1" kern="0" dirty="0">
                          <a:solidFill>
                            <a:schemeClr val="lt1"/>
                          </a:solidFill>
                          <a:effectLst/>
                          <a:latin typeface="Times New Roman" panose="02020603050405020304" pitchFamily="18" charset="0"/>
                          <a:ea typeface="+mn-ea"/>
                          <a:cs typeface="Times New Roman" panose="02020603050405020304" pitchFamily="18" charset="0"/>
                        </a:rPr>
                        <a:t>碳酸饮料</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55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68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93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77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3416153"/>
                  </a:ext>
                </a:extLst>
              </a:tr>
              <a:tr h="285869">
                <a:tc>
                  <a:txBody>
                    <a:bodyPr/>
                    <a:lstStyle/>
                    <a:p>
                      <a:pPr marL="0" algn="ctr" defTabSz="822940" rtl="0" eaLnBrk="1" latinLnBrk="0" hangingPunct="1"/>
                      <a:r>
                        <a:rPr lang="zh-CN" altLang="en-US" sz="1600" b="1" kern="0" dirty="0">
                          <a:solidFill>
                            <a:schemeClr val="lt1"/>
                          </a:solidFill>
                          <a:effectLst/>
                          <a:latin typeface="Times New Roman" panose="02020603050405020304" pitchFamily="18" charset="0"/>
                          <a:ea typeface="+mn-ea"/>
                          <a:cs typeface="Times New Roman" panose="02020603050405020304" pitchFamily="18" charset="0"/>
                        </a:rPr>
                        <a:t>果汁饮料</a:t>
                      </a: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109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95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149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125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65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6809750"/>
                  </a:ext>
                </a:extLst>
              </a:tr>
              <a:tr h="285869">
                <a:tc>
                  <a:txBody>
                    <a:bodyPr/>
                    <a:lstStyle/>
                    <a:p>
                      <a:pPr marL="0" algn="ctr" defTabSz="822940" rtl="0" eaLnBrk="1" latinLnBrk="0" hangingPunct="1"/>
                      <a:r>
                        <a:rPr lang="zh-CN" altLang="en-US" sz="1600" b="1" kern="0" dirty="0">
                          <a:solidFill>
                            <a:schemeClr val="lt1"/>
                          </a:solidFill>
                          <a:effectLst/>
                          <a:latin typeface="Times New Roman" panose="02020603050405020304" pitchFamily="18" charset="0"/>
                          <a:ea typeface="+mn-ea"/>
                          <a:cs typeface="Times New Roman" panose="02020603050405020304" pitchFamily="18" charset="0"/>
                        </a:rPr>
                        <a:t>保健食品</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29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302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18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5713469"/>
                  </a:ext>
                </a:extLst>
              </a:tr>
              <a:tr h="285869">
                <a:tc>
                  <a:txBody>
                    <a:bodyPr/>
                    <a:lstStyle/>
                    <a:p>
                      <a:pPr marL="0" algn="ctr" defTabSz="822940" rtl="0" eaLnBrk="1" latinLnBrk="0" hangingPunct="1"/>
                      <a:r>
                        <a:rPr lang="zh-CN" altLang="en-US" sz="1600" b="1" kern="0" dirty="0">
                          <a:solidFill>
                            <a:schemeClr val="lt1"/>
                          </a:solidFill>
                          <a:effectLst/>
                          <a:latin typeface="Times New Roman" panose="02020603050405020304" pitchFamily="18" charset="0"/>
                          <a:ea typeface="+mn-ea"/>
                          <a:cs typeface="Times New Roman" panose="02020603050405020304" pitchFamily="18" charset="0"/>
                        </a:rPr>
                        <a:t>空调</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28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112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146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113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1893211"/>
                  </a:ext>
                </a:extLst>
              </a:tr>
              <a:tr h="285869">
                <a:tc>
                  <a:txBody>
                    <a:bodyPr/>
                    <a:lstStyle/>
                    <a:p>
                      <a:pPr marL="0" algn="ctr" defTabSz="822940" rtl="0" eaLnBrk="1" latinLnBrk="0" hangingPunct="1"/>
                      <a:r>
                        <a:rPr lang="zh-CN" altLang="en-US" sz="1600" b="1" kern="0" dirty="0">
                          <a:solidFill>
                            <a:schemeClr val="lt1"/>
                          </a:solidFill>
                          <a:effectLst/>
                          <a:latin typeface="Times New Roman" panose="02020603050405020304" pitchFamily="18" charset="0"/>
                          <a:ea typeface="+mn-ea"/>
                          <a:cs typeface="Times New Roman" panose="02020603050405020304" pitchFamily="18" charset="0"/>
                        </a:rPr>
                        <a:t>洗衣机</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12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54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64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365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316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9703082"/>
                  </a:ext>
                </a:extLst>
              </a:tr>
              <a:tr h="285869">
                <a:tc>
                  <a:txBody>
                    <a:bodyPr/>
                    <a:lstStyle/>
                    <a:p>
                      <a:pPr marL="0" algn="ctr" defTabSz="822940" rtl="0" eaLnBrk="1" latinLnBrk="0" hangingPunct="1"/>
                      <a:r>
                        <a:rPr lang="zh-CN" altLang="en-US" sz="1600" b="1" kern="0" dirty="0">
                          <a:solidFill>
                            <a:schemeClr val="lt1"/>
                          </a:solidFill>
                          <a:effectLst/>
                          <a:latin typeface="Times New Roman" panose="02020603050405020304" pitchFamily="18" charset="0"/>
                          <a:ea typeface="+mn-ea"/>
                          <a:cs typeface="Times New Roman" panose="02020603050405020304" pitchFamily="18" charset="0"/>
                        </a:rPr>
                        <a:t>毛毯</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29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272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35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5769361"/>
                  </a:ext>
                </a:extLst>
              </a:tr>
              <a:tr h="285869">
                <a:tc>
                  <a:txBody>
                    <a:bodyPr/>
                    <a:lstStyle/>
                    <a:p>
                      <a:pPr marL="0" algn="ctr" defTabSz="822940" rtl="0" eaLnBrk="1" latinLnBrk="0" hangingPunct="1"/>
                      <a:r>
                        <a:rPr lang="zh-CN" altLang="en-US" sz="1600" b="1" kern="0" dirty="0">
                          <a:solidFill>
                            <a:srgbClr val="FFFF00"/>
                          </a:solidFill>
                          <a:effectLst/>
                          <a:latin typeface="Times New Roman" panose="02020603050405020304" pitchFamily="18" charset="0"/>
                          <a:ea typeface="+mn-ea"/>
                          <a:cs typeface="Times New Roman" panose="02020603050405020304" pitchFamily="18" charset="0"/>
                        </a:rPr>
                        <a:t>清爽</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368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322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167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53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57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129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149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170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5697254"/>
                  </a:ext>
                </a:extLst>
              </a:tr>
              <a:tr h="285869">
                <a:tc>
                  <a:txBody>
                    <a:bodyPr/>
                    <a:lstStyle/>
                    <a:p>
                      <a:pPr marL="0" algn="ctr" defTabSz="822940" rtl="0" eaLnBrk="1" latinLnBrk="0" hangingPunct="1"/>
                      <a:r>
                        <a:rPr lang="zh-CN" altLang="en-US" sz="1600" b="1" kern="0" dirty="0">
                          <a:solidFill>
                            <a:srgbClr val="FFFF00"/>
                          </a:solidFill>
                          <a:effectLst/>
                          <a:latin typeface="Times New Roman" panose="02020603050405020304" pitchFamily="18" charset="0"/>
                          <a:ea typeface="+mn-ea"/>
                          <a:cs typeface="Times New Roman" panose="02020603050405020304" pitchFamily="18" charset="0"/>
                        </a:rPr>
                        <a:t>甘甜</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217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95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116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726393"/>
                  </a:ext>
                </a:extLst>
              </a:tr>
              <a:tr h="285869">
                <a:tc>
                  <a:txBody>
                    <a:bodyPr/>
                    <a:lstStyle/>
                    <a:p>
                      <a:pPr marL="0" algn="ctr" defTabSz="822940" rtl="0" eaLnBrk="1" latinLnBrk="0" hangingPunct="1"/>
                      <a:r>
                        <a:rPr lang="zh-CN" altLang="en-US" sz="1600" b="1" kern="0" dirty="0">
                          <a:solidFill>
                            <a:srgbClr val="FFFF00"/>
                          </a:solidFill>
                          <a:effectLst/>
                          <a:latin typeface="Times New Roman" panose="02020603050405020304" pitchFamily="18" charset="0"/>
                          <a:ea typeface="+mn-ea"/>
                          <a:cs typeface="Times New Roman" panose="02020603050405020304" pitchFamily="18" charset="0"/>
                        </a:rPr>
                        <a:t>欢快</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185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105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22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193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3871773"/>
                  </a:ext>
                </a:extLst>
              </a:tr>
              <a:tr h="285869">
                <a:tc>
                  <a:txBody>
                    <a:bodyPr/>
                    <a:lstStyle/>
                    <a:p>
                      <a:pPr marL="0" algn="ctr" defTabSz="822940" rtl="0" eaLnBrk="1" latinLnBrk="0" hangingPunct="1"/>
                      <a:r>
                        <a:rPr lang="zh-CN" altLang="en-US" sz="1600" b="1" kern="0" dirty="0">
                          <a:solidFill>
                            <a:srgbClr val="FFFF00"/>
                          </a:solidFill>
                          <a:effectLst/>
                          <a:latin typeface="Times New Roman" panose="02020603050405020304" pitchFamily="18" charset="0"/>
                          <a:ea typeface="+mn-ea"/>
                          <a:cs typeface="Times New Roman" panose="02020603050405020304" pitchFamily="18" charset="0"/>
                        </a:rPr>
                        <a:t>纯净</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140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330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68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74562"/>
                  </a:ext>
                </a:extLst>
              </a:tr>
              <a:tr h="285869">
                <a:tc>
                  <a:txBody>
                    <a:bodyPr/>
                    <a:lstStyle/>
                    <a:p>
                      <a:pPr marL="0" algn="ctr" defTabSz="822940" rtl="0" eaLnBrk="1" latinLnBrk="0" hangingPunct="1"/>
                      <a:r>
                        <a:rPr lang="zh-CN" altLang="en-US" sz="1600" b="1" kern="0" dirty="0">
                          <a:solidFill>
                            <a:srgbClr val="FFFF00"/>
                          </a:solidFill>
                          <a:effectLst/>
                          <a:latin typeface="Times New Roman" panose="02020603050405020304" pitchFamily="18" charset="0"/>
                          <a:ea typeface="+mn-ea"/>
                          <a:cs typeface="Times New Roman" panose="02020603050405020304" pitchFamily="18" charset="0"/>
                        </a:rPr>
                        <a:t>安闲</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106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166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81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164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36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6182181"/>
                  </a:ext>
                </a:extLst>
              </a:tr>
              <a:tr h="285869">
                <a:tc>
                  <a:txBody>
                    <a:bodyPr/>
                    <a:lstStyle/>
                    <a:p>
                      <a:pPr marL="0" algn="ctr" defTabSz="822940" rtl="0" eaLnBrk="1" latinLnBrk="0" hangingPunct="1"/>
                      <a:r>
                        <a:rPr lang="zh-CN" altLang="en-US" sz="1600" b="1" kern="0" dirty="0">
                          <a:solidFill>
                            <a:srgbClr val="FFFF00"/>
                          </a:solidFill>
                          <a:effectLst/>
                          <a:latin typeface="Times New Roman" panose="02020603050405020304" pitchFamily="18" charset="0"/>
                          <a:ea typeface="+mn-ea"/>
                          <a:cs typeface="Times New Roman" panose="02020603050405020304" pitchFamily="18" charset="0"/>
                        </a:rPr>
                        <a:t>个性</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72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94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42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6168390"/>
                  </a:ext>
                </a:extLst>
              </a:tr>
              <a:tr h="285869">
                <a:tc>
                  <a:txBody>
                    <a:bodyPr/>
                    <a:lstStyle/>
                    <a:p>
                      <a:pPr marL="0" algn="ctr" defTabSz="822940" rtl="0" eaLnBrk="1" latinLnBrk="0" hangingPunct="1"/>
                      <a:r>
                        <a:rPr lang="zh-CN" altLang="en-US" sz="1600" b="1" kern="0" dirty="0">
                          <a:solidFill>
                            <a:srgbClr val="FFFF00"/>
                          </a:solidFill>
                          <a:effectLst/>
                          <a:latin typeface="Times New Roman" panose="02020603050405020304" pitchFamily="18" charset="0"/>
                          <a:ea typeface="+mn-ea"/>
                          <a:cs typeface="Times New Roman" panose="02020603050405020304" pitchFamily="18" charset="0"/>
                        </a:rPr>
                        <a:t>兴奋</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78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248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81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2829590"/>
                  </a:ext>
                </a:extLst>
              </a:tr>
              <a:tr h="285869">
                <a:tc>
                  <a:txBody>
                    <a:bodyPr/>
                    <a:lstStyle/>
                    <a:p>
                      <a:pPr marL="0" algn="ctr" defTabSz="822940" rtl="0" eaLnBrk="1" latinLnBrk="0" hangingPunct="1"/>
                      <a:r>
                        <a:rPr lang="zh-CN" altLang="en-US" sz="1600" b="1" kern="0" dirty="0">
                          <a:solidFill>
                            <a:srgbClr val="FFFF00"/>
                          </a:solidFill>
                          <a:effectLst/>
                          <a:latin typeface="Times New Roman" panose="02020603050405020304" pitchFamily="18" charset="0"/>
                          <a:ea typeface="+mn-ea"/>
                          <a:cs typeface="Times New Roman" panose="02020603050405020304" pitchFamily="18" charset="0"/>
                        </a:rPr>
                        <a:t>高档</a:t>
                      </a: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107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126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a:effectLst/>
                          <a:latin typeface="Times New Roman" panose="02020603050405020304" pitchFamily="18" charset="0"/>
                          <a:cs typeface="Times New Roman" panose="02020603050405020304" pitchFamily="18" charset="0"/>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600" kern="0" dirty="0">
                          <a:effectLst/>
                          <a:latin typeface="Times New Roman" panose="02020603050405020304" pitchFamily="18" charset="0"/>
                          <a:cs typeface="Times New Roman" panose="02020603050405020304" pitchFamily="18" charset="0"/>
                        </a:rPr>
                        <a:t>49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1786445"/>
                  </a:ext>
                </a:extLst>
              </a:tr>
            </a:tbl>
          </a:graphicData>
        </a:graphic>
      </p:graphicFrame>
      <p:sp>
        <p:nvSpPr>
          <p:cNvPr id="3" name="Rectangle 1">
            <a:extLst>
              <a:ext uri="{FF2B5EF4-FFF2-40B4-BE49-F238E27FC236}">
                <a16:creationId xmlns:a16="http://schemas.microsoft.com/office/drawing/2014/main" id="{F2121B6B-277D-4227-B55C-D83EFEB1BDA5}"/>
              </a:ext>
            </a:extLst>
          </p:cNvPr>
          <p:cNvSpPr>
            <a:spLocks noChangeArrowheads="1"/>
          </p:cNvSpPr>
          <p:nvPr/>
        </p:nvSpPr>
        <p:spPr bwMode="auto">
          <a:xfrm>
            <a:off x="3071552" y="402457"/>
            <a:ext cx="25205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8288"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市场调查数据汇总</a:t>
            </a:r>
            <a:endParaRPr kumimoji="0" lang="zh-CN" altLang="zh-CN" sz="2000" b="0" i="0" u="none" strike="noStrike" cap="none" normalizeH="0" baseline="0" dirty="0">
              <a:ln>
                <a:noFill/>
              </a:ln>
              <a:solidFill>
                <a:schemeClr val="tx1"/>
              </a:solidFill>
              <a:effectLst/>
            </a:endParaRPr>
          </a:p>
          <a:p>
            <a:pPr marL="0" marR="0" lvl="0" indent="268288"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endParaRPr>
          </a:p>
        </p:txBody>
      </p:sp>
      <p:cxnSp>
        <p:nvCxnSpPr>
          <p:cNvPr id="7" name="直接连接符 6">
            <a:extLst>
              <a:ext uri="{FF2B5EF4-FFF2-40B4-BE49-F238E27FC236}">
                <a16:creationId xmlns:a16="http://schemas.microsoft.com/office/drawing/2014/main" id="{166A7CBE-5552-4D8D-9B97-54422EA611C0}"/>
              </a:ext>
            </a:extLst>
          </p:cNvPr>
          <p:cNvCxnSpPr>
            <a:cxnSpLocks/>
          </p:cNvCxnSpPr>
          <p:nvPr/>
        </p:nvCxnSpPr>
        <p:spPr>
          <a:xfrm>
            <a:off x="653143" y="1147665"/>
            <a:ext cx="1306286" cy="67180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trips dir="l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F0722DA-2F47-4FF5-8207-36D39936F912}"/>
              </a:ext>
            </a:extLst>
          </p:cNvPr>
          <p:cNvGraphicFramePr>
            <a:graphicFrameLocks noGrp="1"/>
          </p:cNvGraphicFramePr>
          <p:nvPr/>
        </p:nvGraphicFramePr>
        <p:xfrm>
          <a:off x="361036" y="1683287"/>
          <a:ext cx="8742789" cy="4394944"/>
        </p:xfrm>
        <a:graphic>
          <a:graphicData uri="http://schemas.openxmlformats.org/drawingml/2006/table">
            <a:tbl>
              <a:tblPr/>
              <a:tblGrid>
                <a:gridCol w="794799">
                  <a:extLst>
                    <a:ext uri="{9D8B030D-6E8A-4147-A177-3AD203B41FA5}">
                      <a16:colId xmlns:a16="http://schemas.microsoft.com/office/drawing/2014/main" val="1140711465"/>
                    </a:ext>
                  </a:extLst>
                </a:gridCol>
                <a:gridCol w="794799">
                  <a:extLst>
                    <a:ext uri="{9D8B030D-6E8A-4147-A177-3AD203B41FA5}">
                      <a16:colId xmlns:a16="http://schemas.microsoft.com/office/drawing/2014/main" val="2717901896"/>
                    </a:ext>
                  </a:extLst>
                </a:gridCol>
                <a:gridCol w="794799">
                  <a:extLst>
                    <a:ext uri="{9D8B030D-6E8A-4147-A177-3AD203B41FA5}">
                      <a16:colId xmlns:a16="http://schemas.microsoft.com/office/drawing/2014/main" val="405404271"/>
                    </a:ext>
                  </a:extLst>
                </a:gridCol>
                <a:gridCol w="794799">
                  <a:extLst>
                    <a:ext uri="{9D8B030D-6E8A-4147-A177-3AD203B41FA5}">
                      <a16:colId xmlns:a16="http://schemas.microsoft.com/office/drawing/2014/main" val="1913599351"/>
                    </a:ext>
                  </a:extLst>
                </a:gridCol>
                <a:gridCol w="794799">
                  <a:extLst>
                    <a:ext uri="{9D8B030D-6E8A-4147-A177-3AD203B41FA5}">
                      <a16:colId xmlns:a16="http://schemas.microsoft.com/office/drawing/2014/main" val="2302699366"/>
                    </a:ext>
                  </a:extLst>
                </a:gridCol>
                <a:gridCol w="794799">
                  <a:extLst>
                    <a:ext uri="{9D8B030D-6E8A-4147-A177-3AD203B41FA5}">
                      <a16:colId xmlns:a16="http://schemas.microsoft.com/office/drawing/2014/main" val="812111028"/>
                    </a:ext>
                  </a:extLst>
                </a:gridCol>
                <a:gridCol w="794799">
                  <a:extLst>
                    <a:ext uri="{9D8B030D-6E8A-4147-A177-3AD203B41FA5}">
                      <a16:colId xmlns:a16="http://schemas.microsoft.com/office/drawing/2014/main" val="3211207025"/>
                    </a:ext>
                  </a:extLst>
                </a:gridCol>
                <a:gridCol w="794799">
                  <a:extLst>
                    <a:ext uri="{9D8B030D-6E8A-4147-A177-3AD203B41FA5}">
                      <a16:colId xmlns:a16="http://schemas.microsoft.com/office/drawing/2014/main" val="2773370578"/>
                    </a:ext>
                  </a:extLst>
                </a:gridCol>
                <a:gridCol w="794799">
                  <a:extLst>
                    <a:ext uri="{9D8B030D-6E8A-4147-A177-3AD203B41FA5}">
                      <a16:colId xmlns:a16="http://schemas.microsoft.com/office/drawing/2014/main" val="3941174068"/>
                    </a:ext>
                  </a:extLst>
                </a:gridCol>
                <a:gridCol w="794799">
                  <a:extLst>
                    <a:ext uri="{9D8B030D-6E8A-4147-A177-3AD203B41FA5}">
                      <a16:colId xmlns:a16="http://schemas.microsoft.com/office/drawing/2014/main" val="3573402834"/>
                    </a:ext>
                  </a:extLst>
                </a:gridCol>
                <a:gridCol w="794799">
                  <a:extLst>
                    <a:ext uri="{9D8B030D-6E8A-4147-A177-3AD203B41FA5}">
                      <a16:colId xmlns:a16="http://schemas.microsoft.com/office/drawing/2014/main" val="3551255041"/>
                    </a:ext>
                  </a:extLst>
                </a:gridCol>
              </a:tblGrid>
              <a:tr h="300269">
                <a:tc gridSpan="11">
                  <a:txBody>
                    <a:bodyPr/>
                    <a:lstStyle/>
                    <a:p>
                      <a:pPr marL="0" algn="ctr"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对卡方统计量的贡献 </a:t>
                      </a:r>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Contributions to the Total Chi-Square Statistic</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21477774"/>
                  </a:ext>
                </a:extLst>
              </a:tr>
              <a:tr h="492534">
                <a:tc>
                  <a:txBody>
                    <a:bodyPr/>
                    <a:lstStyle/>
                    <a:p>
                      <a:pPr fontAlgn="t"/>
                      <a:r>
                        <a:rPr lang="zh-CN" altLang="en-US" sz="1500" b="0" i="0">
                          <a:solidFill>
                            <a:srgbClr val="000000"/>
                          </a:solidFill>
                          <a:effectLst/>
                          <a:latin typeface="MYingHei_18030_C-Medium" panose="020A0304000101010101" pitchFamily="18" charset="-122"/>
                          <a:ea typeface="MYingHei_18030_C-Medium" panose="020A0304000101010101" pitchFamily="18" charset="-122"/>
                        </a:rPr>
                        <a:t> </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3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American</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3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European</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Japanese</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大型</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中型</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小型</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家用</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跑车</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代步</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Sum</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22264424"/>
                  </a:ext>
                </a:extLst>
              </a:tr>
              <a:tr h="279191">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低收入</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0.0498</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0.1683</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0.0016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0.0610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0.6721</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0.3615</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1.1281</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1.6506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0.1143</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4.2072</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3640083"/>
                  </a:ext>
                </a:extLst>
              </a:tr>
              <a:tr h="279191">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高收入</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0.0633</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0.1160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0.0004</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0.0636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0.4718</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0.3576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0.8095</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0.5821</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0.1144</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2.5789</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07961553"/>
                  </a:ext>
                </a:extLst>
              </a:tr>
              <a:tr h="492534">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已婚无孩</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0.0226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0.0092</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0.0176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1.0994</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0.0142</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0.3825</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0.1477</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0.4760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0.0090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2.1781</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72870862"/>
                  </a:ext>
                </a:extLst>
              </a:tr>
              <a:tr h="492534">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已婚有孩</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2.0101</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0.0244</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1.8609</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3.8196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0.5056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3.1314</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8.5152</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13.9004</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0.0057</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33.7734</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13068439"/>
                  </a:ext>
                </a:extLst>
              </a:tr>
              <a:tr h="492534">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1.9482</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0.0244</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1.1766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0.5508</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0.8242</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1.4810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8.4750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16.2649</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0.0263</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30.7713</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34634846"/>
                  </a:ext>
                </a:extLst>
              </a:tr>
              <a:tr h="492534">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单身有孩</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0.0240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0.4870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0.0429</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0.4209</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0.4267</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0.0950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0.5948</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1.4908</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0.1320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3.7142</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3515443"/>
                  </a:ext>
                </a:extLst>
              </a:tr>
              <a:tr h="279191">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女</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0.0751</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0.0866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0.2011</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0.1722</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0.7519</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0.4619</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0.3363</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0.7712</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0.1385</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2.9949</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60223864"/>
                  </a:ext>
                </a:extLst>
              </a:tr>
              <a:tr h="279191">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男</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0.0217</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0.0427</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0.2727</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0.1887</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0.4597</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0.5278</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0.1649</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0.0000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0.0733</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1.7513</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72706398"/>
                  </a:ext>
                </a:extLst>
              </a:tr>
              <a:tr h="492534">
                <a:tc>
                  <a:txBody>
                    <a:bodyPr/>
                    <a:lstStyle/>
                    <a:p>
                      <a:pPr fontAlgn="t"/>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Sum</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4.2148</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0.9584</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3.5739</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6.3762</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4.1263</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6.7986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20.1716</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35.1360</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0.6135</a:t>
                      </a:r>
                    </a:p>
                  </a:txBody>
                  <a:tcPr marL="34246" marR="34246" marT="34246" marB="34246">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81.9694</a:t>
                      </a:r>
                    </a:p>
                  </a:txBody>
                  <a:tcPr marL="34246" marR="34246" marT="34246" marB="34246">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447736029"/>
                  </a:ext>
                </a:extLst>
              </a:tr>
            </a:tbl>
          </a:graphicData>
        </a:graphic>
      </p:graphicFrame>
      <p:sp>
        <p:nvSpPr>
          <p:cNvPr id="3" name="Text Box 7">
            <a:extLst>
              <a:ext uri="{FF2B5EF4-FFF2-40B4-BE49-F238E27FC236}">
                <a16:creationId xmlns:a16="http://schemas.microsoft.com/office/drawing/2014/main" id="{25D36D9D-E8D7-4574-8622-025E43C214CD}"/>
              </a:ext>
            </a:extLst>
          </p:cNvPr>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4" name="文本框 3">
            <a:extLst>
              <a:ext uri="{FF2B5EF4-FFF2-40B4-BE49-F238E27FC236}">
                <a16:creationId xmlns:a16="http://schemas.microsoft.com/office/drawing/2014/main" id="{76FF0178-D10C-4BF6-BEDE-F88010F9D30D}"/>
              </a:ext>
            </a:extLst>
          </p:cNvPr>
          <p:cNvSpPr txBox="1"/>
          <p:nvPr/>
        </p:nvSpPr>
        <p:spPr>
          <a:xfrm>
            <a:off x="315812" y="997655"/>
            <a:ext cx="3899349"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3</a:t>
            </a:r>
            <a:r>
              <a:rPr lang="zh-CN" altLang="en-US" sz="2400" b="1" kern="100" dirty="0">
                <a:effectLst/>
                <a:latin typeface="Times New Roman" panose="02020603050405020304" pitchFamily="18" charset="0"/>
                <a:ea typeface="宋体" panose="02010600030101010101" pitchFamily="2" charset="-122"/>
              </a:rPr>
              <a:t>：计算卡方统计量</a:t>
            </a:r>
            <a:endParaRPr lang="zh-CN" altLang="en-US" sz="2400" b="1" dirty="0"/>
          </a:p>
        </p:txBody>
      </p:sp>
    </p:spTree>
    <p:extLst>
      <p:ext uri="{BB962C8B-B14F-4D97-AF65-F5344CB8AC3E}">
        <p14:creationId xmlns:p14="http://schemas.microsoft.com/office/powerpoint/2010/main" val="26295930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FFE4834-FD34-4DF6-88BA-E7693406C2BB}"/>
              </a:ext>
            </a:extLst>
          </p:cNvPr>
          <p:cNvGraphicFramePr>
            <a:graphicFrameLocks noGrp="1"/>
          </p:cNvGraphicFramePr>
          <p:nvPr/>
        </p:nvGraphicFramePr>
        <p:xfrm>
          <a:off x="559836" y="1724386"/>
          <a:ext cx="8350900" cy="4259427"/>
        </p:xfrm>
        <a:graphic>
          <a:graphicData uri="http://schemas.openxmlformats.org/drawingml/2006/table">
            <a:tbl>
              <a:tblPr/>
              <a:tblGrid>
                <a:gridCol w="835090">
                  <a:extLst>
                    <a:ext uri="{9D8B030D-6E8A-4147-A177-3AD203B41FA5}">
                      <a16:colId xmlns:a16="http://schemas.microsoft.com/office/drawing/2014/main" val="2665389420"/>
                    </a:ext>
                  </a:extLst>
                </a:gridCol>
                <a:gridCol w="835090">
                  <a:extLst>
                    <a:ext uri="{9D8B030D-6E8A-4147-A177-3AD203B41FA5}">
                      <a16:colId xmlns:a16="http://schemas.microsoft.com/office/drawing/2014/main" val="1681043326"/>
                    </a:ext>
                  </a:extLst>
                </a:gridCol>
                <a:gridCol w="835090">
                  <a:extLst>
                    <a:ext uri="{9D8B030D-6E8A-4147-A177-3AD203B41FA5}">
                      <a16:colId xmlns:a16="http://schemas.microsoft.com/office/drawing/2014/main" val="3657127554"/>
                    </a:ext>
                  </a:extLst>
                </a:gridCol>
                <a:gridCol w="835090">
                  <a:extLst>
                    <a:ext uri="{9D8B030D-6E8A-4147-A177-3AD203B41FA5}">
                      <a16:colId xmlns:a16="http://schemas.microsoft.com/office/drawing/2014/main" val="1408395264"/>
                    </a:ext>
                  </a:extLst>
                </a:gridCol>
                <a:gridCol w="835090">
                  <a:extLst>
                    <a:ext uri="{9D8B030D-6E8A-4147-A177-3AD203B41FA5}">
                      <a16:colId xmlns:a16="http://schemas.microsoft.com/office/drawing/2014/main" val="2927000001"/>
                    </a:ext>
                  </a:extLst>
                </a:gridCol>
                <a:gridCol w="835090">
                  <a:extLst>
                    <a:ext uri="{9D8B030D-6E8A-4147-A177-3AD203B41FA5}">
                      <a16:colId xmlns:a16="http://schemas.microsoft.com/office/drawing/2014/main" val="2779181754"/>
                    </a:ext>
                  </a:extLst>
                </a:gridCol>
                <a:gridCol w="835090">
                  <a:extLst>
                    <a:ext uri="{9D8B030D-6E8A-4147-A177-3AD203B41FA5}">
                      <a16:colId xmlns:a16="http://schemas.microsoft.com/office/drawing/2014/main" val="2799229605"/>
                    </a:ext>
                  </a:extLst>
                </a:gridCol>
                <a:gridCol w="835090">
                  <a:extLst>
                    <a:ext uri="{9D8B030D-6E8A-4147-A177-3AD203B41FA5}">
                      <a16:colId xmlns:a16="http://schemas.microsoft.com/office/drawing/2014/main" val="2666392402"/>
                    </a:ext>
                  </a:extLst>
                </a:gridCol>
                <a:gridCol w="835090">
                  <a:extLst>
                    <a:ext uri="{9D8B030D-6E8A-4147-A177-3AD203B41FA5}">
                      <a16:colId xmlns:a16="http://schemas.microsoft.com/office/drawing/2014/main" val="2090740795"/>
                    </a:ext>
                  </a:extLst>
                </a:gridCol>
                <a:gridCol w="835090">
                  <a:extLst>
                    <a:ext uri="{9D8B030D-6E8A-4147-A177-3AD203B41FA5}">
                      <a16:colId xmlns:a16="http://schemas.microsoft.com/office/drawing/2014/main" val="3641227457"/>
                    </a:ext>
                  </a:extLst>
                </a:gridCol>
              </a:tblGrid>
              <a:tr h="353733">
                <a:tc gridSpan="10">
                  <a:txBody>
                    <a:bodyPr/>
                    <a:lstStyle/>
                    <a:p>
                      <a:pPr marL="0" algn="ctr"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行轮廓</a:t>
                      </a:r>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Row Profiles</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7968261"/>
                  </a:ext>
                </a:extLst>
              </a:tr>
              <a:tr h="433966">
                <a:tc>
                  <a:txBody>
                    <a:bodyPr/>
                    <a:lstStyle/>
                    <a:p>
                      <a:pPr fontAlgn="t"/>
                      <a:r>
                        <a:rPr lang="zh-CN" altLang="en-US" sz="1300" b="0" i="0">
                          <a:solidFill>
                            <a:srgbClr val="000000"/>
                          </a:solidFill>
                          <a:effectLst/>
                          <a:latin typeface="MYingHei_18030_C-Medium" panose="020A0304000101010101" pitchFamily="18" charset="-122"/>
                          <a:ea typeface="MYingHei_18030_C-Medium" panose="020A0304000101010101" pitchFamily="18" charset="-122"/>
                        </a:rPr>
                        <a:t> </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American</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European</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Japanese</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大型</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中型</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小型</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家用</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跑车</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代步</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436169"/>
                  </a:ext>
                </a:extLst>
              </a:tr>
              <a:tr h="433966">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低收入</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0.128889</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0.040000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0.164444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0.044444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0.126667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0.162222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0.153333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0.122222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0.057778</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62291057"/>
                  </a:ext>
                </a:extLst>
              </a:tr>
              <a:tr h="433966">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高收入</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0.121377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0.047101</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0.164855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0.039855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0.152174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0.141304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0.190217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0.092391</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0.050725</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23176722"/>
                  </a:ext>
                </a:extLst>
              </a:tr>
              <a:tr h="433966">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已婚无孩</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0.122112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0.042904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0.168317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0.029703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0.138614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0.165017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0.165017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0.115512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0.052805</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46652845"/>
                  </a:ext>
                </a:extLst>
              </a:tr>
              <a:tr h="433966">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已婚有孩</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0.152905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0.045872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0.134557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0.064220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0.155963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0.113150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0.241590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0.036697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0.055046</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21213949"/>
                  </a:ext>
                </a:extLst>
              </a:tr>
              <a:tr h="433966">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0.097859</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0.045872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0.189602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0.033639</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0.122324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0.177370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0.107034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0.174312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0.051988</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59079540"/>
                  </a:ext>
                </a:extLst>
              </a:tr>
              <a:tr h="433966">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单身有孩</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0.133333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0.022222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0.177778</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0.022222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0.177778</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0.133333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0.222222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0.044444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0.066667</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03753347"/>
                  </a:ext>
                </a:extLst>
              </a:tr>
              <a:tr h="433966">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女</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0.129754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0.046980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0.156600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0.038031</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0.156600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0.138702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0.185682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0.089485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0.058166</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93174111"/>
                  </a:ext>
                </a:extLst>
              </a:tr>
              <a:tr h="433966">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男</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0.122936</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0.042202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0.174312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0.045872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0.130275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0.163303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0.166972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0.102752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0.051376</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879909727"/>
                  </a:ext>
                </a:extLst>
              </a:tr>
            </a:tbl>
          </a:graphicData>
        </a:graphic>
      </p:graphicFrame>
      <p:sp>
        <p:nvSpPr>
          <p:cNvPr id="3" name="Text Box 7">
            <a:extLst>
              <a:ext uri="{FF2B5EF4-FFF2-40B4-BE49-F238E27FC236}">
                <a16:creationId xmlns:a16="http://schemas.microsoft.com/office/drawing/2014/main" id="{D152F45A-D8EF-488B-89B6-E09ED93F8212}"/>
              </a:ext>
            </a:extLst>
          </p:cNvPr>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4" name="文本框 3">
            <a:extLst>
              <a:ext uri="{FF2B5EF4-FFF2-40B4-BE49-F238E27FC236}">
                <a16:creationId xmlns:a16="http://schemas.microsoft.com/office/drawing/2014/main" id="{DFA0863B-2C86-43ED-93A0-1B3E18852770}"/>
              </a:ext>
            </a:extLst>
          </p:cNvPr>
          <p:cNvSpPr txBox="1"/>
          <p:nvPr/>
        </p:nvSpPr>
        <p:spPr>
          <a:xfrm>
            <a:off x="315812" y="997655"/>
            <a:ext cx="3899349"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4</a:t>
            </a:r>
            <a:r>
              <a:rPr lang="zh-CN" altLang="en-US" sz="2400" b="1" kern="100" dirty="0">
                <a:effectLst/>
                <a:latin typeface="Times New Roman" panose="02020603050405020304" pitchFamily="18" charset="0"/>
                <a:ea typeface="宋体" panose="02010600030101010101" pitchFamily="2" charset="-122"/>
              </a:rPr>
              <a:t>：计算行轮廓系数</a:t>
            </a:r>
            <a:endParaRPr lang="zh-CN" altLang="en-US" sz="2400" b="1" dirty="0"/>
          </a:p>
        </p:txBody>
      </p:sp>
    </p:spTree>
    <p:extLst>
      <p:ext uri="{BB962C8B-B14F-4D97-AF65-F5344CB8AC3E}">
        <p14:creationId xmlns:p14="http://schemas.microsoft.com/office/powerpoint/2010/main" val="3721618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F38A65B-FDC3-410D-8F84-16B4911EABFD}"/>
              </a:ext>
            </a:extLst>
          </p:cNvPr>
          <p:cNvGraphicFramePr>
            <a:graphicFrameLocks noGrp="1"/>
          </p:cNvGraphicFramePr>
          <p:nvPr/>
        </p:nvGraphicFramePr>
        <p:xfrm>
          <a:off x="410545" y="1646854"/>
          <a:ext cx="8322910" cy="4340897"/>
        </p:xfrm>
        <a:graphic>
          <a:graphicData uri="http://schemas.openxmlformats.org/drawingml/2006/table">
            <a:tbl>
              <a:tblPr/>
              <a:tblGrid>
                <a:gridCol w="832291">
                  <a:extLst>
                    <a:ext uri="{9D8B030D-6E8A-4147-A177-3AD203B41FA5}">
                      <a16:colId xmlns:a16="http://schemas.microsoft.com/office/drawing/2014/main" val="1375047609"/>
                    </a:ext>
                  </a:extLst>
                </a:gridCol>
                <a:gridCol w="832291">
                  <a:extLst>
                    <a:ext uri="{9D8B030D-6E8A-4147-A177-3AD203B41FA5}">
                      <a16:colId xmlns:a16="http://schemas.microsoft.com/office/drawing/2014/main" val="3657839436"/>
                    </a:ext>
                  </a:extLst>
                </a:gridCol>
                <a:gridCol w="832291">
                  <a:extLst>
                    <a:ext uri="{9D8B030D-6E8A-4147-A177-3AD203B41FA5}">
                      <a16:colId xmlns:a16="http://schemas.microsoft.com/office/drawing/2014/main" val="3079342008"/>
                    </a:ext>
                  </a:extLst>
                </a:gridCol>
                <a:gridCol w="832291">
                  <a:extLst>
                    <a:ext uri="{9D8B030D-6E8A-4147-A177-3AD203B41FA5}">
                      <a16:colId xmlns:a16="http://schemas.microsoft.com/office/drawing/2014/main" val="3921830535"/>
                    </a:ext>
                  </a:extLst>
                </a:gridCol>
                <a:gridCol w="832291">
                  <a:extLst>
                    <a:ext uri="{9D8B030D-6E8A-4147-A177-3AD203B41FA5}">
                      <a16:colId xmlns:a16="http://schemas.microsoft.com/office/drawing/2014/main" val="1250462154"/>
                    </a:ext>
                  </a:extLst>
                </a:gridCol>
                <a:gridCol w="832291">
                  <a:extLst>
                    <a:ext uri="{9D8B030D-6E8A-4147-A177-3AD203B41FA5}">
                      <a16:colId xmlns:a16="http://schemas.microsoft.com/office/drawing/2014/main" val="1351946880"/>
                    </a:ext>
                  </a:extLst>
                </a:gridCol>
                <a:gridCol w="832291">
                  <a:extLst>
                    <a:ext uri="{9D8B030D-6E8A-4147-A177-3AD203B41FA5}">
                      <a16:colId xmlns:a16="http://schemas.microsoft.com/office/drawing/2014/main" val="2732137"/>
                    </a:ext>
                  </a:extLst>
                </a:gridCol>
                <a:gridCol w="832291">
                  <a:extLst>
                    <a:ext uri="{9D8B030D-6E8A-4147-A177-3AD203B41FA5}">
                      <a16:colId xmlns:a16="http://schemas.microsoft.com/office/drawing/2014/main" val="4120489002"/>
                    </a:ext>
                  </a:extLst>
                </a:gridCol>
                <a:gridCol w="832291">
                  <a:extLst>
                    <a:ext uri="{9D8B030D-6E8A-4147-A177-3AD203B41FA5}">
                      <a16:colId xmlns:a16="http://schemas.microsoft.com/office/drawing/2014/main" val="1455856215"/>
                    </a:ext>
                  </a:extLst>
                </a:gridCol>
                <a:gridCol w="832291">
                  <a:extLst>
                    <a:ext uri="{9D8B030D-6E8A-4147-A177-3AD203B41FA5}">
                      <a16:colId xmlns:a16="http://schemas.microsoft.com/office/drawing/2014/main" val="1487608887"/>
                    </a:ext>
                  </a:extLst>
                </a:gridCol>
              </a:tblGrid>
              <a:tr h="290933">
                <a:tc gridSpan="10">
                  <a:txBody>
                    <a:bodyPr/>
                    <a:lstStyle/>
                    <a:p>
                      <a:pPr marL="0" algn="ctr"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列轮廓 </a:t>
                      </a:r>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Column Profiles</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10527075"/>
                  </a:ext>
                </a:extLst>
              </a:tr>
              <a:tr h="448201">
                <a:tc>
                  <a:txBody>
                    <a:bodyPr/>
                    <a:lstStyle/>
                    <a:p>
                      <a:pPr fontAlgn="t"/>
                      <a:r>
                        <a:rPr lang="zh-CN" altLang="en-US" sz="1300" b="0" i="0" dirty="0">
                          <a:solidFill>
                            <a:srgbClr val="000000"/>
                          </a:solidFill>
                          <a:effectLst/>
                          <a:latin typeface="MYingHei_18030_C-Medium" panose="020A0304000101010101" pitchFamily="18" charset="-122"/>
                          <a:ea typeface="MYingHei_18030_C-Medium" panose="020A0304000101010101" pitchFamily="18" charset="-122"/>
                        </a:rPr>
                        <a:t> </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American</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European</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Japanese</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大型</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中型</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小型</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家用</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跑车</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代步</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43330093"/>
                  </a:ext>
                </a:extLst>
              </a:tr>
              <a:tr h="448201">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低收入</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0.154667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0.136364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0.149495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0.158730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0.134752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0.161148</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0.132184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0.178571</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0.160494</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65030602"/>
                  </a:ext>
                </a:extLst>
              </a:tr>
              <a:tr h="448201">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高收入</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0.178667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0.196970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0.183838</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0.174603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0.198582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0.172185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0.201149</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0.165584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0.172840</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80813917"/>
                  </a:ext>
                </a:extLst>
              </a:tr>
              <a:tr h="448201">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已婚无孩</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0.098667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0.098485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0.103030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0.071429</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0.099291</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0.110375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0.095785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0.113636</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0.098765</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69401230"/>
                  </a:ext>
                </a:extLst>
              </a:tr>
              <a:tr h="448201">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已婚有孩</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0.133333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0.113636</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0.088889</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0.166667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0.120567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0.081678</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0.151341</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0.038961</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0.111111</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85677728"/>
                  </a:ext>
                </a:extLst>
              </a:tr>
              <a:tr h="448201">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0.085333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0.113636</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0.125253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0.087302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0.094563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0.128035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0.067050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0.185065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0.104938</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16000339"/>
                  </a:ext>
                </a:extLst>
              </a:tr>
              <a:tr h="448201">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单身有孩</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0.016000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0.007576</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0.016162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0.007937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0.018913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0.013245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0.019157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0.006494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0.018519</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84874529"/>
                  </a:ext>
                </a:extLst>
              </a:tr>
              <a:tr h="448201">
                <a:tc>
                  <a:txBody>
                    <a:bodyPr/>
                    <a:lstStyle/>
                    <a:p>
                      <a:pPr marL="0" algn="l" defTabSz="822940" rtl="0" eaLnBrk="1" fontAlgn="t" latinLnBrk="0" hangingPunct="1"/>
                      <a:r>
                        <a:rPr lang="zh-CN" altLang="en-US" sz="14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女</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0.154667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0.159091</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0.141414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0.134921</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0.165485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0.136865</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0.159004</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0.129870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0.160494</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09897474"/>
                  </a:ext>
                </a:extLst>
              </a:tr>
              <a:tr h="448201">
                <a:tc>
                  <a:txBody>
                    <a:bodyPr/>
                    <a:lstStyle/>
                    <a:p>
                      <a:pPr marL="0" algn="l" defTabSz="822940" rtl="0" eaLnBrk="1" fontAlgn="t" latinLnBrk="0" hangingPunct="1"/>
                      <a:r>
                        <a:rPr lang="zh-CN" altLang="en-US" sz="14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男</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0.178667</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0.174242</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0.191919</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0.198413</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0.167849</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0.196468</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0.174330</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0.181818</a:t>
                      </a:r>
                    </a:p>
                  </a:txBody>
                  <a:tcPr marL="31624" marR="31624" marT="31624" marB="31624">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822940" rtl="0" eaLnBrk="1" fontAlgn="t" latinLnBrk="0" hangingPunct="1"/>
                      <a:r>
                        <a:rPr lang="en-US" altLang="zh-CN" sz="14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0.172840</a:t>
                      </a:r>
                    </a:p>
                  </a:txBody>
                  <a:tcPr marL="31624" marR="31624" marT="31624" marB="31624">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291004828"/>
                  </a:ext>
                </a:extLst>
              </a:tr>
            </a:tbl>
          </a:graphicData>
        </a:graphic>
      </p:graphicFrame>
      <p:sp>
        <p:nvSpPr>
          <p:cNvPr id="3" name="Text Box 7">
            <a:extLst>
              <a:ext uri="{FF2B5EF4-FFF2-40B4-BE49-F238E27FC236}">
                <a16:creationId xmlns:a16="http://schemas.microsoft.com/office/drawing/2014/main" id="{6E685644-FAF0-4DD0-A6EE-6066290542CE}"/>
              </a:ext>
            </a:extLst>
          </p:cNvPr>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4" name="文本框 3">
            <a:extLst>
              <a:ext uri="{FF2B5EF4-FFF2-40B4-BE49-F238E27FC236}">
                <a16:creationId xmlns:a16="http://schemas.microsoft.com/office/drawing/2014/main" id="{F251A55C-C7FA-4BE9-A1BF-CA6E115CF6B6}"/>
              </a:ext>
            </a:extLst>
          </p:cNvPr>
          <p:cNvSpPr txBox="1"/>
          <p:nvPr/>
        </p:nvSpPr>
        <p:spPr>
          <a:xfrm>
            <a:off x="315812" y="997655"/>
            <a:ext cx="3899349"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5</a:t>
            </a:r>
            <a:r>
              <a:rPr lang="zh-CN" altLang="en-US" sz="2400" b="1" kern="100" dirty="0">
                <a:effectLst/>
                <a:latin typeface="Times New Roman" panose="02020603050405020304" pitchFamily="18" charset="0"/>
                <a:ea typeface="宋体" panose="02010600030101010101" pitchFamily="2" charset="-122"/>
              </a:rPr>
              <a:t>：计算列轮廓系数</a:t>
            </a:r>
            <a:endParaRPr lang="zh-CN" altLang="en-US" sz="2400" b="1" dirty="0"/>
          </a:p>
        </p:txBody>
      </p:sp>
    </p:spTree>
    <p:extLst>
      <p:ext uri="{BB962C8B-B14F-4D97-AF65-F5344CB8AC3E}">
        <p14:creationId xmlns:p14="http://schemas.microsoft.com/office/powerpoint/2010/main" val="6904877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10" name="文本框 9">
            <a:extLst>
              <a:ext uri="{FF2B5EF4-FFF2-40B4-BE49-F238E27FC236}">
                <a16:creationId xmlns:a16="http://schemas.microsoft.com/office/drawing/2014/main" id="{98209222-A4E1-4055-89C8-E961D4706218}"/>
              </a:ext>
            </a:extLst>
          </p:cNvPr>
          <p:cNvSpPr txBox="1"/>
          <p:nvPr/>
        </p:nvSpPr>
        <p:spPr>
          <a:xfrm>
            <a:off x="395287" y="1166485"/>
            <a:ext cx="6563204"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6</a:t>
            </a:r>
            <a:r>
              <a:rPr lang="zh-CN" altLang="en-US" sz="2400" b="1" kern="100" dirty="0">
                <a:effectLst/>
                <a:latin typeface="Times New Roman" panose="02020603050405020304" pitchFamily="18" charset="0"/>
                <a:ea typeface="宋体" panose="02010600030101010101" pitchFamily="2" charset="-122"/>
              </a:rPr>
              <a:t> ：奇异值、主惯量以及贡献率</a:t>
            </a:r>
            <a:endParaRPr lang="zh-CN" altLang="en-US" sz="24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03" y="1797983"/>
            <a:ext cx="8818687" cy="310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844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3" name="文本框 2">
            <a:extLst>
              <a:ext uri="{FF2B5EF4-FFF2-40B4-BE49-F238E27FC236}">
                <a16:creationId xmlns:a16="http://schemas.microsoft.com/office/drawing/2014/main" id="{91EC0262-E616-4D48-94BD-C9CF4867B90A}"/>
              </a:ext>
            </a:extLst>
          </p:cNvPr>
          <p:cNvSpPr txBox="1"/>
          <p:nvPr/>
        </p:nvSpPr>
        <p:spPr>
          <a:xfrm>
            <a:off x="993228" y="1043375"/>
            <a:ext cx="3321786" cy="830997"/>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7</a:t>
            </a:r>
            <a:r>
              <a:rPr lang="zh-CN" altLang="en-US" sz="2400" b="1" kern="100" dirty="0">
                <a:effectLst/>
                <a:latin typeface="Times New Roman" panose="02020603050405020304" pitchFamily="18" charset="0"/>
                <a:ea typeface="宋体" panose="02010600030101010101" pitchFamily="2" charset="-122"/>
              </a:rPr>
              <a:t> ： </a:t>
            </a:r>
            <a:r>
              <a:rPr lang="en-US" altLang="zh-CN" sz="2400" b="1" kern="100" dirty="0">
                <a:effectLst/>
                <a:latin typeface="Times New Roman" panose="02020603050405020304" pitchFamily="18" charset="0"/>
                <a:ea typeface="宋体" panose="02010600030101010101" pitchFamily="2" charset="-122"/>
              </a:rPr>
              <a:t>R</a:t>
            </a:r>
            <a:r>
              <a:rPr lang="zh-CN" altLang="en-US" sz="2400" b="1" kern="100" dirty="0">
                <a:effectLst/>
                <a:latin typeface="Times New Roman" panose="02020603050405020304" pitchFamily="18" charset="0"/>
                <a:ea typeface="宋体" panose="02010600030101010101" pitchFamily="2" charset="-122"/>
              </a:rPr>
              <a:t>型因子分析中公因子载荷</a:t>
            </a:r>
            <a:endParaRPr lang="zh-CN" altLang="en-US" sz="2400" b="1" dirty="0"/>
          </a:p>
        </p:txBody>
      </p:sp>
      <p:sp>
        <p:nvSpPr>
          <p:cNvPr id="6" name="文本框 5">
            <a:extLst>
              <a:ext uri="{FF2B5EF4-FFF2-40B4-BE49-F238E27FC236}">
                <a16:creationId xmlns:a16="http://schemas.microsoft.com/office/drawing/2014/main" id="{939FC6D9-83A0-449E-9E12-B50796AF817A}"/>
              </a:ext>
            </a:extLst>
          </p:cNvPr>
          <p:cNvSpPr txBox="1"/>
          <p:nvPr/>
        </p:nvSpPr>
        <p:spPr>
          <a:xfrm>
            <a:off x="5275166" y="1050466"/>
            <a:ext cx="3103118" cy="830997"/>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8</a:t>
            </a:r>
            <a:r>
              <a:rPr lang="zh-CN" altLang="en-US" sz="2400" b="1" kern="100" dirty="0">
                <a:effectLst/>
                <a:latin typeface="Times New Roman" panose="02020603050405020304" pitchFamily="18" charset="0"/>
                <a:ea typeface="宋体" panose="02010600030101010101" pitchFamily="2" charset="-122"/>
              </a:rPr>
              <a:t> ： </a:t>
            </a:r>
            <a:r>
              <a:rPr lang="en-US" altLang="zh-CN" sz="2400" b="1" kern="100" dirty="0">
                <a:effectLst/>
                <a:latin typeface="Times New Roman" panose="02020603050405020304" pitchFamily="18" charset="0"/>
                <a:ea typeface="宋体" panose="02010600030101010101" pitchFamily="2" charset="-122"/>
              </a:rPr>
              <a:t>Q</a:t>
            </a:r>
            <a:r>
              <a:rPr lang="zh-CN" altLang="en-US" sz="2400" b="1" kern="100" dirty="0">
                <a:effectLst/>
                <a:latin typeface="Times New Roman" panose="02020603050405020304" pitchFamily="18" charset="0"/>
                <a:ea typeface="宋体" panose="02010600030101010101" pitchFamily="2" charset="-122"/>
              </a:rPr>
              <a:t>型因子分析中公因子载荷</a:t>
            </a:r>
            <a:endParaRPr lang="zh-CN" altLang="en-US" sz="2400" b="1" dirty="0"/>
          </a:p>
        </p:txBody>
      </p:sp>
      <p:graphicFrame>
        <p:nvGraphicFramePr>
          <p:cNvPr id="2" name="表格 1">
            <a:extLst>
              <a:ext uri="{FF2B5EF4-FFF2-40B4-BE49-F238E27FC236}">
                <a16:creationId xmlns:a16="http://schemas.microsoft.com/office/drawing/2014/main" id="{D61779EE-F499-49C1-8079-ECDDF112B45F}"/>
              </a:ext>
            </a:extLst>
          </p:cNvPr>
          <p:cNvGraphicFramePr>
            <a:graphicFrameLocks noGrp="1"/>
          </p:cNvGraphicFramePr>
          <p:nvPr/>
        </p:nvGraphicFramePr>
        <p:xfrm>
          <a:off x="5085184" y="2150138"/>
          <a:ext cx="3689863" cy="3523488"/>
        </p:xfrm>
        <a:graphic>
          <a:graphicData uri="http://schemas.openxmlformats.org/drawingml/2006/table">
            <a:tbl>
              <a:tblPr/>
              <a:tblGrid>
                <a:gridCol w="1026406">
                  <a:extLst>
                    <a:ext uri="{9D8B030D-6E8A-4147-A177-3AD203B41FA5}">
                      <a16:colId xmlns:a16="http://schemas.microsoft.com/office/drawing/2014/main" val="3274992549"/>
                    </a:ext>
                  </a:extLst>
                </a:gridCol>
                <a:gridCol w="1433503">
                  <a:extLst>
                    <a:ext uri="{9D8B030D-6E8A-4147-A177-3AD203B41FA5}">
                      <a16:colId xmlns:a16="http://schemas.microsoft.com/office/drawing/2014/main" val="3122845332"/>
                    </a:ext>
                  </a:extLst>
                </a:gridCol>
                <a:gridCol w="1229954">
                  <a:extLst>
                    <a:ext uri="{9D8B030D-6E8A-4147-A177-3AD203B41FA5}">
                      <a16:colId xmlns:a16="http://schemas.microsoft.com/office/drawing/2014/main" val="3938688724"/>
                    </a:ext>
                  </a:extLst>
                </a:gridCol>
              </a:tblGrid>
              <a:tr h="313501">
                <a:tc gridSpan="3">
                  <a:txBody>
                    <a:bodyPr/>
                    <a:lstStyle/>
                    <a:p>
                      <a:pPr marL="0" algn="ctr"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列坐标</a:t>
                      </a:r>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Column Coordinates</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98164771"/>
                  </a:ext>
                </a:extLst>
              </a:tr>
              <a:tr h="316486">
                <a:tc>
                  <a:txBody>
                    <a:bodyPr/>
                    <a:lstStyle/>
                    <a:p>
                      <a:pPr fontAlgn="t"/>
                      <a:r>
                        <a:rPr lang="zh-CN" altLang="en-US" b="0" i="0">
                          <a:solidFill>
                            <a:srgbClr val="000000"/>
                          </a:solidFill>
                          <a:effectLst/>
                          <a:latin typeface="MYingHei_18030_C-Medium" panose="020A0304000101010101" pitchFamily="18" charset="-122"/>
                          <a:ea typeface="MYingHei_18030_C-Medium" panose="020A0304000101010101" pitchFamily="18" charset="-122"/>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Dim1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Dim2</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67799271"/>
                  </a:ext>
                </a:extLst>
              </a:tr>
              <a:tr h="313501">
                <a:tc>
                  <a:txBody>
                    <a:bodyPr/>
                    <a:lstStyle/>
                    <a:p>
                      <a:pPr marL="0" algn="l" defTabSz="822940" rtl="0" eaLnBrk="1" fontAlgn="t" latinLnBrk="0" hangingPunct="1"/>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American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0.0968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-0.0266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03874367"/>
                  </a:ext>
                </a:extLst>
              </a:tr>
              <a:tr h="313501">
                <a:tc>
                  <a:txBody>
                    <a:bodyPr/>
                    <a:lstStyle/>
                    <a:p>
                      <a:pPr marL="0" algn="l" defTabSz="822940" rtl="0" eaLnBrk="1" fontAlgn="t" latinLnBrk="0" hangingPunct="1"/>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European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0.0085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0.0034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65894904"/>
                  </a:ext>
                </a:extLst>
              </a:tr>
              <a:tr h="313501">
                <a:tc>
                  <a:txBody>
                    <a:bodyPr/>
                    <a:lstStyle/>
                    <a:p>
                      <a:pPr marL="0" algn="l" defTabSz="822940" rtl="0" eaLnBrk="1" fontAlgn="t" latinLnBrk="0" hangingPunct="1"/>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Japanese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-0.0767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0.0143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9382729"/>
                  </a:ext>
                </a:extLst>
              </a:tr>
              <a:tr h="313501">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大型</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0.1471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-0.1656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22048894"/>
                  </a:ext>
                </a:extLst>
              </a:tr>
              <a:tr h="313501">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中型</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0.0791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0.0549</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09515415"/>
                  </a:ext>
                </a:extLst>
              </a:tr>
              <a:tr h="313501">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小型</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-0.1160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-0.0106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35348259"/>
                  </a:ext>
                </a:extLst>
              </a:tr>
              <a:tr h="313501">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家用</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0.1956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0.0124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59000839"/>
                  </a:ext>
                </a:extLst>
              </a:tr>
              <a:tr h="313501">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跑车</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-0.3358</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-0.0086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21171924"/>
                  </a:ext>
                </a:extLst>
              </a:tr>
              <a:tr h="313501">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代步</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0.0149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0.0065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904709467"/>
                  </a:ext>
                </a:extLst>
              </a:tr>
            </a:tbl>
          </a:graphicData>
        </a:graphic>
      </p:graphicFrame>
      <p:graphicFrame>
        <p:nvGraphicFramePr>
          <p:cNvPr id="4" name="表格 3">
            <a:extLst>
              <a:ext uri="{FF2B5EF4-FFF2-40B4-BE49-F238E27FC236}">
                <a16:creationId xmlns:a16="http://schemas.microsoft.com/office/drawing/2014/main" id="{141002AF-8C4F-41BC-A36B-3357DD004F2D}"/>
              </a:ext>
            </a:extLst>
          </p:cNvPr>
          <p:cNvGraphicFramePr>
            <a:graphicFrameLocks noGrp="1"/>
          </p:cNvGraphicFramePr>
          <p:nvPr/>
        </p:nvGraphicFramePr>
        <p:xfrm>
          <a:off x="457200" y="2247741"/>
          <a:ext cx="3760236" cy="3203448"/>
        </p:xfrm>
        <a:graphic>
          <a:graphicData uri="http://schemas.openxmlformats.org/drawingml/2006/table">
            <a:tbl>
              <a:tblPr/>
              <a:tblGrid>
                <a:gridCol w="1253412">
                  <a:extLst>
                    <a:ext uri="{9D8B030D-6E8A-4147-A177-3AD203B41FA5}">
                      <a16:colId xmlns:a16="http://schemas.microsoft.com/office/drawing/2014/main" val="3544336392"/>
                    </a:ext>
                  </a:extLst>
                </a:gridCol>
                <a:gridCol w="1253412">
                  <a:extLst>
                    <a:ext uri="{9D8B030D-6E8A-4147-A177-3AD203B41FA5}">
                      <a16:colId xmlns:a16="http://schemas.microsoft.com/office/drawing/2014/main" val="554636197"/>
                    </a:ext>
                  </a:extLst>
                </a:gridCol>
                <a:gridCol w="1253412">
                  <a:extLst>
                    <a:ext uri="{9D8B030D-6E8A-4147-A177-3AD203B41FA5}">
                      <a16:colId xmlns:a16="http://schemas.microsoft.com/office/drawing/2014/main" val="2414440889"/>
                    </a:ext>
                  </a:extLst>
                </a:gridCol>
              </a:tblGrid>
              <a:tr h="0">
                <a:tc gridSpan="3">
                  <a:txBody>
                    <a:bodyPr/>
                    <a:lstStyle/>
                    <a:p>
                      <a:pPr marL="0" algn="ctr"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行坐标 </a:t>
                      </a:r>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Row Coordinates</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44055047"/>
                  </a:ext>
                </a:extLst>
              </a:tr>
              <a:tr h="0">
                <a:tc>
                  <a:txBody>
                    <a:bodyPr/>
                    <a:lstStyle/>
                    <a:p>
                      <a:pPr fontAlgn="t"/>
                      <a:r>
                        <a:rPr lang="zh-CN" altLang="en-US" b="0" i="0">
                          <a:solidFill>
                            <a:srgbClr val="000000"/>
                          </a:solidFill>
                          <a:effectLst/>
                          <a:latin typeface="MYingHei_18030_C-Medium" panose="020A0304000101010101" pitchFamily="18" charset="-122"/>
                          <a:ea typeface="MYingHei_18030_C-Medium" panose="020A0304000101010101" pitchFamily="18" charset="-122"/>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600" b="1" i="0" kern="120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Dim1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Dim2</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86868504"/>
                  </a:ext>
                </a:extLst>
              </a:tr>
              <a:tr h="0">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低收入</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-0.0786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-0.0438</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60882849"/>
                  </a:ext>
                </a:extLst>
              </a:tr>
              <a:tr h="0">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高收入</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0.0511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0.0345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795769"/>
                  </a:ext>
                </a:extLst>
              </a:tr>
              <a:tr h="0">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已婚无孩</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-0.0659</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0.0393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35837034"/>
                  </a:ext>
                </a:extLst>
              </a:tr>
              <a:tr h="0">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已婚有孩</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0.3165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-0.0527</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38103048"/>
                  </a:ext>
                </a:extLst>
              </a:tr>
              <a:tr h="0">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-0.3047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-0.0073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50645785"/>
                  </a:ext>
                </a:extLst>
              </a:tr>
              <a:tr h="0">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单身有孩</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0.1982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0.1564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18025996"/>
                  </a:ext>
                </a:extLst>
              </a:tr>
              <a:tr h="0">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女</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0.0641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0.0404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09032527"/>
                  </a:ext>
                </a:extLst>
              </a:tr>
              <a:tr h="0">
                <a:tc>
                  <a:txBody>
                    <a:bodyPr/>
                    <a:lstStyle/>
                    <a:p>
                      <a:pPr marL="0" algn="l" defTabSz="822940" rtl="0" eaLnBrk="1" fontAlgn="t" latinLnBrk="0" hangingPunct="1"/>
                      <a:r>
                        <a:rPr lang="zh-CN" altLang="en-US" sz="1600" b="1" i="0" kern="1200" dirty="0">
                          <a:solidFill>
                            <a:srgbClr val="000099"/>
                          </a:solidFill>
                          <a:effectLst/>
                          <a:latin typeface="Times New Roman" panose="02020603050405020304" pitchFamily="18" charset="0"/>
                          <a:ea typeface="MYingHei_18030_C-Medium" panose="020A0304000101010101" pitchFamily="18" charset="-122"/>
                          <a:cs typeface="Times New Roman" panose="02020603050405020304" pitchFamily="18" charset="0"/>
                        </a:rPr>
                        <a:t>男</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ctr" defTabSz="822940" rtl="0" eaLnBrk="1" fontAlgn="t" latinLnBrk="0" hangingPunct="1"/>
                      <a:r>
                        <a:rPr lang="en-US" altLang="zh-CN" sz="1600" b="1" i="0" kern="120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-0.0262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marL="0" algn="ctr" defTabSz="822940" rtl="0" eaLnBrk="1" fontAlgn="t" latinLnBrk="0" hangingPunct="1"/>
                      <a:r>
                        <a:rPr lang="en-US" altLang="zh-CN" sz="1600" b="1" i="0" kern="1200" dirty="0">
                          <a:solidFill>
                            <a:srgbClr val="000000"/>
                          </a:solidFill>
                          <a:effectLst/>
                          <a:latin typeface="Times New Roman" panose="02020603050405020304" pitchFamily="18" charset="0"/>
                          <a:ea typeface="MYingHei_18030_C-Medium" panose="020A0304000101010101" pitchFamily="18" charset="-122"/>
                          <a:cs typeface="Times New Roman" panose="02020603050405020304" pitchFamily="18" charset="0"/>
                        </a:rPr>
                        <a:t>-0.0306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232651021"/>
                  </a:ext>
                </a:extLst>
              </a:tr>
            </a:tbl>
          </a:graphicData>
        </a:graphic>
      </p:graphicFrame>
    </p:spTree>
    <p:extLst>
      <p:ext uri="{BB962C8B-B14F-4D97-AF65-F5344CB8AC3E}">
        <p14:creationId xmlns:p14="http://schemas.microsoft.com/office/powerpoint/2010/main" val="2767370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3" name="文本框 2">
            <a:extLst>
              <a:ext uri="{FF2B5EF4-FFF2-40B4-BE49-F238E27FC236}">
                <a16:creationId xmlns:a16="http://schemas.microsoft.com/office/drawing/2014/main" id="{60B2B5D4-9702-4D61-AA8B-BEC17CC7C234}"/>
              </a:ext>
            </a:extLst>
          </p:cNvPr>
          <p:cNvSpPr txBox="1"/>
          <p:nvPr/>
        </p:nvSpPr>
        <p:spPr>
          <a:xfrm>
            <a:off x="395287" y="1043375"/>
            <a:ext cx="6563204"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9: </a:t>
            </a:r>
            <a:r>
              <a:rPr lang="zh-CN" altLang="en-US" sz="2400" b="1" kern="100" dirty="0">
                <a:latin typeface="Times New Roman" panose="02020603050405020304" pitchFamily="18" charset="0"/>
                <a:ea typeface="宋体" panose="02010600030101010101" pitchFamily="2" charset="-122"/>
              </a:rPr>
              <a:t>对应分析图</a:t>
            </a:r>
            <a:endParaRPr lang="zh-CN" altLang="en-US" sz="24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182" y="1471759"/>
            <a:ext cx="6874514" cy="505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a:extLst>
              <a:ext uri="{FF2B5EF4-FFF2-40B4-BE49-F238E27FC236}">
                <a16:creationId xmlns:a16="http://schemas.microsoft.com/office/drawing/2014/main" id="{CDA7E219-1699-4116-A504-D81C7D8897E7}"/>
              </a:ext>
            </a:extLst>
          </p:cNvPr>
          <p:cNvSpPr/>
          <p:nvPr/>
        </p:nvSpPr>
        <p:spPr>
          <a:xfrm>
            <a:off x="5756988" y="2575249"/>
            <a:ext cx="2071396" cy="311349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5D527A-BD44-45FF-AA65-709C960A562A}"/>
              </a:ext>
            </a:extLst>
          </p:cNvPr>
          <p:cNvSpPr/>
          <p:nvPr/>
        </p:nvSpPr>
        <p:spPr>
          <a:xfrm>
            <a:off x="4049485" y="3347356"/>
            <a:ext cx="1604865" cy="147190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16057CA-830A-46DC-9192-0AD10B894170}"/>
              </a:ext>
            </a:extLst>
          </p:cNvPr>
          <p:cNvSpPr/>
          <p:nvPr/>
        </p:nvSpPr>
        <p:spPr>
          <a:xfrm>
            <a:off x="2341984" y="3347355"/>
            <a:ext cx="1045028" cy="102170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3377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chemeClr val="tx2"/>
                </a:solidFill>
                <a:latin typeface="Times New Roman" panose="02020603050405020304" pitchFamily="18" charset="0"/>
              </a:rPr>
              <a:t>结果分析</a:t>
            </a:r>
            <a:endParaRPr lang="zh-CN" altLang="en-US" sz="3200" b="1" dirty="0">
              <a:solidFill>
                <a:schemeClr val="tx2"/>
              </a:solidFill>
            </a:endParaRPr>
          </a:p>
        </p:txBody>
      </p:sp>
      <p:pic>
        <p:nvPicPr>
          <p:cNvPr id="9218" name="Picture 2" descr="Correspondence Analysis Plot of Dimensions 2 and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40" y="1113152"/>
            <a:ext cx="7282180" cy="54616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1988820" y="3710940"/>
            <a:ext cx="638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250180" y="1554480"/>
            <a:ext cx="0" cy="4419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988820" y="3497580"/>
            <a:ext cx="6301740" cy="449580"/>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812280" y="2499360"/>
            <a:ext cx="98474" cy="107910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7693269" y="3497580"/>
            <a:ext cx="41031" cy="58674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857500" y="3735070"/>
            <a:ext cx="8792" cy="14233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75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320263EB-B5FE-4CB4-B744-10BA4ADC758F}"/>
              </a:ext>
            </a:extLst>
          </p:cNvPr>
          <p:cNvSpPr txBox="1">
            <a:spLocks noChangeArrowheads="1"/>
          </p:cNvSpPr>
          <p:nvPr/>
        </p:nvSpPr>
        <p:spPr bwMode="auto">
          <a:xfrm>
            <a:off x="174702" y="1331356"/>
            <a:ext cx="8794595" cy="484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indent="720000">
              <a:lnSpc>
                <a:spcPct val="140000"/>
              </a:lnSpc>
              <a:spcBef>
                <a:spcPct val="0"/>
              </a:spcBef>
              <a:buClrTx/>
              <a:buSzTx/>
              <a:buNone/>
            </a:pPr>
            <a:r>
              <a:rPr kumimoji="1" lang="zh-CN" altLang="en-US" sz="2800" dirty="0">
                <a:latin typeface="Times New Roman" panose="02020603050405020304" pitchFamily="18" charset="0"/>
              </a:rPr>
              <a:t>随着我国经济发展，各地区居民的收入水平日益提高，人民生活质量逐渐提高。但我国各个省份的经济发展特点、产业结构和水平差异较大，居民的收入来源和结构有较大的差别。为探究各个地区的收入来源差异，对居民收入来源进行对应分析。</a:t>
            </a:r>
          </a:p>
          <a:p>
            <a:pPr indent="720000">
              <a:lnSpc>
                <a:spcPct val="140000"/>
              </a:lnSpc>
              <a:spcBef>
                <a:spcPct val="0"/>
              </a:spcBef>
              <a:buClrTx/>
              <a:buSzTx/>
              <a:buNone/>
            </a:pPr>
            <a:r>
              <a:rPr kumimoji="1" lang="zh-CN" altLang="en-US" sz="2800" dirty="0">
                <a:latin typeface="Times New Roman" panose="02020603050405020304" pitchFamily="18" charset="0"/>
              </a:rPr>
              <a:t>目前，我国民居收入的来源有四种，包括：工资性收入（</a:t>
            </a:r>
            <a:r>
              <a:rPr kumimoji="1" lang="en-US" altLang="zh-CN" sz="2800" dirty="0">
                <a:latin typeface="Times New Roman" panose="02020603050405020304" pitchFamily="18" charset="0"/>
              </a:rPr>
              <a:t>X1</a:t>
            </a:r>
            <a:r>
              <a:rPr kumimoji="1" lang="zh-CN" altLang="en-US" sz="2800" dirty="0">
                <a:latin typeface="Times New Roman" panose="02020603050405020304" pitchFamily="18" charset="0"/>
              </a:rPr>
              <a:t>）、经营净收入</a:t>
            </a:r>
            <a:r>
              <a:rPr kumimoji="1" lang="en-US" altLang="zh-CN" sz="2800" dirty="0">
                <a:latin typeface="Times New Roman" panose="02020603050405020304" pitchFamily="18" charset="0"/>
              </a:rPr>
              <a:t>(X2)</a:t>
            </a:r>
            <a:r>
              <a:rPr kumimoji="1" lang="zh-CN" altLang="en-US" sz="2800" dirty="0">
                <a:latin typeface="Times New Roman" panose="02020603050405020304" pitchFamily="18" charset="0"/>
              </a:rPr>
              <a:t>、财产净收入</a:t>
            </a:r>
            <a:r>
              <a:rPr kumimoji="1" lang="en-US" altLang="zh-CN" sz="2800" dirty="0">
                <a:latin typeface="Times New Roman" panose="02020603050405020304" pitchFamily="18" charset="0"/>
              </a:rPr>
              <a:t>(X3)</a:t>
            </a:r>
            <a:r>
              <a:rPr kumimoji="1" lang="zh-CN" altLang="en-US" sz="2800" dirty="0">
                <a:latin typeface="Times New Roman" panose="02020603050405020304" pitchFamily="18" charset="0"/>
              </a:rPr>
              <a:t>、转移净收入</a:t>
            </a:r>
            <a:r>
              <a:rPr kumimoji="1" lang="en-US" altLang="zh-CN" sz="2800" dirty="0">
                <a:latin typeface="Times New Roman" panose="02020603050405020304" pitchFamily="18" charset="0"/>
              </a:rPr>
              <a:t>(X4)</a:t>
            </a:r>
            <a:r>
              <a:rPr kumimoji="1" lang="zh-CN" altLang="en-US" sz="2800" dirty="0">
                <a:latin typeface="Times New Roman" panose="02020603050405020304" pitchFamily="18" charset="0"/>
              </a:rPr>
              <a:t>，因此选取这四种收入作为分析指标。</a:t>
            </a:r>
          </a:p>
        </p:txBody>
      </p:sp>
      <p:sp>
        <p:nvSpPr>
          <p:cNvPr id="6" name="标题 1">
            <a:extLst>
              <a:ext uri="{FF2B5EF4-FFF2-40B4-BE49-F238E27FC236}">
                <a16:creationId xmlns:a16="http://schemas.microsoft.com/office/drawing/2014/main" id="{CED57C00-EA2F-4F09-8909-6D44258D870C}"/>
              </a:ext>
            </a:extLst>
          </p:cNvPr>
          <p:cNvSpPr txBox="1">
            <a:spLocks/>
          </p:cNvSpPr>
          <p:nvPr/>
        </p:nvSpPr>
        <p:spPr>
          <a:xfrm>
            <a:off x="457719" y="381323"/>
            <a:ext cx="7631922" cy="719138"/>
          </a:xfrm>
          <a:prstGeom prst="rect">
            <a:avLst/>
          </a:prstGeom>
        </p:spPr>
        <p:txBody>
          <a:bodyPr/>
          <a:lstStyle>
            <a:lvl1pPr algn="ctr" rtl="0" fontAlgn="base">
              <a:spcBef>
                <a:spcPct val="0"/>
              </a:spcBef>
              <a:spcAft>
                <a:spcPct val="0"/>
              </a:spcAft>
              <a:defRPr sz="3960" kern="1200">
                <a:solidFill>
                  <a:schemeClr val="tx1"/>
                </a:solidFill>
                <a:latin typeface="+mj-lt"/>
                <a:ea typeface="+mj-ea"/>
                <a:cs typeface="+mj-cs"/>
              </a:defRPr>
            </a:lvl1pPr>
            <a:lvl2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5pPr>
            <a:lvl6pPr marL="41147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6pPr>
            <a:lvl7pPr marL="82294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7pPr>
            <a:lvl8pPr marL="123440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8pPr>
            <a:lvl9pPr marL="1645879"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9pPr>
          </a:lstStyle>
          <a:p>
            <a:pPr algn="l">
              <a:defRPr/>
            </a:pPr>
            <a:r>
              <a:rPr lang="zh-CN" altLang="en-US" sz="3200" b="1" dirty="0">
                <a:solidFill>
                  <a:srgbClr val="000099"/>
                </a:solidFill>
                <a:latin typeface="黑体" panose="02010609060101010101" pitchFamily="49" charset="-122"/>
                <a:ea typeface="黑体" panose="02010609060101010101" pitchFamily="49" charset="-122"/>
                <a:cs typeface="+mn-cs"/>
              </a:rPr>
              <a:t>案例分析</a:t>
            </a:r>
            <a:r>
              <a:rPr lang="zh-CN" altLang="en-US" sz="3200" b="1" dirty="0">
                <a:solidFill>
                  <a:srgbClr val="000099"/>
                </a:solidFill>
                <a:latin typeface="Arial" panose="020B0604020202020204" pitchFamily="34" charset="0"/>
                <a:ea typeface="宋体" panose="02010600030101010101" pitchFamily="2" charset="-122"/>
                <a:cs typeface="+mn-cs"/>
              </a:rPr>
              <a:t>：</a:t>
            </a:r>
            <a:r>
              <a:rPr lang="zh-CN" altLang="en-US" sz="3200" b="1" dirty="0">
                <a:latin typeface="黑体" panose="02010609060101010101" pitchFamily="49" charset="-122"/>
                <a:ea typeface="黑体" panose="02010609060101010101" pitchFamily="49" charset="-122"/>
                <a:cs typeface="+mn-cs"/>
              </a:rPr>
              <a:t>居民收入来源的对应分析</a:t>
            </a:r>
          </a:p>
        </p:txBody>
      </p:sp>
    </p:spTree>
    <p:extLst>
      <p:ext uri="{BB962C8B-B14F-4D97-AF65-F5344CB8AC3E}">
        <p14:creationId xmlns:p14="http://schemas.microsoft.com/office/powerpoint/2010/main" val="26096182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35EA3DA-B5A8-4051-8301-8216F60F991B}"/>
              </a:ext>
            </a:extLst>
          </p:cNvPr>
          <p:cNvSpPr txBox="1"/>
          <p:nvPr/>
        </p:nvSpPr>
        <p:spPr>
          <a:xfrm>
            <a:off x="3037456" y="262925"/>
            <a:ext cx="4572000" cy="369332"/>
          </a:xfrm>
          <a:prstGeom prst="rect">
            <a:avLst/>
          </a:prstGeom>
          <a:noFill/>
        </p:spPr>
        <p:txBody>
          <a:bodyPr wrap="square">
            <a:spAutoFit/>
          </a:bodyPr>
          <a:lstStyle/>
          <a:p>
            <a:r>
              <a:rPr lang="zh-CN" altLang="en-US" sz="1800" b="1" kern="100" dirty="0">
                <a:effectLst/>
                <a:latin typeface="Times New Roman" panose="02020603050405020304" pitchFamily="18" charset="0"/>
                <a:ea typeface="宋体" panose="02010600030101010101" pitchFamily="2" charset="-122"/>
              </a:rPr>
              <a:t>表</a:t>
            </a:r>
            <a:r>
              <a:rPr lang="en-US" altLang="zh-CN" sz="1800" b="1" kern="100" dirty="0">
                <a:effectLst/>
                <a:latin typeface="Times New Roman" panose="02020603050405020304" pitchFamily="18" charset="0"/>
                <a:ea typeface="宋体" panose="02010600030101010101" pitchFamily="2" charset="-122"/>
              </a:rPr>
              <a:t>1 </a:t>
            </a:r>
            <a:r>
              <a:rPr lang="zh-CN" altLang="en-US" sz="1800" b="1" kern="100" dirty="0">
                <a:effectLst/>
                <a:latin typeface="Times New Roman" panose="02020603050405020304" pitchFamily="18" charset="0"/>
                <a:ea typeface="宋体" panose="02010600030101010101" pitchFamily="2" charset="-122"/>
              </a:rPr>
              <a:t>指标</a:t>
            </a:r>
            <a:r>
              <a:rPr lang="zh-CN" altLang="en-US" b="1" kern="100" dirty="0">
                <a:latin typeface="Times New Roman" panose="02020603050405020304" pitchFamily="18" charset="0"/>
                <a:ea typeface="宋体" panose="02010600030101010101" pitchFamily="2" charset="-122"/>
              </a:rPr>
              <a:t>数据（文件名：</a:t>
            </a:r>
            <a:r>
              <a:rPr lang="en-US" altLang="zh-CN" b="1" kern="100" dirty="0">
                <a:latin typeface="Times New Roman" panose="02020603050405020304" pitchFamily="18" charset="0"/>
                <a:ea typeface="宋体" panose="02010600030101010101" pitchFamily="2" charset="-122"/>
              </a:rPr>
              <a:t>income</a:t>
            </a:r>
            <a:r>
              <a:rPr lang="zh-CN" altLang="en-US" b="1" kern="100" dirty="0">
                <a:latin typeface="Times New Roman" panose="02020603050405020304" pitchFamily="18" charset="0"/>
                <a:ea typeface="宋体" panose="02010600030101010101" pitchFamily="2" charset="-122"/>
              </a:rPr>
              <a:t>）</a:t>
            </a:r>
            <a:endParaRPr lang="zh-CN" altLang="en-US" dirty="0"/>
          </a:p>
        </p:txBody>
      </p:sp>
      <p:graphicFrame>
        <p:nvGraphicFramePr>
          <p:cNvPr id="6" name="表格 5">
            <a:extLst>
              <a:ext uri="{FF2B5EF4-FFF2-40B4-BE49-F238E27FC236}">
                <a16:creationId xmlns:a16="http://schemas.microsoft.com/office/drawing/2014/main" id="{7B79110D-A8FA-48F2-94BF-AD5D2822060A}"/>
              </a:ext>
            </a:extLst>
          </p:cNvPr>
          <p:cNvGraphicFramePr>
            <a:graphicFrameLocks noGrp="1"/>
          </p:cNvGraphicFramePr>
          <p:nvPr/>
        </p:nvGraphicFramePr>
        <p:xfrm>
          <a:off x="1428625" y="632257"/>
          <a:ext cx="6789822" cy="6237705"/>
        </p:xfrm>
        <a:graphic>
          <a:graphicData uri="http://schemas.openxmlformats.org/drawingml/2006/table">
            <a:tbl>
              <a:tblPr firstRow="1" firstCol="1" bandRow="1"/>
              <a:tblGrid>
                <a:gridCol w="1083656">
                  <a:extLst>
                    <a:ext uri="{9D8B030D-6E8A-4147-A177-3AD203B41FA5}">
                      <a16:colId xmlns:a16="http://schemas.microsoft.com/office/drawing/2014/main" val="2957915913"/>
                    </a:ext>
                  </a:extLst>
                </a:gridCol>
                <a:gridCol w="1291424">
                  <a:extLst>
                    <a:ext uri="{9D8B030D-6E8A-4147-A177-3AD203B41FA5}">
                      <a16:colId xmlns:a16="http://schemas.microsoft.com/office/drawing/2014/main" val="3827970386"/>
                    </a:ext>
                  </a:extLst>
                </a:gridCol>
                <a:gridCol w="1290066">
                  <a:extLst>
                    <a:ext uri="{9D8B030D-6E8A-4147-A177-3AD203B41FA5}">
                      <a16:colId xmlns:a16="http://schemas.microsoft.com/office/drawing/2014/main" val="3868890984"/>
                    </a:ext>
                  </a:extLst>
                </a:gridCol>
                <a:gridCol w="1625483">
                  <a:extLst>
                    <a:ext uri="{9D8B030D-6E8A-4147-A177-3AD203B41FA5}">
                      <a16:colId xmlns:a16="http://schemas.microsoft.com/office/drawing/2014/main" val="1699748627"/>
                    </a:ext>
                  </a:extLst>
                </a:gridCol>
                <a:gridCol w="1499193">
                  <a:extLst>
                    <a:ext uri="{9D8B030D-6E8A-4147-A177-3AD203B41FA5}">
                      <a16:colId xmlns:a16="http://schemas.microsoft.com/office/drawing/2014/main" val="1748578214"/>
                    </a:ext>
                  </a:extLst>
                </a:gridCol>
              </a:tblGrid>
              <a:tr h="347457">
                <a:tc>
                  <a:txBody>
                    <a:bodyPr/>
                    <a:lstStyle/>
                    <a:p>
                      <a:pPr algn="ctr"/>
                      <a:r>
                        <a:rPr lang="zh-CN" sz="1400" b="1" kern="100" dirty="0">
                          <a:effectLst/>
                          <a:latin typeface="Times New Roman" panose="02020603050405020304" pitchFamily="18" charset="0"/>
                          <a:ea typeface="宋体" panose="02010600030101010101" pitchFamily="2" charset="-122"/>
                        </a:rPr>
                        <a:t>地区</a:t>
                      </a:r>
                    </a:p>
                  </a:txBody>
                  <a:tcPr marL="53597" marR="53597"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400" b="1" kern="100" dirty="0">
                          <a:effectLst/>
                          <a:latin typeface="Times New Roman" panose="02020603050405020304" pitchFamily="18" charset="0"/>
                          <a:ea typeface="宋体" panose="02010600030101010101" pitchFamily="2" charset="-122"/>
                        </a:rPr>
                        <a:t>工资性收入</a:t>
                      </a: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400" b="1" kern="100" dirty="0">
                          <a:effectLst/>
                          <a:latin typeface="Times New Roman" panose="02020603050405020304" pitchFamily="18" charset="0"/>
                          <a:ea typeface="宋体" panose="02010600030101010101" pitchFamily="2" charset="-122"/>
                        </a:rPr>
                        <a:t>经营净收入</a:t>
                      </a: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400" b="1" kern="100" dirty="0">
                          <a:effectLst/>
                          <a:latin typeface="Times New Roman" panose="02020603050405020304" pitchFamily="18" charset="0"/>
                          <a:ea typeface="宋体" panose="02010600030101010101" pitchFamily="2" charset="-122"/>
                        </a:rPr>
                        <a:t>财产净收入</a:t>
                      </a: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400" b="1" kern="100" dirty="0">
                          <a:effectLst/>
                          <a:latin typeface="Times New Roman" panose="02020603050405020304" pitchFamily="18" charset="0"/>
                          <a:ea typeface="宋体" panose="02010600030101010101" pitchFamily="2" charset="-122"/>
                        </a:rPr>
                        <a:t>转移净收入</a:t>
                      </a:r>
                    </a:p>
                  </a:txBody>
                  <a:tcPr marL="53597" marR="53597"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2559470"/>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北京</a:t>
                      </a:r>
                    </a:p>
                  </a:txBody>
                  <a:tcPr marL="53597" marR="5359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35216.6</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1408.3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9305.9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11299.0</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26319083"/>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天津</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23165.0</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3262.2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3504.9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7090.3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59514095"/>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河北</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13003.5</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3210.8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1467.3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3802.6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83726155"/>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山西</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11957.1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2624.1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1227.9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4610.9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67972034"/>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内蒙古</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13899.7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6363.8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1287.6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4661.2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07404272"/>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辽宁</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14596.2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4881.9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1342.7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7014.6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02456339"/>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吉林</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10631.3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4712.7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898.7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5125.6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07683183"/>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黑龙江</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10318.8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4499.3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993.0</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5394.8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19514394"/>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上海</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34365.4</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1532.6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9030.1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14059.9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15777010"/>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江苏</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20399.2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4994.2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3238.6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6392.1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4733446"/>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浙江</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24137.3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7123.4</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4741.6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6043.4</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54348858"/>
                  </a:ext>
                </a:extLst>
              </a:tr>
              <a:tr h="190008">
                <a:tc>
                  <a:txBody>
                    <a:bodyPr/>
                    <a:lstStyle/>
                    <a:p>
                      <a:pPr indent="100330" algn="ctr"/>
                      <a:r>
                        <a:rPr lang="zh-CN" sz="1200" kern="100" dirty="0">
                          <a:effectLst/>
                          <a:latin typeface="Times New Roman" panose="02020603050405020304" pitchFamily="18" charset="0"/>
                          <a:ea typeface="宋体" panose="02010600030101010101" pitchFamily="2" charset="-122"/>
                        </a:rPr>
                        <a:t>安徽</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11920.9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4878.9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1227.7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3835.8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17193911"/>
                  </a:ext>
                </a:extLst>
              </a:tr>
              <a:tr h="190008">
                <a:tc>
                  <a:txBody>
                    <a:bodyPr/>
                    <a:lstStyle/>
                    <a:p>
                      <a:pPr indent="100330" algn="ctr"/>
                      <a:r>
                        <a:rPr lang="zh-CN" sz="1200" kern="100" dirty="0">
                          <a:effectLst/>
                          <a:latin typeface="Times New Roman" panose="02020603050405020304" pitchFamily="18" charset="0"/>
                          <a:ea typeface="宋体" panose="02010600030101010101" pitchFamily="2" charset="-122"/>
                        </a:rPr>
                        <a:t>福建</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17380.1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5600.1</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2885.1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4182.4</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33182219"/>
                  </a:ext>
                </a:extLst>
              </a:tr>
              <a:tr h="190008">
                <a:tc>
                  <a:txBody>
                    <a:bodyPr/>
                    <a:lstStyle/>
                    <a:p>
                      <a:pPr indent="100330" algn="ctr"/>
                      <a:r>
                        <a:rPr lang="zh-CN" sz="1200" kern="100" dirty="0">
                          <a:effectLst/>
                          <a:latin typeface="Times New Roman" panose="02020603050405020304" pitchFamily="18" charset="0"/>
                          <a:ea typeface="宋体" panose="02010600030101010101" pitchFamily="2" charset="-122"/>
                        </a:rPr>
                        <a:t>江西</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12553.1</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3760.9</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1397.0</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4320.4</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16862003"/>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山东</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15532.3</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5892.6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1831.3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3673.8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01843330"/>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河南</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10108.1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4574.5</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1237.3</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4250.1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63251020"/>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湖北</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11830.6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5157.3</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1501.9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5267.4</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69008252"/>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湖南</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11836.6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4483.5</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1626.8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5155.7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03218170"/>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广东</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23052.9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4420.9</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3602.0</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1927.5</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10442081"/>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广西</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9819.3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5014.1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1171.5</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3899.8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92607136"/>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海南</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13371.2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4285.7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1365.4</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3530.9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29890394"/>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重庆</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12603.8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4016.7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1525.5</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6007.0</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85695555"/>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四川</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10013.6</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4263.7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1362.9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4939.6</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78222073"/>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贵州</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8642.8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3842.1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903.3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3315.5</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48974286"/>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云南</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8468.1</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4771.0</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1850.9</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3258.3</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90648628"/>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西藏</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7839.7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4482.3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753.4</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2381.9</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3355495"/>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陕西</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11254.5</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2629.5</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1179.8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5571.4</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19515902"/>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甘肃</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8798.4</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2982.2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1043.7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3186.7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06041932"/>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青海</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11351.0</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2861.2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949.0</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3839.9</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693509"/>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宁夏</a:t>
                      </a:r>
                    </a:p>
                  </a:txBody>
                  <a:tcPr marL="53597" marR="5359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12270.3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3628.2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a:effectLst/>
                          <a:latin typeface="Times New Roman" panose="02020603050405020304" pitchFamily="18" charset="0"/>
                          <a:ea typeface="等线" panose="02010600030101010101" pitchFamily="2" charset="-122"/>
                        </a:rPr>
                        <a:t>819.8</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3843.3</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79746766"/>
                  </a:ext>
                </a:extLst>
              </a:tr>
              <a:tr h="190008">
                <a:tc>
                  <a:txBody>
                    <a:bodyPr/>
                    <a:lstStyle/>
                    <a:p>
                      <a:pPr indent="100330" algn="ctr"/>
                      <a:r>
                        <a:rPr lang="zh-CN" sz="1200" kern="100">
                          <a:effectLst/>
                          <a:latin typeface="Times New Roman" panose="02020603050405020304" pitchFamily="18" charset="0"/>
                          <a:ea typeface="宋体" panose="02010600030101010101" pitchFamily="2" charset="-122"/>
                        </a:rPr>
                        <a:t>新疆</a:t>
                      </a:r>
                    </a:p>
                  </a:txBody>
                  <a:tcPr marL="53597" marR="53597"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89535" algn="ctr"/>
                      <a:r>
                        <a:rPr lang="en-US" sz="1200" kern="100">
                          <a:effectLst/>
                          <a:latin typeface="Times New Roman" panose="02020603050405020304" pitchFamily="18" charset="0"/>
                          <a:ea typeface="等线" panose="02010600030101010101" pitchFamily="2" charset="-122"/>
                        </a:rPr>
                        <a:t>10907.2</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89535" algn="ctr"/>
                      <a:r>
                        <a:rPr lang="en-US" sz="1200" kern="100">
                          <a:effectLst/>
                          <a:latin typeface="Times New Roman" panose="02020603050405020304" pitchFamily="18" charset="0"/>
                          <a:ea typeface="等线" panose="02010600030101010101" pitchFamily="2" charset="-122"/>
                        </a:rPr>
                        <a:t>4743.7</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89535" algn="ctr"/>
                      <a:r>
                        <a:rPr lang="en-US" sz="1200" kern="100">
                          <a:effectLst/>
                          <a:latin typeface="Times New Roman" panose="02020603050405020304" pitchFamily="18" charset="0"/>
                          <a:ea typeface="等线" panose="02010600030101010101" pitchFamily="2" charset="-122"/>
                        </a:rPr>
                        <a:t>739.3</a:t>
                      </a:r>
                      <a:endParaRPr lang="zh-CN" sz="1200" kern="10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indent="89535" algn="ctr"/>
                      <a:r>
                        <a:rPr lang="en-US" sz="1200" kern="100" dirty="0">
                          <a:effectLst/>
                          <a:latin typeface="Times New Roman" panose="02020603050405020304" pitchFamily="18" charset="0"/>
                          <a:ea typeface="等线" panose="02010600030101010101" pitchFamily="2" charset="-122"/>
                        </a:rPr>
                        <a:t>3584.9</a:t>
                      </a:r>
                      <a:endParaRPr lang="zh-CN" sz="1200" kern="100" dirty="0">
                        <a:effectLst/>
                        <a:latin typeface="Times New Roman" panose="02020603050405020304" pitchFamily="18" charset="0"/>
                        <a:ea typeface="宋体" panose="02010600030101010101" pitchFamily="2" charset="-122"/>
                      </a:endParaRPr>
                    </a:p>
                  </a:txBody>
                  <a:tcPr marL="53597" marR="53597"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426755"/>
                  </a:ext>
                </a:extLst>
              </a:tr>
            </a:tbl>
          </a:graphicData>
        </a:graphic>
      </p:graphicFrame>
    </p:spTree>
    <p:extLst>
      <p:ext uri="{BB962C8B-B14F-4D97-AF65-F5344CB8AC3E}">
        <p14:creationId xmlns:p14="http://schemas.microsoft.com/office/powerpoint/2010/main" val="802830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a:extLst>
              <a:ext uri="{FF2B5EF4-FFF2-40B4-BE49-F238E27FC236}">
                <a16:creationId xmlns:a16="http://schemas.microsoft.com/office/drawing/2014/main" id="{54D2C2E1-E377-4C6A-B34C-6D2D08860331}"/>
              </a:ext>
            </a:extLst>
          </p:cNvPr>
          <p:cNvSpPr txBox="1">
            <a:spLocks noChangeArrowheads="1"/>
          </p:cNvSpPr>
          <p:nvPr/>
        </p:nvSpPr>
        <p:spPr bwMode="auto">
          <a:xfrm>
            <a:off x="234156" y="1002526"/>
            <a:ext cx="8909844" cy="2775760"/>
          </a:xfrm>
          <a:prstGeom prst="rect">
            <a:avLst/>
          </a:prstGeom>
          <a:noFill/>
          <a:ln>
            <a:noFill/>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indent="133350" algn="just">
              <a:lnSpc>
                <a:spcPct val="150000"/>
              </a:lnSpc>
            </a:pP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proc </a:t>
            </a:r>
            <a:r>
              <a:rPr lang="en-US" altLang="zh-CN" sz="2400" b="1" i="0" dirty="0" err="1">
                <a:solidFill>
                  <a:srgbClr val="333333"/>
                </a:solidFill>
                <a:effectLst/>
                <a:latin typeface="Times New Roman" panose="02020603050405020304" pitchFamily="18" charset="0"/>
                <a:ea typeface="+mj-ea"/>
                <a:cs typeface="Times New Roman" panose="02020603050405020304" pitchFamily="18" charset="0"/>
              </a:rPr>
              <a:t>corresp</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 data=</a:t>
            </a:r>
            <a:r>
              <a:rPr lang="en-US" altLang="zh-CN" sz="2400" b="1" kern="100" dirty="0">
                <a:solidFill>
                  <a:schemeClr val="accent1"/>
                </a:solidFill>
                <a:latin typeface="Times New Roman" panose="02020603050405020304" pitchFamily="18" charset="0"/>
                <a:cs typeface="Times New Roman" panose="02020603050405020304" pitchFamily="18" charset="0"/>
              </a:rPr>
              <a:t>income</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 out=</a:t>
            </a:r>
            <a:r>
              <a:rPr lang="en-US" altLang="zh-CN" sz="2400" b="1" kern="100" dirty="0" err="1">
                <a:solidFill>
                  <a:schemeClr val="accent1"/>
                </a:solidFill>
                <a:latin typeface="Times New Roman" panose="02020603050405020304" pitchFamily="18" charset="0"/>
                <a:cs typeface="Times New Roman" panose="02020603050405020304" pitchFamily="18" charset="0"/>
              </a:rPr>
              <a:t>incmoe_out</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 </a:t>
            </a:r>
            <a:r>
              <a:rPr lang="en-US" altLang="zh-CN" sz="2400" b="1" i="0" dirty="0" err="1">
                <a:solidFill>
                  <a:srgbClr val="333333"/>
                </a:solidFill>
                <a:effectLst/>
                <a:latin typeface="Times New Roman" panose="02020603050405020304" pitchFamily="18" charset="0"/>
                <a:ea typeface="+mj-ea"/>
                <a:cs typeface="Times New Roman" panose="02020603050405020304" pitchFamily="18" charset="0"/>
              </a:rPr>
              <a:t>rp</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 cp </a:t>
            </a:r>
            <a:r>
              <a:rPr lang="en-US" altLang="zh-CN" sz="2400" b="1" kern="100" dirty="0">
                <a:solidFill>
                  <a:srgbClr val="FF0066"/>
                </a:solidFill>
                <a:latin typeface="Times New Roman" panose="02020603050405020304" pitchFamily="18" charset="0"/>
                <a:cs typeface="Times New Roman" panose="02020603050405020304" pitchFamily="18" charset="0"/>
              </a:rPr>
              <a:t>short</a:t>
            </a: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a:t>
            </a:r>
          </a:p>
          <a:p>
            <a:pPr indent="133350" algn="just">
              <a:lnSpc>
                <a:spcPct val="150000"/>
              </a:lnSpc>
            </a:pP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var x1 x2 x3 x4;</a:t>
            </a:r>
          </a:p>
          <a:p>
            <a:pPr indent="133350" algn="just">
              <a:lnSpc>
                <a:spcPct val="150000"/>
              </a:lnSpc>
            </a:pP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id region;</a:t>
            </a:r>
          </a:p>
          <a:p>
            <a:pPr indent="133350" algn="just">
              <a:lnSpc>
                <a:spcPct val="150000"/>
              </a:lnSpc>
            </a:pPr>
            <a:r>
              <a:rPr lang="en-US" altLang="zh-CN" sz="2400" b="1" i="0" dirty="0">
                <a:solidFill>
                  <a:srgbClr val="333333"/>
                </a:solidFill>
                <a:effectLst/>
                <a:latin typeface="Times New Roman" panose="02020603050405020304" pitchFamily="18" charset="0"/>
                <a:ea typeface="+mj-ea"/>
                <a:cs typeface="Times New Roman" panose="02020603050405020304" pitchFamily="18" charset="0"/>
              </a:rPr>
              <a:t>run;</a:t>
            </a:r>
          </a:p>
          <a:p>
            <a:pPr indent="133350" algn="just">
              <a:lnSpc>
                <a:spcPct val="150000"/>
              </a:lnSpc>
            </a:pPr>
            <a:endParaRPr lang="en-US" altLang="zh-CN" sz="2400" b="1" i="0" dirty="0">
              <a:solidFill>
                <a:srgbClr val="333333"/>
              </a:solidFill>
              <a:effectLst/>
              <a:latin typeface="+mj-ea"/>
              <a:ea typeface="+mj-ea"/>
            </a:endParaRPr>
          </a:p>
        </p:txBody>
      </p:sp>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程序</a:t>
            </a:r>
          </a:p>
        </p:txBody>
      </p:sp>
    </p:spTree>
    <p:extLst>
      <p:ext uri="{BB962C8B-B14F-4D97-AF65-F5344CB8AC3E}">
        <p14:creationId xmlns:p14="http://schemas.microsoft.com/office/powerpoint/2010/main" val="214162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3FF72A0-6B4D-4052-AA49-2ED818A92E24}"/>
              </a:ext>
            </a:extLst>
          </p:cNvPr>
          <p:cNvGrpSpPr/>
          <p:nvPr/>
        </p:nvGrpSpPr>
        <p:grpSpPr>
          <a:xfrm>
            <a:off x="532832" y="208828"/>
            <a:ext cx="8208963" cy="6643688"/>
            <a:chOff x="467518" y="214312"/>
            <a:chExt cx="8208963" cy="6643688"/>
          </a:xfrm>
        </p:grpSpPr>
        <p:pic>
          <p:nvPicPr>
            <p:cNvPr id="34818" name="Picture 2">
              <a:extLst>
                <a:ext uri="{FF2B5EF4-FFF2-40B4-BE49-F238E27FC236}">
                  <a16:creationId xmlns:a16="http://schemas.microsoft.com/office/drawing/2014/main" id="{6702DC81-2552-4F9D-AC28-AECCA847B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18" y="214312"/>
              <a:ext cx="8208963"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a:extLst>
                <a:ext uri="{FF2B5EF4-FFF2-40B4-BE49-F238E27FC236}">
                  <a16:creationId xmlns:a16="http://schemas.microsoft.com/office/drawing/2014/main" id="{CCE58B5E-4E7A-4E7C-8830-A1E856380866}"/>
                </a:ext>
              </a:extLst>
            </p:cNvPr>
            <p:cNvCxnSpPr/>
            <p:nvPr/>
          </p:nvCxnSpPr>
          <p:spPr>
            <a:xfrm>
              <a:off x="1742280" y="3271075"/>
              <a:ext cx="5659438" cy="317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0C6D9E8-8931-4C13-8985-3AADF26AD306}"/>
                </a:ext>
              </a:extLst>
            </p:cNvPr>
            <p:cNvCxnSpPr/>
            <p:nvPr/>
          </p:nvCxnSpPr>
          <p:spPr>
            <a:xfrm flipV="1">
              <a:off x="4287736" y="779000"/>
              <a:ext cx="36513" cy="511175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 name="Oval 8">
            <a:extLst>
              <a:ext uri="{FF2B5EF4-FFF2-40B4-BE49-F238E27FC236}">
                <a16:creationId xmlns:a16="http://schemas.microsoft.com/office/drawing/2014/main" id="{DC8FF2E0-7B55-4E60-AAFC-5C93FE018112}"/>
              </a:ext>
            </a:extLst>
          </p:cNvPr>
          <p:cNvSpPr>
            <a:spLocks noChangeArrowheads="1"/>
          </p:cNvSpPr>
          <p:nvPr/>
        </p:nvSpPr>
        <p:spPr bwMode="auto">
          <a:xfrm rot="3227630">
            <a:off x="1808522" y="1211439"/>
            <a:ext cx="1214437" cy="1428750"/>
          </a:xfrm>
          <a:prstGeom prst="ellipse">
            <a:avLst/>
          </a:prstGeom>
          <a:noFill/>
          <a:ln w="158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p>
        </p:txBody>
      </p:sp>
      <p:sp>
        <p:nvSpPr>
          <p:cNvPr id="6" name="Oval 8">
            <a:extLst>
              <a:ext uri="{FF2B5EF4-FFF2-40B4-BE49-F238E27FC236}">
                <a16:creationId xmlns:a16="http://schemas.microsoft.com/office/drawing/2014/main" id="{9BE8B5CA-0B49-4F02-A739-7D63670CA9F1}"/>
              </a:ext>
            </a:extLst>
          </p:cNvPr>
          <p:cNvSpPr>
            <a:spLocks noChangeArrowheads="1"/>
          </p:cNvSpPr>
          <p:nvPr/>
        </p:nvSpPr>
        <p:spPr bwMode="auto">
          <a:xfrm>
            <a:off x="4984242" y="2640416"/>
            <a:ext cx="1054291" cy="1780511"/>
          </a:xfrm>
          <a:prstGeom prst="ellipse">
            <a:avLst/>
          </a:prstGeom>
          <a:noFill/>
          <a:ln w="158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34C91E-C085-488A-9CC2-611F33EFD025}"/>
              </a:ext>
            </a:extLst>
          </p:cNvPr>
          <p:cNvPicPr>
            <a:picLocks noChangeAspect="1"/>
          </p:cNvPicPr>
          <p:nvPr/>
        </p:nvPicPr>
        <p:blipFill>
          <a:blip r:embed="rId2"/>
          <a:stretch>
            <a:fillRect/>
          </a:stretch>
        </p:blipFill>
        <p:spPr>
          <a:xfrm>
            <a:off x="120465" y="4661945"/>
            <a:ext cx="4378388" cy="1948312"/>
          </a:xfrm>
          <a:prstGeom prst="rect">
            <a:avLst/>
          </a:prstGeom>
        </p:spPr>
      </p:pic>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10" name="文本框 9">
            <a:extLst>
              <a:ext uri="{FF2B5EF4-FFF2-40B4-BE49-F238E27FC236}">
                <a16:creationId xmlns:a16="http://schemas.microsoft.com/office/drawing/2014/main" id="{2E31E527-4D94-4104-9D88-7A924BA849BD}"/>
              </a:ext>
            </a:extLst>
          </p:cNvPr>
          <p:cNvSpPr txBox="1"/>
          <p:nvPr/>
        </p:nvSpPr>
        <p:spPr>
          <a:xfrm>
            <a:off x="315812" y="782067"/>
            <a:ext cx="3899349"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1</a:t>
            </a:r>
            <a:r>
              <a:rPr lang="zh-CN" altLang="en-US" sz="2400" b="1" kern="100" dirty="0">
                <a:effectLst/>
                <a:latin typeface="Times New Roman" panose="02020603050405020304" pitchFamily="18" charset="0"/>
                <a:ea typeface="宋体" panose="02010600030101010101" pitchFamily="2" charset="-122"/>
              </a:rPr>
              <a:t>：行轮廓系数</a:t>
            </a:r>
            <a:endParaRPr lang="zh-CN" altLang="en-US" sz="2400" b="1" dirty="0"/>
          </a:p>
        </p:txBody>
      </p:sp>
      <p:pic>
        <p:nvPicPr>
          <p:cNvPr id="5" name="图片 4">
            <a:extLst>
              <a:ext uri="{FF2B5EF4-FFF2-40B4-BE49-F238E27FC236}">
                <a16:creationId xmlns:a16="http://schemas.microsoft.com/office/drawing/2014/main" id="{0E0DA94A-AEC9-49A4-9885-817888378955}"/>
              </a:ext>
            </a:extLst>
          </p:cNvPr>
          <p:cNvPicPr>
            <a:picLocks noChangeAspect="1"/>
          </p:cNvPicPr>
          <p:nvPr/>
        </p:nvPicPr>
        <p:blipFill>
          <a:blip r:embed="rId3"/>
          <a:stretch>
            <a:fillRect/>
          </a:stretch>
        </p:blipFill>
        <p:spPr>
          <a:xfrm>
            <a:off x="144741" y="1243732"/>
            <a:ext cx="4378388" cy="3514139"/>
          </a:xfrm>
          <a:prstGeom prst="rect">
            <a:avLst/>
          </a:prstGeom>
        </p:spPr>
      </p:pic>
      <p:pic>
        <p:nvPicPr>
          <p:cNvPr id="9" name="图片 8">
            <a:extLst>
              <a:ext uri="{FF2B5EF4-FFF2-40B4-BE49-F238E27FC236}">
                <a16:creationId xmlns:a16="http://schemas.microsoft.com/office/drawing/2014/main" id="{CAD4B63D-979A-4998-BA2C-B5FDFD397C54}"/>
              </a:ext>
            </a:extLst>
          </p:cNvPr>
          <p:cNvPicPr>
            <a:picLocks noChangeAspect="1"/>
          </p:cNvPicPr>
          <p:nvPr/>
        </p:nvPicPr>
        <p:blipFill rotWithShape="1">
          <a:blip r:embed="rId3"/>
          <a:srcRect b="81288"/>
          <a:stretch/>
        </p:blipFill>
        <p:spPr>
          <a:xfrm>
            <a:off x="4666320" y="875750"/>
            <a:ext cx="4378388" cy="657552"/>
          </a:xfrm>
          <a:prstGeom prst="rect">
            <a:avLst/>
          </a:prstGeom>
        </p:spPr>
      </p:pic>
      <p:pic>
        <p:nvPicPr>
          <p:cNvPr id="6" name="图片 5">
            <a:extLst>
              <a:ext uri="{FF2B5EF4-FFF2-40B4-BE49-F238E27FC236}">
                <a16:creationId xmlns:a16="http://schemas.microsoft.com/office/drawing/2014/main" id="{1FC73E6E-14F1-4C27-AE6C-F90DE9D51002}"/>
              </a:ext>
            </a:extLst>
          </p:cNvPr>
          <p:cNvPicPr>
            <a:picLocks noChangeAspect="1"/>
          </p:cNvPicPr>
          <p:nvPr/>
        </p:nvPicPr>
        <p:blipFill>
          <a:blip r:embed="rId4"/>
          <a:stretch>
            <a:fillRect/>
          </a:stretch>
        </p:blipFill>
        <p:spPr>
          <a:xfrm>
            <a:off x="4653196" y="1499845"/>
            <a:ext cx="4402664" cy="5084969"/>
          </a:xfrm>
          <a:prstGeom prst="rect">
            <a:avLst/>
          </a:prstGeom>
        </p:spPr>
      </p:pic>
    </p:spTree>
    <p:extLst>
      <p:ext uri="{BB962C8B-B14F-4D97-AF65-F5344CB8AC3E}">
        <p14:creationId xmlns:p14="http://schemas.microsoft.com/office/powerpoint/2010/main" val="3504130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10" name="文本框 9">
            <a:extLst>
              <a:ext uri="{FF2B5EF4-FFF2-40B4-BE49-F238E27FC236}">
                <a16:creationId xmlns:a16="http://schemas.microsoft.com/office/drawing/2014/main" id="{2E31E527-4D94-4104-9D88-7A924BA849BD}"/>
              </a:ext>
            </a:extLst>
          </p:cNvPr>
          <p:cNvSpPr txBox="1"/>
          <p:nvPr/>
        </p:nvSpPr>
        <p:spPr>
          <a:xfrm>
            <a:off x="315812" y="782067"/>
            <a:ext cx="3899349"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2</a:t>
            </a:r>
            <a:r>
              <a:rPr lang="zh-CN" altLang="en-US" sz="2400" b="1" kern="100" dirty="0">
                <a:effectLst/>
                <a:latin typeface="Times New Roman" panose="02020603050405020304" pitchFamily="18" charset="0"/>
                <a:ea typeface="宋体" panose="02010600030101010101" pitchFamily="2" charset="-122"/>
              </a:rPr>
              <a:t>：列轮廓系数</a:t>
            </a:r>
            <a:endParaRPr lang="zh-CN" altLang="en-US" sz="2400" b="1" dirty="0"/>
          </a:p>
        </p:txBody>
      </p:sp>
      <p:pic>
        <p:nvPicPr>
          <p:cNvPr id="2" name="图片 1">
            <a:extLst>
              <a:ext uri="{FF2B5EF4-FFF2-40B4-BE49-F238E27FC236}">
                <a16:creationId xmlns:a16="http://schemas.microsoft.com/office/drawing/2014/main" id="{B5359E6E-0E70-475A-83A5-014E147E5387}"/>
              </a:ext>
            </a:extLst>
          </p:cNvPr>
          <p:cNvPicPr>
            <a:picLocks noChangeAspect="1"/>
          </p:cNvPicPr>
          <p:nvPr/>
        </p:nvPicPr>
        <p:blipFill>
          <a:blip r:embed="rId2"/>
          <a:stretch>
            <a:fillRect/>
          </a:stretch>
        </p:blipFill>
        <p:spPr>
          <a:xfrm>
            <a:off x="315812" y="1252111"/>
            <a:ext cx="3899349" cy="4223765"/>
          </a:xfrm>
          <a:prstGeom prst="rect">
            <a:avLst/>
          </a:prstGeom>
        </p:spPr>
      </p:pic>
      <p:pic>
        <p:nvPicPr>
          <p:cNvPr id="3" name="图片 2">
            <a:extLst>
              <a:ext uri="{FF2B5EF4-FFF2-40B4-BE49-F238E27FC236}">
                <a16:creationId xmlns:a16="http://schemas.microsoft.com/office/drawing/2014/main" id="{7CFE1179-4B88-4962-AE88-3B721D42EC24}"/>
              </a:ext>
            </a:extLst>
          </p:cNvPr>
          <p:cNvPicPr>
            <a:picLocks noChangeAspect="1"/>
          </p:cNvPicPr>
          <p:nvPr/>
        </p:nvPicPr>
        <p:blipFill>
          <a:blip r:embed="rId3"/>
          <a:stretch>
            <a:fillRect/>
          </a:stretch>
        </p:blipFill>
        <p:spPr>
          <a:xfrm>
            <a:off x="315812" y="5484255"/>
            <a:ext cx="3899349" cy="574372"/>
          </a:xfrm>
          <a:prstGeom prst="rect">
            <a:avLst/>
          </a:prstGeom>
        </p:spPr>
      </p:pic>
      <p:pic>
        <p:nvPicPr>
          <p:cNvPr id="11" name="图片 10">
            <a:extLst>
              <a:ext uri="{FF2B5EF4-FFF2-40B4-BE49-F238E27FC236}">
                <a16:creationId xmlns:a16="http://schemas.microsoft.com/office/drawing/2014/main" id="{01ADF094-2926-452B-9DB5-BCF52CD612BC}"/>
              </a:ext>
            </a:extLst>
          </p:cNvPr>
          <p:cNvPicPr>
            <a:picLocks noChangeAspect="1"/>
          </p:cNvPicPr>
          <p:nvPr/>
        </p:nvPicPr>
        <p:blipFill rotWithShape="1">
          <a:blip r:embed="rId2"/>
          <a:srcRect b="86155"/>
          <a:stretch/>
        </p:blipFill>
        <p:spPr>
          <a:xfrm>
            <a:off x="4700100" y="1260491"/>
            <a:ext cx="3899349" cy="584776"/>
          </a:xfrm>
          <a:prstGeom prst="rect">
            <a:avLst/>
          </a:prstGeom>
        </p:spPr>
      </p:pic>
      <p:pic>
        <p:nvPicPr>
          <p:cNvPr id="7" name="图片 6">
            <a:extLst>
              <a:ext uri="{FF2B5EF4-FFF2-40B4-BE49-F238E27FC236}">
                <a16:creationId xmlns:a16="http://schemas.microsoft.com/office/drawing/2014/main" id="{F8D731EC-7A99-40F0-8C90-3F7CB974F86A}"/>
              </a:ext>
            </a:extLst>
          </p:cNvPr>
          <p:cNvPicPr>
            <a:picLocks noChangeAspect="1"/>
          </p:cNvPicPr>
          <p:nvPr/>
        </p:nvPicPr>
        <p:blipFill>
          <a:blip r:embed="rId4"/>
          <a:stretch>
            <a:fillRect/>
          </a:stretch>
        </p:blipFill>
        <p:spPr>
          <a:xfrm>
            <a:off x="4700099" y="1845267"/>
            <a:ext cx="3899349" cy="4462729"/>
          </a:xfrm>
          <a:prstGeom prst="rect">
            <a:avLst/>
          </a:prstGeom>
        </p:spPr>
      </p:pic>
    </p:spTree>
    <p:extLst>
      <p:ext uri="{BB962C8B-B14F-4D97-AF65-F5344CB8AC3E}">
        <p14:creationId xmlns:p14="http://schemas.microsoft.com/office/powerpoint/2010/main" val="1150788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10" name="文本框 9">
            <a:extLst>
              <a:ext uri="{FF2B5EF4-FFF2-40B4-BE49-F238E27FC236}">
                <a16:creationId xmlns:a16="http://schemas.microsoft.com/office/drawing/2014/main" id="{2E31E527-4D94-4104-9D88-7A924BA849BD}"/>
              </a:ext>
            </a:extLst>
          </p:cNvPr>
          <p:cNvSpPr txBox="1"/>
          <p:nvPr/>
        </p:nvSpPr>
        <p:spPr>
          <a:xfrm>
            <a:off x="297151" y="1069000"/>
            <a:ext cx="3899349"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3</a:t>
            </a:r>
            <a:r>
              <a:rPr lang="zh-CN" altLang="en-US" sz="2400" b="1" kern="100" dirty="0">
                <a:effectLst/>
                <a:latin typeface="Times New Roman" panose="02020603050405020304" pitchFamily="18" charset="0"/>
                <a:ea typeface="宋体" panose="02010600030101010101" pitchFamily="2" charset="-122"/>
              </a:rPr>
              <a:t>：</a:t>
            </a:r>
            <a:r>
              <a:rPr lang="zh-CN" altLang="en-US" sz="2400" b="1" kern="100" dirty="0">
                <a:latin typeface="Times New Roman" panose="02020603050405020304" pitchFamily="18" charset="0"/>
                <a:ea typeface="宋体" panose="02010600030101010101" pitchFamily="2" charset="-122"/>
              </a:rPr>
              <a:t>主惯量和卡方分解</a:t>
            </a:r>
            <a:endParaRPr lang="zh-CN" altLang="en-US" sz="2400" b="1" dirty="0"/>
          </a:p>
        </p:txBody>
      </p:sp>
      <p:pic>
        <p:nvPicPr>
          <p:cNvPr id="8" name="图片 7">
            <a:extLst>
              <a:ext uri="{FF2B5EF4-FFF2-40B4-BE49-F238E27FC236}">
                <a16:creationId xmlns:a16="http://schemas.microsoft.com/office/drawing/2014/main" id="{98D82DDB-2F53-4DCA-8061-48C0328704BD}"/>
              </a:ext>
            </a:extLst>
          </p:cNvPr>
          <p:cNvPicPr>
            <a:picLocks noChangeAspect="1"/>
          </p:cNvPicPr>
          <p:nvPr/>
        </p:nvPicPr>
        <p:blipFill>
          <a:blip r:embed="rId2"/>
          <a:stretch>
            <a:fillRect/>
          </a:stretch>
        </p:blipFill>
        <p:spPr>
          <a:xfrm>
            <a:off x="517899" y="1998394"/>
            <a:ext cx="8379248" cy="2396323"/>
          </a:xfrm>
          <a:prstGeom prst="rect">
            <a:avLst/>
          </a:prstGeom>
        </p:spPr>
      </p:pic>
    </p:spTree>
    <p:extLst>
      <p:ext uri="{BB962C8B-B14F-4D97-AF65-F5344CB8AC3E}">
        <p14:creationId xmlns:p14="http://schemas.microsoft.com/office/powerpoint/2010/main" val="14998401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pic>
        <p:nvPicPr>
          <p:cNvPr id="3" name="图片 2">
            <a:extLst>
              <a:ext uri="{FF2B5EF4-FFF2-40B4-BE49-F238E27FC236}">
                <a16:creationId xmlns:a16="http://schemas.microsoft.com/office/drawing/2014/main" id="{AB9FAC83-7F9A-493D-82B8-1907E73EB5C7}"/>
              </a:ext>
            </a:extLst>
          </p:cNvPr>
          <p:cNvPicPr>
            <a:picLocks noChangeAspect="1"/>
          </p:cNvPicPr>
          <p:nvPr/>
        </p:nvPicPr>
        <p:blipFill>
          <a:blip r:embed="rId2"/>
          <a:stretch>
            <a:fillRect/>
          </a:stretch>
        </p:blipFill>
        <p:spPr>
          <a:xfrm>
            <a:off x="1754155" y="1524574"/>
            <a:ext cx="1997379" cy="5333426"/>
          </a:xfrm>
          <a:prstGeom prst="rect">
            <a:avLst/>
          </a:prstGeom>
        </p:spPr>
      </p:pic>
      <p:grpSp>
        <p:nvGrpSpPr>
          <p:cNvPr id="2" name="组合 1">
            <a:extLst>
              <a:ext uri="{FF2B5EF4-FFF2-40B4-BE49-F238E27FC236}">
                <a16:creationId xmlns:a16="http://schemas.microsoft.com/office/drawing/2014/main" id="{9AFCAAFA-09A2-497E-9D26-9041AB07EFB2}"/>
              </a:ext>
            </a:extLst>
          </p:cNvPr>
          <p:cNvGrpSpPr/>
          <p:nvPr/>
        </p:nvGrpSpPr>
        <p:grpSpPr>
          <a:xfrm>
            <a:off x="4246215" y="1616355"/>
            <a:ext cx="1997379" cy="5241645"/>
            <a:chOff x="3266500" y="1616355"/>
            <a:chExt cx="1722215" cy="4952511"/>
          </a:xfrm>
        </p:grpSpPr>
        <p:pic>
          <p:nvPicPr>
            <p:cNvPr id="4" name="图片 3">
              <a:extLst>
                <a:ext uri="{FF2B5EF4-FFF2-40B4-BE49-F238E27FC236}">
                  <a16:creationId xmlns:a16="http://schemas.microsoft.com/office/drawing/2014/main" id="{662D8C2A-99BC-4CB6-9D3E-CF1E9E899D54}"/>
                </a:ext>
              </a:extLst>
            </p:cNvPr>
            <p:cNvPicPr>
              <a:picLocks noChangeAspect="1"/>
            </p:cNvPicPr>
            <p:nvPr/>
          </p:nvPicPr>
          <p:blipFill>
            <a:blip r:embed="rId3"/>
            <a:stretch>
              <a:fillRect/>
            </a:stretch>
          </p:blipFill>
          <p:spPr>
            <a:xfrm>
              <a:off x="3270380" y="2168875"/>
              <a:ext cx="1718335" cy="2468942"/>
            </a:xfrm>
            <a:prstGeom prst="rect">
              <a:avLst/>
            </a:prstGeom>
          </p:spPr>
        </p:pic>
        <p:pic>
          <p:nvPicPr>
            <p:cNvPr id="5" name="图片 4">
              <a:extLst>
                <a:ext uri="{FF2B5EF4-FFF2-40B4-BE49-F238E27FC236}">
                  <a16:creationId xmlns:a16="http://schemas.microsoft.com/office/drawing/2014/main" id="{D5A2EC47-1600-418F-AE8C-D4A11F4883AA}"/>
                </a:ext>
              </a:extLst>
            </p:cNvPr>
            <p:cNvPicPr>
              <a:picLocks noChangeAspect="1"/>
            </p:cNvPicPr>
            <p:nvPr/>
          </p:nvPicPr>
          <p:blipFill>
            <a:blip r:embed="rId4"/>
            <a:stretch>
              <a:fillRect/>
            </a:stretch>
          </p:blipFill>
          <p:spPr>
            <a:xfrm>
              <a:off x="3266500" y="4650275"/>
              <a:ext cx="1721812" cy="1918591"/>
            </a:xfrm>
            <a:prstGeom prst="rect">
              <a:avLst/>
            </a:prstGeom>
          </p:spPr>
        </p:pic>
        <p:pic>
          <p:nvPicPr>
            <p:cNvPr id="9" name="图片 8">
              <a:extLst>
                <a:ext uri="{FF2B5EF4-FFF2-40B4-BE49-F238E27FC236}">
                  <a16:creationId xmlns:a16="http://schemas.microsoft.com/office/drawing/2014/main" id="{FE38DCAC-C423-44A3-B083-8ED72C467065}"/>
                </a:ext>
              </a:extLst>
            </p:cNvPr>
            <p:cNvPicPr>
              <a:picLocks noChangeAspect="1"/>
            </p:cNvPicPr>
            <p:nvPr/>
          </p:nvPicPr>
          <p:blipFill rotWithShape="1">
            <a:blip r:embed="rId2"/>
            <a:srcRect b="87283"/>
            <a:stretch/>
          </p:blipFill>
          <p:spPr>
            <a:xfrm>
              <a:off x="3266500" y="1616355"/>
              <a:ext cx="1721813" cy="584667"/>
            </a:xfrm>
            <a:prstGeom prst="rect">
              <a:avLst/>
            </a:prstGeom>
          </p:spPr>
        </p:pic>
      </p:grpSp>
      <p:sp>
        <p:nvSpPr>
          <p:cNvPr id="10" name="文本框 9">
            <a:extLst>
              <a:ext uri="{FF2B5EF4-FFF2-40B4-BE49-F238E27FC236}">
                <a16:creationId xmlns:a16="http://schemas.microsoft.com/office/drawing/2014/main" id="{98209222-A4E1-4055-89C8-E961D4706218}"/>
              </a:ext>
            </a:extLst>
          </p:cNvPr>
          <p:cNvSpPr txBox="1"/>
          <p:nvPr/>
        </p:nvSpPr>
        <p:spPr>
          <a:xfrm>
            <a:off x="395287" y="1043375"/>
            <a:ext cx="6563204"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4: </a:t>
            </a:r>
            <a:r>
              <a:rPr lang="zh-CN" altLang="en-US" sz="2400" b="1" kern="100" dirty="0">
                <a:effectLst/>
                <a:latin typeface="Times New Roman" panose="02020603050405020304" pitchFamily="18" charset="0"/>
                <a:ea typeface="宋体" panose="02010600030101010101" pitchFamily="2" charset="-122"/>
              </a:rPr>
              <a:t>行坐标</a:t>
            </a:r>
            <a:endParaRPr lang="zh-CN" altLang="en-US" sz="2400" b="1" dirty="0"/>
          </a:p>
        </p:txBody>
      </p:sp>
    </p:spTree>
    <p:extLst>
      <p:ext uri="{BB962C8B-B14F-4D97-AF65-F5344CB8AC3E}">
        <p14:creationId xmlns:p14="http://schemas.microsoft.com/office/powerpoint/2010/main" val="3807242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3" name="文本框 2">
            <a:extLst>
              <a:ext uri="{FF2B5EF4-FFF2-40B4-BE49-F238E27FC236}">
                <a16:creationId xmlns:a16="http://schemas.microsoft.com/office/drawing/2014/main" id="{91EC0262-E616-4D48-94BD-C9CF4867B90A}"/>
              </a:ext>
            </a:extLst>
          </p:cNvPr>
          <p:cNvSpPr txBox="1"/>
          <p:nvPr/>
        </p:nvSpPr>
        <p:spPr>
          <a:xfrm>
            <a:off x="553907" y="1496667"/>
            <a:ext cx="6563204"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5:  </a:t>
            </a:r>
            <a:r>
              <a:rPr lang="zh-CN" altLang="en-US" sz="2400" b="1" kern="100" dirty="0">
                <a:effectLst/>
                <a:latin typeface="Times New Roman" panose="02020603050405020304" pitchFamily="18" charset="0"/>
                <a:ea typeface="宋体" panose="02010600030101010101" pitchFamily="2" charset="-122"/>
              </a:rPr>
              <a:t>列坐标</a:t>
            </a:r>
            <a:endParaRPr lang="zh-CN" altLang="en-US" sz="2400" b="1" dirty="0"/>
          </a:p>
        </p:txBody>
      </p:sp>
      <p:pic>
        <p:nvPicPr>
          <p:cNvPr id="2" name="图片 1">
            <a:extLst>
              <a:ext uri="{FF2B5EF4-FFF2-40B4-BE49-F238E27FC236}">
                <a16:creationId xmlns:a16="http://schemas.microsoft.com/office/drawing/2014/main" id="{61D15BA6-03BF-4454-A08C-79D0B274DD3D}"/>
              </a:ext>
            </a:extLst>
          </p:cNvPr>
          <p:cNvPicPr>
            <a:picLocks noChangeAspect="1"/>
          </p:cNvPicPr>
          <p:nvPr/>
        </p:nvPicPr>
        <p:blipFill>
          <a:blip r:embed="rId2"/>
          <a:stretch>
            <a:fillRect/>
          </a:stretch>
        </p:blipFill>
        <p:spPr>
          <a:xfrm>
            <a:off x="3122050" y="2522940"/>
            <a:ext cx="3320765" cy="2813702"/>
          </a:xfrm>
          <a:prstGeom prst="rect">
            <a:avLst/>
          </a:prstGeom>
        </p:spPr>
      </p:pic>
    </p:spTree>
    <p:extLst>
      <p:ext uri="{BB962C8B-B14F-4D97-AF65-F5344CB8AC3E}">
        <p14:creationId xmlns:p14="http://schemas.microsoft.com/office/powerpoint/2010/main" val="12233454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a:t>
            </a:r>
          </a:p>
        </p:txBody>
      </p:sp>
      <p:sp>
        <p:nvSpPr>
          <p:cNvPr id="3" name="文本框 2">
            <a:extLst>
              <a:ext uri="{FF2B5EF4-FFF2-40B4-BE49-F238E27FC236}">
                <a16:creationId xmlns:a16="http://schemas.microsoft.com/office/drawing/2014/main" id="{60B2B5D4-9702-4D61-AA8B-BEC17CC7C234}"/>
              </a:ext>
            </a:extLst>
          </p:cNvPr>
          <p:cNvSpPr txBox="1"/>
          <p:nvPr/>
        </p:nvSpPr>
        <p:spPr>
          <a:xfrm>
            <a:off x="395287" y="1043375"/>
            <a:ext cx="6563204"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6: </a:t>
            </a:r>
            <a:r>
              <a:rPr lang="zh-CN" altLang="en-US" sz="2400" b="1" kern="100" dirty="0">
                <a:latin typeface="Times New Roman" panose="02020603050405020304" pitchFamily="18" charset="0"/>
                <a:ea typeface="宋体" panose="02010600030101010101" pitchFamily="2" charset="-122"/>
              </a:rPr>
              <a:t>对应分析图</a:t>
            </a:r>
            <a:endParaRPr lang="zh-CN" altLang="en-US" sz="2400" b="1" dirty="0"/>
          </a:p>
        </p:txBody>
      </p:sp>
      <p:pic>
        <p:nvPicPr>
          <p:cNvPr id="2" name="图片 1">
            <a:extLst>
              <a:ext uri="{FF2B5EF4-FFF2-40B4-BE49-F238E27FC236}">
                <a16:creationId xmlns:a16="http://schemas.microsoft.com/office/drawing/2014/main" id="{5FB14FAD-276B-4BE8-879F-6A1D4425C16D}"/>
              </a:ext>
            </a:extLst>
          </p:cNvPr>
          <p:cNvPicPr>
            <a:picLocks noChangeAspect="1"/>
          </p:cNvPicPr>
          <p:nvPr/>
        </p:nvPicPr>
        <p:blipFill>
          <a:blip r:embed="rId2"/>
          <a:stretch>
            <a:fillRect/>
          </a:stretch>
        </p:blipFill>
        <p:spPr>
          <a:xfrm>
            <a:off x="1047841" y="1667107"/>
            <a:ext cx="6797041" cy="4990476"/>
          </a:xfrm>
          <a:prstGeom prst="rect">
            <a:avLst/>
          </a:prstGeom>
        </p:spPr>
      </p:pic>
    </p:spTree>
    <p:extLst>
      <p:ext uri="{BB962C8B-B14F-4D97-AF65-F5344CB8AC3E}">
        <p14:creationId xmlns:p14="http://schemas.microsoft.com/office/powerpoint/2010/main" val="26007203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chemeClr val="tx2"/>
                </a:solidFill>
                <a:latin typeface="Times New Roman" panose="02020603050405020304" pitchFamily="18" charset="0"/>
              </a:rPr>
              <a:t>结果分析</a:t>
            </a:r>
            <a:endParaRPr lang="zh-CN" altLang="en-US" sz="3200" b="1" dirty="0">
              <a:solidFill>
                <a:schemeClr val="tx2"/>
              </a:solidFill>
            </a:endParaRPr>
          </a:p>
        </p:txBody>
      </p:sp>
      <p:sp>
        <p:nvSpPr>
          <p:cNvPr id="3" name="文本框 2">
            <a:extLst>
              <a:ext uri="{FF2B5EF4-FFF2-40B4-BE49-F238E27FC236}">
                <a16:creationId xmlns:a16="http://schemas.microsoft.com/office/drawing/2014/main" id="{60B2B5D4-9702-4D61-AA8B-BEC17CC7C234}"/>
              </a:ext>
            </a:extLst>
          </p:cNvPr>
          <p:cNvSpPr txBox="1"/>
          <p:nvPr/>
        </p:nvSpPr>
        <p:spPr>
          <a:xfrm>
            <a:off x="395287" y="1043375"/>
            <a:ext cx="6563204"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1</a:t>
            </a:r>
            <a:r>
              <a:rPr lang="zh-CN" altLang="en-US" sz="2400" b="1" kern="100" dirty="0">
                <a:effectLst/>
                <a:latin typeface="Times New Roman" panose="02020603050405020304" pitchFamily="18" charset="0"/>
                <a:ea typeface="宋体" panose="02010600030101010101" pitchFamily="2" charset="-122"/>
              </a:rPr>
              <a:t>）关联性分析</a:t>
            </a:r>
            <a:endParaRPr lang="zh-CN" altLang="en-US" sz="2400" b="1" dirty="0"/>
          </a:p>
        </p:txBody>
      </p:sp>
      <p:pic>
        <p:nvPicPr>
          <p:cNvPr id="2" name="图片 1">
            <a:extLst>
              <a:ext uri="{FF2B5EF4-FFF2-40B4-BE49-F238E27FC236}">
                <a16:creationId xmlns:a16="http://schemas.microsoft.com/office/drawing/2014/main" id="{5FB14FAD-276B-4BE8-879F-6A1D4425C16D}"/>
              </a:ext>
            </a:extLst>
          </p:cNvPr>
          <p:cNvPicPr>
            <a:picLocks noChangeAspect="1"/>
          </p:cNvPicPr>
          <p:nvPr/>
        </p:nvPicPr>
        <p:blipFill>
          <a:blip r:embed="rId2"/>
          <a:stretch>
            <a:fillRect/>
          </a:stretch>
        </p:blipFill>
        <p:spPr>
          <a:xfrm>
            <a:off x="1047841" y="1616355"/>
            <a:ext cx="6797041" cy="4990476"/>
          </a:xfrm>
          <a:prstGeom prst="rect">
            <a:avLst/>
          </a:prstGeom>
          <a:ln>
            <a:solidFill>
              <a:srgbClr val="C00000"/>
            </a:solidFill>
          </a:ln>
        </p:spPr>
      </p:pic>
      <p:sp>
        <p:nvSpPr>
          <p:cNvPr id="4" name="任意多边形: 形状 3">
            <a:extLst>
              <a:ext uri="{FF2B5EF4-FFF2-40B4-BE49-F238E27FC236}">
                <a16:creationId xmlns:a16="http://schemas.microsoft.com/office/drawing/2014/main" id="{AC58DF3D-5FB7-4638-9EFD-E2F3875096EB}"/>
              </a:ext>
            </a:extLst>
          </p:cNvPr>
          <p:cNvSpPr/>
          <p:nvPr/>
        </p:nvSpPr>
        <p:spPr>
          <a:xfrm>
            <a:off x="2029156" y="2652570"/>
            <a:ext cx="2102371" cy="1562591"/>
          </a:xfrm>
          <a:custGeom>
            <a:avLst/>
            <a:gdLst>
              <a:gd name="connsiteX0" fmla="*/ 468717 w 2102371"/>
              <a:gd name="connsiteY0" fmla="*/ 1445503 h 1562591"/>
              <a:gd name="connsiteX1" fmla="*/ 518898 w 2102371"/>
              <a:gd name="connsiteY1" fmla="*/ 1501259 h 1562591"/>
              <a:gd name="connsiteX2" fmla="*/ 580229 w 2102371"/>
              <a:gd name="connsiteY2" fmla="*/ 1523562 h 1562591"/>
              <a:gd name="connsiteX3" fmla="*/ 914766 w 2102371"/>
              <a:gd name="connsiteY3" fmla="*/ 1562591 h 1562591"/>
              <a:gd name="connsiteX4" fmla="*/ 1433298 w 2102371"/>
              <a:gd name="connsiteY4" fmla="*/ 1478957 h 1562591"/>
              <a:gd name="connsiteX5" fmla="*/ 1600566 w 2102371"/>
              <a:gd name="connsiteY5" fmla="*/ 1423201 h 1562591"/>
              <a:gd name="connsiteX6" fmla="*/ 1684200 w 2102371"/>
              <a:gd name="connsiteY6" fmla="*/ 1389747 h 1562591"/>
              <a:gd name="connsiteX7" fmla="*/ 1873771 w 2102371"/>
              <a:gd name="connsiteY7" fmla="*/ 1261508 h 1562591"/>
              <a:gd name="connsiteX8" fmla="*/ 1957405 w 2102371"/>
              <a:gd name="connsiteY8" fmla="*/ 1194601 h 1562591"/>
              <a:gd name="connsiteX9" fmla="*/ 2057766 w 2102371"/>
              <a:gd name="connsiteY9" fmla="*/ 1038484 h 1562591"/>
              <a:gd name="connsiteX10" fmla="*/ 2096795 w 2102371"/>
              <a:gd name="connsiteY10" fmla="*/ 899093 h 1562591"/>
              <a:gd name="connsiteX11" fmla="*/ 2102371 w 2102371"/>
              <a:gd name="connsiteY11" fmla="*/ 832186 h 1562591"/>
              <a:gd name="connsiteX12" fmla="*/ 2074493 w 2102371"/>
              <a:gd name="connsiteY12" fmla="*/ 592435 h 1562591"/>
              <a:gd name="connsiteX13" fmla="*/ 2041039 w 2102371"/>
              <a:gd name="connsiteY13" fmla="*/ 558981 h 1562591"/>
              <a:gd name="connsiteX14" fmla="*/ 1801288 w 2102371"/>
              <a:gd name="connsiteY14" fmla="*/ 408440 h 1562591"/>
              <a:gd name="connsiteX15" fmla="*/ 1450024 w 2102371"/>
              <a:gd name="connsiteY15" fmla="*/ 257898 h 1562591"/>
              <a:gd name="connsiteX16" fmla="*/ 1332937 w 2102371"/>
              <a:gd name="connsiteY16" fmla="*/ 202142 h 1562591"/>
              <a:gd name="connsiteX17" fmla="*/ 1009551 w 2102371"/>
              <a:gd name="connsiteY17" fmla="*/ 73903 h 1562591"/>
              <a:gd name="connsiteX18" fmla="*/ 914766 w 2102371"/>
              <a:gd name="connsiteY18" fmla="*/ 34874 h 1562591"/>
              <a:gd name="connsiteX19" fmla="*/ 741922 w 2102371"/>
              <a:gd name="connsiteY19" fmla="*/ 1420 h 1562591"/>
              <a:gd name="connsiteX20" fmla="*/ 279146 w 2102371"/>
              <a:gd name="connsiteY20" fmla="*/ 73903 h 1562591"/>
              <a:gd name="connsiteX21" fmla="*/ 162059 w 2102371"/>
              <a:gd name="connsiteY21" fmla="*/ 174264 h 1562591"/>
              <a:gd name="connsiteX22" fmla="*/ 39395 w 2102371"/>
              <a:gd name="connsiteY22" fmla="*/ 391713 h 1562591"/>
              <a:gd name="connsiteX23" fmla="*/ 5942 w 2102371"/>
              <a:gd name="connsiteY23" fmla="*/ 531103 h 1562591"/>
              <a:gd name="connsiteX24" fmla="*/ 366 w 2102371"/>
              <a:gd name="connsiteY24" fmla="*/ 642615 h 1562591"/>
              <a:gd name="connsiteX25" fmla="*/ 56122 w 2102371"/>
              <a:gd name="connsiteY25" fmla="*/ 1044059 h 1562591"/>
              <a:gd name="connsiteX26" fmla="*/ 117454 w 2102371"/>
              <a:gd name="connsiteY26" fmla="*/ 1138845 h 1562591"/>
              <a:gd name="connsiteX27" fmla="*/ 256844 w 2102371"/>
              <a:gd name="connsiteY27" fmla="*/ 1311689 h 1562591"/>
              <a:gd name="connsiteX28" fmla="*/ 284722 w 2102371"/>
              <a:gd name="connsiteY28" fmla="*/ 1339567 h 1562591"/>
              <a:gd name="connsiteX29" fmla="*/ 318176 w 2102371"/>
              <a:gd name="connsiteY29" fmla="*/ 1356293 h 1562591"/>
              <a:gd name="connsiteX30" fmla="*/ 340478 w 2102371"/>
              <a:gd name="connsiteY30" fmla="*/ 1378596 h 1562591"/>
              <a:gd name="connsiteX31" fmla="*/ 390659 w 2102371"/>
              <a:gd name="connsiteY31" fmla="*/ 1434352 h 1562591"/>
              <a:gd name="connsiteX32" fmla="*/ 418537 w 2102371"/>
              <a:gd name="connsiteY32" fmla="*/ 1445503 h 1562591"/>
              <a:gd name="connsiteX33" fmla="*/ 468717 w 2102371"/>
              <a:gd name="connsiteY33" fmla="*/ 1445503 h 156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02371" h="1562591">
                <a:moveTo>
                  <a:pt x="468717" y="1445503"/>
                </a:moveTo>
                <a:cubicBezTo>
                  <a:pt x="485444" y="1454796"/>
                  <a:pt x="498414" y="1486920"/>
                  <a:pt x="518898" y="1501259"/>
                </a:cubicBezTo>
                <a:cubicBezTo>
                  <a:pt x="536719" y="1513734"/>
                  <a:pt x="558978" y="1518913"/>
                  <a:pt x="580229" y="1523562"/>
                </a:cubicBezTo>
                <a:cubicBezTo>
                  <a:pt x="645851" y="1537917"/>
                  <a:pt x="886518" y="1559694"/>
                  <a:pt x="914766" y="1562591"/>
                </a:cubicBezTo>
                <a:cubicBezTo>
                  <a:pt x="1250289" y="1537738"/>
                  <a:pt x="1149424" y="1565354"/>
                  <a:pt x="1433298" y="1478957"/>
                </a:cubicBezTo>
                <a:cubicBezTo>
                  <a:pt x="1489524" y="1461845"/>
                  <a:pt x="1545190" y="1442890"/>
                  <a:pt x="1600566" y="1423201"/>
                </a:cubicBezTo>
                <a:cubicBezTo>
                  <a:pt x="1628857" y="1413142"/>
                  <a:pt x="1658361" y="1405040"/>
                  <a:pt x="1684200" y="1389747"/>
                </a:cubicBezTo>
                <a:cubicBezTo>
                  <a:pt x="1749854" y="1350891"/>
                  <a:pt x="1814198" y="1309166"/>
                  <a:pt x="1873771" y="1261508"/>
                </a:cubicBezTo>
                <a:cubicBezTo>
                  <a:pt x="1901649" y="1239206"/>
                  <a:pt x="1934685" y="1222140"/>
                  <a:pt x="1957405" y="1194601"/>
                </a:cubicBezTo>
                <a:cubicBezTo>
                  <a:pt x="1996774" y="1146880"/>
                  <a:pt x="2057766" y="1038484"/>
                  <a:pt x="2057766" y="1038484"/>
                </a:cubicBezTo>
                <a:cubicBezTo>
                  <a:pt x="2068549" y="1003439"/>
                  <a:pt x="2090561" y="936496"/>
                  <a:pt x="2096795" y="899093"/>
                </a:cubicBezTo>
                <a:cubicBezTo>
                  <a:pt x="2100474" y="877018"/>
                  <a:pt x="2100512" y="854488"/>
                  <a:pt x="2102371" y="832186"/>
                </a:cubicBezTo>
                <a:cubicBezTo>
                  <a:pt x="2093078" y="752269"/>
                  <a:pt x="2092116" y="670937"/>
                  <a:pt x="2074493" y="592435"/>
                </a:cubicBezTo>
                <a:cubicBezTo>
                  <a:pt x="2071039" y="577048"/>
                  <a:pt x="2052792" y="569497"/>
                  <a:pt x="2041039" y="558981"/>
                </a:cubicBezTo>
                <a:cubicBezTo>
                  <a:pt x="1949931" y="477464"/>
                  <a:pt x="1937357" y="471354"/>
                  <a:pt x="1801288" y="408440"/>
                </a:cubicBezTo>
                <a:cubicBezTo>
                  <a:pt x="1685661" y="354978"/>
                  <a:pt x="1566604" y="309249"/>
                  <a:pt x="1450024" y="257898"/>
                </a:cubicBezTo>
                <a:cubicBezTo>
                  <a:pt x="1410464" y="240473"/>
                  <a:pt x="1373121" y="218077"/>
                  <a:pt x="1332937" y="202142"/>
                </a:cubicBezTo>
                <a:lnTo>
                  <a:pt x="1009551" y="73903"/>
                </a:lnTo>
                <a:cubicBezTo>
                  <a:pt x="977826" y="61213"/>
                  <a:pt x="947914" y="43161"/>
                  <a:pt x="914766" y="34874"/>
                </a:cubicBezTo>
                <a:cubicBezTo>
                  <a:pt x="798271" y="5750"/>
                  <a:pt x="855939" y="16622"/>
                  <a:pt x="741922" y="1420"/>
                </a:cubicBezTo>
                <a:cubicBezTo>
                  <a:pt x="523116" y="8837"/>
                  <a:pt x="441507" y="-30730"/>
                  <a:pt x="279146" y="73903"/>
                </a:cubicBezTo>
                <a:cubicBezTo>
                  <a:pt x="235937" y="101749"/>
                  <a:pt x="193017" y="133227"/>
                  <a:pt x="162059" y="174264"/>
                </a:cubicBezTo>
                <a:cubicBezTo>
                  <a:pt x="111941" y="240700"/>
                  <a:pt x="39395" y="391713"/>
                  <a:pt x="39395" y="391713"/>
                </a:cubicBezTo>
                <a:cubicBezTo>
                  <a:pt x="28244" y="438176"/>
                  <a:pt x="13286" y="483888"/>
                  <a:pt x="5942" y="531103"/>
                </a:cubicBezTo>
                <a:cubicBezTo>
                  <a:pt x="221" y="567878"/>
                  <a:pt x="-653" y="605412"/>
                  <a:pt x="366" y="642615"/>
                </a:cubicBezTo>
                <a:cubicBezTo>
                  <a:pt x="4958" y="810212"/>
                  <a:pt x="-11574" y="908666"/>
                  <a:pt x="56122" y="1044059"/>
                </a:cubicBezTo>
                <a:cubicBezTo>
                  <a:pt x="72952" y="1077719"/>
                  <a:pt x="94874" y="1108739"/>
                  <a:pt x="117454" y="1138845"/>
                </a:cubicBezTo>
                <a:cubicBezTo>
                  <a:pt x="161863" y="1198057"/>
                  <a:pt x="204507" y="1259352"/>
                  <a:pt x="256844" y="1311689"/>
                </a:cubicBezTo>
                <a:cubicBezTo>
                  <a:pt x="266137" y="1320982"/>
                  <a:pt x="274094" y="1331837"/>
                  <a:pt x="284722" y="1339567"/>
                </a:cubicBezTo>
                <a:cubicBezTo>
                  <a:pt x="294805" y="1346900"/>
                  <a:pt x="307025" y="1350718"/>
                  <a:pt x="318176" y="1356293"/>
                </a:cubicBezTo>
                <a:cubicBezTo>
                  <a:pt x="325610" y="1363727"/>
                  <a:pt x="333493" y="1370738"/>
                  <a:pt x="340478" y="1378596"/>
                </a:cubicBezTo>
                <a:cubicBezTo>
                  <a:pt x="356763" y="1396917"/>
                  <a:pt x="370077" y="1419945"/>
                  <a:pt x="390659" y="1434352"/>
                </a:cubicBezTo>
                <a:cubicBezTo>
                  <a:pt x="398858" y="1440091"/>
                  <a:pt x="409426" y="1441361"/>
                  <a:pt x="418537" y="1445503"/>
                </a:cubicBezTo>
                <a:cubicBezTo>
                  <a:pt x="471768" y="1469699"/>
                  <a:pt x="451990" y="1436210"/>
                  <a:pt x="468717" y="1445503"/>
                </a:cubicBezTo>
                <a:close/>
              </a:path>
            </a:pathLst>
          </a:cu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6E3C94D3-B31C-4886-B836-A4C32E202616}"/>
              </a:ext>
            </a:extLst>
          </p:cNvPr>
          <p:cNvSpPr/>
          <p:nvPr/>
        </p:nvSpPr>
        <p:spPr>
          <a:xfrm>
            <a:off x="3853543" y="3562815"/>
            <a:ext cx="2005181" cy="2091536"/>
          </a:xfrm>
          <a:custGeom>
            <a:avLst/>
            <a:gdLst>
              <a:gd name="connsiteX0" fmla="*/ 167268 w 2045008"/>
              <a:gd name="connsiteY0" fmla="*/ 2107580 h 2108163"/>
              <a:gd name="connsiteX1" fmla="*/ 340112 w 2045008"/>
              <a:gd name="connsiteY1" fmla="*/ 2051824 h 2108163"/>
              <a:gd name="connsiteX2" fmla="*/ 473927 w 2045008"/>
              <a:gd name="connsiteY2" fmla="*/ 2012795 h 2108163"/>
              <a:gd name="connsiteX3" fmla="*/ 763859 w 2045008"/>
              <a:gd name="connsiteY3" fmla="*/ 1962614 h 2108163"/>
              <a:gd name="connsiteX4" fmla="*/ 1109546 w 2045008"/>
              <a:gd name="connsiteY4" fmla="*/ 1851102 h 2108163"/>
              <a:gd name="connsiteX5" fmla="*/ 1377176 w 2045008"/>
              <a:gd name="connsiteY5" fmla="*/ 1694985 h 2108163"/>
              <a:gd name="connsiteX6" fmla="*/ 1522142 w 2045008"/>
              <a:gd name="connsiteY6" fmla="*/ 1544444 h 2108163"/>
              <a:gd name="connsiteX7" fmla="*/ 1577898 w 2045008"/>
              <a:gd name="connsiteY7" fmla="*/ 1488688 h 2108163"/>
              <a:gd name="connsiteX8" fmla="*/ 1616927 w 2045008"/>
              <a:gd name="connsiteY8" fmla="*/ 1427356 h 2108163"/>
              <a:gd name="connsiteX9" fmla="*/ 1694985 w 2045008"/>
              <a:gd name="connsiteY9" fmla="*/ 1310268 h 2108163"/>
              <a:gd name="connsiteX10" fmla="*/ 1784195 w 2045008"/>
              <a:gd name="connsiteY10" fmla="*/ 1209907 h 2108163"/>
              <a:gd name="connsiteX11" fmla="*/ 1884556 w 2045008"/>
              <a:gd name="connsiteY11" fmla="*/ 1081668 h 2108163"/>
              <a:gd name="connsiteX12" fmla="*/ 1912434 w 2045008"/>
              <a:gd name="connsiteY12" fmla="*/ 1031488 h 2108163"/>
              <a:gd name="connsiteX13" fmla="*/ 1929161 w 2045008"/>
              <a:gd name="connsiteY13" fmla="*/ 992458 h 2108163"/>
              <a:gd name="connsiteX14" fmla="*/ 1951463 w 2045008"/>
              <a:gd name="connsiteY14" fmla="*/ 970156 h 2108163"/>
              <a:gd name="connsiteX15" fmla="*/ 1984917 w 2045008"/>
              <a:gd name="connsiteY15" fmla="*/ 936702 h 2108163"/>
              <a:gd name="connsiteX16" fmla="*/ 1996068 w 2045008"/>
              <a:gd name="connsiteY16" fmla="*/ 903249 h 2108163"/>
              <a:gd name="connsiteX17" fmla="*/ 2029522 w 2045008"/>
              <a:gd name="connsiteY17" fmla="*/ 814039 h 2108163"/>
              <a:gd name="connsiteX18" fmla="*/ 2040673 w 2045008"/>
              <a:gd name="connsiteY18" fmla="*/ 752707 h 2108163"/>
              <a:gd name="connsiteX19" fmla="*/ 2035098 w 2045008"/>
              <a:gd name="connsiteY19" fmla="*/ 641195 h 2108163"/>
              <a:gd name="connsiteX20" fmla="*/ 1940312 w 2045008"/>
              <a:gd name="connsiteY20" fmla="*/ 591014 h 2108163"/>
              <a:gd name="connsiteX21" fmla="*/ 1873405 w 2045008"/>
              <a:gd name="connsiteY21" fmla="*/ 557561 h 2108163"/>
              <a:gd name="connsiteX22" fmla="*/ 1817649 w 2045008"/>
              <a:gd name="connsiteY22" fmla="*/ 529683 h 2108163"/>
              <a:gd name="connsiteX23" fmla="*/ 1778620 w 2045008"/>
              <a:gd name="connsiteY23" fmla="*/ 518532 h 2108163"/>
              <a:gd name="connsiteX24" fmla="*/ 1756317 w 2045008"/>
              <a:gd name="connsiteY24" fmla="*/ 507380 h 2108163"/>
              <a:gd name="connsiteX25" fmla="*/ 1706137 w 2045008"/>
              <a:gd name="connsiteY25" fmla="*/ 501805 h 2108163"/>
              <a:gd name="connsiteX26" fmla="*/ 1667107 w 2045008"/>
              <a:gd name="connsiteY26" fmla="*/ 490653 h 2108163"/>
              <a:gd name="connsiteX27" fmla="*/ 1628078 w 2045008"/>
              <a:gd name="connsiteY27" fmla="*/ 468351 h 2108163"/>
              <a:gd name="connsiteX28" fmla="*/ 1583473 w 2045008"/>
              <a:gd name="connsiteY28" fmla="*/ 446049 h 2108163"/>
              <a:gd name="connsiteX29" fmla="*/ 1538868 w 2045008"/>
              <a:gd name="connsiteY29" fmla="*/ 429322 h 2108163"/>
              <a:gd name="connsiteX30" fmla="*/ 1494263 w 2045008"/>
              <a:gd name="connsiteY30" fmla="*/ 401444 h 2108163"/>
              <a:gd name="connsiteX31" fmla="*/ 1421781 w 2045008"/>
              <a:gd name="connsiteY31" fmla="*/ 379141 h 2108163"/>
              <a:gd name="connsiteX32" fmla="*/ 1371600 w 2045008"/>
              <a:gd name="connsiteY32" fmla="*/ 351263 h 2108163"/>
              <a:gd name="connsiteX33" fmla="*/ 1332571 w 2045008"/>
              <a:gd name="connsiteY33" fmla="*/ 340112 h 2108163"/>
              <a:gd name="connsiteX34" fmla="*/ 1310268 w 2045008"/>
              <a:gd name="connsiteY34" fmla="*/ 328961 h 2108163"/>
              <a:gd name="connsiteX35" fmla="*/ 1282390 w 2045008"/>
              <a:gd name="connsiteY35" fmla="*/ 317810 h 2108163"/>
              <a:gd name="connsiteX36" fmla="*/ 1260088 w 2045008"/>
              <a:gd name="connsiteY36" fmla="*/ 301083 h 2108163"/>
              <a:gd name="connsiteX37" fmla="*/ 1193181 w 2045008"/>
              <a:gd name="connsiteY37" fmla="*/ 256478 h 2108163"/>
              <a:gd name="connsiteX38" fmla="*/ 1165303 w 2045008"/>
              <a:gd name="connsiteY38" fmla="*/ 239751 h 2108163"/>
              <a:gd name="connsiteX39" fmla="*/ 1137424 w 2045008"/>
              <a:gd name="connsiteY39" fmla="*/ 217449 h 2108163"/>
              <a:gd name="connsiteX40" fmla="*/ 1103971 w 2045008"/>
              <a:gd name="connsiteY40" fmla="*/ 200722 h 2108163"/>
              <a:gd name="connsiteX41" fmla="*/ 1031488 w 2045008"/>
              <a:gd name="connsiteY41" fmla="*/ 156117 h 2108163"/>
              <a:gd name="connsiteX42" fmla="*/ 998034 w 2045008"/>
              <a:gd name="connsiteY42" fmla="*/ 144966 h 2108163"/>
              <a:gd name="connsiteX43" fmla="*/ 825190 w 2045008"/>
              <a:gd name="connsiteY43" fmla="*/ 50180 h 2108163"/>
              <a:gd name="connsiteX44" fmla="*/ 758283 w 2045008"/>
              <a:gd name="connsiteY44" fmla="*/ 22302 h 2108163"/>
              <a:gd name="connsiteX45" fmla="*/ 691376 w 2045008"/>
              <a:gd name="connsiteY45" fmla="*/ 0 h 2108163"/>
              <a:gd name="connsiteX46" fmla="*/ 407020 w 2045008"/>
              <a:gd name="connsiteY46" fmla="*/ 50180 h 2108163"/>
              <a:gd name="connsiteX47" fmla="*/ 328961 w 2045008"/>
              <a:gd name="connsiteY47" fmla="*/ 122663 h 2108163"/>
              <a:gd name="connsiteX48" fmla="*/ 217449 w 2045008"/>
              <a:gd name="connsiteY48" fmla="*/ 245327 h 2108163"/>
              <a:gd name="connsiteX49" fmla="*/ 167268 w 2045008"/>
              <a:gd name="connsiteY49" fmla="*/ 356839 h 2108163"/>
              <a:gd name="connsiteX50" fmla="*/ 111512 w 2045008"/>
              <a:gd name="connsiteY50" fmla="*/ 680224 h 2108163"/>
              <a:gd name="connsiteX51" fmla="*/ 44605 w 2045008"/>
              <a:gd name="connsiteY51" fmla="*/ 1115122 h 2108163"/>
              <a:gd name="connsiteX52" fmla="*/ 22303 w 2045008"/>
              <a:gd name="connsiteY52" fmla="*/ 1354873 h 2108163"/>
              <a:gd name="connsiteX53" fmla="*/ 16727 w 2045008"/>
              <a:gd name="connsiteY53" fmla="*/ 1405053 h 2108163"/>
              <a:gd name="connsiteX54" fmla="*/ 0 w 2045008"/>
              <a:gd name="connsiteY54" fmla="*/ 1600200 h 2108163"/>
              <a:gd name="connsiteX55" fmla="*/ 16727 w 2045008"/>
              <a:gd name="connsiteY55" fmla="*/ 1845527 h 2108163"/>
              <a:gd name="connsiteX56" fmla="*/ 55756 w 2045008"/>
              <a:gd name="connsiteY56" fmla="*/ 1906858 h 2108163"/>
              <a:gd name="connsiteX57" fmla="*/ 89210 w 2045008"/>
              <a:gd name="connsiteY57" fmla="*/ 1945888 h 2108163"/>
              <a:gd name="connsiteX58" fmla="*/ 128239 w 2045008"/>
              <a:gd name="connsiteY58" fmla="*/ 1984917 h 2108163"/>
              <a:gd name="connsiteX59" fmla="*/ 144966 w 2045008"/>
              <a:gd name="connsiteY59" fmla="*/ 2007219 h 2108163"/>
              <a:gd name="connsiteX60" fmla="*/ 156117 w 2045008"/>
              <a:gd name="connsiteY60" fmla="*/ 2029522 h 2108163"/>
              <a:gd name="connsiteX61" fmla="*/ 172844 w 2045008"/>
              <a:gd name="connsiteY61" fmla="*/ 2046249 h 2108163"/>
              <a:gd name="connsiteX62" fmla="*/ 178420 w 2045008"/>
              <a:gd name="connsiteY62" fmla="*/ 2068551 h 2108163"/>
              <a:gd name="connsiteX63" fmla="*/ 167268 w 2045008"/>
              <a:gd name="connsiteY63" fmla="*/ 2107580 h 210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045008" h="2108163">
                <a:moveTo>
                  <a:pt x="167268" y="2107580"/>
                </a:moveTo>
                <a:cubicBezTo>
                  <a:pt x="194217" y="2104792"/>
                  <a:pt x="158676" y="2111069"/>
                  <a:pt x="340112" y="2051824"/>
                </a:cubicBezTo>
                <a:cubicBezTo>
                  <a:pt x="384280" y="2037402"/>
                  <a:pt x="428851" y="2024064"/>
                  <a:pt x="473927" y="2012795"/>
                </a:cubicBezTo>
                <a:cubicBezTo>
                  <a:pt x="879620" y="1911373"/>
                  <a:pt x="308336" y="2063842"/>
                  <a:pt x="763859" y="1962614"/>
                </a:cubicBezTo>
                <a:cubicBezTo>
                  <a:pt x="866551" y="1939793"/>
                  <a:pt x="1009393" y="1892675"/>
                  <a:pt x="1109546" y="1851102"/>
                </a:cubicBezTo>
                <a:cubicBezTo>
                  <a:pt x="1220817" y="1804914"/>
                  <a:pt x="1287088" y="1775688"/>
                  <a:pt x="1377176" y="1694985"/>
                </a:cubicBezTo>
                <a:cubicBezTo>
                  <a:pt x="1429064" y="1648502"/>
                  <a:pt x="1473561" y="1594374"/>
                  <a:pt x="1522142" y="1544444"/>
                </a:cubicBezTo>
                <a:cubicBezTo>
                  <a:pt x="1540471" y="1525606"/>
                  <a:pt x="1564858" y="1511509"/>
                  <a:pt x="1577898" y="1488688"/>
                </a:cubicBezTo>
                <a:cubicBezTo>
                  <a:pt x="1625183" y="1405936"/>
                  <a:pt x="1578575" y="1483756"/>
                  <a:pt x="1616927" y="1427356"/>
                </a:cubicBezTo>
                <a:cubicBezTo>
                  <a:pt x="1643303" y="1388567"/>
                  <a:pt x="1663821" y="1345327"/>
                  <a:pt x="1694985" y="1310268"/>
                </a:cubicBezTo>
                <a:cubicBezTo>
                  <a:pt x="1724722" y="1276814"/>
                  <a:pt x="1755970" y="1244645"/>
                  <a:pt x="1784195" y="1209907"/>
                </a:cubicBezTo>
                <a:cubicBezTo>
                  <a:pt x="1962994" y="989848"/>
                  <a:pt x="1741693" y="1242390"/>
                  <a:pt x="1884556" y="1081668"/>
                </a:cubicBezTo>
                <a:cubicBezTo>
                  <a:pt x="1917520" y="999256"/>
                  <a:pt x="1872653" y="1104419"/>
                  <a:pt x="1912434" y="1031488"/>
                </a:cubicBezTo>
                <a:cubicBezTo>
                  <a:pt x="1919212" y="1019062"/>
                  <a:pt x="1921562" y="1004400"/>
                  <a:pt x="1929161" y="992458"/>
                </a:cubicBezTo>
                <a:cubicBezTo>
                  <a:pt x="1934805" y="983588"/>
                  <a:pt x="1944621" y="978138"/>
                  <a:pt x="1951463" y="970156"/>
                </a:cubicBezTo>
                <a:cubicBezTo>
                  <a:pt x="1980814" y="935914"/>
                  <a:pt x="1939166" y="971016"/>
                  <a:pt x="1984917" y="936702"/>
                </a:cubicBezTo>
                <a:cubicBezTo>
                  <a:pt x="1988634" y="925551"/>
                  <a:pt x="1991703" y="914162"/>
                  <a:pt x="1996068" y="903249"/>
                </a:cubicBezTo>
                <a:cubicBezTo>
                  <a:pt x="2015017" y="855879"/>
                  <a:pt x="2012277" y="900259"/>
                  <a:pt x="2029522" y="814039"/>
                </a:cubicBezTo>
                <a:cubicBezTo>
                  <a:pt x="2037315" y="775075"/>
                  <a:pt x="2033540" y="795509"/>
                  <a:pt x="2040673" y="752707"/>
                </a:cubicBezTo>
                <a:cubicBezTo>
                  <a:pt x="2038815" y="715536"/>
                  <a:pt x="2054725" y="672816"/>
                  <a:pt x="2035098" y="641195"/>
                </a:cubicBezTo>
                <a:cubicBezTo>
                  <a:pt x="2016245" y="610820"/>
                  <a:pt x="1972066" y="607438"/>
                  <a:pt x="1940312" y="591014"/>
                </a:cubicBezTo>
                <a:cubicBezTo>
                  <a:pt x="1918165" y="579558"/>
                  <a:pt x="1895707" y="568712"/>
                  <a:pt x="1873405" y="557561"/>
                </a:cubicBezTo>
                <a:cubicBezTo>
                  <a:pt x="1854820" y="548268"/>
                  <a:pt x="1837629" y="535391"/>
                  <a:pt x="1817649" y="529683"/>
                </a:cubicBezTo>
                <a:cubicBezTo>
                  <a:pt x="1804639" y="525966"/>
                  <a:pt x="1791336" y="523156"/>
                  <a:pt x="1778620" y="518532"/>
                </a:cubicBezTo>
                <a:cubicBezTo>
                  <a:pt x="1770809" y="515691"/>
                  <a:pt x="1764416" y="509249"/>
                  <a:pt x="1756317" y="507380"/>
                </a:cubicBezTo>
                <a:cubicBezTo>
                  <a:pt x="1739918" y="503596"/>
                  <a:pt x="1722864" y="503663"/>
                  <a:pt x="1706137" y="501805"/>
                </a:cubicBezTo>
                <a:cubicBezTo>
                  <a:pt x="1693127" y="498088"/>
                  <a:pt x="1679544" y="495983"/>
                  <a:pt x="1667107" y="490653"/>
                </a:cubicBezTo>
                <a:cubicBezTo>
                  <a:pt x="1653335" y="484751"/>
                  <a:pt x="1641299" y="475402"/>
                  <a:pt x="1628078" y="468351"/>
                </a:cubicBezTo>
                <a:cubicBezTo>
                  <a:pt x="1613410" y="460528"/>
                  <a:pt x="1598703" y="452712"/>
                  <a:pt x="1583473" y="446049"/>
                </a:cubicBezTo>
                <a:cubicBezTo>
                  <a:pt x="1568925" y="439684"/>
                  <a:pt x="1553071" y="436423"/>
                  <a:pt x="1538868" y="429322"/>
                </a:cubicBezTo>
                <a:cubicBezTo>
                  <a:pt x="1523186" y="421481"/>
                  <a:pt x="1510379" y="408351"/>
                  <a:pt x="1494263" y="401444"/>
                </a:cubicBezTo>
                <a:cubicBezTo>
                  <a:pt x="1471028" y="391486"/>
                  <a:pt x="1445177" y="388712"/>
                  <a:pt x="1421781" y="379141"/>
                </a:cubicBezTo>
                <a:cubicBezTo>
                  <a:pt x="1404071" y="371896"/>
                  <a:pt x="1389131" y="358933"/>
                  <a:pt x="1371600" y="351263"/>
                </a:cubicBezTo>
                <a:cubicBezTo>
                  <a:pt x="1359204" y="345840"/>
                  <a:pt x="1345287" y="344736"/>
                  <a:pt x="1332571" y="340112"/>
                </a:cubicBezTo>
                <a:cubicBezTo>
                  <a:pt x="1324760" y="337272"/>
                  <a:pt x="1317863" y="332337"/>
                  <a:pt x="1310268" y="328961"/>
                </a:cubicBezTo>
                <a:cubicBezTo>
                  <a:pt x="1301122" y="324896"/>
                  <a:pt x="1291139" y="322671"/>
                  <a:pt x="1282390" y="317810"/>
                </a:cubicBezTo>
                <a:cubicBezTo>
                  <a:pt x="1274267" y="313297"/>
                  <a:pt x="1267745" y="306348"/>
                  <a:pt x="1260088" y="301083"/>
                </a:cubicBezTo>
                <a:cubicBezTo>
                  <a:pt x="1238000" y="285898"/>
                  <a:pt x="1215685" y="271039"/>
                  <a:pt x="1193181" y="256478"/>
                </a:cubicBezTo>
                <a:cubicBezTo>
                  <a:pt x="1184083" y="250591"/>
                  <a:pt x="1173765" y="246521"/>
                  <a:pt x="1165303" y="239751"/>
                </a:cubicBezTo>
                <a:cubicBezTo>
                  <a:pt x="1156010" y="232317"/>
                  <a:pt x="1147464" y="223838"/>
                  <a:pt x="1137424" y="217449"/>
                </a:cubicBezTo>
                <a:cubicBezTo>
                  <a:pt x="1126906" y="210756"/>
                  <a:pt x="1114740" y="207004"/>
                  <a:pt x="1103971" y="200722"/>
                </a:cubicBezTo>
                <a:cubicBezTo>
                  <a:pt x="1067519" y="179458"/>
                  <a:pt x="1071567" y="174615"/>
                  <a:pt x="1031488" y="156117"/>
                </a:cubicBezTo>
                <a:cubicBezTo>
                  <a:pt x="1020815" y="151191"/>
                  <a:pt x="1008422" y="150466"/>
                  <a:pt x="998034" y="144966"/>
                </a:cubicBezTo>
                <a:cubicBezTo>
                  <a:pt x="867592" y="75907"/>
                  <a:pt x="1016773" y="130007"/>
                  <a:pt x="825190" y="50180"/>
                </a:cubicBezTo>
                <a:cubicBezTo>
                  <a:pt x="802888" y="40887"/>
                  <a:pt x="780906" y="30785"/>
                  <a:pt x="758283" y="22302"/>
                </a:cubicBezTo>
                <a:cubicBezTo>
                  <a:pt x="736271" y="14048"/>
                  <a:pt x="691376" y="0"/>
                  <a:pt x="691376" y="0"/>
                </a:cubicBezTo>
                <a:cubicBezTo>
                  <a:pt x="596591" y="16727"/>
                  <a:pt x="498189" y="19323"/>
                  <a:pt x="407020" y="50180"/>
                </a:cubicBezTo>
                <a:cubicBezTo>
                  <a:pt x="373387" y="61563"/>
                  <a:pt x="353702" y="97194"/>
                  <a:pt x="328961" y="122663"/>
                </a:cubicBezTo>
                <a:cubicBezTo>
                  <a:pt x="290458" y="162299"/>
                  <a:pt x="254620" y="204439"/>
                  <a:pt x="217449" y="245327"/>
                </a:cubicBezTo>
                <a:cubicBezTo>
                  <a:pt x="200722" y="282498"/>
                  <a:pt x="179887" y="318081"/>
                  <a:pt x="167268" y="356839"/>
                </a:cubicBezTo>
                <a:cubicBezTo>
                  <a:pt x="139839" y="441086"/>
                  <a:pt x="123935" y="604303"/>
                  <a:pt x="111512" y="680224"/>
                </a:cubicBezTo>
                <a:cubicBezTo>
                  <a:pt x="61592" y="985293"/>
                  <a:pt x="112410" y="504861"/>
                  <a:pt x="44605" y="1115122"/>
                </a:cubicBezTo>
                <a:cubicBezTo>
                  <a:pt x="23309" y="1306790"/>
                  <a:pt x="43059" y="1119642"/>
                  <a:pt x="22303" y="1354873"/>
                </a:cubicBezTo>
                <a:cubicBezTo>
                  <a:pt x="20824" y="1371637"/>
                  <a:pt x="18251" y="1388293"/>
                  <a:pt x="16727" y="1405053"/>
                </a:cubicBezTo>
                <a:cubicBezTo>
                  <a:pt x="10816" y="1470072"/>
                  <a:pt x="5576" y="1535151"/>
                  <a:pt x="0" y="1600200"/>
                </a:cubicBezTo>
                <a:cubicBezTo>
                  <a:pt x="5576" y="1681976"/>
                  <a:pt x="2065" y="1764884"/>
                  <a:pt x="16727" y="1845527"/>
                </a:cubicBezTo>
                <a:cubicBezTo>
                  <a:pt x="21062" y="1869368"/>
                  <a:pt x="39986" y="1888460"/>
                  <a:pt x="55756" y="1906858"/>
                </a:cubicBezTo>
                <a:cubicBezTo>
                  <a:pt x="66907" y="1919868"/>
                  <a:pt x="77550" y="1933331"/>
                  <a:pt x="89210" y="1945888"/>
                </a:cubicBezTo>
                <a:cubicBezTo>
                  <a:pt x="101729" y="1959370"/>
                  <a:pt x="117200" y="1970198"/>
                  <a:pt x="128239" y="1984917"/>
                </a:cubicBezTo>
                <a:cubicBezTo>
                  <a:pt x="133815" y="1992351"/>
                  <a:pt x="140041" y="1999339"/>
                  <a:pt x="144966" y="2007219"/>
                </a:cubicBezTo>
                <a:cubicBezTo>
                  <a:pt x="149371" y="2014267"/>
                  <a:pt x="151286" y="2022758"/>
                  <a:pt x="156117" y="2029522"/>
                </a:cubicBezTo>
                <a:cubicBezTo>
                  <a:pt x="160700" y="2035938"/>
                  <a:pt x="167268" y="2040673"/>
                  <a:pt x="172844" y="2046249"/>
                </a:cubicBezTo>
                <a:cubicBezTo>
                  <a:pt x="174703" y="2053683"/>
                  <a:pt x="175997" y="2061281"/>
                  <a:pt x="178420" y="2068551"/>
                </a:cubicBezTo>
                <a:cubicBezTo>
                  <a:pt x="190261" y="2104074"/>
                  <a:pt x="140319" y="2110368"/>
                  <a:pt x="167268" y="2107580"/>
                </a:cubicBezTo>
                <a:close/>
              </a:path>
            </a:pathLst>
          </a:cu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09337CF3-8B45-4531-A8E8-EF367B6EC9B6}"/>
              </a:ext>
            </a:extLst>
          </p:cNvPr>
          <p:cNvSpPr/>
          <p:nvPr/>
        </p:nvSpPr>
        <p:spPr>
          <a:xfrm>
            <a:off x="4477215" y="2057400"/>
            <a:ext cx="1878980" cy="1703486"/>
          </a:xfrm>
          <a:custGeom>
            <a:avLst/>
            <a:gdLst>
              <a:gd name="connsiteX0" fmla="*/ 267629 w 1878980"/>
              <a:gd name="connsiteY0" fmla="*/ 61332 h 1703486"/>
              <a:gd name="connsiteX1" fmla="*/ 161692 w 1878980"/>
              <a:gd name="connsiteY1" fmla="*/ 78059 h 1703486"/>
              <a:gd name="connsiteX2" fmla="*/ 50180 w 1878980"/>
              <a:gd name="connsiteY2" fmla="*/ 295507 h 1703486"/>
              <a:gd name="connsiteX3" fmla="*/ 0 w 1878980"/>
              <a:gd name="connsiteY3" fmla="*/ 624468 h 1703486"/>
              <a:gd name="connsiteX4" fmla="*/ 27878 w 1878980"/>
              <a:gd name="connsiteY4" fmla="*/ 1131849 h 1703486"/>
              <a:gd name="connsiteX5" fmla="*/ 78058 w 1878980"/>
              <a:gd name="connsiteY5" fmla="*/ 1221059 h 1703486"/>
              <a:gd name="connsiteX6" fmla="*/ 178419 w 1878980"/>
              <a:gd name="connsiteY6" fmla="*/ 1321420 h 1703486"/>
              <a:gd name="connsiteX7" fmla="*/ 200722 w 1878980"/>
              <a:gd name="connsiteY7" fmla="*/ 1338146 h 1703486"/>
              <a:gd name="connsiteX8" fmla="*/ 234175 w 1878980"/>
              <a:gd name="connsiteY8" fmla="*/ 1366024 h 1703486"/>
              <a:gd name="connsiteX9" fmla="*/ 284356 w 1878980"/>
              <a:gd name="connsiteY9" fmla="*/ 1399478 h 1703486"/>
              <a:gd name="connsiteX10" fmla="*/ 323385 w 1878980"/>
              <a:gd name="connsiteY10" fmla="*/ 1421780 h 1703486"/>
              <a:gd name="connsiteX11" fmla="*/ 367990 w 1878980"/>
              <a:gd name="connsiteY11" fmla="*/ 1444083 h 1703486"/>
              <a:gd name="connsiteX12" fmla="*/ 434897 w 1878980"/>
              <a:gd name="connsiteY12" fmla="*/ 1483112 h 1703486"/>
              <a:gd name="connsiteX13" fmla="*/ 485078 w 1878980"/>
              <a:gd name="connsiteY13" fmla="*/ 1510990 h 1703486"/>
              <a:gd name="connsiteX14" fmla="*/ 563136 w 1878980"/>
              <a:gd name="connsiteY14" fmla="*/ 1572322 h 1703486"/>
              <a:gd name="connsiteX15" fmla="*/ 596590 w 1878980"/>
              <a:gd name="connsiteY15" fmla="*/ 1605776 h 1703486"/>
              <a:gd name="connsiteX16" fmla="*/ 641195 w 1878980"/>
              <a:gd name="connsiteY16" fmla="*/ 1633654 h 1703486"/>
              <a:gd name="connsiteX17" fmla="*/ 674648 w 1878980"/>
              <a:gd name="connsiteY17" fmla="*/ 1655956 h 1703486"/>
              <a:gd name="connsiteX18" fmla="*/ 713678 w 1878980"/>
              <a:gd name="connsiteY18" fmla="*/ 1672683 h 1703486"/>
              <a:gd name="connsiteX19" fmla="*/ 735980 w 1878980"/>
              <a:gd name="connsiteY19" fmla="*/ 1683834 h 1703486"/>
              <a:gd name="connsiteX20" fmla="*/ 797312 w 1878980"/>
              <a:gd name="connsiteY20" fmla="*/ 1694985 h 1703486"/>
              <a:gd name="connsiteX21" fmla="*/ 1003609 w 1878980"/>
              <a:gd name="connsiteY21" fmla="*/ 1667107 h 1703486"/>
              <a:gd name="connsiteX22" fmla="*/ 1037063 w 1878980"/>
              <a:gd name="connsiteY22" fmla="*/ 1639229 h 1703486"/>
              <a:gd name="connsiteX23" fmla="*/ 1048214 w 1878980"/>
              <a:gd name="connsiteY23" fmla="*/ 1616927 h 1703486"/>
              <a:gd name="connsiteX24" fmla="*/ 1064941 w 1878980"/>
              <a:gd name="connsiteY24" fmla="*/ 1600200 h 1703486"/>
              <a:gd name="connsiteX25" fmla="*/ 1092819 w 1878980"/>
              <a:gd name="connsiteY25" fmla="*/ 1527717 h 1703486"/>
              <a:gd name="connsiteX26" fmla="*/ 1098395 w 1878980"/>
              <a:gd name="connsiteY26" fmla="*/ 1510990 h 1703486"/>
              <a:gd name="connsiteX27" fmla="*/ 1109546 w 1878980"/>
              <a:gd name="connsiteY27" fmla="*/ 1488688 h 1703486"/>
              <a:gd name="connsiteX28" fmla="*/ 1126273 w 1878980"/>
              <a:gd name="connsiteY28" fmla="*/ 1416205 h 1703486"/>
              <a:gd name="connsiteX29" fmla="*/ 1143000 w 1878980"/>
              <a:gd name="connsiteY29" fmla="*/ 1410629 h 1703486"/>
              <a:gd name="connsiteX30" fmla="*/ 1159726 w 1878980"/>
              <a:gd name="connsiteY30" fmla="*/ 1399478 h 1703486"/>
              <a:gd name="connsiteX31" fmla="*/ 1332570 w 1878980"/>
              <a:gd name="connsiteY31" fmla="*/ 1366024 h 1703486"/>
              <a:gd name="connsiteX32" fmla="*/ 1366024 w 1878980"/>
              <a:gd name="connsiteY32" fmla="*/ 1360449 h 1703486"/>
              <a:gd name="connsiteX33" fmla="*/ 1399478 w 1878980"/>
              <a:gd name="connsiteY33" fmla="*/ 1354873 h 1703486"/>
              <a:gd name="connsiteX34" fmla="*/ 1471961 w 1878980"/>
              <a:gd name="connsiteY34" fmla="*/ 1332571 h 1703486"/>
              <a:gd name="connsiteX35" fmla="*/ 1505414 w 1878980"/>
              <a:gd name="connsiteY35" fmla="*/ 1315844 h 1703486"/>
              <a:gd name="connsiteX36" fmla="*/ 1544444 w 1878980"/>
              <a:gd name="connsiteY36" fmla="*/ 1304693 h 1703486"/>
              <a:gd name="connsiteX37" fmla="*/ 1711712 w 1878980"/>
              <a:gd name="connsiteY37" fmla="*/ 1193180 h 1703486"/>
              <a:gd name="connsiteX38" fmla="*/ 1761892 w 1878980"/>
              <a:gd name="connsiteY38" fmla="*/ 1143000 h 1703486"/>
              <a:gd name="connsiteX39" fmla="*/ 1839951 w 1878980"/>
              <a:gd name="connsiteY39" fmla="*/ 1014761 h 1703486"/>
              <a:gd name="connsiteX40" fmla="*/ 1862253 w 1878980"/>
              <a:gd name="connsiteY40" fmla="*/ 830766 h 1703486"/>
              <a:gd name="connsiteX41" fmla="*/ 1878980 w 1878980"/>
              <a:gd name="connsiteY41" fmla="*/ 691376 h 1703486"/>
              <a:gd name="connsiteX42" fmla="*/ 1867829 w 1878980"/>
              <a:gd name="connsiteY42" fmla="*/ 362415 h 1703486"/>
              <a:gd name="connsiteX43" fmla="*/ 1828800 w 1878980"/>
              <a:gd name="connsiteY43" fmla="*/ 278780 h 1703486"/>
              <a:gd name="connsiteX44" fmla="*/ 1800922 w 1878980"/>
              <a:gd name="connsiteY44" fmla="*/ 239751 h 1703486"/>
              <a:gd name="connsiteX45" fmla="*/ 1639229 w 1878980"/>
              <a:gd name="connsiteY45" fmla="*/ 128239 h 1703486"/>
              <a:gd name="connsiteX46" fmla="*/ 1399478 w 1878980"/>
              <a:gd name="connsiteY46" fmla="*/ 50180 h 1703486"/>
              <a:gd name="connsiteX47" fmla="*/ 947853 w 1878980"/>
              <a:gd name="connsiteY47" fmla="*/ 0 h 1703486"/>
              <a:gd name="connsiteX48" fmla="*/ 507380 w 1878980"/>
              <a:gd name="connsiteY48" fmla="*/ 11151 h 1703486"/>
              <a:gd name="connsiteX49" fmla="*/ 423746 w 1878980"/>
              <a:gd name="connsiteY49" fmla="*/ 16727 h 1703486"/>
              <a:gd name="connsiteX50" fmla="*/ 373565 w 1878980"/>
              <a:gd name="connsiteY50" fmla="*/ 27878 h 1703486"/>
              <a:gd name="connsiteX51" fmla="*/ 289931 w 1878980"/>
              <a:gd name="connsiteY51" fmla="*/ 44605 h 1703486"/>
              <a:gd name="connsiteX52" fmla="*/ 267629 w 1878980"/>
              <a:gd name="connsiteY52" fmla="*/ 61332 h 170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878980" h="1703486">
                <a:moveTo>
                  <a:pt x="267629" y="61332"/>
                </a:moveTo>
                <a:cubicBezTo>
                  <a:pt x="232317" y="66908"/>
                  <a:pt x="193668" y="62071"/>
                  <a:pt x="161692" y="78059"/>
                </a:cubicBezTo>
                <a:cubicBezTo>
                  <a:pt x="90249" y="113780"/>
                  <a:pt x="65118" y="238957"/>
                  <a:pt x="50180" y="295507"/>
                </a:cubicBezTo>
                <a:cubicBezTo>
                  <a:pt x="23163" y="397786"/>
                  <a:pt x="12494" y="521388"/>
                  <a:pt x="0" y="624468"/>
                </a:cubicBezTo>
                <a:cubicBezTo>
                  <a:pt x="9293" y="793595"/>
                  <a:pt x="5903" y="963898"/>
                  <a:pt x="27878" y="1131849"/>
                </a:cubicBezTo>
                <a:cubicBezTo>
                  <a:pt x="32304" y="1165679"/>
                  <a:pt x="53933" y="1196934"/>
                  <a:pt x="78058" y="1221059"/>
                </a:cubicBezTo>
                <a:cubicBezTo>
                  <a:pt x="111512" y="1254513"/>
                  <a:pt x="140569" y="1293035"/>
                  <a:pt x="178419" y="1321420"/>
                </a:cubicBezTo>
                <a:cubicBezTo>
                  <a:pt x="185853" y="1326995"/>
                  <a:pt x="193466" y="1332341"/>
                  <a:pt x="200722" y="1338146"/>
                </a:cubicBezTo>
                <a:cubicBezTo>
                  <a:pt x="212057" y="1347214"/>
                  <a:pt x="222470" y="1357440"/>
                  <a:pt x="234175" y="1366024"/>
                </a:cubicBezTo>
                <a:cubicBezTo>
                  <a:pt x="250386" y="1377912"/>
                  <a:pt x="267308" y="1388823"/>
                  <a:pt x="284356" y="1399478"/>
                </a:cubicBezTo>
                <a:cubicBezTo>
                  <a:pt x="297062" y="1407419"/>
                  <a:pt x="310744" y="1413736"/>
                  <a:pt x="323385" y="1421780"/>
                </a:cubicBezTo>
                <a:cubicBezTo>
                  <a:pt x="360182" y="1445196"/>
                  <a:pt x="329774" y="1434529"/>
                  <a:pt x="367990" y="1444083"/>
                </a:cubicBezTo>
                <a:lnTo>
                  <a:pt x="434897" y="1483112"/>
                </a:lnTo>
                <a:cubicBezTo>
                  <a:pt x="451511" y="1492606"/>
                  <a:pt x="470032" y="1499168"/>
                  <a:pt x="485078" y="1510990"/>
                </a:cubicBezTo>
                <a:cubicBezTo>
                  <a:pt x="511097" y="1531434"/>
                  <a:pt x="539738" y="1548924"/>
                  <a:pt x="563136" y="1572322"/>
                </a:cubicBezTo>
                <a:cubicBezTo>
                  <a:pt x="574287" y="1583473"/>
                  <a:pt x="583974" y="1596314"/>
                  <a:pt x="596590" y="1605776"/>
                </a:cubicBezTo>
                <a:cubicBezTo>
                  <a:pt x="648360" y="1644602"/>
                  <a:pt x="590170" y="1603039"/>
                  <a:pt x="641195" y="1633654"/>
                </a:cubicBezTo>
                <a:cubicBezTo>
                  <a:pt x="652687" y="1640549"/>
                  <a:pt x="662848" y="1649602"/>
                  <a:pt x="674648" y="1655956"/>
                </a:cubicBezTo>
                <a:cubicBezTo>
                  <a:pt x="687111" y="1662667"/>
                  <a:pt x="700792" y="1666826"/>
                  <a:pt x="713678" y="1672683"/>
                </a:cubicBezTo>
                <a:cubicBezTo>
                  <a:pt x="721244" y="1676122"/>
                  <a:pt x="728095" y="1681206"/>
                  <a:pt x="735980" y="1683834"/>
                </a:cubicBezTo>
                <a:cubicBezTo>
                  <a:pt x="743779" y="1686434"/>
                  <a:pt x="791687" y="1694048"/>
                  <a:pt x="797312" y="1694985"/>
                </a:cubicBezTo>
                <a:cubicBezTo>
                  <a:pt x="1035912" y="1687755"/>
                  <a:pt x="930364" y="1733028"/>
                  <a:pt x="1003609" y="1667107"/>
                </a:cubicBezTo>
                <a:cubicBezTo>
                  <a:pt x="1014398" y="1657396"/>
                  <a:pt x="1025912" y="1648522"/>
                  <a:pt x="1037063" y="1639229"/>
                </a:cubicBezTo>
                <a:cubicBezTo>
                  <a:pt x="1040780" y="1631795"/>
                  <a:pt x="1043383" y="1623690"/>
                  <a:pt x="1048214" y="1616927"/>
                </a:cubicBezTo>
                <a:cubicBezTo>
                  <a:pt x="1052797" y="1610511"/>
                  <a:pt x="1061415" y="1607253"/>
                  <a:pt x="1064941" y="1600200"/>
                </a:cubicBezTo>
                <a:cubicBezTo>
                  <a:pt x="1076518" y="1577046"/>
                  <a:pt x="1083526" y="1551878"/>
                  <a:pt x="1092819" y="1527717"/>
                </a:cubicBezTo>
                <a:cubicBezTo>
                  <a:pt x="1094929" y="1522231"/>
                  <a:pt x="1096080" y="1516392"/>
                  <a:pt x="1098395" y="1510990"/>
                </a:cubicBezTo>
                <a:cubicBezTo>
                  <a:pt x="1101669" y="1503351"/>
                  <a:pt x="1105829" y="1496122"/>
                  <a:pt x="1109546" y="1488688"/>
                </a:cubicBezTo>
                <a:cubicBezTo>
                  <a:pt x="1115122" y="1464527"/>
                  <a:pt x="1116505" y="1438996"/>
                  <a:pt x="1126273" y="1416205"/>
                </a:cubicBezTo>
                <a:cubicBezTo>
                  <a:pt x="1128588" y="1410803"/>
                  <a:pt x="1137743" y="1413257"/>
                  <a:pt x="1143000" y="1410629"/>
                </a:cubicBezTo>
                <a:cubicBezTo>
                  <a:pt x="1148993" y="1407632"/>
                  <a:pt x="1153330" y="1401477"/>
                  <a:pt x="1159726" y="1399478"/>
                </a:cubicBezTo>
                <a:cubicBezTo>
                  <a:pt x="1206112" y="1384982"/>
                  <a:pt x="1288645" y="1373345"/>
                  <a:pt x="1332570" y="1366024"/>
                </a:cubicBezTo>
                <a:lnTo>
                  <a:pt x="1366024" y="1360449"/>
                </a:lnTo>
                <a:lnTo>
                  <a:pt x="1399478" y="1354873"/>
                </a:lnTo>
                <a:cubicBezTo>
                  <a:pt x="1552782" y="1289170"/>
                  <a:pt x="1341571" y="1376034"/>
                  <a:pt x="1471961" y="1332571"/>
                </a:cubicBezTo>
                <a:cubicBezTo>
                  <a:pt x="1483789" y="1328629"/>
                  <a:pt x="1493778" y="1320319"/>
                  <a:pt x="1505414" y="1315844"/>
                </a:cubicBezTo>
                <a:cubicBezTo>
                  <a:pt x="1518043" y="1310987"/>
                  <a:pt x="1531881" y="1309718"/>
                  <a:pt x="1544444" y="1304693"/>
                </a:cubicBezTo>
                <a:cubicBezTo>
                  <a:pt x="1598953" y="1282889"/>
                  <a:pt x="1683013" y="1221879"/>
                  <a:pt x="1711712" y="1193180"/>
                </a:cubicBezTo>
                <a:cubicBezTo>
                  <a:pt x="1728439" y="1176453"/>
                  <a:pt x="1748086" y="1162208"/>
                  <a:pt x="1761892" y="1143000"/>
                </a:cubicBezTo>
                <a:cubicBezTo>
                  <a:pt x="1791099" y="1102365"/>
                  <a:pt x="1839951" y="1014761"/>
                  <a:pt x="1839951" y="1014761"/>
                </a:cubicBezTo>
                <a:cubicBezTo>
                  <a:pt x="1871125" y="890066"/>
                  <a:pt x="1847137" y="1004609"/>
                  <a:pt x="1862253" y="830766"/>
                </a:cubicBezTo>
                <a:cubicBezTo>
                  <a:pt x="1866307" y="784145"/>
                  <a:pt x="1873404" y="737839"/>
                  <a:pt x="1878980" y="691376"/>
                </a:cubicBezTo>
                <a:cubicBezTo>
                  <a:pt x="1875263" y="581722"/>
                  <a:pt x="1881075" y="471329"/>
                  <a:pt x="1867829" y="362415"/>
                </a:cubicBezTo>
                <a:cubicBezTo>
                  <a:pt x="1864115" y="331876"/>
                  <a:pt x="1843532" y="305788"/>
                  <a:pt x="1828800" y="278780"/>
                </a:cubicBezTo>
                <a:cubicBezTo>
                  <a:pt x="1821144" y="264744"/>
                  <a:pt x="1811879" y="251393"/>
                  <a:pt x="1800922" y="239751"/>
                </a:cubicBezTo>
                <a:cubicBezTo>
                  <a:pt x="1745928" y="181320"/>
                  <a:pt x="1715741" y="165461"/>
                  <a:pt x="1639229" y="128239"/>
                </a:cubicBezTo>
                <a:cubicBezTo>
                  <a:pt x="1557917" y="88682"/>
                  <a:pt x="1490065" y="65460"/>
                  <a:pt x="1399478" y="50180"/>
                </a:cubicBezTo>
                <a:cubicBezTo>
                  <a:pt x="1129173" y="4587"/>
                  <a:pt x="1144362" y="8933"/>
                  <a:pt x="947853" y="0"/>
                </a:cubicBezTo>
                <a:lnTo>
                  <a:pt x="507380" y="11151"/>
                </a:lnTo>
                <a:cubicBezTo>
                  <a:pt x="479454" y="12042"/>
                  <a:pt x="451470" y="13261"/>
                  <a:pt x="423746" y="16727"/>
                </a:cubicBezTo>
                <a:cubicBezTo>
                  <a:pt x="406743" y="18852"/>
                  <a:pt x="390367" y="24518"/>
                  <a:pt x="373565" y="27878"/>
                </a:cubicBezTo>
                <a:cubicBezTo>
                  <a:pt x="279661" y="46658"/>
                  <a:pt x="341625" y="31681"/>
                  <a:pt x="289931" y="44605"/>
                </a:cubicBezTo>
                <a:lnTo>
                  <a:pt x="267629" y="61332"/>
                </a:lnTo>
                <a:close/>
              </a:path>
            </a:pathLst>
          </a:cu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DE6D30AF-CBBF-47C8-9C10-5EF8AC69FC14}"/>
              </a:ext>
            </a:extLst>
          </p:cNvPr>
          <p:cNvSpPr/>
          <p:nvPr/>
        </p:nvSpPr>
        <p:spPr>
          <a:xfrm>
            <a:off x="5681546" y="3362093"/>
            <a:ext cx="1642985" cy="1081668"/>
          </a:xfrm>
          <a:custGeom>
            <a:avLst/>
            <a:gdLst>
              <a:gd name="connsiteX0" fmla="*/ 775010 w 2057400"/>
              <a:gd name="connsiteY0" fmla="*/ 959005 h 1081668"/>
              <a:gd name="connsiteX1" fmla="*/ 802888 w 2057400"/>
              <a:gd name="connsiteY1" fmla="*/ 953429 h 1081668"/>
              <a:gd name="connsiteX2" fmla="*/ 998034 w 2057400"/>
              <a:gd name="connsiteY2" fmla="*/ 1031487 h 1081668"/>
              <a:gd name="connsiteX3" fmla="*/ 1271239 w 2057400"/>
              <a:gd name="connsiteY3" fmla="*/ 1081668 h 1081668"/>
              <a:gd name="connsiteX4" fmla="*/ 1566747 w 2057400"/>
              <a:gd name="connsiteY4" fmla="*/ 1064941 h 1081668"/>
              <a:gd name="connsiteX5" fmla="*/ 1767469 w 2057400"/>
              <a:gd name="connsiteY5" fmla="*/ 986883 h 1081668"/>
              <a:gd name="connsiteX6" fmla="*/ 1828800 w 2057400"/>
              <a:gd name="connsiteY6" fmla="*/ 931127 h 1081668"/>
              <a:gd name="connsiteX7" fmla="*/ 1901283 w 2057400"/>
              <a:gd name="connsiteY7" fmla="*/ 825190 h 1081668"/>
              <a:gd name="connsiteX8" fmla="*/ 1968191 w 2057400"/>
              <a:gd name="connsiteY8" fmla="*/ 747131 h 1081668"/>
              <a:gd name="connsiteX9" fmla="*/ 1990493 w 2057400"/>
              <a:gd name="connsiteY9" fmla="*/ 719253 h 1081668"/>
              <a:gd name="connsiteX10" fmla="*/ 2007220 w 2057400"/>
              <a:gd name="connsiteY10" fmla="*/ 685800 h 1081668"/>
              <a:gd name="connsiteX11" fmla="*/ 2035098 w 2057400"/>
              <a:gd name="connsiteY11" fmla="*/ 641195 h 1081668"/>
              <a:gd name="connsiteX12" fmla="*/ 2040674 w 2057400"/>
              <a:gd name="connsiteY12" fmla="*/ 607741 h 1081668"/>
              <a:gd name="connsiteX13" fmla="*/ 2051825 w 2057400"/>
              <a:gd name="connsiteY13" fmla="*/ 579863 h 1081668"/>
              <a:gd name="connsiteX14" fmla="*/ 2057400 w 2057400"/>
              <a:gd name="connsiteY14" fmla="*/ 501805 h 1081668"/>
              <a:gd name="connsiteX15" fmla="*/ 2029522 w 2057400"/>
              <a:gd name="connsiteY15" fmla="*/ 356839 h 1081668"/>
              <a:gd name="connsiteX16" fmla="*/ 1940313 w 2057400"/>
              <a:gd name="connsiteY16" fmla="*/ 295507 h 1081668"/>
              <a:gd name="connsiteX17" fmla="*/ 1851103 w 2057400"/>
              <a:gd name="connsiteY17" fmla="*/ 250902 h 1081668"/>
              <a:gd name="connsiteX18" fmla="*/ 1756317 w 2057400"/>
              <a:gd name="connsiteY18" fmla="*/ 223024 h 1081668"/>
              <a:gd name="connsiteX19" fmla="*/ 1589049 w 2057400"/>
              <a:gd name="connsiteY19" fmla="*/ 189570 h 1081668"/>
              <a:gd name="connsiteX20" fmla="*/ 1455234 w 2057400"/>
              <a:gd name="connsiteY20" fmla="*/ 161692 h 1081668"/>
              <a:gd name="connsiteX21" fmla="*/ 1204332 w 2057400"/>
              <a:gd name="connsiteY21" fmla="*/ 100361 h 1081668"/>
              <a:gd name="connsiteX22" fmla="*/ 1031488 w 2057400"/>
              <a:gd name="connsiteY22" fmla="*/ 44605 h 1081668"/>
              <a:gd name="connsiteX23" fmla="*/ 919976 w 2057400"/>
              <a:gd name="connsiteY23" fmla="*/ 22302 h 1081668"/>
              <a:gd name="connsiteX24" fmla="*/ 847493 w 2057400"/>
              <a:gd name="connsiteY24" fmla="*/ 16727 h 1081668"/>
              <a:gd name="connsiteX25" fmla="*/ 685800 w 2057400"/>
              <a:gd name="connsiteY25" fmla="*/ 0 h 1081668"/>
              <a:gd name="connsiteX26" fmla="*/ 479503 w 2057400"/>
              <a:gd name="connsiteY26" fmla="*/ 5575 h 1081668"/>
              <a:gd name="connsiteX27" fmla="*/ 434898 w 2057400"/>
              <a:gd name="connsiteY27" fmla="*/ 16727 h 1081668"/>
              <a:gd name="connsiteX28" fmla="*/ 351264 w 2057400"/>
              <a:gd name="connsiteY28" fmla="*/ 27878 h 1081668"/>
              <a:gd name="connsiteX29" fmla="*/ 295508 w 2057400"/>
              <a:gd name="connsiteY29" fmla="*/ 44605 h 1081668"/>
              <a:gd name="connsiteX30" fmla="*/ 262054 w 2057400"/>
              <a:gd name="connsiteY30" fmla="*/ 50180 h 1081668"/>
              <a:gd name="connsiteX31" fmla="*/ 239752 w 2057400"/>
              <a:gd name="connsiteY31" fmla="*/ 61331 h 1081668"/>
              <a:gd name="connsiteX32" fmla="*/ 183995 w 2057400"/>
              <a:gd name="connsiteY32" fmla="*/ 72483 h 1081668"/>
              <a:gd name="connsiteX33" fmla="*/ 156117 w 2057400"/>
              <a:gd name="connsiteY33" fmla="*/ 89209 h 1081668"/>
              <a:gd name="connsiteX34" fmla="*/ 128239 w 2057400"/>
              <a:gd name="connsiteY34" fmla="*/ 94785 h 1081668"/>
              <a:gd name="connsiteX35" fmla="*/ 117088 w 2057400"/>
              <a:gd name="connsiteY35" fmla="*/ 111512 h 1081668"/>
              <a:gd name="connsiteX36" fmla="*/ 100361 w 2057400"/>
              <a:gd name="connsiteY36" fmla="*/ 122663 h 1081668"/>
              <a:gd name="connsiteX37" fmla="*/ 50181 w 2057400"/>
              <a:gd name="connsiteY37" fmla="*/ 161692 h 1081668"/>
              <a:gd name="connsiteX38" fmla="*/ 27878 w 2057400"/>
              <a:gd name="connsiteY38" fmla="*/ 183995 h 1081668"/>
              <a:gd name="connsiteX39" fmla="*/ 11152 w 2057400"/>
              <a:gd name="connsiteY39" fmla="*/ 189570 h 1081668"/>
              <a:gd name="connsiteX40" fmla="*/ 5576 w 2057400"/>
              <a:gd name="connsiteY40" fmla="*/ 262053 h 1081668"/>
              <a:gd name="connsiteX41" fmla="*/ 0 w 2057400"/>
              <a:gd name="connsiteY41" fmla="*/ 312234 h 1081668"/>
              <a:gd name="connsiteX42" fmla="*/ 5576 w 2057400"/>
              <a:gd name="connsiteY42" fmla="*/ 496229 h 1081668"/>
              <a:gd name="connsiteX43" fmla="*/ 16727 w 2057400"/>
              <a:gd name="connsiteY43" fmla="*/ 535258 h 1081668"/>
              <a:gd name="connsiteX44" fmla="*/ 66908 w 2057400"/>
              <a:gd name="connsiteY44" fmla="*/ 618892 h 1081668"/>
              <a:gd name="connsiteX45" fmla="*/ 89210 w 2057400"/>
              <a:gd name="connsiteY45" fmla="*/ 646770 h 1081668"/>
              <a:gd name="connsiteX46" fmla="*/ 139391 w 2057400"/>
              <a:gd name="connsiteY46" fmla="*/ 674648 h 1081668"/>
              <a:gd name="connsiteX47" fmla="*/ 295508 w 2057400"/>
              <a:gd name="connsiteY47" fmla="*/ 775009 h 1081668"/>
              <a:gd name="connsiteX48" fmla="*/ 395869 w 2057400"/>
              <a:gd name="connsiteY48" fmla="*/ 814039 h 1081668"/>
              <a:gd name="connsiteX49" fmla="*/ 512956 w 2057400"/>
              <a:gd name="connsiteY49" fmla="*/ 880946 h 1081668"/>
              <a:gd name="connsiteX50" fmla="*/ 579864 w 2057400"/>
              <a:gd name="connsiteY50" fmla="*/ 903248 h 1081668"/>
              <a:gd name="connsiteX51" fmla="*/ 618893 w 2057400"/>
              <a:gd name="connsiteY51" fmla="*/ 925551 h 1081668"/>
              <a:gd name="connsiteX52" fmla="*/ 652347 w 2057400"/>
              <a:gd name="connsiteY52" fmla="*/ 936702 h 1081668"/>
              <a:gd name="connsiteX53" fmla="*/ 708103 w 2057400"/>
              <a:gd name="connsiteY53" fmla="*/ 953429 h 1081668"/>
              <a:gd name="connsiteX54" fmla="*/ 747132 w 2057400"/>
              <a:gd name="connsiteY54" fmla="*/ 964580 h 1081668"/>
              <a:gd name="connsiteX55" fmla="*/ 775010 w 2057400"/>
              <a:gd name="connsiteY55" fmla="*/ 959005 h 1081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57400" h="1081668">
                <a:moveTo>
                  <a:pt x="775010" y="959005"/>
                </a:moveTo>
                <a:cubicBezTo>
                  <a:pt x="784303" y="957146"/>
                  <a:pt x="793555" y="951782"/>
                  <a:pt x="802888" y="953429"/>
                </a:cubicBezTo>
                <a:cubicBezTo>
                  <a:pt x="852984" y="962269"/>
                  <a:pt x="969244" y="1022274"/>
                  <a:pt x="998034" y="1031487"/>
                </a:cubicBezTo>
                <a:cubicBezTo>
                  <a:pt x="1087254" y="1060037"/>
                  <a:pt x="1179208" y="1069118"/>
                  <a:pt x="1271239" y="1081668"/>
                </a:cubicBezTo>
                <a:cubicBezTo>
                  <a:pt x="1369742" y="1076092"/>
                  <a:pt x="1469131" y="1079258"/>
                  <a:pt x="1566747" y="1064941"/>
                </a:cubicBezTo>
                <a:cubicBezTo>
                  <a:pt x="1601124" y="1059899"/>
                  <a:pt x="1724175" y="1005437"/>
                  <a:pt x="1767469" y="986883"/>
                </a:cubicBezTo>
                <a:cubicBezTo>
                  <a:pt x="1787913" y="968298"/>
                  <a:pt x="1811185" y="952412"/>
                  <a:pt x="1828800" y="931127"/>
                </a:cubicBezTo>
                <a:cubicBezTo>
                  <a:pt x="1856079" y="898164"/>
                  <a:pt x="1871028" y="855444"/>
                  <a:pt x="1901283" y="825190"/>
                </a:cubicBezTo>
                <a:cubicBezTo>
                  <a:pt x="1960495" y="765980"/>
                  <a:pt x="1921906" y="808846"/>
                  <a:pt x="1968191" y="747131"/>
                </a:cubicBezTo>
                <a:cubicBezTo>
                  <a:pt x="1975331" y="737611"/>
                  <a:pt x="1984104" y="729293"/>
                  <a:pt x="1990493" y="719253"/>
                </a:cubicBezTo>
                <a:cubicBezTo>
                  <a:pt x="1997186" y="708735"/>
                  <a:pt x="2001034" y="696625"/>
                  <a:pt x="2007220" y="685800"/>
                </a:cubicBezTo>
                <a:cubicBezTo>
                  <a:pt x="2015919" y="670577"/>
                  <a:pt x="2025805" y="656063"/>
                  <a:pt x="2035098" y="641195"/>
                </a:cubicBezTo>
                <a:cubicBezTo>
                  <a:pt x="2036957" y="630044"/>
                  <a:pt x="2037699" y="618648"/>
                  <a:pt x="2040674" y="607741"/>
                </a:cubicBezTo>
                <a:cubicBezTo>
                  <a:pt x="2043307" y="598085"/>
                  <a:pt x="2050264" y="589749"/>
                  <a:pt x="2051825" y="579863"/>
                </a:cubicBezTo>
                <a:cubicBezTo>
                  <a:pt x="2055893" y="554097"/>
                  <a:pt x="2055542" y="527824"/>
                  <a:pt x="2057400" y="501805"/>
                </a:cubicBezTo>
                <a:cubicBezTo>
                  <a:pt x="2048107" y="453483"/>
                  <a:pt x="2046338" y="403084"/>
                  <a:pt x="2029522" y="356839"/>
                </a:cubicBezTo>
                <a:cubicBezTo>
                  <a:pt x="2016561" y="321197"/>
                  <a:pt x="1968495" y="309034"/>
                  <a:pt x="1940313" y="295507"/>
                </a:cubicBezTo>
                <a:cubicBezTo>
                  <a:pt x="1910340" y="281120"/>
                  <a:pt x="1882036" y="263088"/>
                  <a:pt x="1851103" y="250902"/>
                </a:cubicBezTo>
                <a:cubicBezTo>
                  <a:pt x="1820461" y="238831"/>
                  <a:pt x="1788065" y="231782"/>
                  <a:pt x="1756317" y="223024"/>
                </a:cubicBezTo>
                <a:cubicBezTo>
                  <a:pt x="1663480" y="197414"/>
                  <a:pt x="1701799" y="211046"/>
                  <a:pt x="1589049" y="189570"/>
                </a:cubicBezTo>
                <a:cubicBezTo>
                  <a:pt x="1544291" y="181045"/>
                  <a:pt x="1499619" y="171984"/>
                  <a:pt x="1455234" y="161692"/>
                </a:cubicBezTo>
                <a:cubicBezTo>
                  <a:pt x="1371363" y="142244"/>
                  <a:pt x="1286271" y="126793"/>
                  <a:pt x="1204332" y="100361"/>
                </a:cubicBezTo>
                <a:cubicBezTo>
                  <a:pt x="1146717" y="81776"/>
                  <a:pt x="1090850" y="56478"/>
                  <a:pt x="1031488" y="44605"/>
                </a:cubicBezTo>
                <a:cubicBezTo>
                  <a:pt x="994317" y="37171"/>
                  <a:pt x="957455" y="27981"/>
                  <a:pt x="919976" y="22302"/>
                </a:cubicBezTo>
                <a:cubicBezTo>
                  <a:pt x="896017" y="18672"/>
                  <a:pt x="871597" y="19221"/>
                  <a:pt x="847493" y="16727"/>
                </a:cubicBezTo>
                <a:cubicBezTo>
                  <a:pt x="642218" y="-4509"/>
                  <a:pt x="862570" y="13596"/>
                  <a:pt x="685800" y="0"/>
                </a:cubicBezTo>
                <a:cubicBezTo>
                  <a:pt x="617034" y="1858"/>
                  <a:pt x="548141" y="999"/>
                  <a:pt x="479503" y="5575"/>
                </a:cubicBezTo>
                <a:cubicBezTo>
                  <a:pt x="464211" y="6594"/>
                  <a:pt x="449926" y="13721"/>
                  <a:pt x="434898" y="16727"/>
                </a:cubicBezTo>
                <a:cubicBezTo>
                  <a:pt x="422089" y="19289"/>
                  <a:pt x="362100" y="26523"/>
                  <a:pt x="351264" y="27878"/>
                </a:cubicBezTo>
                <a:cubicBezTo>
                  <a:pt x="332106" y="34263"/>
                  <a:pt x="316234" y="39822"/>
                  <a:pt x="295508" y="44605"/>
                </a:cubicBezTo>
                <a:cubicBezTo>
                  <a:pt x="284492" y="47147"/>
                  <a:pt x="273205" y="48322"/>
                  <a:pt x="262054" y="50180"/>
                </a:cubicBezTo>
                <a:cubicBezTo>
                  <a:pt x="254620" y="53897"/>
                  <a:pt x="247744" y="59048"/>
                  <a:pt x="239752" y="61331"/>
                </a:cubicBezTo>
                <a:cubicBezTo>
                  <a:pt x="221528" y="66538"/>
                  <a:pt x="183995" y="72483"/>
                  <a:pt x="183995" y="72483"/>
                </a:cubicBezTo>
                <a:cubicBezTo>
                  <a:pt x="174702" y="78058"/>
                  <a:pt x="166179" y="85184"/>
                  <a:pt x="156117" y="89209"/>
                </a:cubicBezTo>
                <a:cubicBezTo>
                  <a:pt x="147318" y="92729"/>
                  <a:pt x="136467" y="90083"/>
                  <a:pt x="128239" y="94785"/>
                </a:cubicBezTo>
                <a:cubicBezTo>
                  <a:pt x="122421" y="98110"/>
                  <a:pt x="121826" y="106774"/>
                  <a:pt x="117088" y="111512"/>
                </a:cubicBezTo>
                <a:cubicBezTo>
                  <a:pt x="112350" y="116250"/>
                  <a:pt x="105099" y="117925"/>
                  <a:pt x="100361" y="122663"/>
                </a:cubicBezTo>
                <a:cubicBezTo>
                  <a:pt x="59908" y="163116"/>
                  <a:pt x="99115" y="142119"/>
                  <a:pt x="50181" y="161692"/>
                </a:cubicBezTo>
                <a:cubicBezTo>
                  <a:pt x="42747" y="169126"/>
                  <a:pt x="36433" y="177884"/>
                  <a:pt x="27878" y="183995"/>
                </a:cubicBezTo>
                <a:cubicBezTo>
                  <a:pt x="23096" y="187411"/>
                  <a:pt x="12766" y="183919"/>
                  <a:pt x="11152" y="189570"/>
                </a:cubicBezTo>
                <a:cubicBezTo>
                  <a:pt x="4495" y="212870"/>
                  <a:pt x="7770" y="237920"/>
                  <a:pt x="5576" y="262053"/>
                </a:cubicBezTo>
                <a:cubicBezTo>
                  <a:pt x="4052" y="278814"/>
                  <a:pt x="1859" y="295507"/>
                  <a:pt x="0" y="312234"/>
                </a:cubicBezTo>
                <a:cubicBezTo>
                  <a:pt x="1859" y="373566"/>
                  <a:pt x="987" y="435041"/>
                  <a:pt x="5576" y="496229"/>
                </a:cubicBezTo>
                <a:cubicBezTo>
                  <a:pt x="6588" y="509721"/>
                  <a:pt x="11870" y="522630"/>
                  <a:pt x="16727" y="535258"/>
                </a:cubicBezTo>
                <a:cubicBezTo>
                  <a:pt x="26379" y="560352"/>
                  <a:pt x="52443" y="600810"/>
                  <a:pt x="66908" y="618892"/>
                </a:cubicBezTo>
                <a:cubicBezTo>
                  <a:pt x="74342" y="628185"/>
                  <a:pt x="79777" y="639514"/>
                  <a:pt x="89210" y="646770"/>
                </a:cubicBezTo>
                <a:cubicBezTo>
                  <a:pt x="104377" y="658437"/>
                  <a:pt x="123198" y="664453"/>
                  <a:pt x="139391" y="674648"/>
                </a:cubicBezTo>
                <a:cubicBezTo>
                  <a:pt x="146930" y="679395"/>
                  <a:pt x="265033" y="760860"/>
                  <a:pt x="295508" y="775009"/>
                </a:cubicBezTo>
                <a:cubicBezTo>
                  <a:pt x="328065" y="790125"/>
                  <a:pt x="365299" y="795227"/>
                  <a:pt x="395869" y="814039"/>
                </a:cubicBezTo>
                <a:cubicBezTo>
                  <a:pt x="427059" y="833233"/>
                  <a:pt x="475469" y="865951"/>
                  <a:pt x="512956" y="880946"/>
                </a:cubicBezTo>
                <a:cubicBezTo>
                  <a:pt x="534784" y="889677"/>
                  <a:pt x="558197" y="894125"/>
                  <a:pt x="579864" y="903248"/>
                </a:cubicBezTo>
                <a:cubicBezTo>
                  <a:pt x="593674" y="909063"/>
                  <a:pt x="605288" y="919272"/>
                  <a:pt x="618893" y="925551"/>
                </a:cubicBezTo>
                <a:cubicBezTo>
                  <a:pt x="629566" y="930477"/>
                  <a:pt x="641128" y="933196"/>
                  <a:pt x="652347" y="936702"/>
                </a:cubicBezTo>
                <a:cubicBezTo>
                  <a:pt x="670867" y="942490"/>
                  <a:pt x="689488" y="947954"/>
                  <a:pt x="708103" y="953429"/>
                </a:cubicBezTo>
                <a:cubicBezTo>
                  <a:pt x="721083" y="957247"/>
                  <a:pt x="733602" y="964580"/>
                  <a:pt x="747132" y="964580"/>
                </a:cubicBezTo>
                <a:lnTo>
                  <a:pt x="775010" y="959005"/>
                </a:lnTo>
                <a:close/>
              </a:path>
            </a:pathLst>
          </a:cu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88185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chemeClr val="tx2"/>
                </a:solidFill>
                <a:latin typeface="Times New Roman" panose="02020603050405020304" pitchFamily="18" charset="0"/>
              </a:rPr>
              <a:t>结果分析</a:t>
            </a:r>
            <a:endParaRPr lang="zh-CN" altLang="en-US" sz="3200" b="1" dirty="0">
              <a:solidFill>
                <a:schemeClr val="tx2"/>
              </a:solidFill>
            </a:endParaRPr>
          </a:p>
        </p:txBody>
      </p:sp>
      <p:sp>
        <p:nvSpPr>
          <p:cNvPr id="3" name="文本框 2">
            <a:extLst>
              <a:ext uri="{FF2B5EF4-FFF2-40B4-BE49-F238E27FC236}">
                <a16:creationId xmlns:a16="http://schemas.microsoft.com/office/drawing/2014/main" id="{60B2B5D4-9702-4D61-AA8B-BEC17CC7C234}"/>
              </a:ext>
            </a:extLst>
          </p:cNvPr>
          <p:cNvSpPr txBox="1"/>
          <p:nvPr/>
        </p:nvSpPr>
        <p:spPr>
          <a:xfrm>
            <a:off x="395287" y="1043375"/>
            <a:ext cx="6563204"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a:t>
            </a:r>
            <a:r>
              <a:rPr lang="en-US" altLang="zh-CN" sz="2400" b="1" kern="100" dirty="0">
                <a:latin typeface="Times New Roman" panose="02020603050405020304" pitchFamily="18" charset="0"/>
                <a:ea typeface="宋体" panose="02010600030101010101" pitchFamily="2" charset="-122"/>
              </a:rPr>
              <a:t>2</a:t>
            </a:r>
            <a:r>
              <a:rPr lang="zh-CN" altLang="en-US" sz="2400" b="1" kern="100" dirty="0">
                <a:effectLst/>
                <a:latin typeface="Times New Roman" panose="02020603050405020304" pitchFamily="18" charset="0"/>
                <a:ea typeface="宋体" panose="02010600030101010101" pitchFamily="2" charset="-122"/>
              </a:rPr>
              <a:t>）向量分析</a:t>
            </a:r>
            <a:endParaRPr lang="zh-CN" altLang="en-US" sz="2400" b="1" dirty="0"/>
          </a:p>
        </p:txBody>
      </p:sp>
      <p:pic>
        <p:nvPicPr>
          <p:cNvPr id="2" name="图片 1">
            <a:extLst>
              <a:ext uri="{FF2B5EF4-FFF2-40B4-BE49-F238E27FC236}">
                <a16:creationId xmlns:a16="http://schemas.microsoft.com/office/drawing/2014/main" id="{5FB14FAD-276B-4BE8-879F-6A1D4425C16D}"/>
              </a:ext>
            </a:extLst>
          </p:cNvPr>
          <p:cNvPicPr>
            <a:picLocks noChangeAspect="1"/>
          </p:cNvPicPr>
          <p:nvPr/>
        </p:nvPicPr>
        <p:blipFill>
          <a:blip r:embed="rId2"/>
          <a:stretch>
            <a:fillRect/>
          </a:stretch>
        </p:blipFill>
        <p:spPr>
          <a:xfrm>
            <a:off x="1047841" y="1616355"/>
            <a:ext cx="6797041" cy="4990476"/>
          </a:xfrm>
          <a:prstGeom prst="rect">
            <a:avLst/>
          </a:prstGeom>
        </p:spPr>
      </p:pic>
      <p:grpSp>
        <p:nvGrpSpPr>
          <p:cNvPr id="27" name="组合 26">
            <a:extLst>
              <a:ext uri="{FF2B5EF4-FFF2-40B4-BE49-F238E27FC236}">
                <a16:creationId xmlns:a16="http://schemas.microsoft.com/office/drawing/2014/main" id="{014FE5F3-9B8F-4226-B1DA-23DD5024E065}"/>
              </a:ext>
            </a:extLst>
          </p:cNvPr>
          <p:cNvGrpSpPr/>
          <p:nvPr/>
        </p:nvGrpSpPr>
        <p:grpSpPr>
          <a:xfrm>
            <a:off x="1739590" y="1918010"/>
            <a:ext cx="6032810" cy="4215161"/>
            <a:chOff x="1739590" y="1918010"/>
            <a:chExt cx="6032810" cy="4215161"/>
          </a:xfrm>
        </p:grpSpPr>
        <p:cxnSp>
          <p:nvCxnSpPr>
            <p:cNvPr id="9" name="直接箭头连接符 8">
              <a:extLst>
                <a:ext uri="{FF2B5EF4-FFF2-40B4-BE49-F238E27FC236}">
                  <a16:creationId xmlns:a16="http://schemas.microsoft.com/office/drawing/2014/main" id="{2E89BA6C-53A8-4ED2-929C-34C94FA07C71}"/>
                </a:ext>
              </a:extLst>
            </p:cNvPr>
            <p:cNvCxnSpPr>
              <a:cxnSpLocks/>
            </p:cNvCxnSpPr>
            <p:nvPr/>
          </p:nvCxnSpPr>
          <p:spPr>
            <a:xfrm>
              <a:off x="1739590" y="3573965"/>
              <a:ext cx="6032810" cy="3283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205D9F3-F20B-4763-86CE-166A1AC2C781}"/>
                </a:ext>
              </a:extLst>
            </p:cNvPr>
            <p:cNvCxnSpPr>
              <a:cxnSpLocks/>
            </p:cNvCxnSpPr>
            <p:nvPr/>
          </p:nvCxnSpPr>
          <p:spPr>
            <a:xfrm flipV="1">
              <a:off x="4822899" y="1918010"/>
              <a:ext cx="0" cy="421516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直接箭头连接符 17">
            <a:extLst>
              <a:ext uri="{FF2B5EF4-FFF2-40B4-BE49-F238E27FC236}">
                <a16:creationId xmlns:a16="http://schemas.microsoft.com/office/drawing/2014/main" id="{2CEFF78C-A2E8-44BC-B129-2FCABDAC07E0}"/>
              </a:ext>
            </a:extLst>
          </p:cNvPr>
          <p:cNvCxnSpPr>
            <a:cxnSpLocks/>
          </p:cNvCxnSpPr>
          <p:nvPr/>
        </p:nvCxnSpPr>
        <p:spPr>
          <a:xfrm flipH="1">
            <a:off x="2108200" y="2082800"/>
            <a:ext cx="4745567" cy="35348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C2E01FB-B85B-420B-8054-85217B820010}"/>
              </a:ext>
            </a:extLst>
          </p:cNvPr>
          <p:cNvCxnSpPr>
            <a:cxnSpLocks/>
          </p:cNvCxnSpPr>
          <p:nvPr/>
        </p:nvCxnSpPr>
        <p:spPr>
          <a:xfrm flipH="1" flipV="1">
            <a:off x="3429000" y="4639733"/>
            <a:ext cx="592668" cy="734972"/>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3CED42D-5F88-4C15-848B-0B3931D77B85}"/>
              </a:ext>
            </a:extLst>
          </p:cNvPr>
          <p:cNvCxnSpPr>
            <a:cxnSpLocks/>
          </p:cNvCxnSpPr>
          <p:nvPr/>
        </p:nvCxnSpPr>
        <p:spPr>
          <a:xfrm flipH="1" flipV="1">
            <a:off x="4305301" y="3979331"/>
            <a:ext cx="249767" cy="282331"/>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ECD81A2-8BBE-4369-BABB-BD4F02C727DC}"/>
              </a:ext>
            </a:extLst>
          </p:cNvPr>
          <p:cNvCxnSpPr>
            <a:cxnSpLocks/>
          </p:cNvCxnSpPr>
          <p:nvPr/>
        </p:nvCxnSpPr>
        <p:spPr>
          <a:xfrm flipH="1" flipV="1">
            <a:off x="5558368" y="3054137"/>
            <a:ext cx="249767" cy="282331"/>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89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chemeClr val="tx2"/>
                </a:solidFill>
                <a:latin typeface="Times New Roman" panose="02020603050405020304" pitchFamily="18" charset="0"/>
              </a:rPr>
              <a:t>结果分析</a:t>
            </a:r>
            <a:endParaRPr lang="zh-CN" altLang="en-US" sz="3200" b="1" dirty="0">
              <a:solidFill>
                <a:schemeClr val="tx2"/>
              </a:solidFill>
            </a:endParaRPr>
          </a:p>
        </p:txBody>
      </p:sp>
      <p:sp>
        <p:nvSpPr>
          <p:cNvPr id="3" name="文本框 2">
            <a:extLst>
              <a:ext uri="{FF2B5EF4-FFF2-40B4-BE49-F238E27FC236}">
                <a16:creationId xmlns:a16="http://schemas.microsoft.com/office/drawing/2014/main" id="{60B2B5D4-9702-4D61-AA8B-BEC17CC7C234}"/>
              </a:ext>
            </a:extLst>
          </p:cNvPr>
          <p:cNvSpPr txBox="1"/>
          <p:nvPr/>
        </p:nvSpPr>
        <p:spPr>
          <a:xfrm>
            <a:off x="395287" y="1043375"/>
            <a:ext cx="6563204"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3</a:t>
            </a:r>
            <a:r>
              <a:rPr lang="zh-CN" altLang="en-US" sz="2400" b="1" kern="100" dirty="0">
                <a:effectLst/>
                <a:latin typeface="Times New Roman" panose="02020603050405020304" pitchFamily="18" charset="0"/>
                <a:ea typeface="宋体" panose="02010600030101010101" pitchFamily="2" charset="-122"/>
              </a:rPr>
              <a:t>）向量夹角分析</a:t>
            </a:r>
            <a:endParaRPr lang="zh-CN" altLang="en-US" sz="2400" b="1" dirty="0"/>
          </a:p>
        </p:txBody>
      </p:sp>
      <p:pic>
        <p:nvPicPr>
          <p:cNvPr id="9" name="图片 8">
            <a:extLst>
              <a:ext uri="{FF2B5EF4-FFF2-40B4-BE49-F238E27FC236}">
                <a16:creationId xmlns:a16="http://schemas.microsoft.com/office/drawing/2014/main" id="{38926880-B8F3-41A0-9E99-37B67BAF8C19}"/>
              </a:ext>
            </a:extLst>
          </p:cNvPr>
          <p:cNvPicPr>
            <a:picLocks noChangeAspect="1"/>
          </p:cNvPicPr>
          <p:nvPr/>
        </p:nvPicPr>
        <p:blipFill>
          <a:blip r:embed="rId2"/>
          <a:stretch>
            <a:fillRect/>
          </a:stretch>
        </p:blipFill>
        <p:spPr>
          <a:xfrm>
            <a:off x="1047841" y="1616355"/>
            <a:ext cx="6797041" cy="4990476"/>
          </a:xfrm>
          <a:prstGeom prst="rect">
            <a:avLst/>
          </a:prstGeom>
        </p:spPr>
      </p:pic>
      <p:grpSp>
        <p:nvGrpSpPr>
          <p:cNvPr id="10" name="组合 9">
            <a:extLst>
              <a:ext uri="{FF2B5EF4-FFF2-40B4-BE49-F238E27FC236}">
                <a16:creationId xmlns:a16="http://schemas.microsoft.com/office/drawing/2014/main" id="{59F9DB29-0B5A-42F5-9C5B-A6CB1B87E1E0}"/>
              </a:ext>
            </a:extLst>
          </p:cNvPr>
          <p:cNvGrpSpPr/>
          <p:nvPr/>
        </p:nvGrpSpPr>
        <p:grpSpPr>
          <a:xfrm>
            <a:off x="1739590" y="1918010"/>
            <a:ext cx="6032810" cy="4215161"/>
            <a:chOff x="1739590" y="1918010"/>
            <a:chExt cx="6032810" cy="4215161"/>
          </a:xfrm>
        </p:grpSpPr>
        <p:cxnSp>
          <p:nvCxnSpPr>
            <p:cNvPr id="11" name="直接箭头连接符 10">
              <a:extLst>
                <a:ext uri="{FF2B5EF4-FFF2-40B4-BE49-F238E27FC236}">
                  <a16:creationId xmlns:a16="http://schemas.microsoft.com/office/drawing/2014/main" id="{5CB98771-4F8E-4C97-894D-11FD0879A768}"/>
                </a:ext>
              </a:extLst>
            </p:cNvPr>
            <p:cNvCxnSpPr>
              <a:cxnSpLocks/>
            </p:cNvCxnSpPr>
            <p:nvPr/>
          </p:nvCxnSpPr>
          <p:spPr>
            <a:xfrm>
              <a:off x="1739590" y="3573965"/>
              <a:ext cx="6032810" cy="3283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A768CBD-41DF-471C-B638-EBE6A3E50A4C}"/>
                </a:ext>
              </a:extLst>
            </p:cNvPr>
            <p:cNvCxnSpPr>
              <a:cxnSpLocks/>
            </p:cNvCxnSpPr>
            <p:nvPr/>
          </p:nvCxnSpPr>
          <p:spPr>
            <a:xfrm flipV="1">
              <a:off x="4822899" y="1918010"/>
              <a:ext cx="0" cy="421516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3" name="直接箭头连接符 12">
            <a:extLst>
              <a:ext uri="{FF2B5EF4-FFF2-40B4-BE49-F238E27FC236}">
                <a16:creationId xmlns:a16="http://schemas.microsoft.com/office/drawing/2014/main" id="{DD69A106-E4D7-418E-8337-C8A89F6CB4E3}"/>
              </a:ext>
            </a:extLst>
          </p:cNvPr>
          <p:cNvCxnSpPr>
            <a:cxnSpLocks/>
          </p:cNvCxnSpPr>
          <p:nvPr/>
        </p:nvCxnSpPr>
        <p:spPr>
          <a:xfrm flipH="1">
            <a:off x="2108201" y="3573965"/>
            <a:ext cx="2714698" cy="2043668"/>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AD1DC65-EB19-4809-8209-5A5A4D69FD74}"/>
              </a:ext>
            </a:extLst>
          </p:cNvPr>
          <p:cNvCxnSpPr>
            <a:cxnSpLocks/>
          </p:cNvCxnSpPr>
          <p:nvPr/>
        </p:nvCxnSpPr>
        <p:spPr>
          <a:xfrm flipH="1">
            <a:off x="1986280" y="3573965"/>
            <a:ext cx="2836619" cy="515435"/>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0856902-CA6B-4B49-B9C0-A216CFE6B001}"/>
              </a:ext>
            </a:extLst>
          </p:cNvPr>
          <p:cNvCxnSpPr>
            <a:cxnSpLocks/>
          </p:cNvCxnSpPr>
          <p:nvPr/>
        </p:nvCxnSpPr>
        <p:spPr>
          <a:xfrm>
            <a:off x="4822899" y="3573965"/>
            <a:ext cx="2720901" cy="378275"/>
          </a:xfrm>
          <a:prstGeom prst="straightConnector1">
            <a:avLst/>
          </a:prstGeom>
          <a:ln>
            <a:solidFill>
              <a:srgbClr val="5C646F"/>
            </a:solidFill>
            <a:tailEnd type="triangle"/>
          </a:ln>
        </p:spPr>
        <p:style>
          <a:lnRef idx="1">
            <a:schemeClr val="accent1"/>
          </a:lnRef>
          <a:fillRef idx="0">
            <a:schemeClr val="accent1"/>
          </a:fillRef>
          <a:effectRef idx="0">
            <a:schemeClr val="accent1"/>
          </a:effectRef>
          <a:fontRef idx="minor">
            <a:schemeClr val="tx1"/>
          </a:fontRef>
        </p:style>
      </p:cxnSp>
      <p:sp>
        <p:nvSpPr>
          <p:cNvPr id="28" name="任意多边形: 形状 27">
            <a:extLst>
              <a:ext uri="{FF2B5EF4-FFF2-40B4-BE49-F238E27FC236}">
                <a16:creationId xmlns:a16="http://schemas.microsoft.com/office/drawing/2014/main" id="{1579F1D9-D010-43CC-BBD8-54948EB2CD1C}"/>
              </a:ext>
            </a:extLst>
          </p:cNvPr>
          <p:cNvSpPr/>
          <p:nvPr/>
        </p:nvSpPr>
        <p:spPr>
          <a:xfrm>
            <a:off x="4445068" y="3642360"/>
            <a:ext cx="792412" cy="266077"/>
          </a:xfrm>
          <a:custGeom>
            <a:avLst/>
            <a:gdLst>
              <a:gd name="connsiteX0" fmla="*/ 792412 w 792412"/>
              <a:gd name="connsiteY0" fmla="*/ 0 h 266077"/>
              <a:gd name="connsiteX1" fmla="*/ 462212 w 792412"/>
              <a:gd name="connsiteY1" fmla="*/ 254000 h 266077"/>
              <a:gd name="connsiteX2" fmla="*/ 40572 w 792412"/>
              <a:gd name="connsiteY2" fmla="*/ 223520 h 266077"/>
              <a:gd name="connsiteX3" fmla="*/ 40572 w 792412"/>
              <a:gd name="connsiteY3" fmla="*/ 208280 h 266077"/>
            </a:gdLst>
            <a:ahLst/>
            <a:cxnLst>
              <a:cxn ang="0">
                <a:pos x="connsiteX0" y="connsiteY0"/>
              </a:cxn>
              <a:cxn ang="0">
                <a:pos x="connsiteX1" y="connsiteY1"/>
              </a:cxn>
              <a:cxn ang="0">
                <a:pos x="connsiteX2" y="connsiteY2"/>
              </a:cxn>
              <a:cxn ang="0">
                <a:pos x="connsiteX3" y="connsiteY3"/>
              </a:cxn>
            </a:cxnLst>
            <a:rect l="l" t="t" r="r" b="b"/>
            <a:pathLst>
              <a:path w="792412" h="266077">
                <a:moveTo>
                  <a:pt x="792412" y="0"/>
                </a:moveTo>
                <a:cubicBezTo>
                  <a:pt x="689965" y="108373"/>
                  <a:pt x="587519" y="216747"/>
                  <a:pt x="462212" y="254000"/>
                </a:cubicBezTo>
                <a:cubicBezTo>
                  <a:pt x="336905" y="291253"/>
                  <a:pt x="110845" y="231140"/>
                  <a:pt x="40572" y="223520"/>
                </a:cubicBezTo>
                <a:cubicBezTo>
                  <a:pt x="-29701" y="215900"/>
                  <a:pt x="5435" y="212090"/>
                  <a:pt x="40572" y="20828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6DACEF4F-79AA-4DA0-B6A9-AA1AF3A07AC6}"/>
              </a:ext>
            </a:extLst>
          </p:cNvPr>
          <p:cNvSpPr/>
          <p:nvPr/>
        </p:nvSpPr>
        <p:spPr>
          <a:xfrm>
            <a:off x="3423920" y="3713480"/>
            <a:ext cx="2341880" cy="565020"/>
          </a:xfrm>
          <a:custGeom>
            <a:avLst/>
            <a:gdLst>
              <a:gd name="connsiteX0" fmla="*/ 2341880 w 2341880"/>
              <a:gd name="connsiteY0" fmla="*/ 0 h 565020"/>
              <a:gd name="connsiteX1" fmla="*/ 1122680 w 2341880"/>
              <a:gd name="connsiteY1" fmla="*/ 563880 h 565020"/>
              <a:gd name="connsiteX2" fmla="*/ 0 w 2341880"/>
              <a:gd name="connsiteY2" fmla="*/ 116840 h 565020"/>
            </a:gdLst>
            <a:ahLst/>
            <a:cxnLst>
              <a:cxn ang="0">
                <a:pos x="connsiteX0" y="connsiteY0"/>
              </a:cxn>
              <a:cxn ang="0">
                <a:pos x="connsiteX1" y="connsiteY1"/>
              </a:cxn>
              <a:cxn ang="0">
                <a:pos x="connsiteX2" y="connsiteY2"/>
              </a:cxn>
            </a:cxnLst>
            <a:rect l="l" t="t" r="r" b="b"/>
            <a:pathLst>
              <a:path w="2341880" h="565020">
                <a:moveTo>
                  <a:pt x="2341880" y="0"/>
                </a:moveTo>
                <a:cubicBezTo>
                  <a:pt x="1927436" y="272203"/>
                  <a:pt x="1512993" y="544407"/>
                  <a:pt x="1122680" y="563880"/>
                </a:cubicBezTo>
                <a:cubicBezTo>
                  <a:pt x="732367" y="583353"/>
                  <a:pt x="366183" y="350096"/>
                  <a:pt x="0" y="11684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0394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a:extLst>
              <a:ext uri="{FF2B5EF4-FFF2-40B4-BE49-F238E27FC236}">
                <a16:creationId xmlns:a16="http://schemas.microsoft.com/office/drawing/2014/main" id="{732E7BB5-77A4-471A-A34C-013CDE783ACB}"/>
              </a:ext>
            </a:extLst>
          </p:cNvPr>
          <p:cNvSpPr txBox="1">
            <a:spLocks noChangeArrowheads="1"/>
          </p:cNvSpPr>
          <p:nvPr/>
        </p:nvSpPr>
        <p:spPr bwMode="auto">
          <a:xfrm>
            <a:off x="395287" y="347285"/>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chemeClr val="tx2"/>
                </a:solidFill>
                <a:latin typeface="Times New Roman" panose="02020603050405020304" pitchFamily="18" charset="0"/>
              </a:rPr>
              <a:t>结果分析</a:t>
            </a:r>
            <a:endParaRPr lang="zh-CN" altLang="en-US" sz="3200" b="1" dirty="0">
              <a:solidFill>
                <a:schemeClr val="tx2"/>
              </a:solidFill>
            </a:endParaRPr>
          </a:p>
        </p:txBody>
      </p:sp>
      <p:sp>
        <p:nvSpPr>
          <p:cNvPr id="3" name="文本框 2">
            <a:extLst>
              <a:ext uri="{FF2B5EF4-FFF2-40B4-BE49-F238E27FC236}">
                <a16:creationId xmlns:a16="http://schemas.microsoft.com/office/drawing/2014/main" id="{60B2B5D4-9702-4D61-AA8B-BEC17CC7C234}"/>
              </a:ext>
            </a:extLst>
          </p:cNvPr>
          <p:cNvSpPr txBox="1"/>
          <p:nvPr/>
        </p:nvSpPr>
        <p:spPr>
          <a:xfrm>
            <a:off x="395287" y="1043375"/>
            <a:ext cx="6563204"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a:t>
            </a:r>
            <a:r>
              <a:rPr lang="en-US" altLang="zh-CN" sz="2400" b="1" kern="100" dirty="0">
                <a:latin typeface="Times New Roman" panose="02020603050405020304" pitchFamily="18" charset="0"/>
                <a:ea typeface="宋体" panose="02010600030101010101" pitchFamily="2" charset="-122"/>
              </a:rPr>
              <a:t>3</a:t>
            </a:r>
            <a:r>
              <a:rPr lang="zh-CN" altLang="en-US" sz="2400" b="1" kern="100" dirty="0">
                <a:effectLst/>
                <a:latin typeface="Times New Roman" panose="02020603050405020304" pitchFamily="18" charset="0"/>
                <a:ea typeface="宋体" panose="02010600030101010101" pitchFamily="2" charset="-122"/>
              </a:rPr>
              <a:t>）向量夹角分析</a:t>
            </a:r>
            <a:endParaRPr lang="zh-CN" altLang="en-US" sz="2400" b="1" dirty="0"/>
          </a:p>
        </p:txBody>
      </p:sp>
      <p:pic>
        <p:nvPicPr>
          <p:cNvPr id="2" name="图片 1">
            <a:extLst>
              <a:ext uri="{FF2B5EF4-FFF2-40B4-BE49-F238E27FC236}">
                <a16:creationId xmlns:a16="http://schemas.microsoft.com/office/drawing/2014/main" id="{5FB14FAD-276B-4BE8-879F-6A1D4425C16D}"/>
              </a:ext>
            </a:extLst>
          </p:cNvPr>
          <p:cNvPicPr>
            <a:picLocks noChangeAspect="1"/>
          </p:cNvPicPr>
          <p:nvPr/>
        </p:nvPicPr>
        <p:blipFill>
          <a:blip r:embed="rId2"/>
          <a:stretch>
            <a:fillRect/>
          </a:stretch>
        </p:blipFill>
        <p:spPr>
          <a:xfrm>
            <a:off x="1047841" y="1616355"/>
            <a:ext cx="6797041" cy="4990476"/>
          </a:xfrm>
          <a:prstGeom prst="rect">
            <a:avLst/>
          </a:prstGeom>
        </p:spPr>
      </p:pic>
      <p:grpSp>
        <p:nvGrpSpPr>
          <p:cNvPr id="27" name="组合 26">
            <a:extLst>
              <a:ext uri="{FF2B5EF4-FFF2-40B4-BE49-F238E27FC236}">
                <a16:creationId xmlns:a16="http://schemas.microsoft.com/office/drawing/2014/main" id="{014FE5F3-9B8F-4226-B1DA-23DD5024E065}"/>
              </a:ext>
            </a:extLst>
          </p:cNvPr>
          <p:cNvGrpSpPr/>
          <p:nvPr/>
        </p:nvGrpSpPr>
        <p:grpSpPr>
          <a:xfrm>
            <a:off x="1739590" y="1918010"/>
            <a:ext cx="6032810" cy="4215161"/>
            <a:chOff x="1739590" y="1918010"/>
            <a:chExt cx="6032810" cy="4215161"/>
          </a:xfrm>
        </p:grpSpPr>
        <p:cxnSp>
          <p:nvCxnSpPr>
            <p:cNvPr id="9" name="直接箭头连接符 8">
              <a:extLst>
                <a:ext uri="{FF2B5EF4-FFF2-40B4-BE49-F238E27FC236}">
                  <a16:creationId xmlns:a16="http://schemas.microsoft.com/office/drawing/2014/main" id="{2E89BA6C-53A8-4ED2-929C-34C94FA07C71}"/>
                </a:ext>
              </a:extLst>
            </p:cNvPr>
            <p:cNvCxnSpPr>
              <a:cxnSpLocks/>
            </p:cNvCxnSpPr>
            <p:nvPr/>
          </p:nvCxnSpPr>
          <p:spPr>
            <a:xfrm>
              <a:off x="1739590" y="3573965"/>
              <a:ext cx="6032810" cy="3283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205D9F3-F20B-4763-86CE-166A1AC2C781}"/>
                </a:ext>
              </a:extLst>
            </p:cNvPr>
            <p:cNvCxnSpPr>
              <a:cxnSpLocks/>
            </p:cNvCxnSpPr>
            <p:nvPr/>
          </p:nvCxnSpPr>
          <p:spPr>
            <a:xfrm flipV="1">
              <a:off x="4822899" y="1918010"/>
              <a:ext cx="0" cy="421516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直接箭头连接符 17">
            <a:extLst>
              <a:ext uri="{FF2B5EF4-FFF2-40B4-BE49-F238E27FC236}">
                <a16:creationId xmlns:a16="http://schemas.microsoft.com/office/drawing/2014/main" id="{2CEFF78C-A2E8-44BC-B129-2FCABDAC07E0}"/>
              </a:ext>
            </a:extLst>
          </p:cNvPr>
          <p:cNvCxnSpPr>
            <a:cxnSpLocks/>
          </p:cNvCxnSpPr>
          <p:nvPr/>
        </p:nvCxnSpPr>
        <p:spPr>
          <a:xfrm flipH="1">
            <a:off x="3833225" y="3602561"/>
            <a:ext cx="978745" cy="2212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C2E01FB-B85B-420B-8054-85217B820010}"/>
              </a:ext>
            </a:extLst>
          </p:cNvPr>
          <p:cNvCxnSpPr>
            <a:cxnSpLocks/>
          </p:cNvCxnSpPr>
          <p:nvPr/>
        </p:nvCxnSpPr>
        <p:spPr>
          <a:xfrm flipH="1" flipV="1">
            <a:off x="2220686" y="2892490"/>
            <a:ext cx="2638454" cy="712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ECD81A2-8BBE-4369-BABB-BD4F02C727DC}"/>
              </a:ext>
            </a:extLst>
          </p:cNvPr>
          <p:cNvCxnSpPr>
            <a:cxnSpLocks/>
          </p:cNvCxnSpPr>
          <p:nvPr/>
        </p:nvCxnSpPr>
        <p:spPr>
          <a:xfrm flipH="1" flipV="1">
            <a:off x="2220686" y="3530995"/>
            <a:ext cx="2602214" cy="747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89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DF9A211-9BB4-4067-A12B-0AAD36D6C11A}"/>
              </a:ext>
            </a:extLst>
          </p:cNvPr>
          <p:cNvSpPr>
            <a:spLocks noGrp="1" noRot="1" noChangeArrowheads="1"/>
          </p:cNvSpPr>
          <p:nvPr>
            <p:ph type="body" idx="1"/>
          </p:nvPr>
        </p:nvSpPr>
        <p:spPr>
          <a:xfrm>
            <a:off x="500063" y="714375"/>
            <a:ext cx="8001000" cy="5105400"/>
          </a:xfrm>
        </p:spPr>
        <p:txBody>
          <a:bodyPr/>
          <a:lstStyle/>
          <a:p>
            <a:pPr marL="0" indent="542925" algn="just" eaLnBrk="1" hangingPunct="1">
              <a:buFont typeface="Wingdings 2" panose="05020102010507070707" pitchFamily="18" charset="2"/>
              <a:buNone/>
            </a:pPr>
            <a:r>
              <a:rPr lang="zh-CN" altLang="en-US" dirty="0">
                <a:solidFill>
                  <a:schemeClr val="tx2"/>
                </a:solidFill>
                <a:latin typeface="宋体" panose="02010600030101010101" pitchFamily="2" charset="-122"/>
              </a:rPr>
              <a:t>由图可以直观看出，</a:t>
            </a:r>
            <a:r>
              <a:rPr lang="zh-CN" altLang="en-US" dirty="0">
                <a:solidFill>
                  <a:schemeClr val="tx2"/>
                </a:solidFill>
              </a:rPr>
              <a:t>“</a:t>
            </a:r>
            <a:r>
              <a:rPr lang="zh-CN" altLang="en-US" dirty="0">
                <a:solidFill>
                  <a:schemeClr val="tx2"/>
                </a:solidFill>
                <a:latin typeface="宋体" panose="02010600030101010101" pitchFamily="2" charset="-122"/>
              </a:rPr>
              <a:t>波澜</a:t>
            </a:r>
            <a:r>
              <a:rPr lang="zh-CN" altLang="en-US" dirty="0">
                <a:solidFill>
                  <a:schemeClr val="tx2"/>
                </a:solidFill>
              </a:rPr>
              <a:t>”</a:t>
            </a:r>
            <a:r>
              <a:rPr lang="zh-CN" altLang="en-US" dirty="0">
                <a:solidFill>
                  <a:schemeClr val="tx2"/>
                </a:solidFill>
                <a:latin typeface="宋体" panose="02010600030101010101" pitchFamily="2" charset="-122"/>
              </a:rPr>
              <a:t>与</a:t>
            </a:r>
            <a:r>
              <a:rPr lang="zh-CN" altLang="en-US" dirty="0">
                <a:solidFill>
                  <a:schemeClr val="tx2"/>
                </a:solidFill>
              </a:rPr>
              <a:t>“</a:t>
            </a:r>
            <a:r>
              <a:rPr lang="zh-CN" altLang="en-US" dirty="0">
                <a:solidFill>
                  <a:schemeClr val="tx2"/>
                </a:solidFill>
                <a:latin typeface="宋体" panose="02010600030101010101" pitchFamily="2" charset="-122"/>
              </a:rPr>
              <a:t>洗衣机</a:t>
            </a:r>
            <a:r>
              <a:rPr lang="zh-CN" altLang="en-US" dirty="0">
                <a:solidFill>
                  <a:schemeClr val="tx2"/>
                </a:solidFill>
              </a:rPr>
              <a:t>”</a:t>
            </a:r>
            <a:r>
              <a:rPr lang="zh-CN" altLang="en-US" dirty="0">
                <a:solidFill>
                  <a:schemeClr val="tx2"/>
                </a:solidFill>
                <a:latin typeface="宋体" panose="02010600030101010101" pitchFamily="2" charset="-122"/>
              </a:rPr>
              <a:t>产品相联系，引起的感觉是</a:t>
            </a:r>
            <a:r>
              <a:rPr lang="zh-CN" altLang="en-US" dirty="0">
                <a:solidFill>
                  <a:schemeClr val="tx2"/>
                </a:solidFill>
              </a:rPr>
              <a:t>“</a:t>
            </a:r>
            <a:r>
              <a:rPr lang="zh-CN" altLang="en-US" dirty="0">
                <a:solidFill>
                  <a:schemeClr val="tx2"/>
                </a:solidFill>
                <a:latin typeface="宋体" panose="02010600030101010101" pitchFamily="2" charset="-122"/>
              </a:rPr>
              <a:t>兴奋</a:t>
            </a:r>
            <a:r>
              <a:rPr lang="zh-CN" altLang="en-US" dirty="0">
                <a:solidFill>
                  <a:schemeClr val="tx2"/>
                </a:solidFill>
              </a:rPr>
              <a:t>”</a:t>
            </a:r>
            <a:r>
              <a:rPr lang="zh-CN" altLang="en-US" dirty="0">
                <a:solidFill>
                  <a:schemeClr val="tx2"/>
                </a:solidFill>
                <a:latin typeface="宋体" panose="02010600030101010101" pitchFamily="2" charset="-122"/>
              </a:rPr>
              <a:t>，因此</a:t>
            </a:r>
            <a:r>
              <a:rPr lang="zh-CN" altLang="en-US" dirty="0">
                <a:solidFill>
                  <a:schemeClr val="tx2"/>
                </a:solidFill>
              </a:rPr>
              <a:t>“</a:t>
            </a:r>
            <a:r>
              <a:rPr lang="zh-CN" altLang="en-US" dirty="0">
                <a:solidFill>
                  <a:schemeClr val="tx2"/>
                </a:solidFill>
                <a:latin typeface="宋体" panose="02010600030101010101" pitchFamily="2" charset="-122"/>
              </a:rPr>
              <a:t>波澜</a:t>
            </a:r>
            <a:r>
              <a:rPr lang="zh-CN" altLang="en-US" dirty="0">
                <a:solidFill>
                  <a:schemeClr val="tx2"/>
                </a:solidFill>
              </a:rPr>
              <a:t>”</a:t>
            </a:r>
            <a:r>
              <a:rPr lang="zh-CN" altLang="en-US" dirty="0">
                <a:solidFill>
                  <a:schemeClr val="tx2"/>
                </a:solidFill>
                <a:latin typeface="宋体" panose="02010600030101010101" pitchFamily="2" charset="-122"/>
              </a:rPr>
              <a:t>不是合适的纯净水品牌名称。</a:t>
            </a:r>
            <a:endParaRPr lang="en-US" altLang="zh-CN" dirty="0">
              <a:solidFill>
                <a:schemeClr val="tx2"/>
              </a:solidFill>
              <a:latin typeface="宋体" panose="02010600030101010101" pitchFamily="2" charset="-122"/>
            </a:endParaRPr>
          </a:p>
          <a:p>
            <a:pPr marL="0" indent="542925" algn="just" eaLnBrk="1" hangingPunct="1">
              <a:buFont typeface="Wingdings 2" panose="05020102010507070707" pitchFamily="18" charset="2"/>
              <a:buNone/>
            </a:pPr>
            <a:r>
              <a:rPr lang="zh-CN" altLang="en-US" dirty="0">
                <a:solidFill>
                  <a:schemeClr val="tx2"/>
                </a:solidFill>
                <a:latin typeface="宋体" panose="02010600030101010101" pitchFamily="2" charset="-122"/>
              </a:rPr>
              <a:t>娃哈哈公司的产品是</a:t>
            </a:r>
            <a:r>
              <a:rPr lang="zh-CN" altLang="en-US" dirty="0">
                <a:solidFill>
                  <a:schemeClr val="tx2"/>
                </a:solidFill>
              </a:rPr>
              <a:t>“</a:t>
            </a:r>
            <a:r>
              <a:rPr lang="zh-CN" altLang="en-US" dirty="0">
                <a:solidFill>
                  <a:schemeClr val="tx2"/>
                </a:solidFill>
                <a:latin typeface="宋体" panose="02010600030101010101" pitchFamily="2" charset="-122"/>
              </a:rPr>
              <a:t>纯水</a:t>
            </a:r>
            <a:r>
              <a:rPr lang="zh-CN" altLang="en-US" dirty="0">
                <a:solidFill>
                  <a:schemeClr val="tx2"/>
                </a:solidFill>
              </a:rPr>
              <a:t>”</a:t>
            </a:r>
            <a:r>
              <a:rPr lang="zh-CN" altLang="en-US" dirty="0">
                <a:solidFill>
                  <a:schemeClr val="tx2"/>
                </a:solidFill>
                <a:latin typeface="宋体" panose="02010600030101010101" pitchFamily="2" charset="-122"/>
              </a:rPr>
              <a:t>如果想要使该名称给人们一种</a:t>
            </a:r>
            <a:r>
              <a:rPr lang="zh-CN" altLang="en-US" dirty="0">
                <a:solidFill>
                  <a:schemeClr val="tx2"/>
                </a:solidFill>
              </a:rPr>
              <a:t>“</a:t>
            </a:r>
            <a:r>
              <a:rPr lang="zh-CN" altLang="en-US" dirty="0">
                <a:solidFill>
                  <a:schemeClr val="tx2"/>
                </a:solidFill>
                <a:latin typeface="宋体" panose="02010600030101010101" pitchFamily="2" charset="-122"/>
              </a:rPr>
              <a:t>纯净</a:t>
            </a:r>
            <a:r>
              <a:rPr lang="zh-CN" altLang="en-US" dirty="0">
                <a:solidFill>
                  <a:schemeClr val="tx2"/>
                </a:solidFill>
              </a:rPr>
              <a:t>”</a:t>
            </a:r>
            <a:r>
              <a:rPr lang="zh-CN" altLang="en-US" dirty="0">
                <a:solidFill>
                  <a:schemeClr val="tx2"/>
                </a:solidFill>
                <a:latin typeface="宋体" panose="02010600030101010101" pitchFamily="2" charset="-122"/>
              </a:rPr>
              <a:t>的感觉，那么</a:t>
            </a:r>
            <a:r>
              <a:rPr lang="zh-CN" altLang="en-US" dirty="0">
                <a:solidFill>
                  <a:schemeClr val="tx2"/>
                </a:solidFill>
              </a:rPr>
              <a:t>“</a:t>
            </a:r>
            <a:r>
              <a:rPr lang="zh-CN" altLang="en-US" b="1" dirty="0"/>
              <a:t>娃哈哈</a:t>
            </a:r>
            <a:r>
              <a:rPr lang="zh-CN" altLang="en-US" dirty="0">
                <a:solidFill>
                  <a:schemeClr val="tx2"/>
                </a:solidFill>
              </a:rPr>
              <a:t>”</a:t>
            </a:r>
            <a:r>
              <a:rPr lang="zh-CN" altLang="en-US" dirty="0">
                <a:solidFill>
                  <a:schemeClr val="tx2"/>
                </a:solidFill>
                <a:latin typeface="宋体" panose="02010600030101010101" pitchFamily="2" charset="-122"/>
              </a:rPr>
              <a:t> 将是最好的商品名称。如果想要使该名称给人们一种</a:t>
            </a:r>
            <a:r>
              <a:rPr lang="zh-CN" altLang="en-US" dirty="0">
                <a:solidFill>
                  <a:schemeClr val="tx2"/>
                </a:solidFill>
              </a:rPr>
              <a:t>“</a:t>
            </a:r>
            <a:r>
              <a:rPr lang="zh-CN" altLang="en-US" dirty="0">
                <a:solidFill>
                  <a:schemeClr val="tx2"/>
                </a:solidFill>
                <a:latin typeface="宋体" panose="02010600030101010101" pitchFamily="2" charset="-122"/>
              </a:rPr>
              <a:t>清爽</a:t>
            </a:r>
            <a:r>
              <a:rPr lang="zh-CN" altLang="en-US" dirty="0">
                <a:solidFill>
                  <a:schemeClr val="tx2"/>
                </a:solidFill>
              </a:rPr>
              <a:t>”</a:t>
            </a:r>
            <a:r>
              <a:rPr lang="zh-CN" altLang="en-US" dirty="0">
                <a:solidFill>
                  <a:schemeClr val="tx2"/>
                </a:solidFill>
                <a:latin typeface="宋体" panose="02010600030101010101" pitchFamily="2" charset="-122"/>
              </a:rPr>
              <a:t> 的感觉，那么</a:t>
            </a:r>
            <a:r>
              <a:rPr lang="zh-CN" altLang="en-US" dirty="0">
                <a:solidFill>
                  <a:schemeClr val="tx2"/>
                </a:solidFill>
              </a:rPr>
              <a:t>“</a:t>
            </a:r>
            <a:r>
              <a:rPr lang="zh-CN" altLang="en-US" dirty="0">
                <a:solidFill>
                  <a:schemeClr val="tx2"/>
                </a:solidFill>
                <a:latin typeface="宋体" panose="02010600030101010101" pitchFamily="2" charset="-122"/>
              </a:rPr>
              <a:t>玉泉</a:t>
            </a:r>
            <a:r>
              <a:rPr lang="zh-CN" altLang="en-US" dirty="0">
                <a:solidFill>
                  <a:schemeClr val="tx2"/>
                </a:solidFill>
              </a:rPr>
              <a:t>”</a:t>
            </a:r>
            <a:r>
              <a:rPr lang="zh-CN" altLang="en-US" dirty="0">
                <a:solidFill>
                  <a:schemeClr val="tx2"/>
                </a:solidFill>
                <a:latin typeface="宋体" panose="02010600030101010101" pitchFamily="2" charset="-122"/>
              </a:rPr>
              <a:t>将是最好的商品名称。</a:t>
            </a:r>
            <a:endParaRPr lang="zh-CN" altLang="en-US" dirty="0">
              <a:solidFill>
                <a:schemeClr val="tx2"/>
              </a:solidFill>
            </a:endParaRPr>
          </a:p>
        </p:txBody>
      </p:sp>
    </p:spTree>
  </p:cSld>
  <p:clrMapOvr>
    <a:masterClrMapping/>
  </p:clrMapOvr>
  <p:transition spd="med">
    <p:strips dir="l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4D87508-EA2C-4BF6-81D2-69967953F9C4}"/>
              </a:ext>
            </a:extLst>
          </p:cNvPr>
          <p:cNvSpPr>
            <a:spLocks noGrp="1" noRot="1" noChangeArrowheads="1"/>
          </p:cNvSpPr>
          <p:nvPr>
            <p:ph type="title"/>
          </p:nvPr>
        </p:nvSpPr>
        <p:spPr>
          <a:xfrm>
            <a:off x="0" y="571500"/>
            <a:ext cx="8540750" cy="457200"/>
          </a:xfrm>
        </p:spPr>
        <p:txBody>
          <a:bodyPr/>
          <a:lstStyle/>
          <a:p>
            <a:pPr eaLnBrk="1" hangingPunct="1"/>
            <a:r>
              <a:rPr lang="zh-CN" altLang="en-US" sz="3600"/>
              <a:t>四、对应分析方法的优缺点</a:t>
            </a:r>
          </a:p>
        </p:txBody>
      </p:sp>
      <p:sp>
        <p:nvSpPr>
          <p:cNvPr id="48131" name="Rectangle 3">
            <a:extLst>
              <a:ext uri="{FF2B5EF4-FFF2-40B4-BE49-F238E27FC236}">
                <a16:creationId xmlns:a16="http://schemas.microsoft.com/office/drawing/2014/main" id="{DE021840-B3DF-4399-85D3-FD2654B4A070}"/>
              </a:ext>
            </a:extLst>
          </p:cNvPr>
          <p:cNvSpPr>
            <a:spLocks noGrp="1" noRot="1" noChangeArrowheads="1"/>
          </p:cNvSpPr>
          <p:nvPr>
            <p:ph type="body" idx="1"/>
          </p:nvPr>
        </p:nvSpPr>
        <p:spPr>
          <a:xfrm>
            <a:off x="646144" y="1494063"/>
            <a:ext cx="8001000" cy="4572000"/>
          </a:xfrm>
        </p:spPr>
        <p:txBody>
          <a:bodyPr/>
          <a:lstStyle/>
          <a:p>
            <a:pPr marL="984250" indent="-984250" eaLnBrk="1" hangingPunct="1">
              <a:buFont typeface="Wingdings 2" panose="05020102010507070707" pitchFamily="18" charset="2"/>
              <a:buNone/>
              <a:defRPr/>
            </a:pPr>
            <a:r>
              <a:rPr lang="zh-CN" altLang="en-US" dirty="0">
                <a:solidFill>
                  <a:srgbClr val="000099"/>
                </a:solidFill>
                <a:latin typeface="黑体" panose="02010609060101010101" pitchFamily="49" charset="-122"/>
                <a:ea typeface="黑体" panose="02010609060101010101" pitchFamily="49" charset="-122"/>
              </a:rPr>
              <a:t>优点</a:t>
            </a:r>
            <a:endParaRPr lang="en-US" altLang="zh-CN" dirty="0">
              <a:solidFill>
                <a:srgbClr val="000099"/>
              </a:solidFill>
              <a:latin typeface="黑体" panose="02010609060101010101" pitchFamily="49" charset="-122"/>
              <a:ea typeface="黑体" panose="02010609060101010101" pitchFamily="49" charset="-122"/>
            </a:endParaRPr>
          </a:p>
          <a:p>
            <a:pPr marL="984250" indent="-984250" eaLnBrk="1" hangingPunct="1">
              <a:buFont typeface="Wingdings 2" panose="05020102010507070707" pitchFamily="18" charset="2"/>
              <a:buNone/>
              <a:defRPr/>
            </a:pPr>
            <a:r>
              <a:rPr lang="zh-CN" altLang="en-US" dirty="0"/>
              <a:t>（</a:t>
            </a:r>
            <a:r>
              <a:rPr lang="en-US" altLang="zh-CN" dirty="0"/>
              <a:t>1</a:t>
            </a:r>
            <a:r>
              <a:rPr lang="zh-CN" altLang="en-US" dirty="0"/>
              <a:t>）定性变量划分的类别越多，这种方法的优越性越明显</a:t>
            </a:r>
          </a:p>
          <a:p>
            <a:pPr eaLnBrk="1" hangingPunct="1">
              <a:buFont typeface="Wingdings 2" panose="05020102010507070707" pitchFamily="18" charset="2"/>
              <a:buNone/>
              <a:defRPr/>
            </a:pPr>
            <a:r>
              <a:rPr lang="zh-CN" altLang="en-US" dirty="0"/>
              <a:t>（</a:t>
            </a:r>
            <a:r>
              <a:rPr lang="en-US" altLang="zh-CN" dirty="0"/>
              <a:t>2</a:t>
            </a:r>
            <a:r>
              <a:rPr lang="zh-CN" altLang="en-US" dirty="0"/>
              <a:t>）揭示行变量类间与列变量类间的联系</a:t>
            </a:r>
          </a:p>
          <a:p>
            <a:pPr eaLnBrk="1" hangingPunct="1">
              <a:buFont typeface="Wingdings 2" panose="05020102010507070707" pitchFamily="18" charset="2"/>
              <a:buNone/>
              <a:defRPr/>
            </a:pPr>
            <a:r>
              <a:rPr lang="zh-CN" altLang="en-US" dirty="0"/>
              <a:t>（</a:t>
            </a:r>
            <a:r>
              <a:rPr lang="en-US" altLang="zh-CN" dirty="0"/>
              <a:t>3</a:t>
            </a:r>
            <a:r>
              <a:rPr lang="zh-CN" altLang="en-US" dirty="0"/>
              <a:t>）直观地表</a:t>
            </a:r>
            <a:r>
              <a:rPr lang="zh-CN" dirty="0"/>
              <a:t>变量所含类别间的关系</a:t>
            </a:r>
            <a:endParaRPr lang="zh-CN" altLang="en-US" dirty="0"/>
          </a:p>
          <a:p>
            <a:pPr eaLnBrk="1" hangingPunct="1">
              <a:buFont typeface="Wingdings 2" panose="05020102010507070707" pitchFamily="18" charset="2"/>
              <a:buNone/>
              <a:defRPr/>
            </a:pPr>
            <a:r>
              <a:rPr lang="zh-CN" altLang="en-US" dirty="0">
                <a:solidFill>
                  <a:srgbClr val="000099"/>
                </a:solidFill>
                <a:latin typeface="黑体" panose="02010609060101010101" pitchFamily="49" charset="-122"/>
                <a:ea typeface="黑体" panose="02010609060101010101" pitchFamily="49" charset="-122"/>
              </a:rPr>
              <a:t>缺点</a:t>
            </a:r>
            <a:r>
              <a:rPr lang="zh-CN" altLang="en-US" dirty="0"/>
              <a:t>：</a:t>
            </a:r>
            <a:endParaRPr lang="en-US" altLang="zh-CN" dirty="0"/>
          </a:p>
          <a:p>
            <a:pPr eaLnBrk="1" hangingPunct="1">
              <a:buFont typeface="Wingdings 2" panose="05020102010507070707" pitchFamily="18" charset="2"/>
              <a:buNone/>
              <a:defRPr/>
            </a:pPr>
            <a:r>
              <a:rPr lang="zh-CN" altLang="en-US" dirty="0"/>
              <a:t>（</a:t>
            </a:r>
            <a:r>
              <a:rPr lang="en-US" altLang="zh-CN" dirty="0"/>
              <a:t>1</a:t>
            </a:r>
            <a:r>
              <a:rPr lang="zh-CN" altLang="en-US" dirty="0"/>
              <a:t>）不能用于相关关系的假设检验</a:t>
            </a:r>
          </a:p>
          <a:p>
            <a:pPr eaLnBrk="1" hangingPunct="1">
              <a:buFont typeface="Wingdings 2" panose="05020102010507070707" pitchFamily="18" charset="2"/>
              <a:buNone/>
              <a:defRPr/>
            </a:pPr>
            <a:r>
              <a:rPr lang="zh-CN" altLang="en-US" dirty="0"/>
              <a:t>（</a:t>
            </a:r>
            <a:r>
              <a:rPr lang="en-US" altLang="zh-CN" dirty="0"/>
              <a:t>2</a:t>
            </a:r>
            <a:r>
              <a:rPr lang="zh-CN" altLang="en-US" dirty="0"/>
              <a:t>）受极端值的影响</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1">
            <a:extLst>
              <a:ext uri="{FF2B5EF4-FFF2-40B4-BE49-F238E27FC236}">
                <a16:creationId xmlns:a16="http://schemas.microsoft.com/office/drawing/2014/main" id="{90173763-23D8-4732-8EFE-67E37EBADD55}"/>
              </a:ext>
            </a:extLst>
          </p:cNvPr>
          <p:cNvSpPr txBox="1">
            <a:spLocks noChangeArrowheads="1"/>
          </p:cNvSpPr>
          <p:nvPr/>
        </p:nvSpPr>
        <p:spPr bwMode="auto">
          <a:xfrm>
            <a:off x="596900" y="1628775"/>
            <a:ext cx="81375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00B050"/>
              </a:buClr>
              <a:buSzPct val="90000"/>
              <a:buFont typeface="Wingdings" panose="05000000000000000000" pitchFamily="2" charset="2"/>
              <a:buChar char="n"/>
            </a:pPr>
            <a:r>
              <a:rPr lang="zh-CN" altLang="en-US"/>
              <a:t>概念发展   </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Concept Development)</a:t>
            </a:r>
          </a:p>
          <a:p>
            <a:pPr eaLnBrk="1" hangingPunct="1">
              <a:lnSpc>
                <a:spcPct val="120000"/>
              </a:lnSpc>
              <a:spcBef>
                <a:spcPct val="0"/>
              </a:spcBef>
              <a:buClr>
                <a:srgbClr val="00B050"/>
              </a:buClr>
              <a:buSzPct val="90000"/>
              <a:buFont typeface="Wingdings" panose="05000000000000000000" pitchFamily="2" charset="2"/>
              <a:buChar char="n"/>
            </a:pPr>
            <a:r>
              <a:rPr lang="zh-CN" altLang="en-US"/>
              <a:t>新产品开发 </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(New Product Development)</a:t>
            </a:r>
          </a:p>
          <a:p>
            <a:pPr eaLnBrk="1" hangingPunct="1">
              <a:lnSpc>
                <a:spcPct val="120000"/>
              </a:lnSpc>
              <a:spcBef>
                <a:spcPct val="0"/>
              </a:spcBef>
              <a:buClr>
                <a:srgbClr val="00B050"/>
              </a:buClr>
              <a:buSzPct val="90000"/>
              <a:buFont typeface="Wingdings" panose="05000000000000000000" pitchFamily="2" charset="2"/>
              <a:buChar char="n"/>
            </a:pPr>
            <a:r>
              <a:rPr lang="zh-CN" altLang="en-US">
                <a:latin typeface="Times New Roman" panose="02020603050405020304" pitchFamily="18" charset="0"/>
                <a:cs typeface="Times New Roman" panose="02020603050405020304" pitchFamily="18" charset="0"/>
              </a:rPr>
              <a:t>市场细分     </a:t>
            </a:r>
            <a:r>
              <a:rPr lang="en-US" altLang="zh-CN">
                <a:latin typeface="Times New Roman" panose="02020603050405020304" pitchFamily="18" charset="0"/>
                <a:cs typeface="Times New Roman" panose="02020603050405020304" pitchFamily="18" charset="0"/>
              </a:rPr>
              <a:t>(Market Segmentation)</a:t>
            </a:r>
          </a:p>
          <a:p>
            <a:pPr eaLnBrk="1" hangingPunct="1">
              <a:lnSpc>
                <a:spcPct val="120000"/>
              </a:lnSpc>
              <a:spcBef>
                <a:spcPct val="0"/>
              </a:spcBef>
              <a:buClr>
                <a:srgbClr val="00B050"/>
              </a:buClr>
              <a:buSzPct val="90000"/>
              <a:buFont typeface="Wingdings" panose="05000000000000000000" pitchFamily="2" charset="2"/>
              <a:buChar char="n"/>
            </a:pPr>
            <a:r>
              <a:rPr lang="zh-CN" altLang="en-US">
                <a:latin typeface="Times New Roman" panose="02020603050405020304" pitchFamily="18" charset="0"/>
                <a:cs typeface="Times New Roman" panose="02020603050405020304" pitchFamily="18" charset="0"/>
              </a:rPr>
              <a:t>竞争分析     </a:t>
            </a:r>
            <a:r>
              <a:rPr lang="en-US" altLang="zh-CN">
                <a:latin typeface="Times New Roman" panose="02020603050405020304" pitchFamily="18" charset="0"/>
                <a:cs typeface="Times New Roman" panose="02020603050405020304" pitchFamily="18" charset="0"/>
              </a:rPr>
              <a:t>(Competitive Analysis)</a:t>
            </a:r>
          </a:p>
          <a:p>
            <a:pPr eaLnBrk="1" hangingPunct="1">
              <a:lnSpc>
                <a:spcPct val="120000"/>
              </a:lnSpc>
              <a:spcBef>
                <a:spcPct val="0"/>
              </a:spcBef>
              <a:buClr>
                <a:srgbClr val="00B050"/>
              </a:buClr>
              <a:buSzPct val="90000"/>
              <a:buFont typeface="Wingdings" panose="05000000000000000000" pitchFamily="2" charset="2"/>
              <a:buChar char="n"/>
            </a:pPr>
            <a:r>
              <a:rPr lang="zh-CN" altLang="en-US">
                <a:latin typeface="Times New Roman" panose="02020603050405020304" pitchFamily="18" charset="0"/>
                <a:cs typeface="Times New Roman" panose="02020603050405020304" pitchFamily="18" charset="0"/>
              </a:rPr>
              <a:t>广告研究     </a:t>
            </a:r>
            <a:r>
              <a:rPr lang="en-US" altLang="zh-CN">
                <a:latin typeface="Times New Roman" panose="02020603050405020304" pitchFamily="18" charset="0"/>
                <a:cs typeface="Times New Roman" panose="02020603050405020304" pitchFamily="18" charset="0"/>
              </a:rPr>
              <a:t>(Advertisement Research)</a:t>
            </a:r>
          </a:p>
          <a:p>
            <a:pPr eaLnBrk="1" hangingPunct="1">
              <a:spcBef>
                <a:spcPct val="0"/>
              </a:spcBef>
              <a:buClr>
                <a:srgbClr val="00B050"/>
              </a:buClr>
              <a:buSzPct val="90000"/>
              <a:buFont typeface="Wingdings" panose="05000000000000000000" pitchFamily="2" charset="2"/>
              <a:buChar char="n"/>
            </a:pPr>
            <a:endParaRPr lang="en-US" altLang="zh-CN"/>
          </a:p>
        </p:txBody>
      </p:sp>
      <p:sp>
        <p:nvSpPr>
          <p:cNvPr id="69635" name="矩形 2">
            <a:extLst>
              <a:ext uri="{FF2B5EF4-FFF2-40B4-BE49-F238E27FC236}">
                <a16:creationId xmlns:a16="http://schemas.microsoft.com/office/drawing/2014/main" id="{5EE6ED9D-A725-4639-9020-3E13B134B5DF}"/>
              </a:ext>
            </a:extLst>
          </p:cNvPr>
          <p:cNvSpPr>
            <a:spLocks noChangeArrowheads="1"/>
          </p:cNvSpPr>
          <p:nvPr/>
        </p:nvSpPr>
        <p:spPr bwMode="auto">
          <a:xfrm>
            <a:off x="650875" y="333375"/>
            <a:ext cx="3489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000" b="1">
                <a:solidFill>
                  <a:schemeClr val="tx2"/>
                </a:solidFill>
                <a:latin typeface="Times New Roman" panose="02020603050405020304" pitchFamily="18" charset="0"/>
              </a:rPr>
              <a:t>主要应用领域</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1">
            <a:extLst>
              <a:ext uri="{FF2B5EF4-FFF2-40B4-BE49-F238E27FC236}">
                <a16:creationId xmlns:a16="http://schemas.microsoft.com/office/drawing/2014/main" id="{84EBAD70-B584-4454-B40F-03DC5CF069CA}"/>
              </a:ext>
            </a:extLst>
          </p:cNvPr>
          <p:cNvSpPr txBox="1">
            <a:spLocks noChangeArrowheads="1"/>
          </p:cNvSpPr>
          <p:nvPr/>
        </p:nvSpPr>
        <p:spPr bwMode="auto">
          <a:xfrm>
            <a:off x="250825" y="1125538"/>
            <a:ext cx="86423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00B050"/>
              </a:buClr>
              <a:buSzPct val="90000"/>
              <a:buFont typeface="Wingdings" panose="05000000000000000000" pitchFamily="2" charset="2"/>
              <a:buChar char="n"/>
            </a:pPr>
            <a:r>
              <a:rPr lang="zh-CN" altLang="en-US"/>
              <a:t>谁是我的用户？</a:t>
            </a:r>
          </a:p>
          <a:p>
            <a:pPr eaLnBrk="1" hangingPunct="1">
              <a:lnSpc>
                <a:spcPct val="120000"/>
              </a:lnSpc>
              <a:spcBef>
                <a:spcPct val="0"/>
              </a:spcBef>
              <a:buClr>
                <a:srgbClr val="00B050"/>
              </a:buClr>
              <a:buSzPct val="90000"/>
              <a:buFont typeface="Wingdings" panose="05000000000000000000" pitchFamily="2" charset="2"/>
              <a:buChar char="n"/>
            </a:pPr>
            <a:r>
              <a:rPr lang="zh-CN" altLang="en-US"/>
              <a:t>还有谁是我的用户？</a:t>
            </a:r>
          </a:p>
          <a:p>
            <a:pPr eaLnBrk="1" hangingPunct="1">
              <a:lnSpc>
                <a:spcPct val="120000"/>
              </a:lnSpc>
              <a:spcBef>
                <a:spcPct val="0"/>
              </a:spcBef>
              <a:buClr>
                <a:srgbClr val="00B050"/>
              </a:buClr>
              <a:buSzPct val="90000"/>
              <a:buFont typeface="Wingdings" panose="05000000000000000000" pitchFamily="2" charset="2"/>
              <a:buChar char="n"/>
            </a:pPr>
            <a:r>
              <a:rPr lang="zh-CN" altLang="en-US"/>
              <a:t>谁是我竞争对手的用户？</a:t>
            </a:r>
          </a:p>
          <a:p>
            <a:pPr eaLnBrk="1" hangingPunct="1">
              <a:lnSpc>
                <a:spcPct val="120000"/>
              </a:lnSpc>
              <a:spcBef>
                <a:spcPct val="0"/>
              </a:spcBef>
              <a:buClr>
                <a:srgbClr val="00B050"/>
              </a:buClr>
              <a:buSzPct val="90000"/>
              <a:buFont typeface="Wingdings" panose="05000000000000000000" pitchFamily="2" charset="2"/>
              <a:buChar char="n"/>
            </a:pPr>
            <a:r>
              <a:rPr lang="zh-CN" altLang="en-US"/>
              <a:t>相对于我的竞争对手的产品，我的产品的定位如何？</a:t>
            </a:r>
          </a:p>
          <a:p>
            <a:pPr eaLnBrk="1" hangingPunct="1">
              <a:lnSpc>
                <a:spcPct val="120000"/>
              </a:lnSpc>
              <a:spcBef>
                <a:spcPct val="0"/>
              </a:spcBef>
              <a:buClr>
                <a:srgbClr val="00B050"/>
              </a:buClr>
              <a:buSzPct val="90000"/>
              <a:buFont typeface="Wingdings" panose="05000000000000000000" pitchFamily="2" charset="2"/>
              <a:buChar char="n"/>
            </a:pPr>
            <a:r>
              <a:rPr lang="zh-CN" altLang="en-US"/>
              <a:t>与竞争对手有何差异？</a:t>
            </a:r>
          </a:p>
          <a:p>
            <a:pPr eaLnBrk="1" hangingPunct="1">
              <a:lnSpc>
                <a:spcPct val="120000"/>
              </a:lnSpc>
              <a:spcBef>
                <a:spcPct val="0"/>
              </a:spcBef>
              <a:buClr>
                <a:srgbClr val="00B050"/>
              </a:buClr>
              <a:buSzPct val="90000"/>
              <a:buFont typeface="Wingdings" panose="05000000000000000000" pitchFamily="2" charset="2"/>
              <a:buChar char="n"/>
            </a:pPr>
            <a:r>
              <a:rPr lang="zh-CN" altLang="en-US"/>
              <a:t>我还应该开发哪些新产品？</a:t>
            </a:r>
          </a:p>
          <a:p>
            <a:pPr eaLnBrk="1" hangingPunct="1">
              <a:lnSpc>
                <a:spcPct val="120000"/>
              </a:lnSpc>
              <a:spcBef>
                <a:spcPct val="0"/>
              </a:spcBef>
              <a:buClr>
                <a:srgbClr val="00B050"/>
              </a:buClr>
              <a:buSzPct val="90000"/>
              <a:buFont typeface="Wingdings" panose="05000000000000000000" pitchFamily="2" charset="2"/>
              <a:buChar char="n"/>
            </a:pPr>
            <a:r>
              <a:rPr lang="zh-CN" altLang="en-US"/>
              <a:t>对于我的新产品，我应该将目标指向哪些消费者？</a:t>
            </a:r>
          </a:p>
        </p:txBody>
      </p:sp>
      <p:sp>
        <p:nvSpPr>
          <p:cNvPr id="70659" name="矩形 2">
            <a:extLst>
              <a:ext uri="{FF2B5EF4-FFF2-40B4-BE49-F238E27FC236}">
                <a16:creationId xmlns:a16="http://schemas.microsoft.com/office/drawing/2014/main" id="{1F61CE55-C6C2-4869-8B91-5072C11D5D38}"/>
              </a:ext>
            </a:extLst>
          </p:cNvPr>
          <p:cNvSpPr>
            <a:spLocks noChangeArrowheads="1"/>
          </p:cNvSpPr>
          <p:nvPr/>
        </p:nvSpPr>
        <p:spPr bwMode="auto">
          <a:xfrm>
            <a:off x="596900" y="260350"/>
            <a:ext cx="54340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000" b="1">
                <a:solidFill>
                  <a:schemeClr val="tx2"/>
                </a:solidFill>
                <a:latin typeface="Times New Roman" panose="02020603050405020304" pitchFamily="18" charset="0"/>
              </a:rPr>
              <a:t>主要回答以下问题</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1">
            <a:extLst>
              <a:ext uri="{FF2B5EF4-FFF2-40B4-BE49-F238E27FC236}">
                <a16:creationId xmlns:a16="http://schemas.microsoft.com/office/drawing/2014/main" id="{2F8923A2-37CD-4B8E-988C-9BDB80DD07C4}"/>
              </a:ext>
            </a:extLst>
          </p:cNvPr>
          <p:cNvSpPr txBox="1">
            <a:spLocks noChangeArrowheads="1"/>
          </p:cNvSpPr>
          <p:nvPr/>
        </p:nvSpPr>
        <p:spPr bwMode="auto">
          <a:xfrm>
            <a:off x="539750" y="908050"/>
            <a:ext cx="8135938"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B050"/>
              </a:buClr>
              <a:buSzPct val="90000"/>
              <a:buFont typeface="Wingdings" panose="05000000000000000000" pitchFamily="2" charset="2"/>
              <a:buChar char="n"/>
            </a:pPr>
            <a:r>
              <a:rPr lang="zh-CN" altLang="en-US"/>
              <a:t>对应分析是一种数据分析技术，它能够帮助我们研究由定性变量构成的交互汇总表来揭示变量间的联系。</a:t>
            </a:r>
            <a:endParaRPr lang="en-US" altLang="zh-CN"/>
          </a:p>
          <a:p>
            <a:pPr eaLnBrk="1" hangingPunct="1">
              <a:spcBef>
                <a:spcPct val="0"/>
              </a:spcBef>
              <a:buClr>
                <a:srgbClr val="00B050"/>
              </a:buClr>
              <a:buSzPct val="90000"/>
              <a:buFont typeface="Wingdings" panose="05000000000000000000" pitchFamily="2" charset="2"/>
              <a:buChar char="n"/>
            </a:pPr>
            <a:r>
              <a:rPr lang="zh-CN" altLang="en-US"/>
              <a:t>交互表的信息以图形的方式展示。</a:t>
            </a:r>
            <a:endParaRPr lang="en-US" altLang="zh-CN"/>
          </a:p>
          <a:p>
            <a:pPr eaLnBrk="1" hangingPunct="1">
              <a:spcBef>
                <a:spcPct val="0"/>
              </a:spcBef>
              <a:buClr>
                <a:srgbClr val="00B050"/>
              </a:buClr>
              <a:buSzPct val="90000"/>
              <a:buFont typeface="Wingdings" panose="05000000000000000000" pitchFamily="2" charset="2"/>
              <a:buChar char="n"/>
            </a:pPr>
            <a:r>
              <a:rPr lang="zh-CN" altLang="en-US"/>
              <a:t>主要适用于有多个类别的定类变量</a:t>
            </a:r>
            <a:r>
              <a:rPr lang="en-US" altLang="zh-CN">
                <a:latin typeface="Times New Roman" panose="02020603050405020304" pitchFamily="18" charset="0"/>
                <a:cs typeface="Times New Roman" panose="02020603050405020304" pitchFamily="18" charset="0"/>
              </a:rPr>
              <a:t>Category Data</a:t>
            </a:r>
            <a:r>
              <a:rPr lang="zh-CN" altLang="en-US"/>
              <a:t>，可以揭示同一个变量的各个类别之间的差异，以及不同变量各个类别之间的对应关系。适用于两个或多个定类变量。</a:t>
            </a:r>
            <a:endParaRPr lang="en-US" altLang="zh-CN"/>
          </a:p>
          <a:p>
            <a:pPr eaLnBrk="1" hangingPunct="1">
              <a:spcBef>
                <a:spcPct val="0"/>
              </a:spcBef>
              <a:buClr>
                <a:srgbClr val="00B050"/>
              </a:buClr>
              <a:buSzPct val="90000"/>
              <a:buFont typeface="Wingdings" panose="05000000000000000000" pitchFamily="2" charset="2"/>
              <a:buChar char="n"/>
            </a:pPr>
            <a:r>
              <a:rPr lang="zh-CN" altLang="en-US"/>
              <a:t>也可以，揭示样品和变量间的内在联系</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a:extLst>
              <a:ext uri="{FF2B5EF4-FFF2-40B4-BE49-F238E27FC236}">
                <a16:creationId xmlns:a16="http://schemas.microsoft.com/office/drawing/2014/main" id="{DDABA7C9-1C05-4693-B946-F7DAA4C5D662}"/>
              </a:ext>
            </a:extLst>
          </p:cNvPr>
          <p:cNvSpPr>
            <a:spLocks noChangeArrowheads="1"/>
          </p:cNvSpPr>
          <p:nvPr/>
        </p:nvSpPr>
        <p:spPr bwMode="auto">
          <a:xfrm>
            <a:off x="323850" y="1341438"/>
            <a:ext cx="8424863"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err="1"/>
              <a:t>proc</a:t>
            </a:r>
            <a:r>
              <a:rPr lang="en-US" altLang="zh-CN" sz="2400" dirty="0"/>
              <a:t> </a:t>
            </a:r>
            <a:r>
              <a:rPr lang="en-US" altLang="zh-CN" sz="2400" b="1" dirty="0" err="1"/>
              <a:t>corresp</a:t>
            </a:r>
            <a:r>
              <a:rPr lang="en-US" altLang="zh-CN" sz="2400" dirty="0"/>
              <a:t> data=tmp1.examp911 out=results </a:t>
            </a:r>
            <a:r>
              <a:rPr lang="en-US" altLang="zh-CN" sz="2400" dirty="0" err="1"/>
              <a:t>rp</a:t>
            </a:r>
            <a:r>
              <a:rPr lang="en-US" altLang="zh-CN" sz="2400" dirty="0"/>
              <a:t> </a:t>
            </a:r>
            <a:r>
              <a:rPr lang="en-US" altLang="zh-CN" sz="2400" dirty="0" err="1"/>
              <a:t>cp</a:t>
            </a:r>
            <a:r>
              <a:rPr lang="en-US" altLang="zh-CN" sz="2400" dirty="0"/>
              <a:t> all;</a:t>
            </a:r>
          </a:p>
          <a:p>
            <a:pPr eaLnBrk="1" hangingPunct="1">
              <a:spcBef>
                <a:spcPct val="0"/>
              </a:spcBef>
              <a:buClrTx/>
              <a:buSzTx/>
              <a:buFontTx/>
              <a:buNone/>
            </a:pPr>
            <a:r>
              <a:rPr lang="en-US" altLang="zh-CN" sz="2400" dirty="0"/>
              <a:t>   tables </a:t>
            </a:r>
            <a:r>
              <a:rPr lang="zh-CN" altLang="en-US" sz="2400" dirty="0"/>
              <a:t>行变量名</a:t>
            </a:r>
            <a:r>
              <a:rPr lang="en-US" altLang="zh-CN" sz="2400" dirty="0"/>
              <a:t>, </a:t>
            </a:r>
            <a:r>
              <a:rPr lang="zh-CN" altLang="en-US" sz="2400" dirty="0"/>
              <a:t>列变量名</a:t>
            </a:r>
            <a:r>
              <a:rPr lang="en-US" altLang="zh-CN" sz="2400" dirty="0"/>
              <a:t>;</a:t>
            </a:r>
          </a:p>
          <a:p>
            <a:pPr eaLnBrk="1" hangingPunct="1">
              <a:spcBef>
                <a:spcPct val="0"/>
              </a:spcBef>
              <a:buClrTx/>
              <a:buSzTx/>
              <a:buFontTx/>
              <a:buNone/>
            </a:pPr>
            <a:r>
              <a:rPr lang="en-US" altLang="zh-CN" sz="2400" dirty="0"/>
              <a:t>   weight </a:t>
            </a:r>
            <a:r>
              <a:rPr lang="zh-CN" altLang="en-US" sz="2400" dirty="0"/>
              <a:t>变量名；</a:t>
            </a:r>
            <a:endParaRPr lang="en-US" altLang="zh-CN" sz="2400" dirty="0"/>
          </a:p>
          <a:p>
            <a:pPr eaLnBrk="1" hangingPunct="1">
              <a:spcBef>
                <a:spcPct val="0"/>
              </a:spcBef>
              <a:buClrTx/>
              <a:buSzTx/>
              <a:buFontTx/>
              <a:buNone/>
            </a:pPr>
            <a:r>
              <a:rPr lang="en-US" altLang="zh-CN" sz="2400" dirty="0"/>
              <a:t>  </a:t>
            </a:r>
            <a:r>
              <a:rPr lang="en-US" altLang="zh-CN" sz="2400" b="1" dirty="0"/>
              <a:t>run</a:t>
            </a:r>
            <a:r>
              <a:rPr lang="en-US" altLang="zh-CN" sz="2400" dirty="0"/>
              <a:t>;</a:t>
            </a:r>
          </a:p>
          <a:p>
            <a:pPr eaLnBrk="1" hangingPunct="1">
              <a:spcBef>
                <a:spcPct val="0"/>
              </a:spcBef>
              <a:buClrTx/>
              <a:buSzTx/>
              <a:buFontTx/>
              <a:buNone/>
            </a:pPr>
            <a:r>
              <a:rPr lang="en-US" altLang="zh-CN" sz="2400" b="1" dirty="0" err="1"/>
              <a:t>proc</a:t>
            </a:r>
            <a:r>
              <a:rPr lang="en-US" altLang="zh-CN" sz="2400" dirty="0"/>
              <a:t> </a:t>
            </a:r>
            <a:r>
              <a:rPr lang="en-US" altLang="zh-CN" sz="2400" b="1" dirty="0"/>
              <a:t>plot</a:t>
            </a:r>
            <a:r>
              <a:rPr lang="en-US" altLang="zh-CN" sz="2400" dirty="0"/>
              <a:t> data=results;</a:t>
            </a:r>
          </a:p>
          <a:p>
            <a:pPr eaLnBrk="1" hangingPunct="1">
              <a:spcBef>
                <a:spcPct val="0"/>
              </a:spcBef>
              <a:buClrTx/>
              <a:buSzTx/>
              <a:buFontTx/>
              <a:buNone/>
            </a:pPr>
            <a:r>
              <a:rPr lang="en-US" altLang="zh-CN" sz="2400" dirty="0"/>
              <a:t>   plot dim1*dim2=_NAME_ /box </a:t>
            </a:r>
            <a:r>
              <a:rPr lang="en-US" altLang="zh-CN" sz="2400" dirty="0" err="1"/>
              <a:t>vspace</a:t>
            </a:r>
            <a:r>
              <a:rPr lang="en-US" altLang="zh-CN" sz="2400" dirty="0"/>
              <a:t>=</a:t>
            </a:r>
            <a:r>
              <a:rPr lang="en-US" altLang="zh-CN" sz="2400" b="1" dirty="0"/>
              <a:t>6</a:t>
            </a:r>
            <a:r>
              <a:rPr lang="en-US" altLang="zh-CN" sz="2400" dirty="0"/>
              <a:t> </a:t>
            </a:r>
            <a:r>
              <a:rPr lang="en-US" altLang="zh-CN" sz="2400" dirty="0" err="1"/>
              <a:t>hspace</a:t>
            </a:r>
            <a:r>
              <a:rPr lang="en-US" altLang="zh-CN" sz="2400" dirty="0"/>
              <a:t>=</a:t>
            </a:r>
            <a:r>
              <a:rPr lang="en-US" altLang="zh-CN" sz="2400" b="1" dirty="0"/>
              <a:t>10</a:t>
            </a:r>
            <a:r>
              <a:rPr lang="en-US" altLang="zh-CN" sz="2400" dirty="0"/>
              <a:t> </a:t>
            </a:r>
            <a:r>
              <a:rPr lang="en-US" altLang="zh-CN" sz="2400" dirty="0" err="1"/>
              <a:t>haxis</a:t>
            </a:r>
            <a:r>
              <a:rPr lang="en-US" altLang="zh-CN" sz="2400" dirty="0"/>
              <a:t>=-</a:t>
            </a:r>
            <a:r>
              <a:rPr lang="en-US" altLang="zh-CN" sz="2400" b="1" dirty="0"/>
              <a:t>.30</a:t>
            </a:r>
            <a:r>
              <a:rPr lang="en-US" altLang="zh-CN" sz="2400" dirty="0"/>
              <a:t> to </a:t>
            </a:r>
            <a:r>
              <a:rPr lang="en-US" altLang="zh-CN" sz="2400" b="1" dirty="0"/>
              <a:t>.30</a:t>
            </a:r>
            <a:r>
              <a:rPr lang="en-US" altLang="zh-CN" sz="2400" dirty="0"/>
              <a:t> by </a:t>
            </a:r>
            <a:r>
              <a:rPr lang="en-US" altLang="zh-CN" sz="2400" b="1" dirty="0"/>
              <a:t>.15</a:t>
            </a:r>
            <a:r>
              <a:rPr lang="en-US" altLang="zh-CN" sz="2400" dirty="0"/>
              <a:t> </a:t>
            </a:r>
            <a:r>
              <a:rPr lang="en-US" altLang="zh-CN" sz="2400" dirty="0" err="1"/>
              <a:t>vaxis</a:t>
            </a:r>
            <a:r>
              <a:rPr lang="en-US" altLang="zh-CN" sz="2400" dirty="0"/>
              <a:t>=-</a:t>
            </a:r>
            <a:r>
              <a:rPr lang="en-US" altLang="zh-CN" sz="2400" b="1" dirty="0"/>
              <a:t>.30</a:t>
            </a:r>
            <a:r>
              <a:rPr lang="en-US" altLang="zh-CN" sz="2400" dirty="0"/>
              <a:t> to </a:t>
            </a:r>
            <a:r>
              <a:rPr lang="en-US" altLang="zh-CN" sz="2400" b="1" dirty="0"/>
              <a:t>.30</a:t>
            </a:r>
            <a:r>
              <a:rPr lang="en-US" altLang="zh-CN" sz="2400" dirty="0"/>
              <a:t> by </a:t>
            </a:r>
            <a:r>
              <a:rPr lang="en-US" altLang="zh-CN" sz="2400" b="1" dirty="0"/>
              <a:t>.15</a:t>
            </a:r>
            <a:r>
              <a:rPr lang="en-US" altLang="zh-CN" sz="2400" dirty="0"/>
              <a:t>;</a:t>
            </a:r>
          </a:p>
          <a:p>
            <a:pPr eaLnBrk="1" hangingPunct="1">
              <a:spcBef>
                <a:spcPct val="0"/>
              </a:spcBef>
              <a:buClrTx/>
              <a:buSzTx/>
              <a:buFontTx/>
              <a:buNone/>
            </a:pPr>
            <a:r>
              <a:rPr lang="en-US" altLang="zh-CN" sz="2400" b="1" dirty="0"/>
              <a:t>run</a:t>
            </a:r>
            <a:r>
              <a:rPr lang="en-US" altLang="zh-CN" sz="2400" dirty="0"/>
              <a:t>;</a:t>
            </a:r>
            <a:endParaRPr lang="zh-CN" altLang="en-US" sz="2400" dirty="0"/>
          </a:p>
        </p:txBody>
      </p:sp>
      <p:sp>
        <p:nvSpPr>
          <p:cNvPr id="57347" name="TextBox 2">
            <a:extLst>
              <a:ext uri="{FF2B5EF4-FFF2-40B4-BE49-F238E27FC236}">
                <a16:creationId xmlns:a16="http://schemas.microsoft.com/office/drawing/2014/main" id="{4E8F96CB-143A-47CC-ACF4-0E00BC2E0051}"/>
              </a:ext>
            </a:extLst>
          </p:cNvPr>
          <p:cNvSpPr txBox="1">
            <a:spLocks noChangeArrowheads="1"/>
          </p:cNvSpPr>
          <p:nvPr/>
        </p:nvSpPr>
        <p:spPr bwMode="auto">
          <a:xfrm>
            <a:off x="755650" y="334963"/>
            <a:ext cx="3311525" cy="46196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原始数据</a:t>
            </a:r>
          </a:p>
        </p:txBody>
      </p:sp>
      <p:sp>
        <p:nvSpPr>
          <p:cNvPr id="57348" name="TextBox 4">
            <a:extLst>
              <a:ext uri="{FF2B5EF4-FFF2-40B4-BE49-F238E27FC236}">
                <a16:creationId xmlns:a16="http://schemas.microsoft.com/office/drawing/2014/main" id="{C107F067-057D-41B7-8067-B753AAEA429B}"/>
              </a:ext>
            </a:extLst>
          </p:cNvPr>
          <p:cNvSpPr txBox="1">
            <a:spLocks noChangeArrowheads="1"/>
          </p:cNvSpPr>
          <p:nvPr/>
        </p:nvSpPr>
        <p:spPr bwMode="auto">
          <a:xfrm>
            <a:off x="339725" y="4797425"/>
            <a:ext cx="8408988" cy="120015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作图字符由变量</a:t>
            </a:r>
            <a:r>
              <a:rPr lang="en-US" altLang="zh-CN" sz="2400"/>
              <a:t>=_NAME_ </a:t>
            </a:r>
            <a:r>
              <a:rPr lang="zh-CN" altLang="en-US" sz="2400"/>
              <a:t>给出，</a:t>
            </a:r>
            <a:r>
              <a:rPr lang="en-US" altLang="zh-CN" sz="2400"/>
              <a:t>box  </a:t>
            </a:r>
            <a:r>
              <a:rPr lang="zh-CN" altLang="en-US" sz="2400"/>
              <a:t>指要求画出的边框围住整个图形，</a:t>
            </a:r>
            <a:r>
              <a:rPr lang="en-US" altLang="zh-CN" sz="2400"/>
              <a:t> vspace=</a:t>
            </a:r>
            <a:r>
              <a:rPr lang="en-US" altLang="zh-CN" sz="2400" b="1"/>
              <a:t>6 </a:t>
            </a:r>
            <a:r>
              <a:rPr lang="zh-CN" altLang="en-US" sz="2400"/>
              <a:t>，</a:t>
            </a:r>
            <a:r>
              <a:rPr lang="en-US" altLang="zh-CN" sz="2400"/>
              <a:t>hspace=</a:t>
            </a:r>
            <a:r>
              <a:rPr lang="en-US" altLang="zh-CN" sz="2400" b="1"/>
              <a:t>10</a:t>
            </a:r>
            <a:r>
              <a:rPr lang="zh-CN" altLang="en-US" sz="2400"/>
              <a:t>规定图中纵坐标、横坐标单位格在图中的实际长度</a:t>
            </a:r>
            <a:r>
              <a:rPr lang="en-US" altLang="zh-CN" sz="2400"/>
              <a:t>.</a:t>
            </a:r>
            <a:endParaRPr lang="zh-CN" altLang="en-US"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1">
            <a:extLst>
              <a:ext uri="{FF2B5EF4-FFF2-40B4-BE49-F238E27FC236}">
                <a16:creationId xmlns:a16="http://schemas.microsoft.com/office/drawing/2014/main" id="{A46C986B-6068-4AB4-97E8-02207CF7D86C}"/>
              </a:ext>
            </a:extLst>
          </p:cNvPr>
          <p:cNvSpPr>
            <a:spLocks noChangeArrowheads="1"/>
          </p:cNvSpPr>
          <p:nvPr/>
        </p:nvSpPr>
        <p:spPr bwMode="auto">
          <a:xfrm>
            <a:off x="293688" y="188913"/>
            <a:ext cx="79200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a:t>data</a:t>
            </a:r>
            <a:r>
              <a:rPr lang="en-US" altLang="zh-CN" sz="2000"/>
              <a:t> examp911;</a:t>
            </a:r>
          </a:p>
          <a:p>
            <a:pPr eaLnBrk="1" hangingPunct="1">
              <a:spcBef>
                <a:spcPct val="0"/>
              </a:spcBef>
              <a:buClrTx/>
              <a:buSzTx/>
              <a:buFontTx/>
              <a:buNone/>
            </a:pPr>
            <a:r>
              <a:rPr lang="pt-BR" altLang="zh-CN" sz="2000"/>
              <a:t>   input mental $ A B C D E;</a:t>
            </a:r>
          </a:p>
          <a:p>
            <a:pPr eaLnBrk="1" hangingPunct="1">
              <a:spcBef>
                <a:spcPct val="0"/>
              </a:spcBef>
              <a:buClrTx/>
              <a:buSzTx/>
              <a:buFontTx/>
              <a:buNone/>
            </a:pPr>
            <a:r>
              <a:rPr lang="en-US" altLang="zh-CN" sz="2000"/>
              <a:t>   cards;</a:t>
            </a:r>
          </a:p>
          <a:p>
            <a:pPr eaLnBrk="1" hangingPunct="1">
              <a:spcBef>
                <a:spcPct val="0"/>
              </a:spcBef>
              <a:buClrTx/>
              <a:buSzTx/>
              <a:buFontTx/>
              <a:buNone/>
            </a:pPr>
            <a:r>
              <a:rPr lang="en-US" altLang="zh-CN" sz="2000"/>
              <a:t>0(</a:t>
            </a:r>
            <a:r>
              <a:rPr lang="zh-CN" altLang="en-US" sz="2000"/>
              <a:t>好</a:t>
            </a:r>
            <a:r>
              <a:rPr lang="en-US" altLang="zh-CN" sz="2000"/>
              <a:t>)           121 57 72 36 21</a:t>
            </a:r>
          </a:p>
          <a:p>
            <a:pPr eaLnBrk="1" hangingPunct="1">
              <a:spcBef>
                <a:spcPct val="0"/>
              </a:spcBef>
              <a:buClrTx/>
              <a:buSzTx/>
              <a:buFontTx/>
              <a:buNone/>
            </a:pPr>
            <a:r>
              <a:rPr lang="en-US" altLang="zh-CN" sz="2000"/>
              <a:t>1(</a:t>
            </a:r>
            <a:r>
              <a:rPr lang="zh-CN" altLang="en-US" sz="2000"/>
              <a:t>轻微症状形成</a:t>
            </a:r>
            <a:r>
              <a:rPr lang="en-US" altLang="zh-CN" sz="2000"/>
              <a:t>)  188 105 141 97 71</a:t>
            </a:r>
          </a:p>
          <a:p>
            <a:pPr eaLnBrk="1" hangingPunct="1">
              <a:spcBef>
                <a:spcPct val="0"/>
              </a:spcBef>
              <a:buClrTx/>
              <a:buSzTx/>
              <a:buFontTx/>
              <a:buNone/>
            </a:pPr>
            <a:r>
              <a:rPr lang="en-US" altLang="zh-CN" sz="2000"/>
              <a:t>2(</a:t>
            </a:r>
            <a:r>
              <a:rPr lang="zh-CN" altLang="en-US" sz="2000"/>
              <a:t>中等症状形成</a:t>
            </a:r>
            <a:r>
              <a:rPr lang="en-US" altLang="zh-CN" sz="2000"/>
              <a:t>)	112 65 77 54 54</a:t>
            </a:r>
          </a:p>
          <a:p>
            <a:pPr eaLnBrk="1" hangingPunct="1">
              <a:spcBef>
                <a:spcPct val="0"/>
              </a:spcBef>
              <a:buClrTx/>
              <a:buSzTx/>
              <a:buFontTx/>
              <a:buNone/>
            </a:pPr>
            <a:r>
              <a:rPr lang="en-US" altLang="zh-CN" sz="2000"/>
              <a:t>3(</a:t>
            </a:r>
            <a:r>
              <a:rPr lang="zh-CN" altLang="en-US" sz="2000"/>
              <a:t>受损</a:t>
            </a:r>
            <a:r>
              <a:rPr lang="en-US" altLang="zh-CN" sz="2000"/>
              <a:t>)		    86 60 94 78 71</a:t>
            </a:r>
          </a:p>
          <a:p>
            <a:pPr eaLnBrk="1" hangingPunct="1">
              <a:spcBef>
                <a:spcPct val="0"/>
              </a:spcBef>
              <a:buClrTx/>
              <a:buSzTx/>
              <a:buFontTx/>
              <a:buNone/>
            </a:pPr>
            <a:r>
              <a:rPr lang="zh-CN" altLang="en-US" sz="2000"/>
              <a:t>；</a:t>
            </a:r>
          </a:p>
          <a:p>
            <a:pPr eaLnBrk="1" hangingPunct="1">
              <a:spcBef>
                <a:spcPct val="0"/>
              </a:spcBef>
              <a:buClrTx/>
              <a:buSzTx/>
              <a:buFontTx/>
              <a:buNone/>
            </a:pPr>
            <a:r>
              <a:rPr lang="en-US" altLang="zh-CN" sz="2000" b="1"/>
              <a:t>proc</a:t>
            </a:r>
            <a:r>
              <a:rPr lang="en-US" altLang="zh-CN" sz="2000"/>
              <a:t> </a:t>
            </a:r>
            <a:r>
              <a:rPr lang="en-US" altLang="zh-CN" sz="2000" b="1"/>
              <a:t>corresp</a:t>
            </a:r>
            <a:r>
              <a:rPr lang="en-US" altLang="zh-CN" sz="2000"/>
              <a:t> data=examp911 out=results rp cp short;</a:t>
            </a:r>
          </a:p>
          <a:p>
            <a:pPr eaLnBrk="1" hangingPunct="1">
              <a:spcBef>
                <a:spcPct val="0"/>
              </a:spcBef>
              <a:buClrTx/>
              <a:buSzTx/>
              <a:buFontTx/>
              <a:buNone/>
            </a:pPr>
            <a:r>
              <a:rPr lang="pt-BR" altLang="zh-CN" sz="2000"/>
              <a:t>   var A B C D E;</a:t>
            </a:r>
          </a:p>
          <a:p>
            <a:pPr eaLnBrk="1" hangingPunct="1">
              <a:spcBef>
                <a:spcPct val="0"/>
              </a:spcBef>
              <a:buClrTx/>
              <a:buSzTx/>
              <a:buFontTx/>
              <a:buNone/>
            </a:pPr>
            <a:r>
              <a:rPr lang="en-US" altLang="zh-CN" sz="2000"/>
              <a:t>   id mental;</a:t>
            </a:r>
          </a:p>
          <a:p>
            <a:pPr eaLnBrk="1" hangingPunct="1">
              <a:spcBef>
                <a:spcPct val="0"/>
              </a:spcBef>
              <a:buClrTx/>
              <a:buSzTx/>
              <a:buFontTx/>
              <a:buNone/>
            </a:pPr>
            <a:r>
              <a:rPr lang="en-US" altLang="zh-CN" sz="2000" b="1"/>
              <a:t>run</a:t>
            </a:r>
            <a:r>
              <a:rPr lang="en-US" altLang="zh-CN" sz="2000"/>
              <a:t>;</a:t>
            </a:r>
          </a:p>
          <a:p>
            <a:pPr eaLnBrk="1" hangingPunct="1">
              <a:spcBef>
                <a:spcPct val="0"/>
              </a:spcBef>
              <a:buClrTx/>
              <a:buSzTx/>
              <a:buFontTx/>
              <a:buNone/>
            </a:pPr>
            <a:endParaRPr lang="en-US" altLang="zh-CN" sz="2000" b="1"/>
          </a:p>
          <a:p>
            <a:pPr eaLnBrk="1" hangingPunct="1">
              <a:spcBef>
                <a:spcPct val="0"/>
              </a:spcBef>
              <a:buClrTx/>
              <a:buSzTx/>
              <a:buFontTx/>
              <a:buNone/>
            </a:pPr>
            <a:endParaRPr lang="en-US" altLang="zh-CN" sz="2000" b="1"/>
          </a:p>
          <a:p>
            <a:pPr eaLnBrk="1" hangingPunct="1">
              <a:spcBef>
                <a:spcPct val="0"/>
              </a:spcBef>
              <a:buClrTx/>
              <a:buSzTx/>
              <a:buFontTx/>
              <a:buNone/>
            </a:pPr>
            <a:r>
              <a:rPr lang="en-US" altLang="zh-CN" sz="2000" b="1"/>
              <a:t>proc</a:t>
            </a:r>
            <a:r>
              <a:rPr lang="en-US" altLang="zh-CN" sz="2000"/>
              <a:t> </a:t>
            </a:r>
            <a:r>
              <a:rPr lang="en-US" altLang="zh-CN" sz="2000" b="1"/>
              <a:t>plot</a:t>
            </a:r>
            <a:r>
              <a:rPr lang="en-US" altLang="zh-CN" sz="2000"/>
              <a:t> data=results;</a:t>
            </a:r>
          </a:p>
          <a:p>
            <a:pPr eaLnBrk="1" hangingPunct="1">
              <a:spcBef>
                <a:spcPct val="0"/>
              </a:spcBef>
              <a:buClrTx/>
              <a:buSzTx/>
              <a:buFontTx/>
              <a:buNone/>
            </a:pPr>
            <a:r>
              <a:rPr lang="en-US" altLang="zh-CN" sz="2000"/>
              <a:t>   plot dim1*dim2="*"$ mental /box vspace=</a:t>
            </a:r>
            <a:r>
              <a:rPr lang="en-US" altLang="zh-CN" sz="2000" b="1"/>
              <a:t>6</a:t>
            </a:r>
            <a:r>
              <a:rPr lang="en-US" altLang="zh-CN" sz="2000"/>
              <a:t> hspace=</a:t>
            </a:r>
            <a:r>
              <a:rPr lang="en-US" altLang="zh-CN" sz="2000" b="1"/>
              <a:t>10</a:t>
            </a:r>
            <a:r>
              <a:rPr lang="en-US" altLang="zh-CN" sz="2000"/>
              <a:t> haxis=-</a:t>
            </a:r>
            <a:r>
              <a:rPr lang="en-US" altLang="zh-CN" sz="2000" b="1"/>
              <a:t>.30</a:t>
            </a:r>
            <a:r>
              <a:rPr lang="en-US" altLang="zh-CN" sz="2000"/>
              <a:t> to </a:t>
            </a:r>
            <a:r>
              <a:rPr lang="en-US" altLang="zh-CN" sz="2000" b="1"/>
              <a:t>.30</a:t>
            </a:r>
            <a:r>
              <a:rPr lang="en-US" altLang="zh-CN" sz="2000"/>
              <a:t> by </a:t>
            </a:r>
            <a:r>
              <a:rPr lang="en-US" altLang="zh-CN" sz="2000" b="1"/>
              <a:t>.15</a:t>
            </a:r>
            <a:r>
              <a:rPr lang="en-US" altLang="zh-CN" sz="2000"/>
              <a:t> vaxis=-</a:t>
            </a:r>
            <a:r>
              <a:rPr lang="en-US" altLang="zh-CN" sz="2000" b="1"/>
              <a:t>.30</a:t>
            </a:r>
            <a:r>
              <a:rPr lang="en-US" altLang="zh-CN" sz="2000"/>
              <a:t> to </a:t>
            </a:r>
            <a:r>
              <a:rPr lang="en-US" altLang="zh-CN" sz="2000" b="1"/>
              <a:t>.30</a:t>
            </a:r>
            <a:r>
              <a:rPr lang="en-US" altLang="zh-CN" sz="2000"/>
              <a:t> by </a:t>
            </a:r>
            <a:r>
              <a:rPr lang="en-US" altLang="zh-CN" sz="2000" b="1"/>
              <a:t>.15</a:t>
            </a:r>
            <a:r>
              <a:rPr lang="en-US" altLang="zh-CN" sz="2000"/>
              <a:t>;</a:t>
            </a:r>
          </a:p>
          <a:p>
            <a:pPr eaLnBrk="1" hangingPunct="1">
              <a:spcBef>
                <a:spcPct val="0"/>
              </a:spcBef>
              <a:buClrTx/>
              <a:buSzTx/>
              <a:buFontTx/>
              <a:buNone/>
            </a:pPr>
            <a:r>
              <a:rPr lang="en-US" altLang="zh-CN" sz="2000" b="1"/>
              <a:t>run</a:t>
            </a:r>
            <a:r>
              <a:rPr lang="en-US" altLang="zh-CN" sz="2000"/>
              <a:t>;</a:t>
            </a:r>
          </a:p>
        </p:txBody>
      </p:sp>
      <p:sp>
        <p:nvSpPr>
          <p:cNvPr id="58371" name="TextBox 1">
            <a:extLst>
              <a:ext uri="{FF2B5EF4-FFF2-40B4-BE49-F238E27FC236}">
                <a16:creationId xmlns:a16="http://schemas.microsoft.com/office/drawing/2014/main" id="{5B72E692-999E-493A-AD04-203B58E99A55}"/>
              </a:ext>
            </a:extLst>
          </p:cNvPr>
          <p:cNvSpPr txBox="1">
            <a:spLocks noChangeArrowheads="1"/>
          </p:cNvSpPr>
          <p:nvPr/>
        </p:nvSpPr>
        <p:spPr bwMode="auto">
          <a:xfrm>
            <a:off x="5580063" y="334963"/>
            <a:ext cx="3313112" cy="461962"/>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数据是列联表形式</a:t>
            </a:r>
          </a:p>
        </p:txBody>
      </p:sp>
      <p:sp>
        <p:nvSpPr>
          <p:cNvPr id="58372" name="TextBox 3">
            <a:extLst>
              <a:ext uri="{FF2B5EF4-FFF2-40B4-BE49-F238E27FC236}">
                <a16:creationId xmlns:a16="http://schemas.microsoft.com/office/drawing/2014/main" id="{1613A949-7A1E-4106-9BD5-6A59321136FF}"/>
              </a:ext>
            </a:extLst>
          </p:cNvPr>
          <p:cNvSpPr txBox="1">
            <a:spLocks noChangeArrowheads="1"/>
          </p:cNvSpPr>
          <p:nvPr/>
        </p:nvSpPr>
        <p:spPr bwMode="auto">
          <a:xfrm>
            <a:off x="2700338" y="3005138"/>
            <a:ext cx="5832475" cy="101600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VAR </a:t>
            </a:r>
            <a:r>
              <a:rPr lang="zh-CN" altLang="en-US" sz="2000"/>
              <a:t>语句，指示列联表中的列是</a:t>
            </a:r>
            <a:r>
              <a:rPr lang="en-US" altLang="zh-CN" sz="2000"/>
              <a:t>A ,B,C,D,E</a:t>
            </a:r>
            <a:r>
              <a:rPr lang="zh-CN" altLang="en-US" sz="2000"/>
              <a:t>，</a:t>
            </a:r>
            <a:endParaRPr lang="en-US" altLang="zh-CN" sz="2000"/>
          </a:p>
          <a:p>
            <a:pPr eaLnBrk="1" hangingPunct="1">
              <a:spcBef>
                <a:spcPct val="0"/>
              </a:spcBef>
              <a:buClrTx/>
              <a:buSzTx/>
              <a:buFontTx/>
              <a:buNone/>
            </a:pPr>
            <a:r>
              <a:rPr lang="en-US" altLang="zh-CN" sz="2000"/>
              <a:t>id </a:t>
            </a:r>
            <a:r>
              <a:rPr lang="zh-CN" altLang="en-US" sz="2000"/>
              <a:t>语句，指定用</a:t>
            </a:r>
            <a:r>
              <a:rPr lang="en-US" altLang="zh-CN" sz="2000"/>
              <a:t>mental</a:t>
            </a:r>
            <a:r>
              <a:rPr lang="zh-CN" altLang="en-US" sz="2000"/>
              <a:t>的值作为输出列联表中行的名称。</a:t>
            </a:r>
            <a:endParaRPr lang="en-US" altLang="zh-CN"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a:extLst>
              <a:ext uri="{FF2B5EF4-FFF2-40B4-BE49-F238E27FC236}">
                <a16:creationId xmlns:a16="http://schemas.microsoft.com/office/drawing/2014/main" id="{83A20828-A843-43F3-BE19-A0428817B480}"/>
              </a:ext>
            </a:extLst>
          </p:cNvPr>
          <p:cNvSpPr>
            <a:spLocks noChangeArrowheads="1"/>
          </p:cNvSpPr>
          <p:nvPr/>
        </p:nvSpPr>
        <p:spPr bwMode="auto">
          <a:xfrm>
            <a:off x="290513" y="981075"/>
            <a:ext cx="8424862"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t>ods graphics on;</a:t>
            </a:r>
          </a:p>
          <a:p>
            <a:pPr eaLnBrk="1" hangingPunct="1">
              <a:spcBef>
                <a:spcPct val="0"/>
              </a:spcBef>
              <a:buClrTx/>
              <a:buSzTx/>
              <a:buFontTx/>
              <a:buNone/>
            </a:pPr>
            <a:r>
              <a:rPr lang="en-US" altLang="zh-CN" sz="2400" b="1"/>
              <a:t>proc</a:t>
            </a:r>
            <a:r>
              <a:rPr lang="en-US" altLang="zh-CN" sz="2400"/>
              <a:t> </a:t>
            </a:r>
            <a:r>
              <a:rPr lang="en-US" altLang="zh-CN" sz="2400" b="1"/>
              <a:t>corresp</a:t>
            </a:r>
            <a:r>
              <a:rPr lang="en-US" altLang="zh-CN" sz="2400"/>
              <a:t> data=tmp1.examp911 out=results rp cp all;</a:t>
            </a:r>
          </a:p>
          <a:p>
            <a:pPr eaLnBrk="1" hangingPunct="1">
              <a:spcBef>
                <a:spcPct val="0"/>
              </a:spcBef>
              <a:buClrTx/>
              <a:buSzTx/>
              <a:buFontTx/>
              <a:buNone/>
            </a:pPr>
            <a:r>
              <a:rPr lang="en-US" altLang="zh-CN" sz="2400"/>
              <a:t>   tables </a:t>
            </a:r>
            <a:r>
              <a:rPr lang="zh-CN" altLang="en-US" sz="2400"/>
              <a:t>行变量名</a:t>
            </a:r>
            <a:r>
              <a:rPr lang="en-US" altLang="zh-CN" sz="2400"/>
              <a:t>, </a:t>
            </a:r>
            <a:r>
              <a:rPr lang="zh-CN" altLang="en-US" sz="2400"/>
              <a:t>列变量名</a:t>
            </a:r>
            <a:r>
              <a:rPr lang="en-US" altLang="zh-CN" sz="2400"/>
              <a:t>;</a:t>
            </a:r>
          </a:p>
          <a:p>
            <a:pPr eaLnBrk="1" hangingPunct="1">
              <a:spcBef>
                <a:spcPct val="0"/>
              </a:spcBef>
              <a:buClrTx/>
              <a:buSzTx/>
              <a:buFontTx/>
              <a:buNone/>
            </a:pPr>
            <a:r>
              <a:rPr lang="en-US" altLang="zh-CN" sz="2400"/>
              <a:t>   weight </a:t>
            </a:r>
            <a:r>
              <a:rPr lang="zh-CN" altLang="en-US" sz="2400"/>
              <a:t>变量名；</a:t>
            </a:r>
            <a:endParaRPr lang="en-US" altLang="zh-CN" sz="2400"/>
          </a:p>
          <a:p>
            <a:pPr eaLnBrk="1" hangingPunct="1">
              <a:spcBef>
                <a:spcPct val="0"/>
              </a:spcBef>
              <a:buClrTx/>
              <a:buSzTx/>
              <a:buFontTx/>
              <a:buNone/>
            </a:pPr>
            <a:r>
              <a:rPr lang="en-US" altLang="zh-CN" sz="2400"/>
              <a:t>  </a:t>
            </a:r>
            <a:r>
              <a:rPr lang="en-US" altLang="zh-CN" sz="2400" b="1"/>
              <a:t>run</a:t>
            </a:r>
            <a:r>
              <a:rPr lang="en-US" altLang="zh-CN" sz="2400"/>
              <a:t>;</a:t>
            </a:r>
          </a:p>
          <a:p>
            <a:pPr eaLnBrk="1" hangingPunct="1">
              <a:spcBef>
                <a:spcPct val="0"/>
              </a:spcBef>
              <a:buClrTx/>
              <a:buSzTx/>
              <a:buFontTx/>
              <a:buNone/>
            </a:pPr>
            <a:r>
              <a:rPr lang="en-US" altLang="zh-CN" sz="2400" b="1"/>
              <a:t>ods graphics off;</a:t>
            </a:r>
          </a:p>
          <a:p>
            <a:pPr eaLnBrk="1" hangingPunct="1">
              <a:spcBef>
                <a:spcPct val="0"/>
              </a:spcBef>
              <a:buClrTx/>
              <a:buSzTx/>
              <a:buFontTx/>
              <a:buNone/>
            </a:pPr>
            <a:endParaRPr lang="en-US" altLang="zh-CN" sz="2400"/>
          </a:p>
        </p:txBody>
      </p:sp>
      <p:sp>
        <p:nvSpPr>
          <p:cNvPr id="59395" name="矩形 1">
            <a:extLst>
              <a:ext uri="{FF2B5EF4-FFF2-40B4-BE49-F238E27FC236}">
                <a16:creationId xmlns:a16="http://schemas.microsoft.com/office/drawing/2014/main" id="{DAE38F90-185F-4A7F-90CE-041259263764}"/>
              </a:ext>
            </a:extLst>
          </p:cNvPr>
          <p:cNvSpPr>
            <a:spLocks noChangeArrowheads="1"/>
          </p:cNvSpPr>
          <p:nvPr/>
        </p:nvSpPr>
        <p:spPr bwMode="auto">
          <a:xfrm>
            <a:off x="1116013" y="3690938"/>
            <a:ext cx="7488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latin typeface="Times New Roman" panose="02020603050405020304" pitchFamily="18" charset="0"/>
                <a:cs typeface="Times New Roman" panose="02020603050405020304" pitchFamily="18" charset="0"/>
              </a:rPr>
              <a:t>Output Delivery System (ODS)  </a:t>
            </a:r>
            <a:r>
              <a:rPr lang="zh-CN" altLang="zh-CN" sz="2800"/>
              <a:t>输出传递系统</a:t>
            </a:r>
            <a:r>
              <a:rPr lang="zh-CN" altLang="en-US" sz="2800"/>
              <a:t>，</a:t>
            </a:r>
            <a:r>
              <a:rPr lang="zh-CN" altLang="zh-CN" sz="2800"/>
              <a:t>应用</a:t>
            </a:r>
            <a:r>
              <a:rPr lang="en-US" altLang="zh-CN" sz="2800"/>
              <a:t>ods graphics</a:t>
            </a:r>
            <a:r>
              <a:rPr lang="zh-CN" altLang="zh-CN" sz="2800"/>
              <a:t>得到</a:t>
            </a:r>
            <a:r>
              <a:rPr lang="en-US" altLang="zh-CN" sz="2800"/>
              <a:t>SAS</a:t>
            </a:r>
            <a:r>
              <a:rPr lang="zh-CN" altLang="zh-CN" sz="2800"/>
              <a:t>过程步的统计图</a:t>
            </a:r>
            <a:endParaRPr lang="zh-CN" altLang="en-US" sz="2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2AC702B8-2D03-41F4-920E-764C0BA0AEC5}"/>
              </a:ext>
            </a:extLst>
          </p:cNvPr>
          <p:cNvGrpSpPr/>
          <p:nvPr/>
        </p:nvGrpSpPr>
        <p:grpSpPr>
          <a:xfrm>
            <a:off x="2201706" y="3069771"/>
            <a:ext cx="4898890" cy="1421672"/>
            <a:chOff x="1819151" y="3054976"/>
            <a:chExt cx="5412052" cy="1641740"/>
          </a:xfrm>
        </p:grpSpPr>
        <p:sp>
          <p:nvSpPr>
            <p:cNvPr id="2" name="未知">
              <a:extLst>
                <a:ext uri="{FF2B5EF4-FFF2-40B4-BE49-F238E27FC236}">
                  <a16:creationId xmlns:a16="http://schemas.microsoft.com/office/drawing/2014/main" id="{9D610930-CFAD-496D-BAAE-EFD215F2ABC8}"/>
                </a:ext>
              </a:extLst>
            </p:cNvPr>
            <p:cNvSpPr>
              <a:spLocks/>
            </p:cNvSpPr>
            <p:nvPr/>
          </p:nvSpPr>
          <p:spPr bwMode="auto">
            <a:xfrm>
              <a:off x="2115484" y="3533873"/>
              <a:ext cx="406135" cy="187854"/>
            </a:xfrm>
            <a:custGeom>
              <a:avLst/>
              <a:gdLst>
                <a:gd name="T0" fmla="*/ 3 w 130"/>
                <a:gd name="T1" fmla="*/ 11 h 60"/>
                <a:gd name="T2" fmla="*/ 61 w 130"/>
                <a:gd name="T3" fmla="*/ 60 h 60"/>
                <a:gd name="T4" fmla="*/ 129 w 130"/>
                <a:gd name="T5" fmla="*/ 22 h 60"/>
                <a:gd name="T6" fmla="*/ 118 w 130"/>
                <a:gd name="T7" fmla="*/ 4 h 60"/>
                <a:gd name="T8" fmla="*/ 112 w 130"/>
                <a:gd name="T9" fmla="*/ 2 h 60"/>
                <a:gd name="T10" fmla="*/ 115 w 130"/>
                <a:gd name="T11" fmla="*/ 5 h 60"/>
                <a:gd name="T12" fmla="*/ 118 w 130"/>
                <a:gd name="T13" fmla="*/ 21 h 60"/>
                <a:gd name="T14" fmla="*/ 61 w 130"/>
                <a:gd name="T15" fmla="*/ 56 h 60"/>
                <a:gd name="T16" fmla="*/ 9 w 130"/>
                <a:gd name="T17" fmla="*/ 12 h 60"/>
                <a:gd name="T18" fmla="*/ 12 w 130"/>
                <a:gd name="T19" fmla="*/ 0 h 60"/>
                <a:gd name="T20" fmla="*/ 5 w 130"/>
                <a:gd name="T21" fmla="*/ 0 h 60"/>
                <a:gd name="T22" fmla="*/ 3 w 130"/>
                <a:gd name="T23"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60">
                  <a:moveTo>
                    <a:pt x="3" y="11"/>
                  </a:moveTo>
                  <a:cubicBezTo>
                    <a:pt x="0" y="40"/>
                    <a:pt x="27" y="60"/>
                    <a:pt x="61" y="60"/>
                  </a:cubicBezTo>
                  <a:cubicBezTo>
                    <a:pt x="97" y="60"/>
                    <a:pt x="130" y="46"/>
                    <a:pt x="129" y="22"/>
                  </a:cubicBezTo>
                  <a:cubicBezTo>
                    <a:pt x="129" y="12"/>
                    <a:pt x="122" y="6"/>
                    <a:pt x="118" y="4"/>
                  </a:cubicBezTo>
                  <a:cubicBezTo>
                    <a:pt x="116" y="2"/>
                    <a:pt x="114" y="1"/>
                    <a:pt x="112" y="2"/>
                  </a:cubicBezTo>
                  <a:cubicBezTo>
                    <a:pt x="111" y="2"/>
                    <a:pt x="114" y="4"/>
                    <a:pt x="115" y="5"/>
                  </a:cubicBezTo>
                  <a:cubicBezTo>
                    <a:pt x="118" y="10"/>
                    <a:pt x="119" y="16"/>
                    <a:pt x="118" y="21"/>
                  </a:cubicBezTo>
                  <a:cubicBezTo>
                    <a:pt x="117" y="42"/>
                    <a:pt x="94" y="56"/>
                    <a:pt x="61" y="56"/>
                  </a:cubicBezTo>
                  <a:cubicBezTo>
                    <a:pt x="31" y="54"/>
                    <a:pt x="6" y="37"/>
                    <a:pt x="9" y="12"/>
                  </a:cubicBezTo>
                  <a:cubicBezTo>
                    <a:pt x="10" y="8"/>
                    <a:pt x="11" y="4"/>
                    <a:pt x="12" y="0"/>
                  </a:cubicBezTo>
                  <a:cubicBezTo>
                    <a:pt x="10" y="0"/>
                    <a:pt x="8" y="0"/>
                    <a:pt x="5" y="0"/>
                  </a:cubicBezTo>
                  <a:cubicBezTo>
                    <a:pt x="4" y="3"/>
                    <a:pt x="3" y="7"/>
                    <a:pt x="3"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未知">
              <a:extLst>
                <a:ext uri="{FF2B5EF4-FFF2-40B4-BE49-F238E27FC236}">
                  <a16:creationId xmlns:a16="http://schemas.microsoft.com/office/drawing/2014/main" id="{5B21B4D1-B69E-41C2-8AF5-86BD4E6C864C}"/>
                </a:ext>
              </a:extLst>
            </p:cNvPr>
            <p:cNvSpPr>
              <a:spLocks/>
            </p:cNvSpPr>
            <p:nvPr/>
          </p:nvSpPr>
          <p:spPr bwMode="auto">
            <a:xfrm>
              <a:off x="2849703" y="3175361"/>
              <a:ext cx="488157" cy="181240"/>
            </a:xfrm>
            <a:custGeom>
              <a:avLst/>
              <a:gdLst>
                <a:gd name="T0" fmla="*/ 83 w 156"/>
                <a:gd name="T1" fmla="*/ 0 h 58"/>
                <a:gd name="T2" fmla="*/ 9 w 156"/>
                <a:gd name="T3" fmla="*/ 32 h 58"/>
                <a:gd name="T4" fmla="*/ 1 w 156"/>
                <a:gd name="T5" fmla="*/ 51 h 58"/>
                <a:gd name="T6" fmla="*/ 2 w 156"/>
                <a:gd name="T7" fmla="*/ 58 h 58"/>
                <a:gd name="T8" fmla="*/ 4 w 156"/>
                <a:gd name="T9" fmla="*/ 50 h 58"/>
                <a:gd name="T10" fmla="*/ 13 w 156"/>
                <a:gd name="T11" fmla="*/ 35 h 58"/>
                <a:gd name="T12" fmla="*/ 82 w 156"/>
                <a:gd name="T13" fmla="*/ 7 h 58"/>
                <a:gd name="T14" fmla="*/ 147 w 156"/>
                <a:gd name="T15" fmla="*/ 50 h 58"/>
                <a:gd name="T16" fmla="*/ 155 w 156"/>
                <a:gd name="T17" fmla="*/ 50 h 58"/>
                <a:gd name="T18" fmla="*/ 83 w 156"/>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58">
                  <a:moveTo>
                    <a:pt x="83" y="0"/>
                  </a:moveTo>
                  <a:cubicBezTo>
                    <a:pt x="49" y="0"/>
                    <a:pt x="22" y="14"/>
                    <a:pt x="9" y="32"/>
                  </a:cubicBezTo>
                  <a:cubicBezTo>
                    <a:pt x="4" y="38"/>
                    <a:pt x="1" y="45"/>
                    <a:pt x="1" y="51"/>
                  </a:cubicBezTo>
                  <a:cubicBezTo>
                    <a:pt x="0" y="55"/>
                    <a:pt x="1" y="58"/>
                    <a:pt x="2" y="58"/>
                  </a:cubicBezTo>
                  <a:cubicBezTo>
                    <a:pt x="3" y="58"/>
                    <a:pt x="3" y="55"/>
                    <a:pt x="4" y="50"/>
                  </a:cubicBezTo>
                  <a:cubicBezTo>
                    <a:pt x="7" y="44"/>
                    <a:pt x="9" y="40"/>
                    <a:pt x="13" y="35"/>
                  </a:cubicBezTo>
                  <a:cubicBezTo>
                    <a:pt x="26" y="20"/>
                    <a:pt x="51" y="7"/>
                    <a:pt x="82" y="7"/>
                  </a:cubicBezTo>
                  <a:cubicBezTo>
                    <a:pt x="124" y="7"/>
                    <a:pt x="149" y="27"/>
                    <a:pt x="147" y="50"/>
                  </a:cubicBezTo>
                  <a:cubicBezTo>
                    <a:pt x="150" y="50"/>
                    <a:pt x="152" y="50"/>
                    <a:pt x="155" y="50"/>
                  </a:cubicBezTo>
                  <a:cubicBezTo>
                    <a:pt x="156" y="18"/>
                    <a:pt x="125" y="0"/>
                    <a:pt x="8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未知">
              <a:extLst>
                <a:ext uri="{FF2B5EF4-FFF2-40B4-BE49-F238E27FC236}">
                  <a16:creationId xmlns:a16="http://schemas.microsoft.com/office/drawing/2014/main" id="{FE56DCFC-4E66-4C51-9247-02D4D5089FB5}"/>
                </a:ext>
              </a:extLst>
            </p:cNvPr>
            <p:cNvSpPr>
              <a:spLocks/>
            </p:cNvSpPr>
            <p:nvPr/>
          </p:nvSpPr>
          <p:spPr bwMode="auto">
            <a:xfrm>
              <a:off x="2131360" y="3331465"/>
              <a:ext cx="1203854" cy="202407"/>
            </a:xfrm>
            <a:custGeom>
              <a:avLst/>
              <a:gdLst>
                <a:gd name="T0" fmla="*/ 377 w 385"/>
                <a:gd name="T1" fmla="*/ 0 h 65"/>
                <a:gd name="T2" fmla="*/ 377 w 385"/>
                <a:gd name="T3" fmla="*/ 2 h 65"/>
                <a:gd name="T4" fmla="*/ 290 w 385"/>
                <a:gd name="T5" fmla="*/ 37 h 65"/>
                <a:gd name="T6" fmla="*/ 197 w 385"/>
                <a:gd name="T7" fmla="*/ 26 h 65"/>
                <a:gd name="T8" fmla="*/ 106 w 385"/>
                <a:gd name="T9" fmla="*/ 14 h 65"/>
                <a:gd name="T10" fmla="*/ 0 w 385"/>
                <a:gd name="T11" fmla="*/ 65 h 65"/>
                <a:gd name="T12" fmla="*/ 7 w 385"/>
                <a:gd name="T13" fmla="*/ 65 h 65"/>
                <a:gd name="T14" fmla="*/ 100 w 385"/>
                <a:gd name="T15" fmla="*/ 28 h 65"/>
                <a:gd name="T16" fmla="*/ 188 w 385"/>
                <a:gd name="T17" fmla="*/ 41 h 65"/>
                <a:gd name="T18" fmla="*/ 254 w 385"/>
                <a:gd name="T19" fmla="*/ 51 h 65"/>
                <a:gd name="T20" fmla="*/ 262 w 385"/>
                <a:gd name="T21" fmla="*/ 52 h 65"/>
                <a:gd name="T22" fmla="*/ 262 w 385"/>
                <a:gd name="T23" fmla="*/ 53 h 65"/>
                <a:gd name="T24" fmla="*/ 260 w 385"/>
                <a:gd name="T25" fmla="*/ 54 h 65"/>
                <a:gd name="T26" fmla="*/ 266 w 385"/>
                <a:gd name="T27" fmla="*/ 56 h 65"/>
                <a:gd name="T28" fmla="*/ 270 w 385"/>
                <a:gd name="T29" fmla="*/ 54 h 65"/>
                <a:gd name="T30" fmla="*/ 284 w 385"/>
                <a:gd name="T31" fmla="*/ 54 h 65"/>
                <a:gd name="T32" fmla="*/ 384 w 385"/>
                <a:gd name="T33" fmla="*/ 9 h 65"/>
                <a:gd name="T34" fmla="*/ 385 w 385"/>
                <a:gd name="T35" fmla="*/ 0 h 65"/>
                <a:gd name="T36" fmla="*/ 377 w 385"/>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5" h="65">
                  <a:moveTo>
                    <a:pt x="377" y="0"/>
                  </a:moveTo>
                  <a:cubicBezTo>
                    <a:pt x="377" y="1"/>
                    <a:pt x="377" y="2"/>
                    <a:pt x="377" y="2"/>
                  </a:cubicBezTo>
                  <a:cubicBezTo>
                    <a:pt x="372" y="28"/>
                    <a:pt x="337" y="40"/>
                    <a:pt x="290" y="37"/>
                  </a:cubicBezTo>
                  <a:cubicBezTo>
                    <a:pt x="255" y="35"/>
                    <a:pt x="223" y="30"/>
                    <a:pt x="197" y="26"/>
                  </a:cubicBezTo>
                  <a:cubicBezTo>
                    <a:pt x="168" y="21"/>
                    <a:pt x="134" y="15"/>
                    <a:pt x="106" y="14"/>
                  </a:cubicBezTo>
                  <a:cubicBezTo>
                    <a:pt x="55" y="13"/>
                    <a:pt x="11" y="32"/>
                    <a:pt x="0" y="65"/>
                  </a:cubicBezTo>
                  <a:cubicBezTo>
                    <a:pt x="3" y="65"/>
                    <a:pt x="5" y="65"/>
                    <a:pt x="7" y="65"/>
                  </a:cubicBezTo>
                  <a:cubicBezTo>
                    <a:pt x="19" y="38"/>
                    <a:pt x="57" y="25"/>
                    <a:pt x="100" y="28"/>
                  </a:cubicBezTo>
                  <a:cubicBezTo>
                    <a:pt x="129" y="29"/>
                    <a:pt x="159" y="35"/>
                    <a:pt x="188" y="41"/>
                  </a:cubicBezTo>
                  <a:cubicBezTo>
                    <a:pt x="213" y="45"/>
                    <a:pt x="234" y="49"/>
                    <a:pt x="254" y="51"/>
                  </a:cubicBezTo>
                  <a:cubicBezTo>
                    <a:pt x="256" y="52"/>
                    <a:pt x="259" y="52"/>
                    <a:pt x="262" y="52"/>
                  </a:cubicBezTo>
                  <a:cubicBezTo>
                    <a:pt x="262" y="53"/>
                    <a:pt x="262" y="53"/>
                    <a:pt x="262" y="53"/>
                  </a:cubicBezTo>
                  <a:cubicBezTo>
                    <a:pt x="261" y="53"/>
                    <a:pt x="260" y="53"/>
                    <a:pt x="260" y="54"/>
                  </a:cubicBezTo>
                  <a:cubicBezTo>
                    <a:pt x="262" y="54"/>
                    <a:pt x="264" y="55"/>
                    <a:pt x="266" y="56"/>
                  </a:cubicBezTo>
                  <a:cubicBezTo>
                    <a:pt x="267" y="55"/>
                    <a:pt x="269" y="55"/>
                    <a:pt x="270" y="54"/>
                  </a:cubicBezTo>
                  <a:cubicBezTo>
                    <a:pt x="274" y="53"/>
                    <a:pt x="279" y="54"/>
                    <a:pt x="284" y="54"/>
                  </a:cubicBezTo>
                  <a:cubicBezTo>
                    <a:pt x="337" y="55"/>
                    <a:pt x="378" y="41"/>
                    <a:pt x="384" y="9"/>
                  </a:cubicBezTo>
                  <a:cubicBezTo>
                    <a:pt x="384" y="6"/>
                    <a:pt x="385" y="3"/>
                    <a:pt x="385" y="0"/>
                  </a:cubicBezTo>
                  <a:cubicBezTo>
                    <a:pt x="382" y="0"/>
                    <a:pt x="380" y="0"/>
                    <a:pt x="37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未知">
              <a:extLst>
                <a:ext uri="{FF2B5EF4-FFF2-40B4-BE49-F238E27FC236}">
                  <a16:creationId xmlns:a16="http://schemas.microsoft.com/office/drawing/2014/main" id="{5B355B5B-A89B-4485-8B94-DF0DDC8C340D}"/>
                </a:ext>
              </a:extLst>
            </p:cNvPr>
            <p:cNvSpPr>
              <a:spLocks/>
            </p:cNvSpPr>
            <p:nvPr/>
          </p:nvSpPr>
          <p:spPr bwMode="auto">
            <a:xfrm>
              <a:off x="1819151" y="3499477"/>
              <a:ext cx="1143000" cy="593989"/>
            </a:xfrm>
            <a:custGeom>
              <a:avLst/>
              <a:gdLst>
                <a:gd name="T0" fmla="*/ 147 w 366"/>
                <a:gd name="T1" fmla="*/ 174 h 190"/>
                <a:gd name="T2" fmla="*/ 267 w 366"/>
                <a:gd name="T3" fmla="*/ 111 h 190"/>
                <a:gd name="T4" fmla="*/ 328 w 366"/>
                <a:gd name="T5" fmla="*/ 34 h 190"/>
                <a:gd name="T6" fmla="*/ 366 w 366"/>
                <a:gd name="T7" fmla="*/ 2 h 190"/>
                <a:gd name="T8" fmla="*/ 360 w 366"/>
                <a:gd name="T9" fmla="*/ 0 h 190"/>
                <a:gd name="T10" fmla="*/ 278 w 366"/>
                <a:gd name="T11" fmla="*/ 56 h 190"/>
                <a:gd name="T12" fmla="*/ 203 w 366"/>
                <a:gd name="T13" fmla="*/ 138 h 190"/>
                <a:gd name="T14" fmla="*/ 129 w 366"/>
                <a:gd name="T15" fmla="*/ 173 h 190"/>
                <a:gd name="T16" fmla="*/ 47 w 366"/>
                <a:gd name="T17" fmla="*/ 166 h 190"/>
                <a:gd name="T18" fmla="*/ 2 w 366"/>
                <a:gd name="T19" fmla="*/ 180 h 190"/>
                <a:gd name="T20" fmla="*/ 55 w 366"/>
                <a:gd name="T21" fmla="*/ 189 h 190"/>
                <a:gd name="T22" fmla="*/ 113 w 366"/>
                <a:gd name="T23" fmla="*/ 183 h 190"/>
                <a:gd name="T24" fmla="*/ 124 w 366"/>
                <a:gd name="T25" fmla="*/ 184 h 190"/>
                <a:gd name="T26" fmla="*/ 147 w 366"/>
                <a:gd name="T27" fmla="*/ 17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6" h="190">
                  <a:moveTo>
                    <a:pt x="147" y="174"/>
                  </a:moveTo>
                  <a:cubicBezTo>
                    <a:pt x="182" y="165"/>
                    <a:pt x="229" y="146"/>
                    <a:pt x="267" y="111"/>
                  </a:cubicBezTo>
                  <a:cubicBezTo>
                    <a:pt x="295" y="84"/>
                    <a:pt x="305" y="62"/>
                    <a:pt x="328" y="34"/>
                  </a:cubicBezTo>
                  <a:cubicBezTo>
                    <a:pt x="342" y="18"/>
                    <a:pt x="356" y="7"/>
                    <a:pt x="366" y="2"/>
                  </a:cubicBezTo>
                  <a:cubicBezTo>
                    <a:pt x="364" y="1"/>
                    <a:pt x="362" y="0"/>
                    <a:pt x="360" y="0"/>
                  </a:cubicBezTo>
                  <a:cubicBezTo>
                    <a:pt x="331" y="9"/>
                    <a:pt x="304" y="28"/>
                    <a:pt x="278" y="56"/>
                  </a:cubicBezTo>
                  <a:cubicBezTo>
                    <a:pt x="247" y="88"/>
                    <a:pt x="234" y="111"/>
                    <a:pt x="203" y="138"/>
                  </a:cubicBezTo>
                  <a:cubicBezTo>
                    <a:pt x="180" y="157"/>
                    <a:pt x="147" y="170"/>
                    <a:pt x="129" y="173"/>
                  </a:cubicBezTo>
                  <a:cubicBezTo>
                    <a:pt x="108" y="171"/>
                    <a:pt x="70" y="166"/>
                    <a:pt x="47" y="166"/>
                  </a:cubicBezTo>
                  <a:cubicBezTo>
                    <a:pt x="26" y="166"/>
                    <a:pt x="4" y="169"/>
                    <a:pt x="2" y="180"/>
                  </a:cubicBezTo>
                  <a:cubicBezTo>
                    <a:pt x="0" y="190"/>
                    <a:pt x="35" y="190"/>
                    <a:pt x="55" y="189"/>
                  </a:cubicBezTo>
                  <a:cubicBezTo>
                    <a:pt x="70" y="189"/>
                    <a:pt x="98" y="186"/>
                    <a:pt x="113" y="183"/>
                  </a:cubicBezTo>
                  <a:cubicBezTo>
                    <a:pt x="116" y="184"/>
                    <a:pt x="120" y="184"/>
                    <a:pt x="124" y="184"/>
                  </a:cubicBezTo>
                  <a:cubicBezTo>
                    <a:pt x="130" y="178"/>
                    <a:pt x="137" y="173"/>
                    <a:pt x="147" y="1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未知">
              <a:extLst>
                <a:ext uri="{FF2B5EF4-FFF2-40B4-BE49-F238E27FC236}">
                  <a16:creationId xmlns:a16="http://schemas.microsoft.com/office/drawing/2014/main" id="{CB653008-C4AC-4DFA-84FF-D9B22752DE96}"/>
                </a:ext>
              </a:extLst>
            </p:cNvPr>
            <p:cNvSpPr>
              <a:spLocks/>
            </p:cNvSpPr>
            <p:nvPr/>
          </p:nvSpPr>
          <p:spPr bwMode="auto">
            <a:xfrm>
              <a:off x="2206766" y="3909581"/>
              <a:ext cx="759354" cy="187854"/>
            </a:xfrm>
            <a:custGeom>
              <a:avLst/>
              <a:gdLst>
                <a:gd name="T0" fmla="*/ 234 w 243"/>
                <a:gd name="T1" fmla="*/ 4 h 60"/>
                <a:gd name="T2" fmla="*/ 210 w 243"/>
                <a:gd name="T3" fmla="*/ 23 h 60"/>
                <a:gd name="T4" fmla="*/ 104 w 243"/>
                <a:gd name="T5" fmla="*/ 49 h 60"/>
                <a:gd name="T6" fmla="*/ 17 w 243"/>
                <a:gd name="T7" fmla="*/ 44 h 60"/>
                <a:gd name="T8" fmla="*/ 17 w 243"/>
                <a:gd name="T9" fmla="*/ 44 h 60"/>
                <a:gd name="T10" fmla="*/ 23 w 243"/>
                <a:gd name="T11" fmla="*/ 43 h 60"/>
                <a:gd name="T12" fmla="*/ 0 w 243"/>
                <a:gd name="T13" fmla="*/ 53 h 60"/>
                <a:gd name="T14" fmla="*/ 96 w 243"/>
                <a:gd name="T15" fmla="*/ 60 h 60"/>
                <a:gd name="T16" fmla="*/ 212 w 243"/>
                <a:gd name="T17" fmla="*/ 28 h 60"/>
                <a:gd name="T18" fmla="*/ 237 w 243"/>
                <a:gd name="T19" fmla="*/ 8 h 60"/>
                <a:gd name="T20" fmla="*/ 241 w 243"/>
                <a:gd name="T21" fmla="*/ 1 h 60"/>
                <a:gd name="T22" fmla="*/ 234 w 243"/>
                <a:gd name="T23"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 h="60">
                  <a:moveTo>
                    <a:pt x="234" y="4"/>
                  </a:moveTo>
                  <a:cubicBezTo>
                    <a:pt x="228" y="9"/>
                    <a:pt x="220" y="17"/>
                    <a:pt x="210" y="23"/>
                  </a:cubicBezTo>
                  <a:cubicBezTo>
                    <a:pt x="179" y="43"/>
                    <a:pt x="150" y="49"/>
                    <a:pt x="104" y="49"/>
                  </a:cubicBezTo>
                  <a:cubicBezTo>
                    <a:pt x="66" y="49"/>
                    <a:pt x="29" y="46"/>
                    <a:pt x="17" y="44"/>
                  </a:cubicBezTo>
                  <a:cubicBezTo>
                    <a:pt x="17" y="44"/>
                    <a:pt x="17" y="44"/>
                    <a:pt x="17" y="44"/>
                  </a:cubicBezTo>
                  <a:cubicBezTo>
                    <a:pt x="19" y="44"/>
                    <a:pt x="21" y="43"/>
                    <a:pt x="23" y="43"/>
                  </a:cubicBezTo>
                  <a:cubicBezTo>
                    <a:pt x="13" y="42"/>
                    <a:pt x="6" y="47"/>
                    <a:pt x="0" y="53"/>
                  </a:cubicBezTo>
                  <a:cubicBezTo>
                    <a:pt x="22" y="56"/>
                    <a:pt x="60" y="60"/>
                    <a:pt x="96" y="60"/>
                  </a:cubicBezTo>
                  <a:cubicBezTo>
                    <a:pt x="147" y="60"/>
                    <a:pt x="181" y="50"/>
                    <a:pt x="212" y="28"/>
                  </a:cubicBezTo>
                  <a:cubicBezTo>
                    <a:pt x="221" y="21"/>
                    <a:pt x="231" y="13"/>
                    <a:pt x="237" y="8"/>
                  </a:cubicBezTo>
                  <a:cubicBezTo>
                    <a:pt x="241" y="5"/>
                    <a:pt x="243" y="2"/>
                    <a:pt x="241" y="1"/>
                  </a:cubicBezTo>
                  <a:cubicBezTo>
                    <a:pt x="239" y="0"/>
                    <a:pt x="237" y="1"/>
                    <a:pt x="234"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未知">
              <a:extLst>
                <a:ext uri="{FF2B5EF4-FFF2-40B4-BE49-F238E27FC236}">
                  <a16:creationId xmlns:a16="http://schemas.microsoft.com/office/drawing/2014/main" id="{A4499415-3816-45FB-B3F2-4762A6A525DD}"/>
                </a:ext>
              </a:extLst>
            </p:cNvPr>
            <p:cNvSpPr>
              <a:spLocks noEditPoints="1"/>
            </p:cNvSpPr>
            <p:nvPr/>
          </p:nvSpPr>
          <p:spPr bwMode="auto">
            <a:xfrm>
              <a:off x="3441047" y="3774643"/>
              <a:ext cx="387614" cy="313531"/>
            </a:xfrm>
            <a:custGeom>
              <a:avLst/>
              <a:gdLst>
                <a:gd name="T0" fmla="*/ 121 w 124"/>
                <a:gd name="T1" fmla="*/ 23 h 100"/>
                <a:gd name="T2" fmla="*/ 109 w 124"/>
                <a:gd name="T3" fmla="*/ 3 h 100"/>
                <a:gd name="T4" fmla="*/ 55 w 124"/>
                <a:gd name="T5" fmla="*/ 18 h 100"/>
                <a:gd name="T6" fmla="*/ 29 w 124"/>
                <a:gd name="T7" fmla="*/ 33 h 100"/>
                <a:gd name="T8" fmla="*/ 13 w 124"/>
                <a:gd name="T9" fmla="*/ 46 h 100"/>
                <a:gd name="T10" fmla="*/ 5 w 124"/>
                <a:gd name="T11" fmla="*/ 57 h 100"/>
                <a:gd name="T12" fmla="*/ 10 w 124"/>
                <a:gd name="T13" fmla="*/ 55 h 100"/>
                <a:gd name="T14" fmla="*/ 17 w 124"/>
                <a:gd name="T15" fmla="*/ 49 h 100"/>
                <a:gd name="T16" fmla="*/ 18 w 124"/>
                <a:gd name="T17" fmla="*/ 49 h 100"/>
                <a:gd name="T18" fmla="*/ 3 w 124"/>
                <a:gd name="T19" fmla="*/ 78 h 100"/>
                <a:gd name="T20" fmla="*/ 25 w 124"/>
                <a:gd name="T21" fmla="*/ 100 h 100"/>
                <a:gd name="T22" fmla="*/ 85 w 124"/>
                <a:gd name="T23" fmla="*/ 68 h 100"/>
                <a:gd name="T24" fmla="*/ 86 w 124"/>
                <a:gd name="T25" fmla="*/ 68 h 100"/>
                <a:gd name="T26" fmla="*/ 123 w 124"/>
                <a:gd name="T27" fmla="*/ 21 h 100"/>
                <a:gd name="T28" fmla="*/ 121 w 124"/>
                <a:gd name="T29" fmla="*/ 23 h 100"/>
                <a:gd name="T30" fmla="*/ 79 w 124"/>
                <a:gd name="T31" fmla="*/ 66 h 100"/>
                <a:gd name="T32" fmla="*/ 33 w 124"/>
                <a:gd name="T33" fmla="*/ 91 h 100"/>
                <a:gd name="T34" fmla="*/ 26 w 124"/>
                <a:gd name="T35" fmla="*/ 86 h 100"/>
                <a:gd name="T36" fmla="*/ 57 w 124"/>
                <a:gd name="T37" fmla="*/ 43 h 100"/>
                <a:gd name="T38" fmla="*/ 107 w 124"/>
                <a:gd name="T39" fmla="*/ 8 h 100"/>
                <a:gd name="T40" fmla="*/ 117 w 124"/>
                <a:gd name="T41" fmla="*/ 18 h 100"/>
                <a:gd name="T42" fmla="*/ 79 w 124"/>
                <a:gd name="T43" fmla="*/ 6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100">
                  <a:moveTo>
                    <a:pt x="121" y="23"/>
                  </a:moveTo>
                  <a:cubicBezTo>
                    <a:pt x="124" y="14"/>
                    <a:pt x="120" y="4"/>
                    <a:pt x="109" y="3"/>
                  </a:cubicBezTo>
                  <a:cubicBezTo>
                    <a:pt x="95" y="0"/>
                    <a:pt x="76" y="7"/>
                    <a:pt x="55" y="18"/>
                  </a:cubicBezTo>
                  <a:cubicBezTo>
                    <a:pt x="44" y="23"/>
                    <a:pt x="35" y="29"/>
                    <a:pt x="29" y="33"/>
                  </a:cubicBezTo>
                  <a:cubicBezTo>
                    <a:pt x="24" y="37"/>
                    <a:pt x="15" y="45"/>
                    <a:pt x="13" y="46"/>
                  </a:cubicBezTo>
                  <a:cubicBezTo>
                    <a:pt x="7" y="52"/>
                    <a:pt x="4" y="55"/>
                    <a:pt x="5" y="57"/>
                  </a:cubicBezTo>
                  <a:cubicBezTo>
                    <a:pt x="6" y="58"/>
                    <a:pt x="8" y="57"/>
                    <a:pt x="10" y="55"/>
                  </a:cubicBezTo>
                  <a:cubicBezTo>
                    <a:pt x="14" y="52"/>
                    <a:pt x="16" y="50"/>
                    <a:pt x="17" y="49"/>
                  </a:cubicBezTo>
                  <a:cubicBezTo>
                    <a:pt x="18" y="49"/>
                    <a:pt x="18" y="49"/>
                    <a:pt x="18" y="49"/>
                  </a:cubicBezTo>
                  <a:cubicBezTo>
                    <a:pt x="8" y="61"/>
                    <a:pt x="4" y="69"/>
                    <a:pt x="3" y="78"/>
                  </a:cubicBezTo>
                  <a:cubicBezTo>
                    <a:pt x="0" y="95"/>
                    <a:pt x="13" y="100"/>
                    <a:pt x="25" y="100"/>
                  </a:cubicBezTo>
                  <a:cubicBezTo>
                    <a:pt x="46" y="98"/>
                    <a:pt x="71" y="80"/>
                    <a:pt x="85" y="68"/>
                  </a:cubicBezTo>
                  <a:cubicBezTo>
                    <a:pt x="86" y="68"/>
                    <a:pt x="86" y="68"/>
                    <a:pt x="86" y="68"/>
                  </a:cubicBezTo>
                  <a:cubicBezTo>
                    <a:pt x="101" y="55"/>
                    <a:pt x="113" y="39"/>
                    <a:pt x="123" y="21"/>
                  </a:cubicBezTo>
                  <a:cubicBezTo>
                    <a:pt x="123" y="22"/>
                    <a:pt x="122" y="23"/>
                    <a:pt x="121" y="23"/>
                  </a:cubicBezTo>
                  <a:close/>
                  <a:moveTo>
                    <a:pt x="79" y="66"/>
                  </a:moveTo>
                  <a:cubicBezTo>
                    <a:pt x="64" y="79"/>
                    <a:pt x="44" y="91"/>
                    <a:pt x="33" y="91"/>
                  </a:cubicBezTo>
                  <a:cubicBezTo>
                    <a:pt x="29" y="91"/>
                    <a:pt x="27" y="90"/>
                    <a:pt x="26" y="86"/>
                  </a:cubicBezTo>
                  <a:cubicBezTo>
                    <a:pt x="25" y="79"/>
                    <a:pt x="34" y="64"/>
                    <a:pt x="57" y="43"/>
                  </a:cubicBezTo>
                  <a:cubicBezTo>
                    <a:pt x="76" y="23"/>
                    <a:pt x="96" y="8"/>
                    <a:pt x="107" y="8"/>
                  </a:cubicBezTo>
                  <a:cubicBezTo>
                    <a:pt x="113" y="8"/>
                    <a:pt x="118" y="11"/>
                    <a:pt x="117" y="18"/>
                  </a:cubicBezTo>
                  <a:cubicBezTo>
                    <a:pt x="116" y="27"/>
                    <a:pt x="97" y="50"/>
                    <a:pt x="79" y="6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未知">
              <a:extLst>
                <a:ext uri="{FF2B5EF4-FFF2-40B4-BE49-F238E27FC236}">
                  <a16:creationId xmlns:a16="http://schemas.microsoft.com/office/drawing/2014/main" id="{C72546BD-A18B-4B7D-9697-15E215AFC356}"/>
                </a:ext>
              </a:extLst>
            </p:cNvPr>
            <p:cNvSpPr>
              <a:spLocks/>
            </p:cNvSpPr>
            <p:nvPr/>
          </p:nvSpPr>
          <p:spPr bwMode="auto">
            <a:xfrm>
              <a:off x="3943755" y="3783903"/>
              <a:ext cx="277813" cy="297657"/>
            </a:xfrm>
            <a:custGeom>
              <a:avLst/>
              <a:gdLst>
                <a:gd name="T0" fmla="*/ 77 w 89"/>
                <a:gd name="T1" fmla="*/ 35 h 95"/>
                <a:gd name="T2" fmla="*/ 89 w 89"/>
                <a:gd name="T3" fmla="*/ 12 h 95"/>
                <a:gd name="T4" fmla="*/ 75 w 89"/>
                <a:gd name="T5" fmla="*/ 0 h 95"/>
                <a:gd name="T6" fmla="*/ 38 w 89"/>
                <a:gd name="T7" fmla="*/ 18 h 95"/>
                <a:gd name="T8" fmla="*/ 10 w 89"/>
                <a:gd name="T9" fmla="*/ 43 h 95"/>
                <a:gd name="T10" fmla="*/ 1 w 89"/>
                <a:gd name="T11" fmla="*/ 53 h 95"/>
                <a:gd name="T12" fmla="*/ 11 w 89"/>
                <a:gd name="T13" fmla="*/ 48 h 95"/>
                <a:gd name="T14" fmla="*/ 34 w 89"/>
                <a:gd name="T15" fmla="*/ 28 h 95"/>
                <a:gd name="T16" fmla="*/ 56 w 89"/>
                <a:gd name="T17" fmla="*/ 13 h 95"/>
                <a:gd name="T18" fmla="*/ 64 w 89"/>
                <a:gd name="T19" fmla="*/ 12 h 95"/>
                <a:gd name="T20" fmla="*/ 60 w 89"/>
                <a:gd name="T21" fmla="*/ 22 h 95"/>
                <a:gd name="T22" fmla="*/ 38 w 89"/>
                <a:gd name="T23" fmla="*/ 50 h 95"/>
                <a:gd name="T24" fmla="*/ 14 w 89"/>
                <a:gd name="T25" fmla="*/ 87 h 95"/>
                <a:gd name="T26" fmla="*/ 21 w 89"/>
                <a:gd name="T27" fmla="*/ 95 h 95"/>
                <a:gd name="T28" fmla="*/ 35 w 89"/>
                <a:gd name="T29" fmla="*/ 90 h 95"/>
                <a:gd name="T30" fmla="*/ 40 w 89"/>
                <a:gd name="T31" fmla="*/ 87 h 95"/>
                <a:gd name="T32" fmla="*/ 54 w 89"/>
                <a:gd name="T33" fmla="*/ 67 h 95"/>
                <a:gd name="T34" fmla="*/ 77 w 89"/>
                <a:gd name="T35"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95">
                  <a:moveTo>
                    <a:pt x="77" y="35"/>
                  </a:moveTo>
                  <a:cubicBezTo>
                    <a:pt x="85" y="25"/>
                    <a:pt x="89" y="18"/>
                    <a:pt x="89" y="12"/>
                  </a:cubicBezTo>
                  <a:cubicBezTo>
                    <a:pt x="89" y="6"/>
                    <a:pt x="86" y="0"/>
                    <a:pt x="75" y="0"/>
                  </a:cubicBezTo>
                  <a:cubicBezTo>
                    <a:pt x="64" y="0"/>
                    <a:pt x="53" y="6"/>
                    <a:pt x="38" y="18"/>
                  </a:cubicBezTo>
                  <a:cubicBezTo>
                    <a:pt x="28" y="25"/>
                    <a:pt x="16" y="37"/>
                    <a:pt x="10" y="43"/>
                  </a:cubicBezTo>
                  <a:cubicBezTo>
                    <a:pt x="3" y="49"/>
                    <a:pt x="0" y="52"/>
                    <a:pt x="1" y="53"/>
                  </a:cubicBezTo>
                  <a:cubicBezTo>
                    <a:pt x="3" y="55"/>
                    <a:pt x="5" y="53"/>
                    <a:pt x="11" y="48"/>
                  </a:cubicBezTo>
                  <a:cubicBezTo>
                    <a:pt x="18" y="41"/>
                    <a:pt x="27" y="34"/>
                    <a:pt x="34" y="28"/>
                  </a:cubicBezTo>
                  <a:cubicBezTo>
                    <a:pt x="41" y="22"/>
                    <a:pt x="49" y="16"/>
                    <a:pt x="56" y="13"/>
                  </a:cubicBezTo>
                  <a:cubicBezTo>
                    <a:pt x="59" y="11"/>
                    <a:pt x="62" y="10"/>
                    <a:pt x="64" y="12"/>
                  </a:cubicBezTo>
                  <a:cubicBezTo>
                    <a:pt x="65" y="14"/>
                    <a:pt x="64" y="17"/>
                    <a:pt x="60" y="22"/>
                  </a:cubicBezTo>
                  <a:cubicBezTo>
                    <a:pt x="54" y="29"/>
                    <a:pt x="44" y="42"/>
                    <a:pt x="38" y="50"/>
                  </a:cubicBezTo>
                  <a:cubicBezTo>
                    <a:pt x="29" y="61"/>
                    <a:pt x="18" y="80"/>
                    <a:pt x="14" y="87"/>
                  </a:cubicBezTo>
                  <a:cubicBezTo>
                    <a:pt x="10" y="94"/>
                    <a:pt x="13" y="95"/>
                    <a:pt x="21" y="95"/>
                  </a:cubicBezTo>
                  <a:cubicBezTo>
                    <a:pt x="27" y="95"/>
                    <a:pt x="30" y="94"/>
                    <a:pt x="35" y="90"/>
                  </a:cubicBezTo>
                  <a:cubicBezTo>
                    <a:pt x="37" y="89"/>
                    <a:pt x="38" y="88"/>
                    <a:pt x="40" y="87"/>
                  </a:cubicBezTo>
                  <a:cubicBezTo>
                    <a:pt x="43" y="80"/>
                    <a:pt x="48" y="73"/>
                    <a:pt x="54" y="67"/>
                  </a:cubicBezTo>
                  <a:cubicBezTo>
                    <a:pt x="60" y="58"/>
                    <a:pt x="70" y="45"/>
                    <a:pt x="77" y="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未知">
              <a:extLst>
                <a:ext uri="{FF2B5EF4-FFF2-40B4-BE49-F238E27FC236}">
                  <a16:creationId xmlns:a16="http://schemas.microsoft.com/office/drawing/2014/main" id="{8B84EE89-E46B-4BD1-8584-EC8AD1BC1272}"/>
                </a:ext>
              </a:extLst>
            </p:cNvPr>
            <p:cNvSpPr>
              <a:spLocks/>
            </p:cNvSpPr>
            <p:nvPr/>
          </p:nvSpPr>
          <p:spPr bwMode="auto">
            <a:xfrm>
              <a:off x="4069432" y="3783903"/>
              <a:ext cx="418042" cy="272521"/>
            </a:xfrm>
            <a:custGeom>
              <a:avLst/>
              <a:gdLst>
                <a:gd name="T0" fmla="*/ 122 w 134"/>
                <a:gd name="T1" fmla="*/ 0 h 87"/>
                <a:gd name="T2" fmla="*/ 63 w 134"/>
                <a:gd name="T3" fmla="*/ 29 h 87"/>
                <a:gd name="T4" fmla="*/ 12 w 134"/>
                <a:gd name="T5" fmla="*/ 70 h 87"/>
                <a:gd name="T6" fmla="*/ 12 w 134"/>
                <a:gd name="T7" fmla="*/ 70 h 87"/>
                <a:gd name="T8" fmla="*/ 14 w 134"/>
                <a:gd name="T9" fmla="*/ 67 h 87"/>
                <a:gd name="T10" fmla="*/ 0 w 134"/>
                <a:gd name="T11" fmla="*/ 87 h 87"/>
                <a:gd name="T12" fmla="*/ 57 w 134"/>
                <a:gd name="T13" fmla="*/ 41 h 87"/>
                <a:gd name="T14" fmla="*/ 99 w 134"/>
                <a:gd name="T15" fmla="*/ 13 h 87"/>
                <a:gd name="T16" fmla="*/ 114 w 134"/>
                <a:gd name="T17" fmla="*/ 9 h 87"/>
                <a:gd name="T18" fmla="*/ 114 w 134"/>
                <a:gd name="T19" fmla="*/ 15 h 87"/>
                <a:gd name="T20" fmla="*/ 134 w 134"/>
                <a:gd name="T21" fmla="*/ 3 h 87"/>
                <a:gd name="T22" fmla="*/ 122 w 134"/>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 h="87">
                  <a:moveTo>
                    <a:pt x="122" y="0"/>
                  </a:moveTo>
                  <a:cubicBezTo>
                    <a:pt x="106" y="0"/>
                    <a:pt x="82" y="15"/>
                    <a:pt x="63" y="29"/>
                  </a:cubicBezTo>
                  <a:cubicBezTo>
                    <a:pt x="43" y="43"/>
                    <a:pt x="25" y="59"/>
                    <a:pt x="12" y="70"/>
                  </a:cubicBezTo>
                  <a:cubicBezTo>
                    <a:pt x="12" y="70"/>
                    <a:pt x="12" y="70"/>
                    <a:pt x="12" y="70"/>
                  </a:cubicBezTo>
                  <a:cubicBezTo>
                    <a:pt x="12" y="69"/>
                    <a:pt x="13" y="68"/>
                    <a:pt x="14" y="67"/>
                  </a:cubicBezTo>
                  <a:cubicBezTo>
                    <a:pt x="8" y="73"/>
                    <a:pt x="3" y="80"/>
                    <a:pt x="0" y="87"/>
                  </a:cubicBezTo>
                  <a:cubicBezTo>
                    <a:pt x="21" y="70"/>
                    <a:pt x="34" y="58"/>
                    <a:pt x="57" y="41"/>
                  </a:cubicBezTo>
                  <a:cubicBezTo>
                    <a:pt x="74" y="27"/>
                    <a:pt x="89" y="18"/>
                    <a:pt x="99" y="13"/>
                  </a:cubicBezTo>
                  <a:cubicBezTo>
                    <a:pt x="105" y="10"/>
                    <a:pt x="111" y="8"/>
                    <a:pt x="114" y="9"/>
                  </a:cubicBezTo>
                  <a:cubicBezTo>
                    <a:pt x="116" y="11"/>
                    <a:pt x="115" y="13"/>
                    <a:pt x="114" y="15"/>
                  </a:cubicBezTo>
                  <a:cubicBezTo>
                    <a:pt x="121" y="10"/>
                    <a:pt x="127" y="6"/>
                    <a:pt x="134" y="3"/>
                  </a:cubicBezTo>
                  <a:cubicBezTo>
                    <a:pt x="131" y="1"/>
                    <a:pt x="127" y="0"/>
                    <a:pt x="1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未知">
              <a:extLst>
                <a:ext uri="{FF2B5EF4-FFF2-40B4-BE49-F238E27FC236}">
                  <a16:creationId xmlns:a16="http://schemas.microsoft.com/office/drawing/2014/main" id="{CC5FAD0E-3672-40D1-BC43-354D37E0192A}"/>
                </a:ext>
              </a:extLst>
            </p:cNvPr>
            <p:cNvSpPr>
              <a:spLocks/>
            </p:cNvSpPr>
            <p:nvPr/>
          </p:nvSpPr>
          <p:spPr bwMode="auto">
            <a:xfrm>
              <a:off x="5471724" y="3740247"/>
              <a:ext cx="181240" cy="87313"/>
            </a:xfrm>
            <a:custGeom>
              <a:avLst/>
              <a:gdLst>
                <a:gd name="T0" fmla="*/ 27 w 58"/>
                <a:gd name="T1" fmla="*/ 28 h 28"/>
                <a:gd name="T2" fmla="*/ 50 w 58"/>
                <a:gd name="T3" fmla="*/ 21 h 28"/>
                <a:gd name="T4" fmla="*/ 56 w 58"/>
                <a:gd name="T5" fmla="*/ 13 h 28"/>
                <a:gd name="T6" fmla="*/ 48 w 58"/>
                <a:gd name="T7" fmla="*/ 18 h 28"/>
                <a:gd name="T8" fmla="*/ 29 w 58"/>
                <a:gd name="T9" fmla="*/ 23 h 28"/>
                <a:gd name="T10" fmla="*/ 9 w 58"/>
                <a:gd name="T11" fmla="*/ 1 h 28"/>
                <a:gd name="T12" fmla="*/ 9 w 58"/>
                <a:gd name="T13" fmla="*/ 0 h 28"/>
                <a:gd name="T14" fmla="*/ 0 w 58"/>
                <a:gd name="T15" fmla="*/ 3 h 28"/>
                <a:gd name="T16" fmla="*/ 27 w 5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8">
                  <a:moveTo>
                    <a:pt x="27" y="28"/>
                  </a:moveTo>
                  <a:cubicBezTo>
                    <a:pt x="37" y="28"/>
                    <a:pt x="44" y="25"/>
                    <a:pt x="50" y="21"/>
                  </a:cubicBezTo>
                  <a:cubicBezTo>
                    <a:pt x="54" y="19"/>
                    <a:pt x="58" y="14"/>
                    <a:pt x="56" y="13"/>
                  </a:cubicBezTo>
                  <a:cubicBezTo>
                    <a:pt x="55" y="11"/>
                    <a:pt x="53" y="15"/>
                    <a:pt x="48" y="18"/>
                  </a:cubicBezTo>
                  <a:cubicBezTo>
                    <a:pt x="44" y="21"/>
                    <a:pt x="37" y="23"/>
                    <a:pt x="29" y="23"/>
                  </a:cubicBezTo>
                  <a:cubicBezTo>
                    <a:pt x="15" y="23"/>
                    <a:pt x="9" y="14"/>
                    <a:pt x="9" y="1"/>
                  </a:cubicBezTo>
                  <a:cubicBezTo>
                    <a:pt x="9" y="1"/>
                    <a:pt x="9" y="1"/>
                    <a:pt x="9" y="0"/>
                  </a:cubicBezTo>
                  <a:cubicBezTo>
                    <a:pt x="6" y="1"/>
                    <a:pt x="3" y="2"/>
                    <a:pt x="0" y="3"/>
                  </a:cubicBezTo>
                  <a:cubicBezTo>
                    <a:pt x="2" y="19"/>
                    <a:pt x="13" y="28"/>
                    <a:pt x="27"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未知">
              <a:extLst>
                <a:ext uri="{FF2B5EF4-FFF2-40B4-BE49-F238E27FC236}">
                  <a16:creationId xmlns:a16="http://schemas.microsoft.com/office/drawing/2014/main" id="{8FBD5BE9-EC5A-4B03-B926-EA7362CCE1EA}"/>
                </a:ext>
              </a:extLst>
            </p:cNvPr>
            <p:cNvSpPr>
              <a:spLocks noEditPoints="1"/>
            </p:cNvSpPr>
            <p:nvPr/>
          </p:nvSpPr>
          <p:spPr bwMode="auto">
            <a:xfrm>
              <a:off x="5625182" y="3349987"/>
              <a:ext cx="956469" cy="740833"/>
            </a:xfrm>
            <a:custGeom>
              <a:avLst/>
              <a:gdLst>
                <a:gd name="T0" fmla="*/ 295 w 306"/>
                <a:gd name="T1" fmla="*/ 1 h 237"/>
                <a:gd name="T2" fmla="*/ 255 w 306"/>
                <a:gd name="T3" fmla="*/ 23 h 237"/>
                <a:gd name="T4" fmla="*/ 169 w 306"/>
                <a:gd name="T5" fmla="*/ 121 h 237"/>
                <a:gd name="T6" fmla="*/ 88 w 306"/>
                <a:gd name="T7" fmla="*/ 197 h 237"/>
                <a:gd name="T8" fmla="*/ 28 w 306"/>
                <a:gd name="T9" fmla="*/ 227 h 237"/>
                <a:gd name="T10" fmla="*/ 20 w 306"/>
                <a:gd name="T11" fmla="*/ 219 h 237"/>
                <a:gd name="T12" fmla="*/ 0 w 306"/>
                <a:gd name="T13" fmla="*/ 233 h 237"/>
                <a:gd name="T14" fmla="*/ 16 w 306"/>
                <a:gd name="T15" fmla="*/ 237 h 237"/>
                <a:gd name="T16" fmla="*/ 150 w 306"/>
                <a:gd name="T17" fmla="*/ 151 h 237"/>
                <a:gd name="T18" fmla="*/ 148 w 306"/>
                <a:gd name="T19" fmla="*/ 154 h 237"/>
                <a:gd name="T20" fmla="*/ 218 w 306"/>
                <a:gd name="T21" fmla="*/ 97 h 237"/>
                <a:gd name="T22" fmla="*/ 261 w 306"/>
                <a:gd name="T23" fmla="*/ 60 h 237"/>
                <a:gd name="T24" fmla="*/ 297 w 306"/>
                <a:gd name="T25" fmla="*/ 25 h 237"/>
                <a:gd name="T26" fmla="*/ 295 w 306"/>
                <a:gd name="T27" fmla="*/ 1 h 237"/>
                <a:gd name="T28" fmla="*/ 289 w 306"/>
                <a:gd name="T29" fmla="*/ 28 h 237"/>
                <a:gd name="T30" fmla="*/ 257 w 306"/>
                <a:gd name="T31" fmla="*/ 57 h 237"/>
                <a:gd name="T32" fmla="*/ 229 w 306"/>
                <a:gd name="T33" fmla="*/ 80 h 237"/>
                <a:gd name="T34" fmla="*/ 270 w 306"/>
                <a:gd name="T35" fmla="*/ 27 h 237"/>
                <a:gd name="T36" fmla="*/ 296 w 306"/>
                <a:gd name="T37" fmla="*/ 6 h 237"/>
                <a:gd name="T38" fmla="*/ 289 w 306"/>
                <a:gd name="T39" fmla="*/ 2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6" h="237">
                  <a:moveTo>
                    <a:pt x="295" y="1"/>
                  </a:moveTo>
                  <a:cubicBezTo>
                    <a:pt x="284" y="0"/>
                    <a:pt x="268" y="11"/>
                    <a:pt x="255" y="23"/>
                  </a:cubicBezTo>
                  <a:cubicBezTo>
                    <a:pt x="227" y="52"/>
                    <a:pt x="209" y="72"/>
                    <a:pt x="169" y="121"/>
                  </a:cubicBezTo>
                  <a:cubicBezTo>
                    <a:pt x="148" y="146"/>
                    <a:pt x="122" y="173"/>
                    <a:pt x="88" y="197"/>
                  </a:cubicBezTo>
                  <a:cubicBezTo>
                    <a:pt x="68" y="212"/>
                    <a:pt x="41" y="228"/>
                    <a:pt x="28" y="227"/>
                  </a:cubicBezTo>
                  <a:cubicBezTo>
                    <a:pt x="24" y="226"/>
                    <a:pt x="21" y="224"/>
                    <a:pt x="20" y="219"/>
                  </a:cubicBezTo>
                  <a:cubicBezTo>
                    <a:pt x="14" y="224"/>
                    <a:pt x="7" y="229"/>
                    <a:pt x="0" y="233"/>
                  </a:cubicBezTo>
                  <a:cubicBezTo>
                    <a:pt x="4" y="236"/>
                    <a:pt x="9" y="237"/>
                    <a:pt x="16" y="237"/>
                  </a:cubicBezTo>
                  <a:cubicBezTo>
                    <a:pt x="52" y="237"/>
                    <a:pt x="115" y="187"/>
                    <a:pt x="150" y="151"/>
                  </a:cubicBezTo>
                  <a:cubicBezTo>
                    <a:pt x="149" y="152"/>
                    <a:pt x="148" y="153"/>
                    <a:pt x="148" y="154"/>
                  </a:cubicBezTo>
                  <a:cubicBezTo>
                    <a:pt x="169" y="132"/>
                    <a:pt x="191" y="105"/>
                    <a:pt x="218" y="97"/>
                  </a:cubicBezTo>
                  <a:cubicBezTo>
                    <a:pt x="236" y="80"/>
                    <a:pt x="245" y="73"/>
                    <a:pt x="261" y="60"/>
                  </a:cubicBezTo>
                  <a:cubicBezTo>
                    <a:pt x="272" y="51"/>
                    <a:pt x="287" y="38"/>
                    <a:pt x="297" y="25"/>
                  </a:cubicBezTo>
                  <a:cubicBezTo>
                    <a:pt x="305" y="14"/>
                    <a:pt x="306" y="2"/>
                    <a:pt x="295" y="1"/>
                  </a:cubicBezTo>
                  <a:close/>
                  <a:moveTo>
                    <a:pt x="289" y="28"/>
                  </a:moveTo>
                  <a:cubicBezTo>
                    <a:pt x="284" y="34"/>
                    <a:pt x="271" y="46"/>
                    <a:pt x="257" y="57"/>
                  </a:cubicBezTo>
                  <a:cubicBezTo>
                    <a:pt x="248" y="65"/>
                    <a:pt x="239" y="72"/>
                    <a:pt x="229" y="80"/>
                  </a:cubicBezTo>
                  <a:cubicBezTo>
                    <a:pt x="243" y="61"/>
                    <a:pt x="256" y="43"/>
                    <a:pt x="270" y="27"/>
                  </a:cubicBezTo>
                  <a:cubicBezTo>
                    <a:pt x="279" y="14"/>
                    <a:pt x="290" y="4"/>
                    <a:pt x="296" y="6"/>
                  </a:cubicBezTo>
                  <a:cubicBezTo>
                    <a:pt x="300" y="8"/>
                    <a:pt x="299" y="16"/>
                    <a:pt x="289"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未知">
              <a:extLst>
                <a:ext uri="{FF2B5EF4-FFF2-40B4-BE49-F238E27FC236}">
                  <a16:creationId xmlns:a16="http://schemas.microsoft.com/office/drawing/2014/main" id="{FF86C518-2762-4A90-ACDB-24073C369941}"/>
                </a:ext>
              </a:extLst>
            </p:cNvPr>
            <p:cNvSpPr>
              <a:spLocks/>
            </p:cNvSpPr>
            <p:nvPr/>
          </p:nvSpPr>
          <p:spPr bwMode="auto">
            <a:xfrm>
              <a:off x="5928130" y="4168872"/>
              <a:ext cx="275167" cy="247385"/>
            </a:xfrm>
            <a:custGeom>
              <a:avLst/>
              <a:gdLst>
                <a:gd name="T0" fmla="*/ 3 w 88"/>
                <a:gd name="T1" fmla="*/ 1 h 79"/>
                <a:gd name="T2" fmla="*/ 0 w 88"/>
                <a:gd name="T3" fmla="*/ 6 h 79"/>
                <a:gd name="T4" fmla="*/ 77 w 88"/>
                <a:gd name="T5" fmla="*/ 68 h 79"/>
                <a:gd name="T6" fmla="*/ 76 w 88"/>
                <a:gd name="T7" fmla="*/ 78 h 79"/>
                <a:gd name="T8" fmla="*/ 82 w 88"/>
                <a:gd name="T9" fmla="*/ 67 h 79"/>
                <a:gd name="T10" fmla="*/ 3 w 88"/>
                <a:gd name="T11" fmla="*/ 1 h 79"/>
              </a:gdLst>
              <a:ahLst/>
              <a:cxnLst>
                <a:cxn ang="0">
                  <a:pos x="T0" y="T1"/>
                </a:cxn>
                <a:cxn ang="0">
                  <a:pos x="T2" y="T3"/>
                </a:cxn>
                <a:cxn ang="0">
                  <a:pos x="T4" y="T5"/>
                </a:cxn>
                <a:cxn ang="0">
                  <a:pos x="T6" y="T7"/>
                </a:cxn>
                <a:cxn ang="0">
                  <a:pos x="T8" y="T9"/>
                </a:cxn>
                <a:cxn ang="0">
                  <a:pos x="T10" y="T11"/>
                </a:cxn>
              </a:cxnLst>
              <a:rect l="0" t="0" r="r" b="b"/>
              <a:pathLst>
                <a:path w="88" h="79">
                  <a:moveTo>
                    <a:pt x="3" y="1"/>
                  </a:moveTo>
                  <a:cubicBezTo>
                    <a:pt x="2" y="3"/>
                    <a:pt x="1" y="4"/>
                    <a:pt x="0" y="6"/>
                  </a:cubicBezTo>
                  <a:cubicBezTo>
                    <a:pt x="53" y="5"/>
                    <a:pt x="82" y="29"/>
                    <a:pt x="77" y="68"/>
                  </a:cubicBezTo>
                  <a:cubicBezTo>
                    <a:pt x="76" y="76"/>
                    <a:pt x="75" y="77"/>
                    <a:pt x="76" y="78"/>
                  </a:cubicBezTo>
                  <a:cubicBezTo>
                    <a:pt x="78" y="79"/>
                    <a:pt x="81" y="73"/>
                    <a:pt x="82" y="67"/>
                  </a:cubicBezTo>
                  <a:cubicBezTo>
                    <a:pt x="88" y="27"/>
                    <a:pt x="57" y="0"/>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未知">
              <a:extLst>
                <a:ext uri="{FF2B5EF4-FFF2-40B4-BE49-F238E27FC236}">
                  <a16:creationId xmlns:a16="http://schemas.microsoft.com/office/drawing/2014/main" id="{9479D53F-CE13-4CD9-8358-9CB70EBA00D2}"/>
                </a:ext>
              </a:extLst>
            </p:cNvPr>
            <p:cNvSpPr>
              <a:spLocks noEditPoints="1"/>
            </p:cNvSpPr>
            <p:nvPr/>
          </p:nvSpPr>
          <p:spPr bwMode="auto">
            <a:xfrm>
              <a:off x="5250797" y="4159612"/>
              <a:ext cx="685271" cy="537104"/>
            </a:xfrm>
            <a:custGeom>
              <a:avLst/>
              <a:gdLst>
                <a:gd name="T0" fmla="*/ 216 w 219"/>
                <a:gd name="T1" fmla="*/ 4 h 172"/>
                <a:gd name="T2" fmla="*/ 219 w 219"/>
                <a:gd name="T3" fmla="*/ 0 h 172"/>
                <a:gd name="T4" fmla="*/ 191 w 219"/>
                <a:gd name="T5" fmla="*/ 3 h 172"/>
                <a:gd name="T6" fmla="*/ 188 w 219"/>
                <a:gd name="T7" fmla="*/ 8 h 172"/>
                <a:gd name="T8" fmla="*/ 83 w 219"/>
                <a:gd name="T9" fmla="*/ 54 h 172"/>
                <a:gd name="T10" fmla="*/ 2 w 219"/>
                <a:gd name="T11" fmla="*/ 149 h 172"/>
                <a:gd name="T12" fmla="*/ 25 w 219"/>
                <a:gd name="T13" fmla="*/ 172 h 172"/>
                <a:gd name="T14" fmla="*/ 154 w 219"/>
                <a:gd name="T15" fmla="*/ 84 h 172"/>
                <a:gd name="T16" fmla="*/ 212 w 219"/>
                <a:gd name="T17" fmla="*/ 9 h 172"/>
                <a:gd name="T18" fmla="*/ 215 w 219"/>
                <a:gd name="T19" fmla="*/ 9 h 172"/>
                <a:gd name="T20" fmla="*/ 218 w 219"/>
                <a:gd name="T21" fmla="*/ 4 h 172"/>
                <a:gd name="T22" fmla="*/ 216 w 219"/>
                <a:gd name="T23" fmla="*/ 4 h 172"/>
                <a:gd name="T24" fmla="*/ 133 w 219"/>
                <a:gd name="T25" fmla="*/ 83 h 172"/>
                <a:gd name="T26" fmla="*/ 63 w 219"/>
                <a:gd name="T27" fmla="*/ 154 h 172"/>
                <a:gd name="T28" fmla="*/ 29 w 219"/>
                <a:gd name="T29" fmla="*/ 165 h 172"/>
                <a:gd name="T30" fmla="*/ 18 w 219"/>
                <a:gd name="T31" fmla="*/ 151 h 172"/>
                <a:gd name="T32" fmla="*/ 87 w 219"/>
                <a:gd name="T33" fmla="*/ 59 h 172"/>
                <a:gd name="T34" fmla="*/ 185 w 219"/>
                <a:gd name="T35" fmla="*/ 14 h 172"/>
                <a:gd name="T36" fmla="*/ 133 w 219"/>
                <a:gd name="T37"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 h="172">
                  <a:moveTo>
                    <a:pt x="216" y="4"/>
                  </a:moveTo>
                  <a:cubicBezTo>
                    <a:pt x="217" y="3"/>
                    <a:pt x="218" y="1"/>
                    <a:pt x="219" y="0"/>
                  </a:cubicBezTo>
                  <a:cubicBezTo>
                    <a:pt x="210" y="1"/>
                    <a:pt x="200" y="2"/>
                    <a:pt x="191" y="3"/>
                  </a:cubicBezTo>
                  <a:cubicBezTo>
                    <a:pt x="190" y="5"/>
                    <a:pt x="189" y="6"/>
                    <a:pt x="188" y="8"/>
                  </a:cubicBezTo>
                  <a:cubicBezTo>
                    <a:pt x="158" y="14"/>
                    <a:pt x="118" y="30"/>
                    <a:pt x="83" y="54"/>
                  </a:cubicBezTo>
                  <a:cubicBezTo>
                    <a:pt x="54" y="73"/>
                    <a:pt x="4" y="118"/>
                    <a:pt x="2" y="149"/>
                  </a:cubicBezTo>
                  <a:cubicBezTo>
                    <a:pt x="0" y="168"/>
                    <a:pt x="15" y="172"/>
                    <a:pt x="25" y="172"/>
                  </a:cubicBezTo>
                  <a:cubicBezTo>
                    <a:pt x="55" y="172"/>
                    <a:pt x="111" y="134"/>
                    <a:pt x="154" y="84"/>
                  </a:cubicBezTo>
                  <a:cubicBezTo>
                    <a:pt x="182" y="51"/>
                    <a:pt x="196" y="33"/>
                    <a:pt x="212" y="9"/>
                  </a:cubicBezTo>
                  <a:cubicBezTo>
                    <a:pt x="213" y="9"/>
                    <a:pt x="214" y="9"/>
                    <a:pt x="215" y="9"/>
                  </a:cubicBezTo>
                  <a:cubicBezTo>
                    <a:pt x="216" y="7"/>
                    <a:pt x="217" y="6"/>
                    <a:pt x="218" y="4"/>
                  </a:cubicBezTo>
                  <a:cubicBezTo>
                    <a:pt x="217" y="4"/>
                    <a:pt x="217" y="4"/>
                    <a:pt x="216" y="4"/>
                  </a:cubicBezTo>
                  <a:close/>
                  <a:moveTo>
                    <a:pt x="133" y="83"/>
                  </a:moveTo>
                  <a:cubicBezTo>
                    <a:pt x="110" y="114"/>
                    <a:pt x="82" y="142"/>
                    <a:pt x="63" y="154"/>
                  </a:cubicBezTo>
                  <a:cubicBezTo>
                    <a:pt x="49" y="162"/>
                    <a:pt x="38" y="166"/>
                    <a:pt x="29" y="165"/>
                  </a:cubicBezTo>
                  <a:cubicBezTo>
                    <a:pt x="24" y="164"/>
                    <a:pt x="18" y="160"/>
                    <a:pt x="18" y="151"/>
                  </a:cubicBezTo>
                  <a:cubicBezTo>
                    <a:pt x="18" y="124"/>
                    <a:pt x="59" y="78"/>
                    <a:pt x="87" y="59"/>
                  </a:cubicBezTo>
                  <a:cubicBezTo>
                    <a:pt x="120" y="36"/>
                    <a:pt x="157" y="20"/>
                    <a:pt x="185" y="14"/>
                  </a:cubicBezTo>
                  <a:cubicBezTo>
                    <a:pt x="165" y="39"/>
                    <a:pt x="146" y="66"/>
                    <a:pt x="133" y="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未知">
              <a:extLst>
                <a:ext uri="{FF2B5EF4-FFF2-40B4-BE49-F238E27FC236}">
                  <a16:creationId xmlns:a16="http://schemas.microsoft.com/office/drawing/2014/main" id="{98795D54-1079-4143-AAEE-DD69DDF77E0D}"/>
                </a:ext>
              </a:extLst>
            </p:cNvPr>
            <p:cNvSpPr>
              <a:spLocks/>
            </p:cNvSpPr>
            <p:nvPr/>
          </p:nvSpPr>
          <p:spPr bwMode="auto">
            <a:xfrm>
              <a:off x="5854047" y="3652935"/>
              <a:ext cx="452438" cy="515938"/>
            </a:xfrm>
            <a:custGeom>
              <a:avLst/>
              <a:gdLst>
                <a:gd name="T0" fmla="*/ 143 w 145"/>
                <a:gd name="T1" fmla="*/ 1 h 165"/>
                <a:gd name="T2" fmla="*/ 145 w 145"/>
                <a:gd name="T3" fmla="*/ 0 h 165"/>
                <a:gd name="T4" fmla="*/ 75 w 145"/>
                <a:gd name="T5" fmla="*/ 57 h 165"/>
                <a:gd name="T6" fmla="*/ 0 w 145"/>
                <a:gd name="T7" fmla="*/ 165 h 165"/>
                <a:gd name="T8" fmla="*/ 28 w 145"/>
                <a:gd name="T9" fmla="*/ 162 h 165"/>
                <a:gd name="T10" fmla="*/ 72 w 145"/>
                <a:gd name="T11" fmla="*/ 99 h 165"/>
                <a:gd name="T12" fmla="*/ 143 w 145"/>
                <a:gd name="T13" fmla="*/ 1 h 165"/>
              </a:gdLst>
              <a:ahLst/>
              <a:cxnLst>
                <a:cxn ang="0">
                  <a:pos x="T0" y="T1"/>
                </a:cxn>
                <a:cxn ang="0">
                  <a:pos x="T2" y="T3"/>
                </a:cxn>
                <a:cxn ang="0">
                  <a:pos x="T4" y="T5"/>
                </a:cxn>
                <a:cxn ang="0">
                  <a:pos x="T6" y="T7"/>
                </a:cxn>
                <a:cxn ang="0">
                  <a:pos x="T8" y="T9"/>
                </a:cxn>
                <a:cxn ang="0">
                  <a:pos x="T10" y="T11"/>
                </a:cxn>
                <a:cxn ang="0">
                  <a:pos x="T12" y="T13"/>
                </a:cxn>
              </a:cxnLst>
              <a:rect l="0" t="0" r="r" b="b"/>
              <a:pathLst>
                <a:path w="145" h="165">
                  <a:moveTo>
                    <a:pt x="143" y="1"/>
                  </a:moveTo>
                  <a:cubicBezTo>
                    <a:pt x="144" y="1"/>
                    <a:pt x="144" y="0"/>
                    <a:pt x="145" y="0"/>
                  </a:cubicBezTo>
                  <a:cubicBezTo>
                    <a:pt x="118" y="8"/>
                    <a:pt x="96" y="35"/>
                    <a:pt x="75" y="57"/>
                  </a:cubicBezTo>
                  <a:cubicBezTo>
                    <a:pt x="58" y="81"/>
                    <a:pt x="26" y="127"/>
                    <a:pt x="0" y="165"/>
                  </a:cubicBezTo>
                  <a:cubicBezTo>
                    <a:pt x="9" y="164"/>
                    <a:pt x="19" y="163"/>
                    <a:pt x="28" y="162"/>
                  </a:cubicBezTo>
                  <a:cubicBezTo>
                    <a:pt x="39" y="146"/>
                    <a:pt x="53" y="126"/>
                    <a:pt x="72" y="99"/>
                  </a:cubicBezTo>
                  <a:cubicBezTo>
                    <a:pt x="92" y="71"/>
                    <a:pt x="123" y="29"/>
                    <a:pt x="14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未知">
              <a:extLst>
                <a:ext uri="{FF2B5EF4-FFF2-40B4-BE49-F238E27FC236}">
                  <a16:creationId xmlns:a16="http://schemas.microsoft.com/office/drawing/2014/main" id="{5EBF0257-868E-4D37-9128-4E374DE1671E}"/>
                </a:ext>
              </a:extLst>
            </p:cNvPr>
            <p:cNvSpPr>
              <a:spLocks/>
            </p:cNvSpPr>
            <p:nvPr/>
          </p:nvSpPr>
          <p:spPr bwMode="auto">
            <a:xfrm>
              <a:off x="5597401" y="3365862"/>
              <a:ext cx="477573" cy="711729"/>
            </a:xfrm>
            <a:custGeom>
              <a:avLst/>
              <a:gdLst>
                <a:gd name="T0" fmla="*/ 128 w 153"/>
                <a:gd name="T1" fmla="*/ 0 h 228"/>
                <a:gd name="T2" fmla="*/ 119 w 153"/>
                <a:gd name="T3" fmla="*/ 4 h 228"/>
                <a:gd name="T4" fmla="*/ 131 w 153"/>
                <a:gd name="T5" fmla="*/ 24 h 228"/>
                <a:gd name="T6" fmla="*/ 71 w 153"/>
                <a:gd name="T7" fmla="*/ 108 h 228"/>
                <a:gd name="T8" fmla="*/ 1 w 153"/>
                <a:gd name="T9" fmla="*/ 207 h 228"/>
                <a:gd name="T10" fmla="*/ 9 w 153"/>
                <a:gd name="T11" fmla="*/ 228 h 228"/>
                <a:gd name="T12" fmla="*/ 29 w 153"/>
                <a:gd name="T13" fmla="*/ 214 h 228"/>
                <a:gd name="T14" fmla="*/ 30 w 153"/>
                <a:gd name="T15" fmla="*/ 209 h 228"/>
                <a:gd name="T16" fmla="*/ 99 w 153"/>
                <a:gd name="T17" fmla="*/ 114 h 228"/>
                <a:gd name="T18" fmla="*/ 152 w 153"/>
                <a:gd name="T19" fmla="*/ 29 h 228"/>
                <a:gd name="T20" fmla="*/ 128 w 153"/>
                <a:gd name="T2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228">
                  <a:moveTo>
                    <a:pt x="128" y="0"/>
                  </a:moveTo>
                  <a:cubicBezTo>
                    <a:pt x="125" y="1"/>
                    <a:pt x="122" y="2"/>
                    <a:pt x="119" y="4"/>
                  </a:cubicBezTo>
                  <a:cubicBezTo>
                    <a:pt x="128" y="6"/>
                    <a:pt x="134" y="13"/>
                    <a:pt x="131" y="24"/>
                  </a:cubicBezTo>
                  <a:cubicBezTo>
                    <a:pt x="125" y="44"/>
                    <a:pt x="105" y="69"/>
                    <a:pt x="71" y="108"/>
                  </a:cubicBezTo>
                  <a:cubicBezTo>
                    <a:pt x="28" y="155"/>
                    <a:pt x="4" y="184"/>
                    <a:pt x="1" y="207"/>
                  </a:cubicBezTo>
                  <a:cubicBezTo>
                    <a:pt x="0" y="217"/>
                    <a:pt x="3" y="224"/>
                    <a:pt x="9" y="228"/>
                  </a:cubicBezTo>
                  <a:cubicBezTo>
                    <a:pt x="16" y="224"/>
                    <a:pt x="23" y="219"/>
                    <a:pt x="29" y="214"/>
                  </a:cubicBezTo>
                  <a:cubicBezTo>
                    <a:pt x="29" y="213"/>
                    <a:pt x="29" y="211"/>
                    <a:pt x="30" y="209"/>
                  </a:cubicBezTo>
                  <a:cubicBezTo>
                    <a:pt x="32" y="191"/>
                    <a:pt x="56" y="162"/>
                    <a:pt x="99" y="114"/>
                  </a:cubicBezTo>
                  <a:cubicBezTo>
                    <a:pt x="126" y="83"/>
                    <a:pt x="152" y="53"/>
                    <a:pt x="152" y="29"/>
                  </a:cubicBezTo>
                  <a:cubicBezTo>
                    <a:pt x="153" y="14"/>
                    <a:pt x="143" y="4"/>
                    <a:pt x="12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未知">
              <a:extLst>
                <a:ext uri="{FF2B5EF4-FFF2-40B4-BE49-F238E27FC236}">
                  <a16:creationId xmlns:a16="http://schemas.microsoft.com/office/drawing/2014/main" id="{C90E8202-A4CC-47CA-BF4C-12602E8BFF84}"/>
                </a:ext>
              </a:extLst>
            </p:cNvPr>
            <p:cNvSpPr>
              <a:spLocks/>
            </p:cNvSpPr>
            <p:nvPr/>
          </p:nvSpPr>
          <p:spPr bwMode="auto">
            <a:xfrm>
              <a:off x="5469078" y="3356602"/>
              <a:ext cx="527844" cy="392906"/>
            </a:xfrm>
            <a:custGeom>
              <a:avLst/>
              <a:gdLst>
                <a:gd name="T0" fmla="*/ 149 w 169"/>
                <a:gd name="T1" fmla="*/ 0 h 126"/>
                <a:gd name="T2" fmla="*/ 43 w 169"/>
                <a:gd name="T3" fmla="*/ 43 h 126"/>
                <a:gd name="T4" fmla="*/ 1 w 169"/>
                <a:gd name="T5" fmla="*/ 125 h 126"/>
                <a:gd name="T6" fmla="*/ 1 w 169"/>
                <a:gd name="T7" fmla="*/ 126 h 126"/>
                <a:gd name="T8" fmla="*/ 10 w 169"/>
                <a:gd name="T9" fmla="*/ 123 h 126"/>
                <a:gd name="T10" fmla="*/ 54 w 169"/>
                <a:gd name="T11" fmla="*/ 53 h 126"/>
                <a:gd name="T12" fmla="*/ 149 w 169"/>
                <a:gd name="T13" fmla="*/ 5 h 126"/>
                <a:gd name="T14" fmla="*/ 160 w 169"/>
                <a:gd name="T15" fmla="*/ 7 h 126"/>
                <a:gd name="T16" fmla="*/ 169 w 169"/>
                <a:gd name="T17" fmla="*/ 3 h 126"/>
                <a:gd name="T18" fmla="*/ 149 w 169"/>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26">
                  <a:moveTo>
                    <a:pt x="149" y="0"/>
                  </a:moveTo>
                  <a:cubicBezTo>
                    <a:pt x="122" y="0"/>
                    <a:pt x="77" y="13"/>
                    <a:pt x="43" y="43"/>
                  </a:cubicBezTo>
                  <a:cubicBezTo>
                    <a:pt x="16" y="68"/>
                    <a:pt x="0" y="101"/>
                    <a:pt x="1" y="125"/>
                  </a:cubicBezTo>
                  <a:cubicBezTo>
                    <a:pt x="1" y="125"/>
                    <a:pt x="1" y="126"/>
                    <a:pt x="1" y="126"/>
                  </a:cubicBezTo>
                  <a:cubicBezTo>
                    <a:pt x="4" y="125"/>
                    <a:pt x="7" y="124"/>
                    <a:pt x="10" y="123"/>
                  </a:cubicBezTo>
                  <a:cubicBezTo>
                    <a:pt x="10" y="101"/>
                    <a:pt x="31" y="75"/>
                    <a:pt x="54" y="53"/>
                  </a:cubicBezTo>
                  <a:cubicBezTo>
                    <a:pt x="84" y="23"/>
                    <a:pt x="121" y="5"/>
                    <a:pt x="149" y="5"/>
                  </a:cubicBezTo>
                  <a:cubicBezTo>
                    <a:pt x="153" y="5"/>
                    <a:pt x="157" y="6"/>
                    <a:pt x="160" y="7"/>
                  </a:cubicBezTo>
                  <a:cubicBezTo>
                    <a:pt x="163" y="5"/>
                    <a:pt x="166" y="4"/>
                    <a:pt x="169" y="3"/>
                  </a:cubicBezTo>
                  <a:cubicBezTo>
                    <a:pt x="163" y="1"/>
                    <a:pt x="156" y="0"/>
                    <a:pt x="14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未知">
              <a:extLst>
                <a:ext uri="{FF2B5EF4-FFF2-40B4-BE49-F238E27FC236}">
                  <a16:creationId xmlns:a16="http://schemas.microsoft.com/office/drawing/2014/main" id="{B4A44EC3-C852-4247-8AEE-01102AE2E738}"/>
                </a:ext>
              </a:extLst>
            </p:cNvPr>
            <p:cNvSpPr>
              <a:spLocks/>
            </p:cNvSpPr>
            <p:nvPr/>
          </p:nvSpPr>
          <p:spPr bwMode="auto">
            <a:xfrm>
              <a:off x="6205943" y="3783903"/>
              <a:ext cx="318823" cy="306917"/>
            </a:xfrm>
            <a:custGeom>
              <a:avLst/>
              <a:gdLst>
                <a:gd name="T0" fmla="*/ 32 w 102"/>
                <a:gd name="T1" fmla="*/ 93 h 98"/>
                <a:gd name="T2" fmla="*/ 24 w 102"/>
                <a:gd name="T3" fmla="*/ 83 h 98"/>
                <a:gd name="T4" fmla="*/ 56 w 102"/>
                <a:gd name="T5" fmla="*/ 35 h 98"/>
                <a:gd name="T6" fmla="*/ 96 w 102"/>
                <a:gd name="T7" fmla="*/ 5 h 98"/>
                <a:gd name="T8" fmla="*/ 102 w 102"/>
                <a:gd name="T9" fmla="*/ 2 h 98"/>
                <a:gd name="T10" fmla="*/ 93 w 102"/>
                <a:gd name="T11" fmla="*/ 0 h 98"/>
                <a:gd name="T12" fmla="*/ 48 w 102"/>
                <a:gd name="T13" fmla="*/ 14 h 98"/>
                <a:gd name="T14" fmla="*/ 22 w 102"/>
                <a:gd name="T15" fmla="*/ 30 h 98"/>
                <a:gd name="T16" fmla="*/ 5 w 102"/>
                <a:gd name="T17" fmla="*/ 44 h 98"/>
                <a:gd name="T18" fmla="*/ 1 w 102"/>
                <a:gd name="T19" fmla="*/ 51 h 98"/>
                <a:gd name="T20" fmla="*/ 8 w 102"/>
                <a:gd name="T21" fmla="*/ 47 h 98"/>
                <a:gd name="T22" fmla="*/ 18 w 102"/>
                <a:gd name="T23" fmla="*/ 38 h 98"/>
                <a:gd name="T24" fmla="*/ 18 w 102"/>
                <a:gd name="T25" fmla="*/ 39 h 98"/>
                <a:gd name="T26" fmla="*/ 1 w 102"/>
                <a:gd name="T27" fmla="*/ 74 h 98"/>
                <a:gd name="T28" fmla="*/ 28 w 102"/>
                <a:gd name="T29" fmla="*/ 98 h 98"/>
                <a:gd name="T30" fmla="*/ 31 w 102"/>
                <a:gd name="T31" fmla="*/ 98 h 98"/>
                <a:gd name="T32" fmla="*/ 33 w 102"/>
                <a:gd name="T33" fmla="*/ 93 h 98"/>
                <a:gd name="T34" fmla="*/ 32 w 102"/>
                <a:gd name="T35"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98">
                  <a:moveTo>
                    <a:pt x="32" y="93"/>
                  </a:moveTo>
                  <a:cubicBezTo>
                    <a:pt x="26" y="93"/>
                    <a:pt x="24" y="89"/>
                    <a:pt x="24" y="83"/>
                  </a:cubicBezTo>
                  <a:cubicBezTo>
                    <a:pt x="26" y="72"/>
                    <a:pt x="40" y="51"/>
                    <a:pt x="56" y="35"/>
                  </a:cubicBezTo>
                  <a:cubicBezTo>
                    <a:pt x="72" y="20"/>
                    <a:pt x="82" y="11"/>
                    <a:pt x="96" y="5"/>
                  </a:cubicBezTo>
                  <a:cubicBezTo>
                    <a:pt x="100" y="3"/>
                    <a:pt x="102" y="3"/>
                    <a:pt x="102" y="2"/>
                  </a:cubicBezTo>
                  <a:cubicBezTo>
                    <a:pt x="102" y="0"/>
                    <a:pt x="97" y="0"/>
                    <a:pt x="93" y="0"/>
                  </a:cubicBezTo>
                  <a:cubicBezTo>
                    <a:pt x="81" y="0"/>
                    <a:pt x="64" y="6"/>
                    <a:pt x="48" y="14"/>
                  </a:cubicBezTo>
                  <a:cubicBezTo>
                    <a:pt x="37" y="20"/>
                    <a:pt x="29" y="25"/>
                    <a:pt x="22" y="30"/>
                  </a:cubicBezTo>
                  <a:cubicBezTo>
                    <a:pt x="16" y="34"/>
                    <a:pt x="9" y="40"/>
                    <a:pt x="5" y="44"/>
                  </a:cubicBezTo>
                  <a:cubicBezTo>
                    <a:pt x="3" y="46"/>
                    <a:pt x="0" y="49"/>
                    <a:pt x="1" y="51"/>
                  </a:cubicBezTo>
                  <a:cubicBezTo>
                    <a:pt x="2" y="52"/>
                    <a:pt x="4" y="51"/>
                    <a:pt x="8" y="47"/>
                  </a:cubicBezTo>
                  <a:cubicBezTo>
                    <a:pt x="12" y="44"/>
                    <a:pt x="14" y="42"/>
                    <a:pt x="18" y="38"/>
                  </a:cubicBezTo>
                  <a:cubicBezTo>
                    <a:pt x="18" y="39"/>
                    <a:pt x="18" y="39"/>
                    <a:pt x="18" y="39"/>
                  </a:cubicBezTo>
                  <a:cubicBezTo>
                    <a:pt x="8" y="50"/>
                    <a:pt x="1" y="63"/>
                    <a:pt x="1" y="74"/>
                  </a:cubicBezTo>
                  <a:cubicBezTo>
                    <a:pt x="0" y="90"/>
                    <a:pt x="11" y="98"/>
                    <a:pt x="28" y="98"/>
                  </a:cubicBezTo>
                  <a:cubicBezTo>
                    <a:pt x="29" y="98"/>
                    <a:pt x="30" y="98"/>
                    <a:pt x="31" y="98"/>
                  </a:cubicBezTo>
                  <a:cubicBezTo>
                    <a:pt x="31" y="96"/>
                    <a:pt x="32" y="94"/>
                    <a:pt x="33" y="93"/>
                  </a:cubicBezTo>
                  <a:cubicBezTo>
                    <a:pt x="33" y="93"/>
                    <a:pt x="32" y="93"/>
                    <a:pt x="32" y="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未知">
              <a:extLst>
                <a:ext uri="{FF2B5EF4-FFF2-40B4-BE49-F238E27FC236}">
                  <a16:creationId xmlns:a16="http://schemas.microsoft.com/office/drawing/2014/main" id="{F8B70C61-01DD-4911-951B-14EC3B3A3A50}"/>
                </a:ext>
              </a:extLst>
            </p:cNvPr>
            <p:cNvSpPr>
              <a:spLocks/>
            </p:cNvSpPr>
            <p:nvPr/>
          </p:nvSpPr>
          <p:spPr bwMode="auto">
            <a:xfrm>
              <a:off x="6303838" y="3783903"/>
              <a:ext cx="300302" cy="306917"/>
            </a:xfrm>
            <a:custGeom>
              <a:avLst/>
              <a:gdLst>
                <a:gd name="T0" fmla="*/ 64 w 96"/>
                <a:gd name="T1" fmla="*/ 68 h 98"/>
                <a:gd name="T2" fmla="*/ 64 w 96"/>
                <a:gd name="T3" fmla="*/ 68 h 98"/>
                <a:gd name="T4" fmla="*/ 72 w 96"/>
                <a:gd name="T5" fmla="*/ 59 h 98"/>
                <a:gd name="T6" fmla="*/ 95 w 96"/>
                <a:gd name="T7" fmla="*/ 23 h 98"/>
                <a:gd name="T8" fmla="*/ 88 w 96"/>
                <a:gd name="T9" fmla="*/ 4 h 98"/>
                <a:gd name="T10" fmla="*/ 80 w 96"/>
                <a:gd name="T11" fmla="*/ 1 h 98"/>
                <a:gd name="T12" fmla="*/ 81 w 96"/>
                <a:gd name="T13" fmla="*/ 9 h 98"/>
                <a:gd name="T14" fmla="*/ 79 w 96"/>
                <a:gd name="T15" fmla="*/ 22 h 98"/>
                <a:gd name="T16" fmla="*/ 62 w 96"/>
                <a:gd name="T17" fmla="*/ 36 h 98"/>
                <a:gd name="T18" fmla="*/ 52 w 96"/>
                <a:gd name="T19" fmla="*/ 59 h 98"/>
                <a:gd name="T20" fmla="*/ 51 w 96"/>
                <a:gd name="T21" fmla="*/ 60 h 98"/>
                <a:gd name="T22" fmla="*/ 2 w 96"/>
                <a:gd name="T23" fmla="*/ 93 h 98"/>
                <a:gd name="T24" fmla="*/ 0 w 96"/>
                <a:gd name="T25" fmla="*/ 98 h 98"/>
                <a:gd name="T26" fmla="*/ 54 w 96"/>
                <a:gd name="T27" fmla="*/ 75 h 98"/>
                <a:gd name="T28" fmla="*/ 59 w 96"/>
                <a:gd name="T29" fmla="*/ 71 h 98"/>
                <a:gd name="T30" fmla="*/ 60 w 96"/>
                <a:gd name="T31" fmla="*/ 72 h 98"/>
                <a:gd name="T32" fmla="*/ 64 w 96"/>
                <a:gd name="T33" fmla="*/ 6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98">
                  <a:moveTo>
                    <a:pt x="64" y="68"/>
                  </a:moveTo>
                  <a:cubicBezTo>
                    <a:pt x="64" y="68"/>
                    <a:pt x="64" y="68"/>
                    <a:pt x="64" y="68"/>
                  </a:cubicBezTo>
                  <a:cubicBezTo>
                    <a:pt x="67" y="65"/>
                    <a:pt x="69" y="62"/>
                    <a:pt x="72" y="59"/>
                  </a:cubicBezTo>
                  <a:cubicBezTo>
                    <a:pt x="85" y="47"/>
                    <a:pt x="93" y="34"/>
                    <a:pt x="95" y="23"/>
                  </a:cubicBezTo>
                  <a:cubicBezTo>
                    <a:pt x="96" y="15"/>
                    <a:pt x="93" y="8"/>
                    <a:pt x="88" y="4"/>
                  </a:cubicBezTo>
                  <a:cubicBezTo>
                    <a:pt x="86" y="2"/>
                    <a:pt x="83" y="0"/>
                    <a:pt x="80" y="1"/>
                  </a:cubicBezTo>
                  <a:cubicBezTo>
                    <a:pt x="79" y="2"/>
                    <a:pt x="81" y="3"/>
                    <a:pt x="81" y="9"/>
                  </a:cubicBezTo>
                  <a:cubicBezTo>
                    <a:pt x="81" y="12"/>
                    <a:pt x="81" y="18"/>
                    <a:pt x="79" y="22"/>
                  </a:cubicBezTo>
                  <a:cubicBezTo>
                    <a:pt x="76" y="24"/>
                    <a:pt x="68" y="28"/>
                    <a:pt x="62" y="36"/>
                  </a:cubicBezTo>
                  <a:cubicBezTo>
                    <a:pt x="55" y="46"/>
                    <a:pt x="53" y="54"/>
                    <a:pt x="52" y="59"/>
                  </a:cubicBezTo>
                  <a:cubicBezTo>
                    <a:pt x="52" y="60"/>
                    <a:pt x="52" y="60"/>
                    <a:pt x="51" y="60"/>
                  </a:cubicBezTo>
                  <a:cubicBezTo>
                    <a:pt x="35" y="78"/>
                    <a:pt x="14" y="92"/>
                    <a:pt x="2" y="93"/>
                  </a:cubicBezTo>
                  <a:cubicBezTo>
                    <a:pt x="1" y="94"/>
                    <a:pt x="0" y="96"/>
                    <a:pt x="0" y="98"/>
                  </a:cubicBezTo>
                  <a:cubicBezTo>
                    <a:pt x="19" y="97"/>
                    <a:pt x="40" y="85"/>
                    <a:pt x="54" y="75"/>
                  </a:cubicBezTo>
                  <a:cubicBezTo>
                    <a:pt x="56" y="74"/>
                    <a:pt x="58" y="73"/>
                    <a:pt x="59" y="71"/>
                  </a:cubicBezTo>
                  <a:cubicBezTo>
                    <a:pt x="60" y="72"/>
                    <a:pt x="60" y="72"/>
                    <a:pt x="60" y="72"/>
                  </a:cubicBezTo>
                  <a:cubicBezTo>
                    <a:pt x="61" y="70"/>
                    <a:pt x="62" y="69"/>
                    <a:pt x="64" y="6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未知">
              <a:extLst>
                <a:ext uri="{FF2B5EF4-FFF2-40B4-BE49-F238E27FC236}">
                  <a16:creationId xmlns:a16="http://schemas.microsoft.com/office/drawing/2014/main" id="{75CBE8F5-573C-4CBD-8ACC-9F71B51990C7}"/>
                </a:ext>
              </a:extLst>
            </p:cNvPr>
            <p:cNvSpPr>
              <a:spLocks/>
            </p:cNvSpPr>
            <p:nvPr/>
          </p:nvSpPr>
          <p:spPr bwMode="auto">
            <a:xfrm>
              <a:off x="6625307" y="3787872"/>
              <a:ext cx="277813" cy="162718"/>
            </a:xfrm>
            <a:custGeom>
              <a:avLst/>
              <a:gdLst>
                <a:gd name="T0" fmla="*/ 78 w 89"/>
                <a:gd name="T1" fmla="*/ 0 h 52"/>
                <a:gd name="T2" fmla="*/ 46 w 89"/>
                <a:gd name="T3" fmla="*/ 12 h 52"/>
                <a:gd name="T4" fmla="*/ 8 w 89"/>
                <a:gd name="T5" fmla="*/ 42 h 52"/>
                <a:gd name="T6" fmla="*/ 2 w 89"/>
                <a:gd name="T7" fmla="*/ 51 h 52"/>
                <a:gd name="T8" fmla="*/ 10 w 89"/>
                <a:gd name="T9" fmla="*/ 47 h 52"/>
                <a:gd name="T10" fmla="*/ 29 w 89"/>
                <a:gd name="T11" fmla="*/ 30 h 52"/>
                <a:gd name="T12" fmla="*/ 53 w 89"/>
                <a:gd name="T13" fmla="*/ 14 h 52"/>
                <a:gd name="T14" fmla="*/ 49 w 89"/>
                <a:gd name="T15" fmla="*/ 18 h 52"/>
                <a:gd name="T16" fmla="*/ 88 w 89"/>
                <a:gd name="T17" fmla="*/ 4 h 52"/>
                <a:gd name="T18" fmla="*/ 78 w 89"/>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52">
                  <a:moveTo>
                    <a:pt x="78" y="0"/>
                  </a:moveTo>
                  <a:cubicBezTo>
                    <a:pt x="68" y="0"/>
                    <a:pt x="61" y="2"/>
                    <a:pt x="46" y="12"/>
                  </a:cubicBezTo>
                  <a:cubicBezTo>
                    <a:pt x="33" y="21"/>
                    <a:pt x="14" y="37"/>
                    <a:pt x="8" y="42"/>
                  </a:cubicBezTo>
                  <a:cubicBezTo>
                    <a:pt x="2" y="48"/>
                    <a:pt x="0" y="50"/>
                    <a:pt x="2" y="51"/>
                  </a:cubicBezTo>
                  <a:cubicBezTo>
                    <a:pt x="3" y="52"/>
                    <a:pt x="5" y="51"/>
                    <a:pt x="10" y="47"/>
                  </a:cubicBezTo>
                  <a:cubicBezTo>
                    <a:pt x="15" y="42"/>
                    <a:pt x="21" y="37"/>
                    <a:pt x="29" y="30"/>
                  </a:cubicBezTo>
                  <a:cubicBezTo>
                    <a:pt x="38" y="24"/>
                    <a:pt x="49" y="16"/>
                    <a:pt x="53" y="14"/>
                  </a:cubicBezTo>
                  <a:cubicBezTo>
                    <a:pt x="52" y="15"/>
                    <a:pt x="50" y="16"/>
                    <a:pt x="49" y="18"/>
                  </a:cubicBezTo>
                  <a:cubicBezTo>
                    <a:pt x="61" y="15"/>
                    <a:pt x="75" y="9"/>
                    <a:pt x="88" y="4"/>
                  </a:cubicBezTo>
                  <a:cubicBezTo>
                    <a:pt x="89" y="1"/>
                    <a:pt x="86" y="0"/>
                    <a:pt x="7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未知">
              <a:extLst>
                <a:ext uri="{FF2B5EF4-FFF2-40B4-BE49-F238E27FC236}">
                  <a16:creationId xmlns:a16="http://schemas.microsoft.com/office/drawing/2014/main" id="{1E2293AF-765F-450A-831F-2FF93CEB423F}"/>
                </a:ext>
              </a:extLst>
            </p:cNvPr>
            <p:cNvSpPr>
              <a:spLocks/>
            </p:cNvSpPr>
            <p:nvPr/>
          </p:nvSpPr>
          <p:spPr bwMode="auto">
            <a:xfrm>
              <a:off x="6634568" y="3789195"/>
              <a:ext cx="265906" cy="281782"/>
            </a:xfrm>
            <a:custGeom>
              <a:avLst/>
              <a:gdLst>
                <a:gd name="T0" fmla="*/ 32 w 85"/>
                <a:gd name="T1" fmla="*/ 68 h 90"/>
                <a:gd name="T2" fmla="*/ 53 w 85"/>
                <a:gd name="T3" fmla="*/ 38 h 90"/>
                <a:gd name="T4" fmla="*/ 81 w 85"/>
                <a:gd name="T5" fmla="*/ 4 h 90"/>
                <a:gd name="T6" fmla="*/ 85 w 85"/>
                <a:gd name="T7" fmla="*/ 0 h 90"/>
                <a:gd name="T8" fmla="*/ 46 w 85"/>
                <a:gd name="T9" fmla="*/ 14 h 90"/>
                <a:gd name="T10" fmla="*/ 11 w 85"/>
                <a:gd name="T11" fmla="*/ 54 h 90"/>
                <a:gd name="T12" fmla="*/ 1 w 85"/>
                <a:gd name="T13" fmla="*/ 76 h 90"/>
                <a:gd name="T14" fmla="*/ 9 w 85"/>
                <a:gd name="T15" fmla="*/ 90 h 90"/>
                <a:gd name="T16" fmla="*/ 31 w 85"/>
                <a:gd name="T17" fmla="*/ 76 h 90"/>
                <a:gd name="T18" fmla="*/ 32 w 85"/>
                <a:gd name="T19"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90">
                  <a:moveTo>
                    <a:pt x="32" y="68"/>
                  </a:moveTo>
                  <a:cubicBezTo>
                    <a:pt x="35" y="62"/>
                    <a:pt x="44" y="50"/>
                    <a:pt x="53" y="38"/>
                  </a:cubicBezTo>
                  <a:cubicBezTo>
                    <a:pt x="64" y="25"/>
                    <a:pt x="74" y="12"/>
                    <a:pt x="81" y="4"/>
                  </a:cubicBezTo>
                  <a:cubicBezTo>
                    <a:pt x="83" y="2"/>
                    <a:pt x="84" y="1"/>
                    <a:pt x="85" y="0"/>
                  </a:cubicBezTo>
                  <a:cubicBezTo>
                    <a:pt x="72" y="5"/>
                    <a:pt x="58" y="11"/>
                    <a:pt x="46" y="14"/>
                  </a:cubicBezTo>
                  <a:cubicBezTo>
                    <a:pt x="31" y="28"/>
                    <a:pt x="21" y="40"/>
                    <a:pt x="11" y="54"/>
                  </a:cubicBezTo>
                  <a:cubicBezTo>
                    <a:pt x="6" y="60"/>
                    <a:pt x="1" y="69"/>
                    <a:pt x="1" y="76"/>
                  </a:cubicBezTo>
                  <a:cubicBezTo>
                    <a:pt x="0" y="83"/>
                    <a:pt x="4" y="88"/>
                    <a:pt x="9" y="90"/>
                  </a:cubicBezTo>
                  <a:cubicBezTo>
                    <a:pt x="17" y="85"/>
                    <a:pt x="24" y="80"/>
                    <a:pt x="31" y="76"/>
                  </a:cubicBezTo>
                  <a:cubicBezTo>
                    <a:pt x="31" y="74"/>
                    <a:pt x="31" y="71"/>
                    <a:pt x="32" y="6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未知">
              <a:extLst>
                <a:ext uri="{FF2B5EF4-FFF2-40B4-BE49-F238E27FC236}">
                  <a16:creationId xmlns:a16="http://schemas.microsoft.com/office/drawing/2014/main" id="{7E1413DC-487F-4AF0-B024-457656FC101C}"/>
                </a:ext>
              </a:extLst>
            </p:cNvPr>
            <p:cNvSpPr>
              <a:spLocks/>
            </p:cNvSpPr>
            <p:nvPr/>
          </p:nvSpPr>
          <p:spPr bwMode="auto">
            <a:xfrm>
              <a:off x="6662348" y="3773320"/>
              <a:ext cx="519907" cy="304271"/>
            </a:xfrm>
            <a:custGeom>
              <a:avLst/>
              <a:gdLst>
                <a:gd name="T0" fmla="*/ 152 w 166"/>
                <a:gd name="T1" fmla="*/ 0 h 97"/>
                <a:gd name="T2" fmla="*/ 136 w 166"/>
                <a:gd name="T3" fmla="*/ 6 h 97"/>
                <a:gd name="T4" fmla="*/ 77 w 166"/>
                <a:gd name="T5" fmla="*/ 53 h 97"/>
                <a:gd name="T6" fmla="*/ 36 w 166"/>
                <a:gd name="T7" fmla="*/ 82 h 97"/>
                <a:gd name="T8" fmla="*/ 23 w 166"/>
                <a:gd name="T9" fmla="*/ 83 h 97"/>
                <a:gd name="T10" fmla="*/ 22 w 166"/>
                <a:gd name="T11" fmla="*/ 81 h 97"/>
                <a:gd name="T12" fmla="*/ 0 w 166"/>
                <a:gd name="T13" fmla="*/ 95 h 97"/>
                <a:gd name="T14" fmla="*/ 10 w 166"/>
                <a:gd name="T15" fmla="*/ 97 h 97"/>
                <a:gd name="T16" fmla="*/ 68 w 166"/>
                <a:gd name="T17" fmla="*/ 66 h 97"/>
                <a:gd name="T18" fmla="*/ 109 w 166"/>
                <a:gd name="T19" fmla="*/ 35 h 97"/>
                <a:gd name="T20" fmla="*/ 108 w 166"/>
                <a:gd name="T21" fmla="*/ 35 h 97"/>
                <a:gd name="T22" fmla="*/ 109 w 166"/>
                <a:gd name="T23" fmla="*/ 35 h 97"/>
                <a:gd name="T24" fmla="*/ 112 w 166"/>
                <a:gd name="T25" fmla="*/ 32 h 97"/>
                <a:gd name="T26" fmla="*/ 113 w 166"/>
                <a:gd name="T27" fmla="*/ 32 h 97"/>
                <a:gd name="T28" fmla="*/ 112 w 166"/>
                <a:gd name="T29" fmla="*/ 33 h 97"/>
                <a:gd name="T30" fmla="*/ 153 w 166"/>
                <a:gd name="T31" fmla="*/ 16 h 97"/>
                <a:gd name="T32" fmla="*/ 160 w 166"/>
                <a:gd name="T33" fmla="*/ 8 h 97"/>
                <a:gd name="T34" fmla="*/ 152 w 166"/>
                <a:gd name="T3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97">
                  <a:moveTo>
                    <a:pt x="152" y="0"/>
                  </a:moveTo>
                  <a:cubicBezTo>
                    <a:pt x="143" y="0"/>
                    <a:pt x="140" y="2"/>
                    <a:pt x="136" y="6"/>
                  </a:cubicBezTo>
                  <a:cubicBezTo>
                    <a:pt x="118" y="19"/>
                    <a:pt x="103" y="33"/>
                    <a:pt x="77" y="53"/>
                  </a:cubicBezTo>
                  <a:cubicBezTo>
                    <a:pt x="60" y="66"/>
                    <a:pt x="48" y="75"/>
                    <a:pt x="36" y="82"/>
                  </a:cubicBezTo>
                  <a:cubicBezTo>
                    <a:pt x="30" y="84"/>
                    <a:pt x="25" y="85"/>
                    <a:pt x="23" y="83"/>
                  </a:cubicBezTo>
                  <a:cubicBezTo>
                    <a:pt x="22" y="82"/>
                    <a:pt x="22" y="81"/>
                    <a:pt x="22" y="81"/>
                  </a:cubicBezTo>
                  <a:cubicBezTo>
                    <a:pt x="15" y="85"/>
                    <a:pt x="8" y="90"/>
                    <a:pt x="0" y="95"/>
                  </a:cubicBezTo>
                  <a:cubicBezTo>
                    <a:pt x="3" y="96"/>
                    <a:pt x="6" y="97"/>
                    <a:pt x="10" y="97"/>
                  </a:cubicBezTo>
                  <a:cubicBezTo>
                    <a:pt x="26" y="97"/>
                    <a:pt x="46" y="83"/>
                    <a:pt x="68" y="66"/>
                  </a:cubicBezTo>
                  <a:cubicBezTo>
                    <a:pt x="81" y="57"/>
                    <a:pt x="98" y="44"/>
                    <a:pt x="109" y="35"/>
                  </a:cubicBezTo>
                  <a:cubicBezTo>
                    <a:pt x="108" y="35"/>
                    <a:pt x="108" y="35"/>
                    <a:pt x="108" y="35"/>
                  </a:cubicBezTo>
                  <a:cubicBezTo>
                    <a:pt x="108" y="35"/>
                    <a:pt x="108" y="35"/>
                    <a:pt x="109" y="35"/>
                  </a:cubicBezTo>
                  <a:cubicBezTo>
                    <a:pt x="110" y="34"/>
                    <a:pt x="111" y="33"/>
                    <a:pt x="112" y="32"/>
                  </a:cubicBezTo>
                  <a:cubicBezTo>
                    <a:pt x="113" y="32"/>
                    <a:pt x="113" y="32"/>
                    <a:pt x="113" y="32"/>
                  </a:cubicBezTo>
                  <a:cubicBezTo>
                    <a:pt x="112" y="33"/>
                    <a:pt x="112" y="33"/>
                    <a:pt x="112" y="33"/>
                  </a:cubicBezTo>
                  <a:cubicBezTo>
                    <a:pt x="126" y="27"/>
                    <a:pt x="139" y="21"/>
                    <a:pt x="153" y="16"/>
                  </a:cubicBezTo>
                  <a:cubicBezTo>
                    <a:pt x="155" y="14"/>
                    <a:pt x="158" y="11"/>
                    <a:pt x="160" y="8"/>
                  </a:cubicBezTo>
                  <a:cubicBezTo>
                    <a:pt x="166" y="1"/>
                    <a:pt x="161" y="0"/>
                    <a:pt x="15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未知">
              <a:extLst>
                <a:ext uri="{FF2B5EF4-FFF2-40B4-BE49-F238E27FC236}">
                  <a16:creationId xmlns:a16="http://schemas.microsoft.com/office/drawing/2014/main" id="{2C9DB629-D9EB-4A91-BCB0-E922ABACDED9}"/>
                </a:ext>
              </a:extLst>
            </p:cNvPr>
            <p:cNvSpPr>
              <a:spLocks/>
            </p:cNvSpPr>
            <p:nvPr/>
          </p:nvSpPr>
          <p:spPr bwMode="auto">
            <a:xfrm>
              <a:off x="6907089" y="3813008"/>
              <a:ext cx="234156" cy="247386"/>
            </a:xfrm>
            <a:custGeom>
              <a:avLst/>
              <a:gdLst>
                <a:gd name="T0" fmla="*/ 33 w 75"/>
                <a:gd name="T1" fmla="*/ 55 h 79"/>
                <a:gd name="T2" fmla="*/ 53 w 75"/>
                <a:gd name="T3" fmla="*/ 27 h 79"/>
                <a:gd name="T4" fmla="*/ 75 w 75"/>
                <a:gd name="T5" fmla="*/ 0 h 79"/>
                <a:gd name="T6" fmla="*/ 34 w 75"/>
                <a:gd name="T7" fmla="*/ 17 h 79"/>
                <a:gd name="T8" fmla="*/ 9 w 75"/>
                <a:gd name="T9" fmla="*/ 45 h 79"/>
                <a:gd name="T10" fmla="*/ 0 w 75"/>
                <a:gd name="T11" fmla="*/ 67 h 79"/>
                <a:gd name="T12" fmla="*/ 9 w 75"/>
                <a:gd name="T13" fmla="*/ 79 h 79"/>
                <a:gd name="T14" fmla="*/ 30 w 75"/>
                <a:gd name="T15" fmla="*/ 65 h 79"/>
                <a:gd name="T16" fmla="*/ 33 w 75"/>
                <a:gd name="T17" fmla="*/ 5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9">
                  <a:moveTo>
                    <a:pt x="33" y="55"/>
                  </a:moveTo>
                  <a:cubicBezTo>
                    <a:pt x="36" y="49"/>
                    <a:pt x="43" y="39"/>
                    <a:pt x="53" y="27"/>
                  </a:cubicBezTo>
                  <a:cubicBezTo>
                    <a:pt x="61" y="16"/>
                    <a:pt x="68" y="9"/>
                    <a:pt x="75" y="0"/>
                  </a:cubicBezTo>
                  <a:cubicBezTo>
                    <a:pt x="61" y="5"/>
                    <a:pt x="48" y="11"/>
                    <a:pt x="34" y="17"/>
                  </a:cubicBezTo>
                  <a:cubicBezTo>
                    <a:pt x="25" y="26"/>
                    <a:pt x="15" y="36"/>
                    <a:pt x="9" y="45"/>
                  </a:cubicBezTo>
                  <a:cubicBezTo>
                    <a:pt x="4" y="52"/>
                    <a:pt x="0" y="60"/>
                    <a:pt x="0" y="67"/>
                  </a:cubicBezTo>
                  <a:cubicBezTo>
                    <a:pt x="0" y="73"/>
                    <a:pt x="3" y="78"/>
                    <a:pt x="9" y="79"/>
                  </a:cubicBezTo>
                  <a:cubicBezTo>
                    <a:pt x="16" y="74"/>
                    <a:pt x="23" y="69"/>
                    <a:pt x="30" y="65"/>
                  </a:cubicBezTo>
                  <a:cubicBezTo>
                    <a:pt x="29" y="62"/>
                    <a:pt x="30" y="59"/>
                    <a:pt x="33" y="5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未知">
              <a:extLst>
                <a:ext uri="{FF2B5EF4-FFF2-40B4-BE49-F238E27FC236}">
                  <a16:creationId xmlns:a16="http://schemas.microsoft.com/office/drawing/2014/main" id="{8402C4E9-5452-466A-AD76-1FE9146E47B9}"/>
                </a:ext>
              </a:extLst>
            </p:cNvPr>
            <p:cNvSpPr>
              <a:spLocks/>
            </p:cNvSpPr>
            <p:nvPr/>
          </p:nvSpPr>
          <p:spPr bwMode="auto">
            <a:xfrm>
              <a:off x="6934870" y="3879154"/>
              <a:ext cx="296333" cy="187854"/>
            </a:xfrm>
            <a:custGeom>
              <a:avLst/>
              <a:gdLst>
                <a:gd name="T0" fmla="*/ 93 w 95"/>
                <a:gd name="T1" fmla="*/ 2 h 60"/>
                <a:gd name="T2" fmla="*/ 85 w 95"/>
                <a:gd name="T3" fmla="*/ 6 h 60"/>
                <a:gd name="T4" fmla="*/ 59 w 95"/>
                <a:gd name="T5" fmla="*/ 28 h 60"/>
                <a:gd name="T6" fmla="*/ 34 w 95"/>
                <a:gd name="T7" fmla="*/ 45 h 60"/>
                <a:gd name="T8" fmla="*/ 22 w 95"/>
                <a:gd name="T9" fmla="*/ 46 h 60"/>
                <a:gd name="T10" fmla="*/ 21 w 95"/>
                <a:gd name="T11" fmla="*/ 44 h 60"/>
                <a:gd name="T12" fmla="*/ 0 w 95"/>
                <a:gd name="T13" fmla="*/ 58 h 60"/>
                <a:gd name="T14" fmla="*/ 8 w 95"/>
                <a:gd name="T15" fmla="*/ 60 h 60"/>
                <a:gd name="T16" fmla="*/ 55 w 95"/>
                <a:gd name="T17" fmla="*/ 38 h 60"/>
                <a:gd name="T18" fmla="*/ 89 w 95"/>
                <a:gd name="T19" fmla="*/ 9 h 60"/>
                <a:gd name="T20" fmla="*/ 93 w 95"/>
                <a:gd name="T21"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60">
                  <a:moveTo>
                    <a:pt x="93" y="2"/>
                  </a:moveTo>
                  <a:cubicBezTo>
                    <a:pt x="92" y="0"/>
                    <a:pt x="89" y="3"/>
                    <a:pt x="85" y="6"/>
                  </a:cubicBezTo>
                  <a:cubicBezTo>
                    <a:pt x="79" y="11"/>
                    <a:pt x="70" y="20"/>
                    <a:pt x="59" y="28"/>
                  </a:cubicBezTo>
                  <a:cubicBezTo>
                    <a:pt x="50" y="35"/>
                    <a:pt x="40" y="42"/>
                    <a:pt x="34" y="45"/>
                  </a:cubicBezTo>
                  <a:cubicBezTo>
                    <a:pt x="29" y="47"/>
                    <a:pt x="25" y="49"/>
                    <a:pt x="22" y="46"/>
                  </a:cubicBezTo>
                  <a:cubicBezTo>
                    <a:pt x="21" y="46"/>
                    <a:pt x="21" y="45"/>
                    <a:pt x="21" y="44"/>
                  </a:cubicBezTo>
                  <a:cubicBezTo>
                    <a:pt x="14" y="48"/>
                    <a:pt x="7" y="53"/>
                    <a:pt x="0" y="58"/>
                  </a:cubicBezTo>
                  <a:cubicBezTo>
                    <a:pt x="3" y="59"/>
                    <a:pt x="5" y="60"/>
                    <a:pt x="8" y="60"/>
                  </a:cubicBezTo>
                  <a:cubicBezTo>
                    <a:pt x="26" y="60"/>
                    <a:pt x="45" y="45"/>
                    <a:pt x="55" y="38"/>
                  </a:cubicBezTo>
                  <a:cubicBezTo>
                    <a:pt x="68" y="27"/>
                    <a:pt x="82" y="16"/>
                    <a:pt x="89" y="9"/>
                  </a:cubicBezTo>
                  <a:cubicBezTo>
                    <a:pt x="90" y="8"/>
                    <a:pt x="95" y="3"/>
                    <a:pt x="93"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未知">
              <a:extLst>
                <a:ext uri="{FF2B5EF4-FFF2-40B4-BE49-F238E27FC236}">
                  <a16:creationId xmlns:a16="http://schemas.microsoft.com/office/drawing/2014/main" id="{21FCB90C-8B50-4737-92D6-49E7906D6261}"/>
                </a:ext>
              </a:extLst>
            </p:cNvPr>
            <p:cNvSpPr>
              <a:spLocks/>
            </p:cNvSpPr>
            <p:nvPr/>
          </p:nvSpPr>
          <p:spPr bwMode="auto">
            <a:xfrm>
              <a:off x="3044172" y="3102602"/>
              <a:ext cx="759354" cy="724958"/>
            </a:xfrm>
            <a:custGeom>
              <a:avLst/>
              <a:gdLst>
                <a:gd name="T0" fmla="*/ 0 w 243"/>
                <a:gd name="T1" fmla="*/ 232 h 232"/>
                <a:gd name="T2" fmla="*/ 45 w 243"/>
                <a:gd name="T3" fmla="*/ 210 h 232"/>
                <a:gd name="T4" fmla="*/ 128 w 243"/>
                <a:gd name="T5" fmla="*/ 106 h 232"/>
                <a:gd name="T6" fmla="*/ 201 w 243"/>
                <a:gd name="T7" fmla="*/ 28 h 232"/>
                <a:gd name="T8" fmla="*/ 236 w 243"/>
                <a:gd name="T9" fmla="*/ 6 h 232"/>
                <a:gd name="T10" fmla="*/ 241 w 243"/>
                <a:gd name="T11" fmla="*/ 7 h 232"/>
                <a:gd name="T12" fmla="*/ 243 w 243"/>
                <a:gd name="T13" fmla="*/ 0 h 232"/>
                <a:gd name="T14" fmla="*/ 242 w 243"/>
                <a:gd name="T15" fmla="*/ 0 h 232"/>
                <a:gd name="T16" fmla="*/ 196 w 243"/>
                <a:gd name="T17" fmla="*/ 22 h 232"/>
                <a:gd name="T18" fmla="*/ 69 w 243"/>
                <a:gd name="T19" fmla="*/ 148 h 232"/>
                <a:gd name="T20" fmla="*/ 3 w 243"/>
                <a:gd name="T21" fmla="*/ 230 h 232"/>
                <a:gd name="T22" fmla="*/ 0 w 243"/>
                <a:gd name="T2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 h="232">
                  <a:moveTo>
                    <a:pt x="0" y="232"/>
                  </a:moveTo>
                  <a:cubicBezTo>
                    <a:pt x="18" y="220"/>
                    <a:pt x="43" y="210"/>
                    <a:pt x="45" y="210"/>
                  </a:cubicBezTo>
                  <a:cubicBezTo>
                    <a:pt x="74" y="171"/>
                    <a:pt x="88" y="153"/>
                    <a:pt x="128" y="106"/>
                  </a:cubicBezTo>
                  <a:cubicBezTo>
                    <a:pt x="156" y="72"/>
                    <a:pt x="183" y="46"/>
                    <a:pt x="201" y="28"/>
                  </a:cubicBezTo>
                  <a:cubicBezTo>
                    <a:pt x="212" y="17"/>
                    <a:pt x="227" y="6"/>
                    <a:pt x="236" y="6"/>
                  </a:cubicBezTo>
                  <a:cubicBezTo>
                    <a:pt x="238" y="6"/>
                    <a:pt x="239" y="6"/>
                    <a:pt x="241" y="7"/>
                  </a:cubicBezTo>
                  <a:cubicBezTo>
                    <a:pt x="243" y="0"/>
                    <a:pt x="243" y="0"/>
                    <a:pt x="243" y="0"/>
                  </a:cubicBezTo>
                  <a:cubicBezTo>
                    <a:pt x="243" y="0"/>
                    <a:pt x="242" y="0"/>
                    <a:pt x="242" y="0"/>
                  </a:cubicBezTo>
                  <a:cubicBezTo>
                    <a:pt x="226" y="0"/>
                    <a:pt x="211" y="11"/>
                    <a:pt x="196" y="22"/>
                  </a:cubicBezTo>
                  <a:cubicBezTo>
                    <a:pt x="167" y="41"/>
                    <a:pt x="101" y="111"/>
                    <a:pt x="69" y="148"/>
                  </a:cubicBezTo>
                  <a:cubicBezTo>
                    <a:pt x="44" y="176"/>
                    <a:pt x="21" y="206"/>
                    <a:pt x="3" y="230"/>
                  </a:cubicBezTo>
                  <a:cubicBezTo>
                    <a:pt x="2" y="231"/>
                    <a:pt x="1" y="232"/>
                    <a:pt x="0" y="2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未知">
              <a:extLst>
                <a:ext uri="{FF2B5EF4-FFF2-40B4-BE49-F238E27FC236}">
                  <a16:creationId xmlns:a16="http://schemas.microsoft.com/office/drawing/2014/main" id="{94D2DDE8-E9B2-48E8-9E21-1199017A3FA4}"/>
                </a:ext>
              </a:extLst>
            </p:cNvPr>
            <p:cNvSpPr>
              <a:spLocks/>
            </p:cNvSpPr>
            <p:nvPr/>
          </p:nvSpPr>
          <p:spPr bwMode="auto">
            <a:xfrm>
              <a:off x="3184401" y="3783903"/>
              <a:ext cx="231510" cy="304271"/>
            </a:xfrm>
            <a:custGeom>
              <a:avLst/>
              <a:gdLst>
                <a:gd name="T0" fmla="*/ 30 w 74"/>
                <a:gd name="T1" fmla="*/ 84 h 97"/>
                <a:gd name="T2" fmla="*/ 33 w 74"/>
                <a:gd name="T3" fmla="*/ 72 h 97"/>
                <a:gd name="T4" fmla="*/ 51 w 74"/>
                <a:gd name="T5" fmla="*/ 48 h 97"/>
                <a:gd name="T6" fmla="*/ 73 w 74"/>
                <a:gd name="T7" fmla="*/ 14 h 97"/>
                <a:gd name="T8" fmla="*/ 56 w 74"/>
                <a:gd name="T9" fmla="*/ 0 h 97"/>
                <a:gd name="T10" fmla="*/ 46 w 74"/>
                <a:gd name="T11" fmla="*/ 9 h 97"/>
                <a:gd name="T12" fmla="*/ 47 w 74"/>
                <a:gd name="T13" fmla="*/ 9 h 97"/>
                <a:gd name="T14" fmla="*/ 46 w 74"/>
                <a:gd name="T15" fmla="*/ 17 h 97"/>
                <a:gd name="T16" fmla="*/ 23 w 74"/>
                <a:gd name="T17" fmla="*/ 44 h 97"/>
                <a:gd name="T18" fmla="*/ 0 w 74"/>
                <a:gd name="T19" fmla="*/ 82 h 97"/>
                <a:gd name="T20" fmla="*/ 17 w 74"/>
                <a:gd name="T21" fmla="*/ 97 h 97"/>
                <a:gd name="T22" fmla="*/ 19 w 74"/>
                <a:gd name="T23" fmla="*/ 96 h 97"/>
                <a:gd name="T24" fmla="*/ 30 w 74"/>
                <a:gd name="T25" fmla="*/ 8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7">
                  <a:moveTo>
                    <a:pt x="30" y="84"/>
                  </a:moveTo>
                  <a:cubicBezTo>
                    <a:pt x="28" y="82"/>
                    <a:pt x="29" y="78"/>
                    <a:pt x="33" y="72"/>
                  </a:cubicBezTo>
                  <a:cubicBezTo>
                    <a:pt x="36" y="66"/>
                    <a:pt x="42" y="58"/>
                    <a:pt x="51" y="48"/>
                  </a:cubicBezTo>
                  <a:cubicBezTo>
                    <a:pt x="59" y="37"/>
                    <a:pt x="71" y="24"/>
                    <a:pt x="73" y="14"/>
                  </a:cubicBezTo>
                  <a:cubicBezTo>
                    <a:pt x="74" y="5"/>
                    <a:pt x="67" y="0"/>
                    <a:pt x="56" y="0"/>
                  </a:cubicBezTo>
                  <a:cubicBezTo>
                    <a:pt x="53" y="3"/>
                    <a:pt x="50" y="6"/>
                    <a:pt x="46" y="9"/>
                  </a:cubicBezTo>
                  <a:cubicBezTo>
                    <a:pt x="46" y="9"/>
                    <a:pt x="47" y="9"/>
                    <a:pt x="47" y="9"/>
                  </a:cubicBezTo>
                  <a:cubicBezTo>
                    <a:pt x="50" y="11"/>
                    <a:pt x="48" y="14"/>
                    <a:pt x="46" y="17"/>
                  </a:cubicBezTo>
                  <a:cubicBezTo>
                    <a:pt x="40" y="25"/>
                    <a:pt x="32" y="34"/>
                    <a:pt x="23" y="44"/>
                  </a:cubicBezTo>
                  <a:cubicBezTo>
                    <a:pt x="13" y="57"/>
                    <a:pt x="1" y="70"/>
                    <a:pt x="0" y="82"/>
                  </a:cubicBezTo>
                  <a:cubicBezTo>
                    <a:pt x="0" y="92"/>
                    <a:pt x="6" y="97"/>
                    <a:pt x="17" y="97"/>
                  </a:cubicBezTo>
                  <a:cubicBezTo>
                    <a:pt x="17" y="97"/>
                    <a:pt x="18" y="96"/>
                    <a:pt x="19" y="96"/>
                  </a:cubicBezTo>
                  <a:cubicBezTo>
                    <a:pt x="22" y="92"/>
                    <a:pt x="26" y="88"/>
                    <a:pt x="30" y="8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未知">
              <a:extLst>
                <a:ext uri="{FF2B5EF4-FFF2-40B4-BE49-F238E27FC236}">
                  <a16:creationId xmlns:a16="http://schemas.microsoft.com/office/drawing/2014/main" id="{D0FD7CEC-5755-4914-B2F3-1E4434617E94}"/>
                </a:ext>
              </a:extLst>
            </p:cNvPr>
            <p:cNvSpPr>
              <a:spLocks/>
            </p:cNvSpPr>
            <p:nvPr/>
          </p:nvSpPr>
          <p:spPr bwMode="auto">
            <a:xfrm>
              <a:off x="3243932" y="3902966"/>
              <a:ext cx="265907" cy="181240"/>
            </a:xfrm>
            <a:custGeom>
              <a:avLst/>
              <a:gdLst>
                <a:gd name="T0" fmla="*/ 84 w 85"/>
                <a:gd name="T1" fmla="*/ 1 h 58"/>
                <a:gd name="T2" fmla="*/ 77 w 85"/>
                <a:gd name="T3" fmla="*/ 4 h 58"/>
                <a:gd name="T4" fmla="*/ 51 w 85"/>
                <a:gd name="T5" fmla="*/ 27 h 58"/>
                <a:gd name="T6" fmla="*/ 25 w 85"/>
                <a:gd name="T7" fmla="*/ 44 h 58"/>
                <a:gd name="T8" fmla="*/ 11 w 85"/>
                <a:gd name="T9" fmla="*/ 46 h 58"/>
                <a:gd name="T10" fmla="*/ 11 w 85"/>
                <a:gd name="T11" fmla="*/ 46 h 58"/>
                <a:gd name="T12" fmla="*/ 0 w 85"/>
                <a:gd name="T13" fmla="*/ 58 h 58"/>
                <a:gd name="T14" fmla="*/ 47 w 85"/>
                <a:gd name="T15" fmla="*/ 37 h 58"/>
                <a:gd name="T16" fmla="*/ 80 w 85"/>
                <a:gd name="T17" fmla="*/ 8 h 58"/>
                <a:gd name="T18" fmla="*/ 84 w 85"/>
                <a:gd name="T19"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58">
                  <a:moveTo>
                    <a:pt x="84" y="1"/>
                  </a:moveTo>
                  <a:cubicBezTo>
                    <a:pt x="83" y="0"/>
                    <a:pt x="81" y="0"/>
                    <a:pt x="77" y="4"/>
                  </a:cubicBezTo>
                  <a:cubicBezTo>
                    <a:pt x="71" y="10"/>
                    <a:pt x="60" y="20"/>
                    <a:pt x="51" y="27"/>
                  </a:cubicBezTo>
                  <a:cubicBezTo>
                    <a:pt x="38" y="37"/>
                    <a:pt x="31" y="40"/>
                    <a:pt x="25" y="44"/>
                  </a:cubicBezTo>
                  <a:cubicBezTo>
                    <a:pt x="20" y="46"/>
                    <a:pt x="14" y="48"/>
                    <a:pt x="11" y="46"/>
                  </a:cubicBezTo>
                  <a:cubicBezTo>
                    <a:pt x="11" y="46"/>
                    <a:pt x="11" y="46"/>
                    <a:pt x="11" y="46"/>
                  </a:cubicBezTo>
                  <a:cubicBezTo>
                    <a:pt x="7" y="50"/>
                    <a:pt x="3" y="54"/>
                    <a:pt x="0" y="58"/>
                  </a:cubicBezTo>
                  <a:cubicBezTo>
                    <a:pt x="16" y="57"/>
                    <a:pt x="36" y="45"/>
                    <a:pt x="47" y="37"/>
                  </a:cubicBezTo>
                  <a:cubicBezTo>
                    <a:pt x="58" y="28"/>
                    <a:pt x="75" y="13"/>
                    <a:pt x="80" y="8"/>
                  </a:cubicBezTo>
                  <a:cubicBezTo>
                    <a:pt x="84" y="4"/>
                    <a:pt x="85" y="2"/>
                    <a:pt x="84"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未知">
              <a:extLst>
                <a:ext uri="{FF2B5EF4-FFF2-40B4-BE49-F238E27FC236}">
                  <a16:creationId xmlns:a16="http://schemas.microsoft.com/office/drawing/2014/main" id="{846B1BFA-E484-442B-8223-3CBEA4E588F1}"/>
                </a:ext>
              </a:extLst>
            </p:cNvPr>
            <p:cNvSpPr>
              <a:spLocks/>
            </p:cNvSpPr>
            <p:nvPr/>
          </p:nvSpPr>
          <p:spPr bwMode="auto">
            <a:xfrm>
              <a:off x="3003161" y="3783903"/>
              <a:ext cx="355865" cy="250032"/>
            </a:xfrm>
            <a:custGeom>
              <a:avLst/>
              <a:gdLst>
                <a:gd name="T0" fmla="*/ 48 w 114"/>
                <a:gd name="T1" fmla="*/ 41 h 80"/>
                <a:gd name="T2" fmla="*/ 91 w 114"/>
                <a:gd name="T3" fmla="*/ 13 h 80"/>
                <a:gd name="T4" fmla="*/ 104 w 114"/>
                <a:gd name="T5" fmla="*/ 9 h 80"/>
                <a:gd name="T6" fmla="*/ 114 w 114"/>
                <a:gd name="T7" fmla="*/ 0 h 80"/>
                <a:gd name="T8" fmla="*/ 114 w 114"/>
                <a:gd name="T9" fmla="*/ 0 h 80"/>
                <a:gd name="T10" fmla="*/ 54 w 114"/>
                <a:gd name="T11" fmla="*/ 29 h 80"/>
                <a:gd name="T12" fmla="*/ 6 w 114"/>
                <a:gd name="T13" fmla="*/ 68 h 80"/>
                <a:gd name="T14" fmla="*/ 0 w 114"/>
                <a:gd name="T15" fmla="*/ 80 h 80"/>
                <a:gd name="T16" fmla="*/ 48 w 114"/>
                <a:gd name="T17"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80">
                  <a:moveTo>
                    <a:pt x="48" y="41"/>
                  </a:moveTo>
                  <a:cubicBezTo>
                    <a:pt x="65" y="27"/>
                    <a:pt x="81" y="18"/>
                    <a:pt x="91" y="13"/>
                  </a:cubicBezTo>
                  <a:cubicBezTo>
                    <a:pt x="96" y="10"/>
                    <a:pt x="101" y="8"/>
                    <a:pt x="104" y="9"/>
                  </a:cubicBezTo>
                  <a:cubicBezTo>
                    <a:pt x="108" y="6"/>
                    <a:pt x="111" y="3"/>
                    <a:pt x="114" y="0"/>
                  </a:cubicBezTo>
                  <a:cubicBezTo>
                    <a:pt x="114" y="0"/>
                    <a:pt x="114" y="0"/>
                    <a:pt x="114" y="0"/>
                  </a:cubicBezTo>
                  <a:cubicBezTo>
                    <a:pt x="97" y="0"/>
                    <a:pt x="73" y="15"/>
                    <a:pt x="54" y="29"/>
                  </a:cubicBezTo>
                  <a:cubicBezTo>
                    <a:pt x="36" y="43"/>
                    <a:pt x="19" y="57"/>
                    <a:pt x="6" y="68"/>
                  </a:cubicBezTo>
                  <a:cubicBezTo>
                    <a:pt x="3" y="72"/>
                    <a:pt x="1" y="76"/>
                    <a:pt x="0" y="80"/>
                  </a:cubicBezTo>
                  <a:cubicBezTo>
                    <a:pt x="16" y="67"/>
                    <a:pt x="29" y="56"/>
                    <a:pt x="48"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未知">
              <a:extLst>
                <a:ext uri="{FF2B5EF4-FFF2-40B4-BE49-F238E27FC236}">
                  <a16:creationId xmlns:a16="http://schemas.microsoft.com/office/drawing/2014/main" id="{E70039B1-AEA6-4154-A93D-34DA148FE858}"/>
                </a:ext>
              </a:extLst>
            </p:cNvPr>
            <p:cNvSpPr>
              <a:spLocks/>
            </p:cNvSpPr>
            <p:nvPr/>
          </p:nvSpPr>
          <p:spPr bwMode="auto">
            <a:xfrm>
              <a:off x="2931724" y="3102601"/>
              <a:ext cx="927365" cy="834760"/>
            </a:xfrm>
            <a:custGeom>
              <a:avLst/>
              <a:gdLst>
                <a:gd name="T0" fmla="*/ 279 w 297"/>
                <a:gd name="T1" fmla="*/ 0 h 267"/>
                <a:gd name="T2" fmla="*/ 277 w 297"/>
                <a:gd name="T3" fmla="*/ 7 h 267"/>
                <a:gd name="T4" fmla="*/ 277 w 297"/>
                <a:gd name="T5" fmla="*/ 7 h 267"/>
                <a:gd name="T6" fmla="*/ 282 w 297"/>
                <a:gd name="T7" fmla="*/ 16 h 267"/>
                <a:gd name="T8" fmla="*/ 178 w 297"/>
                <a:gd name="T9" fmla="*/ 130 h 267"/>
                <a:gd name="T10" fmla="*/ 80 w 297"/>
                <a:gd name="T11" fmla="*/ 211 h 267"/>
                <a:gd name="T12" fmla="*/ 83 w 297"/>
                <a:gd name="T13" fmla="*/ 206 h 267"/>
                <a:gd name="T14" fmla="*/ 81 w 297"/>
                <a:gd name="T15" fmla="*/ 210 h 267"/>
                <a:gd name="T16" fmla="*/ 36 w 297"/>
                <a:gd name="T17" fmla="*/ 232 h 267"/>
                <a:gd name="T18" fmla="*/ 39 w 297"/>
                <a:gd name="T19" fmla="*/ 230 h 267"/>
                <a:gd name="T20" fmla="*/ 3 w 297"/>
                <a:gd name="T21" fmla="*/ 261 h 267"/>
                <a:gd name="T22" fmla="*/ 0 w 297"/>
                <a:gd name="T23" fmla="*/ 266 h 267"/>
                <a:gd name="T24" fmla="*/ 6 w 297"/>
                <a:gd name="T25" fmla="*/ 264 h 267"/>
                <a:gd name="T26" fmla="*/ 27 w 297"/>
                <a:gd name="T27" fmla="*/ 246 h 267"/>
                <a:gd name="T28" fmla="*/ 27 w 297"/>
                <a:gd name="T29" fmla="*/ 246 h 267"/>
                <a:gd name="T30" fmla="*/ 26 w 297"/>
                <a:gd name="T31" fmla="*/ 247 h 267"/>
                <a:gd name="T32" fmla="*/ 75 w 297"/>
                <a:gd name="T33" fmla="*/ 222 h 267"/>
                <a:gd name="T34" fmla="*/ 183 w 297"/>
                <a:gd name="T35" fmla="*/ 136 h 267"/>
                <a:gd name="T36" fmla="*/ 295 w 297"/>
                <a:gd name="T37" fmla="*/ 20 h 267"/>
                <a:gd name="T38" fmla="*/ 279 w 297"/>
                <a:gd name="T3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7" h="267">
                  <a:moveTo>
                    <a:pt x="279" y="0"/>
                  </a:moveTo>
                  <a:cubicBezTo>
                    <a:pt x="277" y="7"/>
                    <a:pt x="277" y="7"/>
                    <a:pt x="277" y="7"/>
                  </a:cubicBezTo>
                  <a:cubicBezTo>
                    <a:pt x="277" y="7"/>
                    <a:pt x="277" y="7"/>
                    <a:pt x="277" y="7"/>
                  </a:cubicBezTo>
                  <a:cubicBezTo>
                    <a:pt x="280" y="8"/>
                    <a:pt x="282" y="11"/>
                    <a:pt x="282" y="16"/>
                  </a:cubicBezTo>
                  <a:cubicBezTo>
                    <a:pt x="279" y="40"/>
                    <a:pt x="231" y="84"/>
                    <a:pt x="178" y="130"/>
                  </a:cubicBezTo>
                  <a:cubicBezTo>
                    <a:pt x="153" y="151"/>
                    <a:pt x="132" y="165"/>
                    <a:pt x="80" y="211"/>
                  </a:cubicBezTo>
                  <a:cubicBezTo>
                    <a:pt x="81" y="209"/>
                    <a:pt x="82" y="208"/>
                    <a:pt x="83" y="206"/>
                  </a:cubicBezTo>
                  <a:cubicBezTo>
                    <a:pt x="82" y="208"/>
                    <a:pt x="81" y="209"/>
                    <a:pt x="81" y="210"/>
                  </a:cubicBezTo>
                  <a:cubicBezTo>
                    <a:pt x="79" y="210"/>
                    <a:pt x="54" y="220"/>
                    <a:pt x="36" y="232"/>
                  </a:cubicBezTo>
                  <a:cubicBezTo>
                    <a:pt x="37" y="232"/>
                    <a:pt x="38" y="231"/>
                    <a:pt x="39" y="230"/>
                  </a:cubicBezTo>
                  <a:cubicBezTo>
                    <a:pt x="26" y="241"/>
                    <a:pt x="5" y="259"/>
                    <a:pt x="3" y="261"/>
                  </a:cubicBezTo>
                  <a:cubicBezTo>
                    <a:pt x="1" y="263"/>
                    <a:pt x="0" y="264"/>
                    <a:pt x="0" y="266"/>
                  </a:cubicBezTo>
                  <a:cubicBezTo>
                    <a:pt x="1" y="267"/>
                    <a:pt x="3" y="267"/>
                    <a:pt x="6" y="264"/>
                  </a:cubicBezTo>
                  <a:cubicBezTo>
                    <a:pt x="12" y="259"/>
                    <a:pt x="19" y="253"/>
                    <a:pt x="27" y="246"/>
                  </a:cubicBezTo>
                  <a:cubicBezTo>
                    <a:pt x="27" y="246"/>
                    <a:pt x="27" y="246"/>
                    <a:pt x="27" y="246"/>
                  </a:cubicBezTo>
                  <a:cubicBezTo>
                    <a:pt x="27" y="246"/>
                    <a:pt x="27" y="247"/>
                    <a:pt x="26" y="247"/>
                  </a:cubicBezTo>
                  <a:cubicBezTo>
                    <a:pt x="34" y="241"/>
                    <a:pt x="54" y="225"/>
                    <a:pt x="75" y="222"/>
                  </a:cubicBezTo>
                  <a:cubicBezTo>
                    <a:pt x="114" y="188"/>
                    <a:pt x="151" y="162"/>
                    <a:pt x="183" y="136"/>
                  </a:cubicBezTo>
                  <a:cubicBezTo>
                    <a:pt x="238" y="90"/>
                    <a:pt x="291" y="46"/>
                    <a:pt x="295" y="20"/>
                  </a:cubicBezTo>
                  <a:cubicBezTo>
                    <a:pt x="297" y="10"/>
                    <a:pt x="293" y="0"/>
                    <a:pt x="27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未知">
              <a:extLst>
                <a:ext uri="{FF2B5EF4-FFF2-40B4-BE49-F238E27FC236}">
                  <a16:creationId xmlns:a16="http://schemas.microsoft.com/office/drawing/2014/main" id="{C5E61E18-20AF-414C-A2E1-2396DB44C030}"/>
                </a:ext>
              </a:extLst>
            </p:cNvPr>
            <p:cNvSpPr>
              <a:spLocks/>
            </p:cNvSpPr>
            <p:nvPr/>
          </p:nvSpPr>
          <p:spPr bwMode="auto">
            <a:xfrm>
              <a:off x="2881453" y="3797132"/>
              <a:ext cx="284428" cy="284428"/>
            </a:xfrm>
            <a:custGeom>
              <a:avLst/>
              <a:gdLst>
                <a:gd name="T0" fmla="*/ 33 w 91"/>
                <a:gd name="T1" fmla="*/ 37 h 91"/>
                <a:gd name="T2" fmla="*/ 17 w 91"/>
                <a:gd name="T3" fmla="*/ 60 h 91"/>
                <a:gd name="T4" fmla="*/ 4 w 91"/>
                <a:gd name="T5" fmla="*/ 83 h 91"/>
                <a:gd name="T6" fmla="*/ 11 w 91"/>
                <a:gd name="T7" fmla="*/ 91 h 91"/>
                <a:gd name="T8" fmla="*/ 26 w 91"/>
                <a:gd name="T9" fmla="*/ 86 h 91"/>
                <a:gd name="T10" fmla="*/ 39 w 91"/>
                <a:gd name="T11" fmla="*/ 76 h 91"/>
                <a:gd name="T12" fmla="*/ 45 w 91"/>
                <a:gd name="T13" fmla="*/ 64 h 91"/>
                <a:gd name="T14" fmla="*/ 43 w 91"/>
                <a:gd name="T15" fmla="*/ 66 h 91"/>
                <a:gd name="T16" fmla="*/ 42 w 91"/>
                <a:gd name="T17" fmla="*/ 66 h 91"/>
                <a:gd name="T18" fmla="*/ 87 w 91"/>
                <a:gd name="T19" fmla="*/ 3 h 91"/>
                <a:gd name="T20" fmla="*/ 91 w 91"/>
                <a:gd name="T21" fmla="*/ 0 h 91"/>
                <a:gd name="T22" fmla="*/ 42 w 91"/>
                <a:gd name="T23" fmla="*/ 25 h 91"/>
                <a:gd name="T24" fmla="*/ 33 w 91"/>
                <a:gd name="T25" fmla="*/ 3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91">
                  <a:moveTo>
                    <a:pt x="33" y="37"/>
                  </a:moveTo>
                  <a:cubicBezTo>
                    <a:pt x="17" y="60"/>
                    <a:pt x="17" y="60"/>
                    <a:pt x="17" y="60"/>
                  </a:cubicBezTo>
                  <a:cubicBezTo>
                    <a:pt x="12" y="68"/>
                    <a:pt x="8" y="76"/>
                    <a:pt x="4" y="83"/>
                  </a:cubicBezTo>
                  <a:cubicBezTo>
                    <a:pt x="0" y="90"/>
                    <a:pt x="4" y="91"/>
                    <a:pt x="11" y="91"/>
                  </a:cubicBezTo>
                  <a:cubicBezTo>
                    <a:pt x="17" y="91"/>
                    <a:pt x="21" y="90"/>
                    <a:pt x="26" y="86"/>
                  </a:cubicBezTo>
                  <a:cubicBezTo>
                    <a:pt x="30" y="83"/>
                    <a:pt x="35" y="79"/>
                    <a:pt x="39" y="76"/>
                  </a:cubicBezTo>
                  <a:cubicBezTo>
                    <a:pt x="40" y="72"/>
                    <a:pt x="42" y="68"/>
                    <a:pt x="45" y="64"/>
                  </a:cubicBezTo>
                  <a:cubicBezTo>
                    <a:pt x="44" y="65"/>
                    <a:pt x="43" y="66"/>
                    <a:pt x="43" y="66"/>
                  </a:cubicBezTo>
                  <a:cubicBezTo>
                    <a:pt x="42" y="66"/>
                    <a:pt x="42" y="66"/>
                    <a:pt x="42" y="66"/>
                  </a:cubicBezTo>
                  <a:cubicBezTo>
                    <a:pt x="55" y="47"/>
                    <a:pt x="78" y="13"/>
                    <a:pt x="87" y="3"/>
                  </a:cubicBezTo>
                  <a:cubicBezTo>
                    <a:pt x="89" y="2"/>
                    <a:pt x="90" y="1"/>
                    <a:pt x="91" y="0"/>
                  </a:cubicBezTo>
                  <a:cubicBezTo>
                    <a:pt x="70" y="3"/>
                    <a:pt x="50" y="19"/>
                    <a:pt x="42" y="25"/>
                  </a:cubicBezTo>
                  <a:cubicBezTo>
                    <a:pt x="39" y="29"/>
                    <a:pt x="36" y="33"/>
                    <a:pt x="33"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未知">
              <a:extLst>
                <a:ext uri="{FF2B5EF4-FFF2-40B4-BE49-F238E27FC236}">
                  <a16:creationId xmlns:a16="http://schemas.microsoft.com/office/drawing/2014/main" id="{1A751CE0-E3BF-413F-91DC-FD68CE22F29B}"/>
                </a:ext>
              </a:extLst>
            </p:cNvPr>
            <p:cNvSpPr>
              <a:spLocks/>
            </p:cNvSpPr>
            <p:nvPr/>
          </p:nvSpPr>
          <p:spPr bwMode="auto">
            <a:xfrm>
              <a:off x="4564203" y="3715112"/>
              <a:ext cx="506678" cy="300303"/>
            </a:xfrm>
            <a:custGeom>
              <a:avLst/>
              <a:gdLst>
                <a:gd name="T0" fmla="*/ 155 w 162"/>
                <a:gd name="T1" fmla="*/ 1 h 96"/>
                <a:gd name="T2" fmla="*/ 127 w 162"/>
                <a:gd name="T3" fmla="*/ 6 h 96"/>
                <a:gd name="T4" fmla="*/ 91 w 162"/>
                <a:gd name="T5" fmla="*/ 28 h 96"/>
                <a:gd name="T6" fmla="*/ 44 w 162"/>
                <a:gd name="T7" fmla="*/ 69 h 96"/>
                <a:gd name="T8" fmla="*/ 43 w 162"/>
                <a:gd name="T9" fmla="*/ 68 h 96"/>
                <a:gd name="T10" fmla="*/ 87 w 162"/>
                <a:gd name="T11" fmla="*/ 8 h 96"/>
                <a:gd name="T12" fmla="*/ 90 w 162"/>
                <a:gd name="T13" fmla="*/ 5 h 96"/>
                <a:gd name="T14" fmla="*/ 42 w 162"/>
                <a:gd name="T15" fmla="*/ 29 h 96"/>
                <a:gd name="T16" fmla="*/ 42 w 162"/>
                <a:gd name="T17" fmla="*/ 29 h 96"/>
                <a:gd name="T18" fmla="*/ 26 w 162"/>
                <a:gd name="T19" fmla="*/ 51 h 96"/>
                <a:gd name="T20" fmla="*/ 3 w 162"/>
                <a:gd name="T21" fmla="*/ 88 h 96"/>
                <a:gd name="T22" fmla="*/ 11 w 162"/>
                <a:gd name="T23" fmla="*/ 96 h 96"/>
                <a:gd name="T24" fmla="*/ 25 w 162"/>
                <a:gd name="T25" fmla="*/ 91 h 96"/>
                <a:gd name="T26" fmla="*/ 86 w 162"/>
                <a:gd name="T27" fmla="*/ 39 h 96"/>
                <a:gd name="T28" fmla="*/ 127 w 162"/>
                <a:gd name="T29" fmla="*/ 12 h 96"/>
                <a:gd name="T30" fmla="*/ 144 w 162"/>
                <a:gd name="T31" fmla="*/ 9 h 96"/>
                <a:gd name="T32" fmla="*/ 146 w 162"/>
                <a:gd name="T33" fmla="*/ 10 h 96"/>
                <a:gd name="T34" fmla="*/ 162 w 162"/>
                <a:gd name="T35" fmla="*/ 2 h 96"/>
                <a:gd name="T36" fmla="*/ 155 w 162"/>
                <a:gd name="T3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96">
                  <a:moveTo>
                    <a:pt x="155" y="1"/>
                  </a:moveTo>
                  <a:cubicBezTo>
                    <a:pt x="146" y="0"/>
                    <a:pt x="136" y="2"/>
                    <a:pt x="127" y="6"/>
                  </a:cubicBezTo>
                  <a:cubicBezTo>
                    <a:pt x="117" y="10"/>
                    <a:pt x="101" y="20"/>
                    <a:pt x="91" y="28"/>
                  </a:cubicBezTo>
                  <a:cubicBezTo>
                    <a:pt x="72" y="42"/>
                    <a:pt x="59" y="55"/>
                    <a:pt x="44" y="69"/>
                  </a:cubicBezTo>
                  <a:cubicBezTo>
                    <a:pt x="43" y="68"/>
                    <a:pt x="43" y="68"/>
                    <a:pt x="43" y="68"/>
                  </a:cubicBezTo>
                  <a:cubicBezTo>
                    <a:pt x="50" y="58"/>
                    <a:pt x="77" y="18"/>
                    <a:pt x="87" y="8"/>
                  </a:cubicBezTo>
                  <a:cubicBezTo>
                    <a:pt x="88" y="7"/>
                    <a:pt x="89" y="6"/>
                    <a:pt x="90" y="5"/>
                  </a:cubicBezTo>
                  <a:cubicBezTo>
                    <a:pt x="73" y="9"/>
                    <a:pt x="56" y="19"/>
                    <a:pt x="42" y="29"/>
                  </a:cubicBezTo>
                  <a:cubicBezTo>
                    <a:pt x="42" y="29"/>
                    <a:pt x="42" y="29"/>
                    <a:pt x="42" y="29"/>
                  </a:cubicBezTo>
                  <a:cubicBezTo>
                    <a:pt x="37" y="36"/>
                    <a:pt x="32" y="42"/>
                    <a:pt x="26" y="51"/>
                  </a:cubicBezTo>
                  <a:cubicBezTo>
                    <a:pt x="17" y="65"/>
                    <a:pt x="8" y="77"/>
                    <a:pt x="3" y="88"/>
                  </a:cubicBezTo>
                  <a:cubicBezTo>
                    <a:pt x="0" y="95"/>
                    <a:pt x="2" y="96"/>
                    <a:pt x="11" y="96"/>
                  </a:cubicBezTo>
                  <a:cubicBezTo>
                    <a:pt x="17" y="96"/>
                    <a:pt x="20" y="95"/>
                    <a:pt x="25" y="91"/>
                  </a:cubicBezTo>
                  <a:cubicBezTo>
                    <a:pt x="36" y="83"/>
                    <a:pt x="62" y="59"/>
                    <a:pt x="86" y="39"/>
                  </a:cubicBezTo>
                  <a:cubicBezTo>
                    <a:pt x="102" y="26"/>
                    <a:pt x="113" y="18"/>
                    <a:pt x="127" y="12"/>
                  </a:cubicBezTo>
                  <a:cubicBezTo>
                    <a:pt x="133" y="9"/>
                    <a:pt x="140" y="7"/>
                    <a:pt x="144" y="9"/>
                  </a:cubicBezTo>
                  <a:cubicBezTo>
                    <a:pt x="145" y="9"/>
                    <a:pt x="145" y="10"/>
                    <a:pt x="146" y="10"/>
                  </a:cubicBezTo>
                  <a:cubicBezTo>
                    <a:pt x="151" y="8"/>
                    <a:pt x="157" y="5"/>
                    <a:pt x="162" y="2"/>
                  </a:cubicBezTo>
                  <a:cubicBezTo>
                    <a:pt x="160" y="1"/>
                    <a:pt x="157" y="1"/>
                    <a:pt x="155"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未知">
              <a:extLst>
                <a:ext uri="{FF2B5EF4-FFF2-40B4-BE49-F238E27FC236}">
                  <a16:creationId xmlns:a16="http://schemas.microsoft.com/office/drawing/2014/main" id="{E45C1883-6BE0-45A0-B25E-DB067B1D595E}"/>
                </a:ext>
              </a:extLst>
            </p:cNvPr>
            <p:cNvSpPr>
              <a:spLocks/>
            </p:cNvSpPr>
            <p:nvPr/>
          </p:nvSpPr>
          <p:spPr bwMode="auto">
            <a:xfrm>
              <a:off x="4856568" y="3715112"/>
              <a:ext cx="261938" cy="300303"/>
            </a:xfrm>
            <a:custGeom>
              <a:avLst/>
              <a:gdLst>
                <a:gd name="T0" fmla="*/ 69 w 84"/>
                <a:gd name="T1" fmla="*/ 0 h 96"/>
                <a:gd name="T2" fmla="*/ 53 w 84"/>
                <a:gd name="T3" fmla="*/ 8 h 96"/>
                <a:gd name="T4" fmla="*/ 52 w 84"/>
                <a:gd name="T5" fmla="*/ 23 h 96"/>
                <a:gd name="T6" fmla="*/ 35 w 84"/>
                <a:gd name="T7" fmla="*/ 30 h 96"/>
                <a:gd name="T8" fmla="*/ 12 w 84"/>
                <a:gd name="T9" fmla="*/ 40 h 96"/>
                <a:gd name="T10" fmla="*/ 0 w 84"/>
                <a:gd name="T11" fmla="*/ 70 h 96"/>
                <a:gd name="T12" fmla="*/ 19 w 84"/>
                <a:gd name="T13" fmla="*/ 96 h 96"/>
                <a:gd name="T14" fmla="*/ 20 w 84"/>
                <a:gd name="T15" fmla="*/ 95 h 96"/>
                <a:gd name="T16" fmla="*/ 32 w 84"/>
                <a:gd name="T17" fmla="*/ 80 h 96"/>
                <a:gd name="T18" fmla="*/ 26 w 84"/>
                <a:gd name="T19" fmla="*/ 62 h 96"/>
                <a:gd name="T20" fmla="*/ 30 w 84"/>
                <a:gd name="T21" fmla="*/ 40 h 96"/>
                <a:gd name="T22" fmla="*/ 54 w 84"/>
                <a:gd name="T23" fmla="*/ 32 h 96"/>
                <a:gd name="T24" fmla="*/ 80 w 84"/>
                <a:gd name="T25" fmla="*/ 21 h 96"/>
                <a:gd name="T26" fmla="*/ 69 w 84"/>
                <a:gd name="T2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69" y="0"/>
                  </a:moveTo>
                  <a:cubicBezTo>
                    <a:pt x="64" y="3"/>
                    <a:pt x="58" y="6"/>
                    <a:pt x="53" y="8"/>
                  </a:cubicBezTo>
                  <a:cubicBezTo>
                    <a:pt x="57" y="11"/>
                    <a:pt x="55" y="19"/>
                    <a:pt x="52" y="23"/>
                  </a:cubicBezTo>
                  <a:cubicBezTo>
                    <a:pt x="47" y="28"/>
                    <a:pt x="41" y="29"/>
                    <a:pt x="35" y="30"/>
                  </a:cubicBezTo>
                  <a:cubicBezTo>
                    <a:pt x="27" y="31"/>
                    <a:pt x="17" y="35"/>
                    <a:pt x="12" y="40"/>
                  </a:cubicBezTo>
                  <a:cubicBezTo>
                    <a:pt x="8" y="44"/>
                    <a:pt x="1" y="56"/>
                    <a:pt x="0" y="70"/>
                  </a:cubicBezTo>
                  <a:cubicBezTo>
                    <a:pt x="0" y="88"/>
                    <a:pt x="8" y="96"/>
                    <a:pt x="19" y="96"/>
                  </a:cubicBezTo>
                  <a:cubicBezTo>
                    <a:pt x="19" y="96"/>
                    <a:pt x="20" y="95"/>
                    <a:pt x="20" y="95"/>
                  </a:cubicBezTo>
                  <a:cubicBezTo>
                    <a:pt x="24" y="90"/>
                    <a:pt x="28" y="85"/>
                    <a:pt x="32" y="80"/>
                  </a:cubicBezTo>
                  <a:cubicBezTo>
                    <a:pt x="28" y="78"/>
                    <a:pt x="27" y="72"/>
                    <a:pt x="26" y="62"/>
                  </a:cubicBezTo>
                  <a:cubicBezTo>
                    <a:pt x="25" y="52"/>
                    <a:pt x="27" y="45"/>
                    <a:pt x="30" y="40"/>
                  </a:cubicBezTo>
                  <a:cubicBezTo>
                    <a:pt x="34" y="35"/>
                    <a:pt x="43" y="34"/>
                    <a:pt x="54" y="32"/>
                  </a:cubicBezTo>
                  <a:cubicBezTo>
                    <a:pt x="66" y="30"/>
                    <a:pt x="76" y="28"/>
                    <a:pt x="80" y="21"/>
                  </a:cubicBezTo>
                  <a:cubicBezTo>
                    <a:pt x="84" y="12"/>
                    <a:pt x="79" y="4"/>
                    <a:pt x="6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未知">
              <a:extLst>
                <a:ext uri="{FF2B5EF4-FFF2-40B4-BE49-F238E27FC236}">
                  <a16:creationId xmlns:a16="http://schemas.microsoft.com/office/drawing/2014/main" id="{9A3CD5F6-D700-4F4D-92B7-24DF874F6FBD}"/>
                </a:ext>
              </a:extLst>
            </p:cNvPr>
            <p:cNvSpPr>
              <a:spLocks/>
            </p:cNvSpPr>
            <p:nvPr/>
          </p:nvSpPr>
          <p:spPr bwMode="auto">
            <a:xfrm>
              <a:off x="4913453" y="3835497"/>
              <a:ext cx="265907" cy="183885"/>
            </a:xfrm>
            <a:custGeom>
              <a:avLst/>
              <a:gdLst>
                <a:gd name="T0" fmla="*/ 84 w 85"/>
                <a:gd name="T1" fmla="*/ 2 h 59"/>
                <a:gd name="T2" fmla="*/ 77 w 85"/>
                <a:gd name="T3" fmla="*/ 5 h 59"/>
                <a:gd name="T4" fmla="*/ 50 w 85"/>
                <a:gd name="T5" fmla="*/ 28 h 59"/>
                <a:gd name="T6" fmla="*/ 29 w 85"/>
                <a:gd name="T7" fmla="*/ 42 h 59"/>
                <a:gd name="T8" fmla="*/ 15 w 85"/>
                <a:gd name="T9" fmla="*/ 46 h 59"/>
                <a:gd name="T10" fmla="*/ 12 w 85"/>
                <a:gd name="T11" fmla="*/ 44 h 59"/>
                <a:gd name="T12" fmla="*/ 0 w 85"/>
                <a:gd name="T13" fmla="*/ 59 h 59"/>
                <a:gd name="T14" fmla="*/ 46 w 85"/>
                <a:gd name="T15" fmla="*/ 38 h 59"/>
                <a:gd name="T16" fmla="*/ 78 w 85"/>
                <a:gd name="T17" fmla="*/ 10 h 59"/>
                <a:gd name="T18" fmla="*/ 84 w 85"/>
                <a:gd name="T1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59">
                  <a:moveTo>
                    <a:pt x="84" y="2"/>
                  </a:moveTo>
                  <a:cubicBezTo>
                    <a:pt x="82" y="0"/>
                    <a:pt x="77" y="5"/>
                    <a:pt x="77" y="5"/>
                  </a:cubicBezTo>
                  <a:cubicBezTo>
                    <a:pt x="70" y="11"/>
                    <a:pt x="62" y="18"/>
                    <a:pt x="50" y="28"/>
                  </a:cubicBezTo>
                  <a:cubicBezTo>
                    <a:pt x="42" y="35"/>
                    <a:pt x="34" y="39"/>
                    <a:pt x="29" y="42"/>
                  </a:cubicBezTo>
                  <a:cubicBezTo>
                    <a:pt x="23" y="45"/>
                    <a:pt x="19" y="47"/>
                    <a:pt x="15" y="46"/>
                  </a:cubicBezTo>
                  <a:cubicBezTo>
                    <a:pt x="14" y="46"/>
                    <a:pt x="13" y="45"/>
                    <a:pt x="12" y="44"/>
                  </a:cubicBezTo>
                  <a:cubicBezTo>
                    <a:pt x="8" y="49"/>
                    <a:pt x="4" y="54"/>
                    <a:pt x="0" y="59"/>
                  </a:cubicBezTo>
                  <a:cubicBezTo>
                    <a:pt x="17" y="59"/>
                    <a:pt x="36" y="46"/>
                    <a:pt x="46" y="38"/>
                  </a:cubicBezTo>
                  <a:cubicBezTo>
                    <a:pt x="59" y="28"/>
                    <a:pt x="71" y="17"/>
                    <a:pt x="78" y="10"/>
                  </a:cubicBezTo>
                  <a:cubicBezTo>
                    <a:pt x="80" y="9"/>
                    <a:pt x="85" y="4"/>
                    <a:pt x="84"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未知">
              <a:extLst>
                <a:ext uri="{FF2B5EF4-FFF2-40B4-BE49-F238E27FC236}">
                  <a16:creationId xmlns:a16="http://schemas.microsoft.com/office/drawing/2014/main" id="{B647047A-E0C5-4150-9196-6D637BF6AAC8}"/>
                </a:ext>
              </a:extLst>
            </p:cNvPr>
            <p:cNvSpPr>
              <a:spLocks/>
            </p:cNvSpPr>
            <p:nvPr/>
          </p:nvSpPr>
          <p:spPr bwMode="auto">
            <a:xfrm>
              <a:off x="6490370" y="3900320"/>
              <a:ext cx="191823" cy="115094"/>
            </a:xfrm>
            <a:custGeom>
              <a:avLst/>
              <a:gdLst>
                <a:gd name="T0" fmla="*/ 59 w 61"/>
                <a:gd name="T1" fmla="*/ 1 h 37"/>
                <a:gd name="T2" fmla="*/ 50 w 61"/>
                <a:gd name="T3" fmla="*/ 7 h 37"/>
                <a:gd name="T4" fmla="*/ 33 w 61"/>
                <a:gd name="T5" fmla="*/ 21 h 37"/>
                <a:gd name="T6" fmla="*/ 14 w 61"/>
                <a:gd name="T7" fmla="*/ 31 h 37"/>
                <a:gd name="T8" fmla="*/ 4 w 61"/>
                <a:gd name="T9" fmla="*/ 31 h 37"/>
                <a:gd name="T10" fmla="*/ 0 w 61"/>
                <a:gd name="T11" fmla="*/ 35 h 37"/>
                <a:gd name="T12" fmla="*/ 14 w 61"/>
                <a:gd name="T13" fmla="*/ 35 h 37"/>
                <a:gd name="T14" fmla="*/ 35 w 61"/>
                <a:gd name="T15" fmla="*/ 26 h 37"/>
                <a:gd name="T16" fmla="*/ 52 w 61"/>
                <a:gd name="T17" fmla="*/ 11 h 37"/>
                <a:gd name="T18" fmla="*/ 59 w 61"/>
                <a:gd name="T1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7">
                  <a:moveTo>
                    <a:pt x="59" y="1"/>
                  </a:moveTo>
                  <a:cubicBezTo>
                    <a:pt x="58" y="0"/>
                    <a:pt x="55" y="3"/>
                    <a:pt x="50" y="7"/>
                  </a:cubicBezTo>
                  <a:cubicBezTo>
                    <a:pt x="44" y="12"/>
                    <a:pt x="40" y="16"/>
                    <a:pt x="33" y="21"/>
                  </a:cubicBezTo>
                  <a:cubicBezTo>
                    <a:pt x="25" y="27"/>
                    <a:pt x="19" y="29"/>
                    <a:pt x="14" y="31"/>
                  </a:cubicBezTo>
                  <a:cubicBezTo>
                    <a:pt x="12" y="31"/>
                    <a:pt x="6" y="32"/>
                    <a:pt x="4" y="31"/>
                  </a:cubicBezTo>
                  <a:cubicBezTo>
                    <a:pt x="2" y="32"/>
                    <a:pt x="1" y="33"/>
                    <a:pt x="0" y="35"/>
                  </a:cubicBezTo>
                  <a:cubicBezTo>
                    <a:pt x="4" y="37"/>
                    <a:pt x="10" y="36"/>
                    <a:pt x="14" y="35"/>
                  </a:cubicBezTo>
                  <a:cubicBezTo>
                    <a:pt x="19" y="34"/>
                    <a:pt x="26" y="32"/>
                    <a:pt x="35" y="26"/>
                  </a:cubicBezTo>
                  <a:cubicBezTo>
                    <a:pt x="42" y="21"/>
                    <a:pt x="47" y="16"/>
                    <a:pt x="52" y="11"/>
                  </a:cubicBezTo>
                  <a:cubicBezTo>
                    <a:pt x="58" y="6"/>
                    <a:pt x="61" y="3"/>
                    <a:pt x="59"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未知">
              <a:extLst>
                <a:ext uri="{FF2B5EF4-FFF2-40B4-BE49-F238E27FC236}">
                  <a16:creationId xmlns:a16="http://schemas.microsoft.com/office/drawing/2014/main" id="{41472F83-4DBD-4F7C-8539-10DE5A9B8A52}"/>
                </a:ext>
              </a:extLst>
            </p:cNvPr>
            <p:cNvSpPr>
              <a:spLocks/>
            </p:cNvSpPr>
            <p:nvPr/>
          </p:nvSpPr>
          <p:spPr bwMode="auto">
            <a:xfrm>
              <a:off x="3706953" y="3900320"/>
              <a:ext cx="296333" cy="187854"/>
            </a:xfrm>
            <a:custGeom>
              <a:avLst/>
              <a:gdLst>
                <a:gd name="T0" fmla="*/ 94 w 95"/>
                <a:gd name="T1" fmla="*/ 1 h 60"/>
                <a:gd name="T2" fmla="*/ 86 w 95"/>
                <a:gd name="T3" fmla="*/ 5 h 60"/>
                <a:gd name="T4" fmla="*/ 60 w 95"/>
                <a:gd name="T5" fmla="*/ 28 h 60"/>
                <a:gd name="T6" fmla="*/ 35 w 95"/>
                <a:gd name="T7" fmla="*/ 45 h 60"/>
                <a:gd name="T8" fmla="*/ 23 w 95"/>
                <a:gd name="T9" fmla="*/ 47 h 60"/>
                <a:gd name="T10" fmla="*/ 21 w 95"/>
                <a:gd name="T11" fmla="*/ 44 h 60"/>
                <a:gd name="T12" fmla="*/ 0 w 95"/>
                <a:gd name="T13" fmla="*/ 58 h 60"/>
                <a:gd name="T14" fmla="*/ 9 w 95"/>
                <a:gd name="T15" fmla="*/ 60 h 60"/>
                <a:gd name="T16" fmla="*/ 56 w 95"/>
                <a:gd name="T17" fmla="*/ 38 h 60"/>
                <a:gd name="T18" fmla="*/ 87 w 95"/>
                <a:gd name="T19" fmla="*/ 11 h 60"/>
                <a:gd name="T20" fmla="*/ 94 w 95"/>
                <a:gd name="T2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60">
                  <a:moveTo>
                    <a:pt x="94" y="1"/>
                  </a:moveTo>
                  <a:cubicBezTo>
                    <a:pt x="92" y="0"/>
                    <a:pt x="89" y="3"/>
                    <a:pt x="86" y="5"/>
                  </a:cubicBezTo>
                  <a:cubicBezTo>
                    <a:pt x="80" y="11"/>
                    <a:pt x="71" y="18"/>
                    <a:pt x="60" y="28"/>
                  </a:cubicBezTo>
                  <a:cubicBezTo>
                    <a:pt x="51" y="35"/>
                    <a:pt x="41" y="42"/>
                    <a:pt x="35" y="45"/>
                  </a:cubicBezTo>
                  <a:cubicBezTo>
                    <a:pt x="31" y="47"/>
                    <a:pt x="25" y="49"/>
                    <a:pt x="23" y="47"/>
                  </a:cubicBezTo>
                  <a:cubicBezTo>
                    <a:pt x="22" y="46"/>
                    <a:pt x="21" y="45"/>
                    <a:pt x="21" y="44"/>
                  </a:cubicBezTo>
                  <a:cubicBezTo>
                    <a:pt x="14" y="48"/>
                    <a:pt x="7" y="53"/>
                    <a:pt x="0" y="58"/>
                  </a:cubicBezTo>
                  <a:cubicBezTo>
                    <a:pt x="2" y="59"/>
                    <a:pt x="5" y="60"/>
                    <a:pt x="9" y="60"/>
                  </a:cubicBezTo>
                  <a:cubicBezTo>
                    <a:pt x="27" y="60"/>
                    <a:pt x="45" y="46"/>
                    <a:pt x="56" y="38"/>
                  </a:cubicBezTo>
                  <a:cubicBezTo>
                    <a:pt x="66" y="29"/>
                    <a:pt x="80" y="18"/>
                    <a:pt x="87" y="11"/>
                  </a:cubicBezTo>
                  <a:cubicBezTo>
                    <a:pt x="93" y="6"/>
                    <a:pt x="95" y="3"/>
                    <a:pt x="94"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未知">
              <a:extLst>
                <a:ext uri="{FF2B5EF4-FFF2-40B4-BE49-F238E27FC236}">
                  <a16:creationId xmlns:a16="http://schemas.microsoft.com/office/drawing/2014/main" id="{D850018B-03CB-4560-AC50-4F34F957EF5F}"/>
                </a:ext>
              </a:extLst>
            </p:cNvPr>
            <p:cNvSpPr>
              <a:spLocks/>
            </p:cNvSpPr>
            <p:nvPr/>
          </p:nvSpPr>
          <p:spPr bwMode="auto">
            <a:xfrm>
              <a:off x="3684464" y="3781257"/>
              <a:ext cx="272521" cy="300303"/>
            </a:xfrm>
            <a:custGeom>
              <a:avLst/>
              <a:gdLst>
                <a:gd name="T0" fmla="*/ 74 w 87"/>
                <a:gd name="T1" fmla="*/ 1 h 96"/>
                <a:gd name="T2" fmla="*/ 45 w 87"/>
                <a:gd name="T3" fmla="*/ 19 h 96"/>
                <a:gd name="T4" fmla="*/ 8 w 87"/>
                <a:gd name="T5" fmla="*/ 66 h 96"/>
                <a:gd name="T6" fmla="*/ 8 w 87"/>
                <a:gd name="T7" fmla="*/ 66 h 96"/>
                <a:gd name="T8" fmla="*/ 0 w 87"/>
                <a:gd name="T9" fmla="*/ 86 h 96"/>
                <a:gd name="T10" fmla="*/ 7 w 87"/>
                <a:gd name="T11" fmla="*/ 96 h 96"/>
                <a:gd name="T12" fmla="*/ 28 w 87"/>
                <a:gd name="T13" fmla="*/ 82 h 96"/>
                <a:gd name="T14" fmla="*/ 31 w 87"/>
                <a:gd name="T15" fmla="*/ 72 h 96"/>
                <a:gd name="T16" fmla="*/ 50 w 87"/>
                <a:gd name="T17" fmla="*/ 46 h 96"/>
                <a:gd name="T18" fmla="*/ 81 w 87"/>
                <a:gd name="T19" fmla="*/ 9 h 96"/>
                <a:gd name="T20" fmla="*/ 74 w 87"/>
                <a:gd name="T21"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96">
                  <a:moveTo>
                    <a:pt x="74" y="1"/>
                  </a:moveTo>
                  <a:cubicBezTo>
                    <a:pt x="66" y="1"/>
                    <a:pt x="57" y="7"/>
                    <a:pt x="45" y="19"/>
                  </a:cubicBezTo>
                  <a:cubicBezTo>
                    <a:pt x="35" y="37"/>
                    <a:pt x="23" y="53"/>
                    <a:pt x="8" y="66"/>
                  </a:cubicBezTo>
                  <a:cubicBezTo>
                    <a:pt x="8" y="66"/>
                    <a:pt x="8" y="66"/>
                    <a:pt x="8" y="66"/>
                  </a:cubicBezTo>
                  <a:cubicBezTo>
                    <a:pt x="3" y="72"/>
                    <a:pt x="0" y="80"/>
                    <a:pt x="0" y="86"/>
                  </a:cubicBezTo>
                  <a:cubicBezTo>
                    <a:pt x="0" y="90"/>
                    <a:pt x="3" y="94"/>
                    <a:pt x="7" y="96"/>
                  </a:cubicBezTo>
                  <a:cubicBezTo>
                    <a:pt x="14" y="91"/>
                    <a:pt x="21" y="86"/>
                    <a:pt x="28" y="82"/>
                  </a:cubicBezTo>
                  <a:cubicBezTo>
                    <a:pt x="28" y="80"/>
                    <a:pt x="29" y="76"/>
                    <a:pt x="31" y="72"/>
                  </a:cubicBezTo>
                  <a:cubicBezTo>
                    <a:pt x="36" y="64"/>
                    <a:pt x="43" y="54"/>
                    <a:pt x="50" y="46"/>
                  </a:cubicBezTo>
                  <a:cubicBezTo>
                    <a:pt x="62" y="31"/>
                    <a:pt x="74" y="18"/>
                    <a:pt x="81" y="9"/>
                  </a:cubicBezTo>
                  <a:cubicBezTo>
                    <a:pt x="87" y="3"/>
                    <a:pt x="85" y="0"/>
                    <a:pt x="74"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未知">
              <a:extLst>
                <a:ext uri="{FF2B5EF4-FFF2-40B4-BE49-F238E27FC236}">
                  <a16:creationId xmlns:a16="http://schemas.microsoft.com/office/drawing/2014/main" id="{99501116-B43D-4481-93F4-DF7D5F97EAD6}"/>
                </a:ext>
              </a:extLst>
            </p:cNvPr>
            <p:cNvSpPr>
              <a:spLocks/>
            </p:cNvSpPr>
            <p:nvPr/>
          </p:nvSpPr>
          <p:spPr bwMode="auto">
            <a:xfrm>
              <a:off x="4590661" y="3054976"/>
              <a:ext cx="927365" cy="834760"/>
            </a:xfrm>
            <a:custGeom>
              <a:avLst/>
              <a:gdLst>
                <a:gd name="T0" fmla="*/ 279 w 297"/>
                <a:gd name="T1" fmla="*/ 0 h 267"/>
                <a:gd name="T2" fmla="*/ 277 w 297"/>
                <a:gd name="T3" fmla="*/ 7 h 267"/>
                <a:gd name="T4" fmla="*/ 277 w 297"/>
                <a:gd name="T5" fmla="*/ 7 h 267"/>
                <a:gd name="T6" fmla="*/ 282 w 297"/>
                <a:gd name="T7" fmla="*/ 16 h 267"/>
                <a:gd name="T8" fmla="*/ 178 w 297"/>
                <a:gd name="T9" fmla="*/ 130 h 267"/>
                <a:gd name="T10" fmla="*/ 80 w 297"/>
                <a:gd name="T11" fmla="*/ 211 h 267"/>
                <a:gd name="T12" fmla="*/ 83 w 297"/>
                <a:gd name="T13" fmla="*/ 206 h 267"/>
                <a:gd name="T14" fmla="*/ 81 w 297"/>
                <a:gd name="T15" fmla="*/ 210 h 267"/>
                <a:gd name="T16" fmla="*/ 36 w 297"/>
                <a:gd name="T17" fmla="*/ 232 h 267"/>
                <a:gd name="T18" fmla="*/ 39 w 297"/>
                <a:gd name="T19" fmla="*/ 230 h 267"/>
                <a:gd name="T20" fmla="*/ 3 w 297"/>
                <a:gd name="T21" fmla="*/ 261 h 267"/>
                <a:gd name="T22" fmla="*/ 0 w 297"/>
                <a:gd name="T23" fmla="*/ 266 h 267"/>
                <a:gd name="T24" fmla="*/ 6 w 297"/>
                <a:gd name="T25" fmla="*/ 264 h 267"/>
                <a:gd name="T26" fmla="*/ 27 w 297"/>
                <a:gd name="T27" fmla="*/ 246 h 267"/>
                <a:gd name="T28" fmla="*/ 27 w 297"/>
                <a:gd name="T29" fmla="*/ 246 h 267"/>
                <a:gd name="T30" fmla="*/ 26 w 297"/>
                <a:gd name="T31" fmla="*/ 247 h 267"/>
                <a:gd name="T32" fmla="*/ 75 w 297"/>
                <a:gd name="T33" fmla="*/ 222 h 267"/>
                <a:gd name="T34" fmla="*/ 183 w 297"/>
                <a:gd name="T35" fmla="*/ 136 h 267"/>
                <a:gd name="T36" fmla="*/ 295 w 297"/>
                <a:gd name="T37" fmla="*/ 20 h 267"/>
                <a:gd name="T38" fmla="*/ 279 w 297"/>
                <a:gd name="T3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7" h="267">
                  <a:moveTo>
                    <a:pt x="279" y="0"/>
                  </a:moveTo>
                  <a:cubicBezTo>
                    <a:pt x="277" y="7"/>
                    <a:pt x="277" y="7"/>
                    <a:pt x="277" y="7"/>
                  </a:cubicBezTo>
                  <a:cubicBezTo>
                    <a:pt x="277" y="7"/>
                    <a:pt x="277" y="7"/>
                    <a:pt x="277" y="7"/>
                  </a:cubicBezTo>
                  <a:cubicBezTo>
                    <a:pt x="280" y="8"/>
                    <a:pt x="282" y="11"/>
                    <a:pt x="282" y="16"/>
                  </a:cubicBezTo>
                  <a:cubicBezTo>
                    <a:pt x="279" y="40"/>
                    <a:pt x="231" y="84"/>
                    <a:pt x="178" y="130"/>
                  </a:cubicBezTo>
                  <a:cubicBezTo>
                    <a:pt x="153" y="151"/>
                    <a:pt x="132" y="165"/>
                    <a:pt x="80" y="211"/>
                  </a:cubicBezTo>
                  <a:cubicBezTo>
                    <a:pt x="81" y="209"/>
                    <a:pt x="82" y="208"/>
                    <a:pt x="83" y="206"/>
                  </a:cubicBezTo>
                  <a:cubicBezTo>
                    <a:pt x="82" y="208"/>
                    <a:pt x="81" y="209"/>
                    <a:pt x="81" y="210"/>
                  </a:cubicBezTo>
                  <a:cubicBezTo>
                    <a:pt x="79" y="210"/>
                    <a:pt x="54" y="220"/>
                    <a:pt x="36" y="232"/>
                  </a:cubicBezTo>
                  <a:cubicBezTo>
                    <a:pt x="37" y="232"/>
                    <a:pt x="38" y="231"/>
                    <a:pt x="39" y="230"/>
                  </a:cubicBezTo>
                  <a:cubicBezTo>
                    <a:pt x="26" y="241"/>
                    <a:pt x="5" y="259"/>
                    <a:pt x="3" y="261"/>
                  </a:cubicBezTo>
                  <a:cubicBezTo>
                    <a:pt x="1" y="263"/>
                    <a:pt x="0" y="264"/>
                    <a:pt x="0" y="266"/>
                  </a:cubicBezTo>
                  <a:cubicBezTo>
                    <a:pt x="1" y="267"/>
                    <a:pt x="3" y="267"/>
                    <a:pt x="6" y="264"/>
                  </a:cubicBezTo>
                  <a:cubicBezTo>
                    <a:pt x="12" y="259"/>
                    <a:pt x="19" y="253"/>
                    <a:pt x="27" y="246"/>
                  </a:cubicBezTo>
                  <a:cubicBezTo>
                    <a:pt x="27" y="246"/>
                    <a:pt x="27" y="246"/>
                    <a:pt x="27" y="246"/>
                  </a:cubicBezTo>
                  <a:cubicBezTo>
                    <a:pt x="27" y="246"/>
                    <a:pt x="27" y="247"/>
                    <a:pt x="26" y="247"/>
                  </a:cubicBezTo>
                  <a:cubicBezTo>
                    <a:pt x="34" y="241"/>
                    <a:pt x="54" y="225"/>
                    <a:pt x="75" y="222"/>
                  </a:cubicBezTo>
                  <a:cubicBezTo>
                    <a:pt x="114" y="188"/>
                    <a:pt x="151" y="162"/>
                    <a:pt x="183" y="136"/>
                  </a:cubicBezTo>
                  <a:cubicBezTo>
                    <a:pt x="238" y="90"/>
                    <a:pt x="291" y="46"/>
                    <a:pt x="295" y="20"/>
                  </a:cubicBezTo>
                  <a:cubicBezTo>
                    <a:pt x="297" y="10"/>
                    <a:pt x="293" y="0"/>
                    <a:pt x="27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未知">
              <a:extLst>
                <a:ext uri="{FF2B5EF4-FFF2-40B4-BE49-F238E27FC236}">
                  <a16:creationId xmlns:a16="http://schemas.microsoft.com/office/drawing/2014/main" id="{36A36F03-81FC-4147-A0DA-3B2F62FE9174}"/>
                </a:ext>
              </a:extLst>
            </p:cNvPr>
            <p:cNvSpPr>
              <a:spLocks/>
            </p:cNvSpPr>
            <p:nvPr/>
          </p:nvSpPr>
          <p:spPr bwMode="auto">
            <a:xfrm>
              <a:off x="4720307" y="3054977"/>
              <a:ext cx="759354" cy="724958"/>
            </a:xfrm>
            <a:custGeom>
              <a:avLst/>
              <a:gdLst>
                <a:gd name="T0" fmla="*/ 0 w 243"/>
                <a:gd name="T1" fmla="*/ 232 h 232"/>
                <a:gd name="T2" fmla="*/ 45 w 243"/>
                <a:gd name="T3" fmla="*/ 210 h 232"/>
                <a:gd name="T4" fmla="*/ 128 w 243"/>
                <a:gd name="T5" fmla="*/ 106 h 232"/>
                <a:gd name="T6" fmla="*/ 201 w 243"/>
                <a:gd name="T7" fmla="*/ 28 h 232"/>
                <a:gd name="T8" fmla="*/ 236 w 243"/>
                <a:gd name="T9" fmla="*/ 6 h 232"/>
                <a:gd name="T10" fmla="*/ 241 w 243"/>
                <a:gd name="T11" fmla="*/ 7 h 232"/>
                <a:gd name="T12" fmla="*/ 243 w 243"/>
                <a:gd name="T13" fmla="*/ 0 h 232"/>
                <a:gd name="T14" fmla="*/ 242 w 243"/>
                <a:gd name="T15" fmla="*/ 0 h 232"/>
                <a:gd name="T16" fmla="*/ 196 w 243"/>
                <a:gd name="T17" fmla="*/ 22 h 232"/>
                <a:gd name="T18" fmla="*/ 69 w 243"/>
                <a:gd name="T19" fmla="*/ 148 h 232"/>
                <a:gd name="T20" fmla="*/ 3 w 243"/>
                <a:gd name="T21" fmla="*/ 230 h 232"/>
                <a:gd name="T22" fmla="*/ 0 w 243"/>
                <a:gd name="T2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 h="232">
                  <a:moveTo>
                    <a:pt x="0" y="232"/>
                  </a:moveTo>
                  <a:cubicBezTo>
                    <a:pt x="18" y="220"/>
                    <a:pt x="43" y="210"/>
                    <a:pt x="45" y="210"/>
                  </a:cubicBezTo>
                  <a:cubicBezTo>
                    <a:pt x="74" y="171"/>
                    <a:pt x="88" y="153"/>
                    <a:pt x="128" y="106"/>
                  </a:cubicBezTo>
                  <a:cubicBezTo>
                    <a:pt x="156" y="72"/>
                    <a:pt x="183" y="46"/>
                    <a:pt x="201" y="28"/>
                  </a:cubicBezTo>
                  <a:cubicBezTo>
                    <a:pt x="212" y="17"/>
                    <a:pt x="227" y="6"/>
                    <a:pt x="236" y="6"/>
                  </a:cubicBezTo>
                  <a:cubicBezTo>
                    <a:pt x="238" y="6"/>
                    <a:pt x="239" y="6"/>
                    <a:pt x="241" y="7"/>
                  </a:cubicBezTo>
                  <a:cubicBezTo>
                    <a:pt x="243" y="0"/>
                    <a:pt x="243" y="0"/>
                    <a:pt x="243" y="0"/>
                  </a:cubicBezTo>
                  <a:cubicBezTo>
                    <a:pt x="243" y="0"/>
                    <a:pt x="242" y="0"/>
                    <a:pt x="242" y="0"/>
                  </a:cubicBezTo>
                  <a:cubicBezTo>
                    <a:pt x="226" y="0"/>
                    <a:pt x="211" y="11"/>
                    <a:pt x="196" y="22"/>
                  </a:cubicBezTo>
                  <a:cubicBezTo>
                    <a:pt x="167" y="41"/>
                    <a:pt x="101" y="111"/>
                    <a:pt x="69" y="148"/>
                  </a:cubicBezTo>
                  <a:cubicBezTo>
                    <a:pt x="44" y="176"/>
                    <a:pt x="21" y="206"/>
                    <a:pt x="3" y="230"/>
                  </a:cubicBezTo>
                  <a:cubicBezTo>
                    <a:pt x="2" y="231"/>
                    <a:pt x="1" y="232"/>
                    <a:pt x="0" y="2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未知">
              <a:extLst>
                <a:ext uri="{FF2B5EF4-FFF2-40B4-BE49-F238E27FC236}">
                  <a16:creationId xmlns:a16="http://schemas.microsoft.com/office/drawing/2014/main" id="{3E7BE0C6-FEF8-4DCD-83BA-2E0EF66BC7F5}"/>
                </a:ext>
              </a:extLst>
            </p:cNvPr>
            <p:cNvSpPr>
              <a:spLocks/>
            </p:cNvSpPr>
            <p:nvPr/>
          </p:nvSpPr>
          <p:spPr bwMode="auto">
            <a:xfrm>
              <a:off x="4230828" y="3774643"/>
              <a:ext cx="272521" cy="300302"/>
            </a:xfrm>
            <a:custGeom>
              <a:avLst/>
              <a:gdLst>
                <a:gd name="T0" fmla="*/ 74 w 87"/>
                <a:gd name="T1" fmla="*/ 1 h 96"/>
                <a:gd name="T2" fmla="*/ 45 w 87"/>
                <a:gd name="T3" fmla="*/ 19 h 96"/>
                <a:gd name="T4" fmla="*/ 8 w 87"/>
                <a:gd name="T5" fmla="*/ 66 h 96"/>
                <a:gd name="T6" fmla="*/ 8 w 87"/>
                <a:gd name="T7" fmla="*/ 66 h 96"/>
                <a:gd name="T8" fmla="*/ 0 w 87"/>
                <a:gd name="T9" fmla="*/ 86 h 96"/>
                <a:gd name="T10" fmla="*/ 7 w 87"/>
                <a:gd name="T11" fmla="*/ 96 h 96"/>
                <a:gd name="T12" fmla="*/ 28 w 87"/>
                <a:gd name="T13" fmla="*/ 82 h 96"/>
                <a:gd name="T14" fmla="*/ 31 w 87"/>
                <a:gd name="T15" fmla="*/ 72 h 96"/>
                <a:gd name="T16" fmla="*/ 50 w 87"/>
                <a:gd name="T17" fmla="*/ 46 h 96"/>
                <a:gd name="T18" fmla="*/ 81 w 87"/>
                <a:gd name="T19" fmla="*/ 9 h 96"/>
                <a:gd name="T20" fmla="*/ 74 w 87"/>
                <a:gd name="T21"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96">
                  <a:moveTo>
                    <a:pt x="74" y="1"/>
                  </a:moveTo>
                  <a:cubicBezTo>
                    <a:pt x="66" y="1"/>
                    <a:pt x="57" y="7"/>
                    <a:pt x="45" y="19"/>
                  </a:cubicBezTo>
                  <a:cubicBezTo>
                    <a:pt x="35" y="37"/>
                    <a:pt x="23" y="53"/>
                    <a:pt x="8" y="66"/>
                  </a:cubicBezTo>
                  <a:cubicBezTo>
                    <a:pt x="8" y="66"/>
                    <a:pt x="8" y="66"/>
                    <a:pt x="8" y="66"/>
                  </a:cubicBezTo>
                  <a:cubicBezTo>
                    <a:pt x="3" y="72"/>
                    <a:pt x="0" y="80"/>
                    <a:pt x="0" y="86"/>
                  </a:cubicBezTo>
                  <a:cubicBezTo>
                    <a:pt x="0" y="90"/>
                    <a:pt x="3" y="94"/>
                    <a:pt x="7" y="96"/>
                  </a:cubicBezTo>
                  <a:cubicBezTo>
                    <a:pt x="14" y="91"/>
                    <a:pt x="21" y="86"/>
                    <a:pt x="28" y="82"/>
                  </a:cubicBezTo>
                  <a:cubicBezTo>
                    <a:pt x="28" y="80"/>
                    <a:pt x="29" y="76"/>
                    <a:pt x="31" y="72"/>
                  </a:cubicBezTo>
                  <a:cubicBezTo>
                    <a:pt x="36" y="64"/>
                    <a:pt x="43" y="54"/>
                    <a:pt x="50" y="46"/>
                  </a:cubicBezTo>
                  <a:cubicBezTo>
                    <a:pt x="62" y="31"/>
                    <a:pt x="74" y="18"/>
                    <a:pt x="81" y="9"/>
                  </a:cubicBezTo>
                  <a:cubicBezTo>
                    <a:pt x="87" y="3"/>
                    <a:pt x="85" y="0"/>
                    <a:pt x="74"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未知">
              <a:extLst>
                <a:ext uri="{FF2B5EF4-FFF2-40B4-BE49-F238E27FC236}">
                  <a16:creationId xmlns:a16="http://schemas.microsoft.com/office/drawing/2014/main" id="{D3A2E22D-CA6D-4D5A-A1A8-61615B63B622}"/>
                </a:ext>
              </a:extLst>
            </p:cNvPr>
            <p:cNvSpPr>
              <a:spLocks/>
            </p:cNvSpPr>
            <p:nvPr/>
          </p:nvSpPr>
          <p:spPr bwMode="auto">
            <a:xfrm>
              <a:off x="4234797" y="3835497"/>
              <a:ext cx="415396" cy="247385"/>
            </a:xfrm>
            <a:custGeom>
              <a:avLst/>
              <a:gdLst>
                <a:gd name="T0" fmla="*/ 94 w 95"/>
                <a:gd name="T1" fmla="*/ 1 h 60"/>
                <a:gd name="T2" fmla="*/ 86 w 95"/>
                <a:gd name="T3" fmla="*/ 5 h 60"/>
                <a:gd name="T4" fmla="*/ 60 w 95"/>
                <a:gd name="T5" fmla="*/ 28 h 60"/>
                <a:gd name="T6" fmla="*/ 35 w 95"/>
                <a:gd name="T7" fmla="*/ 45 h 60"/>
                <a:gd name="T8" fmla="*/ 23 w 95"/>
                <a:gd name="T9" fmla="*/ 47 h 60"/>
                <a:gd name="T10" fmla="*/ 21 w 95"/>
                <a:gd name="T11" fmla="*/ 44 h 60"/>
                <a:gd name="T12" fmla="*/ 0 w 95"/>
                <a:gd name="T13" fmla="*/ 58 h 60"/>
                <a:gd name="T14" fmla="*/ 9 w 95"/>
                <a:gd name="T15" fmla="*/ 60 h 60"/>
                <a:gd name="T16" fmla="*/ 56 w 95"/>
                <a:gd name="T17" fmla="*/ 38 h 60"/>
                <a:gd name="T18" fmla="*/ 87 w 95"/>
                <a:gd name="T19" fmla="*/ 11 h 60"/>
                <a:gd name="T20" fmla="*/ 94 w 95"/>
                <a:gd name="T2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60">
                  <a:moveTo>
                    <a:pt x="94" y="1"/>
                  </a:moveTo>
                  <a:cubicBezTo>
                    <a:pt x="92" y="0"/>
                    <a:pt x="89" y="3"/>
                    <a:pt x="86" y="5"/>
                  </a:cubicBezTo>
                  <a:cubicBezTo>
                    <a:pt x="80" y="11"/>
                    <a:pt x="71" y="18"/>
                    <a:pt x="60" y="28"/>
                  </a:cubicBezTo>
                  <a:cubicBezTo>
                    <a:pt x="51" y="35"/>
                    <a:pt x="41" y="42"/>
                    <a:pt x="35" y="45"/>
                  </a:cubicBezTo>
                  <a:cubicBezTo>
                    <a:pt x="31" y="47"/>
                    <a:pt x="25" y="49"/>
                    <a:pt x="23" y="47"/>
                  </a:cubicBezTo>
                  <a:cubicBezTo>
                    <a:pt x="22" y="46"/>
                    <a:pt x="21" y="45"/>
                    <a:pt x="21" y="44"/>
                  </a:cubicBezTo>
                  <a:cubicBezTo>
                    <a:pt x="14" y="48"/>
                    <a:pt x="7" y="53"/>
                    <a:pt x="0" y="58"/>
                  </a:cubicBezTo>
                  <a:cubicBezTo>
                    <a:pt x="2" y="59"/>
                    <a:pt x="5" y="60"/>
                    <a:pt x="9" y="60"/>
                  </a:cubicBezTo>
                  <a:cubicBezTo>
                    <a:pt x="27" y="60"/>
                    <a:pt x="45" y="46"/>
                    <a:pt x="56" y="38"/>
                  </a:cubicBezTo>
                  <a:cubicBezTo>
                    <a:pt x="66" y="29"/>
                    <a:pt x="80" y="18"/>
                    <a:pt x="87" y="11"/>
                  </a:cubicBezTo>
                  <a:cubicBezTo>
                    <a:pt x="93" y="6"/>
                    <a:pt x="95" y="3"/>
                    <a:pt x="94"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175630942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a:extLst>
              <a:ext uri="{FF2B5EF4-FFF2-40B4-BE49-F238E27FC236}">
                <a16:creationId xmlns:a16="http://schemas.microsoft.com/office/drawing/2014/main" id="{C87B04AD-1CED-48FA-815F-D59D288E956A}"/>
              </a:ext>
            </a:extLst>
          </p:cNvPr>
          <p:cNvSpPr>
            <a:spLocks noGrp="1" noChangeArrowheads="1"/>
          </p:cNvSpPr>
          <p:nvPr>
            <p:ph type="body" idx="1"/>
          </p:nvPr>
        </p:nvSpPr>
        <p:spPr>
          <a:xfrm>
            <a:off x="1116013" y="2565400"/>
            <a:ext cx="7129462" cy="892175"/>
          </a:xfrm>
        </p:spPr>
        <p:txBody>
          <a:bodyPr/>
          <a:lstStyle/>
          <a:p>
            <a:pPr eaLnBrk="1" hangingPunct="1">
              <a:buFont typeface="Wingdings" panose="05000000000000000000" pitchFamily="2" charset="2"/>
              <a:buNone/>
            </a:pPr>
            <a:r>
              <a:rPr lang="zh-CN" altLang="en-US" sz="3600" b="1" i="1"/>
              <a:t>不如叫</a:t>
            </a:r>
            <a:r>
              <a:rPr lang="zh-CN" altLang="en-US" sz="3600" b="1" i="1">
                <a:latin typeface="宋体" panose="02010600030101010101" pitchFamily="2" charset="-122"/>
              </a:rPr>
              <a:t>“</a:t>
            </a:r>
            <a:r>
              <a:rPr lang="zh-CN" altLang="en-US" sz="3600" b="1" i="1"/>
              <a:t>玉泉</a:t>
            </a:r>
            <a:r>
              <a:rPr lang="zh-CN" altLang="en-US" sz="3600" b="1" i="1">
                <a:latin typeface="宋体" panose="02010600030101010101" pitchFamily="2" charset="-122"/>
              </a:rPr>
              <a:t>”</a:t>
            </a:r>
            <a:r>
              <a:rPr lang="zh-CN" altLang="en-US" sz="3600" b="1" i="1"/>
              <a:t>或</a:t>
            </a:r>
            <a:r>
              <a:rPr lang="zh-CN" altLang="en-US" sz="3600" b="1" i="1">
                <a:latin typeface="宋体" panose="02010600030101010101" pitchFamily="2" charset="-122"/>
              </a:rPr>
              <a:t>“</a:t>
            </a:r>
            <a:r>
              <a:rPr lang="zh-CN" altLang="en-US" sz="3600" b="1" i="1"/>
              <a:t>娃哈哈</a:t>
            </a:r>
            <a:r>
              <a:rPr lang="zh-CN" altLang="en-US" sz="3600" b="1" i="1">
                <a:latin typeface="宋体" panose="02010600030101010101" pitchFamily="2" charset="-122"/>
              </a:rPr>
              <a:t>”</a:t>
            </a:r>
            <a:r>
              <a:rPr lang="zh-CN" altLang="en-US" sz="3600" b="1" i="1"/>
              <a:t>吧！</a:t>
            </a:r>
          </a:p>
        </p:txBody>
      </p:sp>
      <p:sp>
        <p:nvSpPr>
          <p:cNvPr id="95236" name="Text Box 4">
            <a:extLst>
              <a:ext uri="{FF2B5EF4-FFF2-40B4-BE49-F238E27FC236}">
                <a16:creationId xmlns:a16="http://schemas.microsoft.com/office/drawing/2014/main" id="{8EEB3EF1-175D-4414-8CF5-A8F6AE6712B4}"/>
              </a:ext>
            </a:extLst>
          </p:cNvPr>
          <p:cNvSpPr txBox="1">
            <a:spLocks noChangeArrowheads="1"/>
          </p:cNvSpPr>
          <p:nvPr/>
        </p:nvSpPr>
        <p:spPr bwMode="auto">
          <a:xfrm>
            <a:off x="1331913" y="1268413"/>
            <a:ext cx="1439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t>结论：</a:t>
            </a:r>
          </a:p>
        </p:txBody>
      </p:sp>
      <p:pic>
        <p:nvPicPr>
          <p:cNvPr id="36868" name="Picture 5" descr="20067261153175585">
            <a:extLst>
              <a:ext uri="{FF2B5EF4-FFF2-40B4-BE49-F238E27FC236}">
                <a16:creationId xmlns:a16="http://schemas.microsoft.com/office/drawing/2014/main" id="{3B4B0088-776A-4E39-B1D5-E889D7FE3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4508500"/>
            <a:ext cx="230505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608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p:cTn id="7" dur="500" fill="hold"/>
                                        <p:tgtEl>
                                          <p:spTgt spid="95236"/>
                                        </p:tgtEl>
                                        <p:attrNameLst>
                                          <p:attrName>ppt_w</p:attrName>
                                        </p:attrNameLst>
                                      </p:cBhvr>
                                      <p:tavLst>
                                        <p:tav tm="0">
                                          <p:val>
                                            <p:fltVal val="0"/>
                                          </p:val>
                                        </p:tav>
                                        <p:tav tm="100000">
                                          <p:val>
                                            <p:strVal val="#ppt_w"/>
                                          </p:val>
                                        </p:tav>
                                      </p:tavLst>
                                    </p:anim>
                                    <p:anim calcmode="lin" valueType="num">
                                      <p:cBhvr>
                                        <p:cTn id="8" dur="500" fill="hold"/>
                                        <p:tgtEl>
                                          <p:spTgt spid="95236"/>
                                        </p:tgtEl>
                                        <p:attrNameLst>
                                          <p:attrName>ppt_h</p:attrName>
                                        </p:attrNameLst>
                                      </p:cBhvr>
                                      <p:tavLst>
                                        <p:tav tm="0">
                                          <p:val>
                                            <p:fltVal val="0"/>
                                          </p:val>
                                        </p:tav>
                                        <p:tav tm="100000">
                                          <p:val>
                                            <p:strVal val="#ppt_h"/>
                                          </p:val>
                                        </p:tav>
                                      </p:tavLst>
                                    </p:anim>
                                    <p:anim calcmode="lin" valueType="num">
                                      <p:cBhvr>
                                        <p:cTn id="9" dur="500" fill="hold"/>
                                        <p:tgtEl>
                                          <p:spTgt spid="95236"/>
                                        </p:tgtEl>
                                        <p:attrNameLst>
                                          <p:attrName>style.rotation</p:attrName>
                                        </p:attrNameLst>
                                      </p:cBhvr>
                                      <p:tavLst>
                                        <p:tav tm="0">
                                          <p:val>
                                            <p:fltVal val="360"/>
                                          </p:val>
                                        </p:tav>
                                        <p:tav tm="100000">
                                          <p:val>
                                            <p:fltVal val="0"/>
                                          </p:val>
                                        </p:tav>
                                      </p:tavLst>
                                    </p:anim>
                                    <p:animEffect transition="in" filter="fade">
                                      <p:cBhvr>
                                        <p:cTn id="10" dur="500"/>
                                        <p:tgtEl>
                                          <p:spTgt spid="952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95235">
                                            <p:txEl>
                                              <p:pRg st="0" end="0"/>
                                            </p:txEl>
                                          </p:spTgt>
                                        </p:tgtEl>
                                        <p:attrNameLst>
                                          <p:attrName>style.visibility</p:attrName>
                                        </p:attrNameLst>
                                      </p:cBhvr>
                                      <p:to>
                                        <p:strVal val="visible"/>
                                      </p:to>
                                    </p:set>
                                    <p:anim calcmode="lin" valueType="num">
                                      <p:cBhvr>
                                        <p:cTn id="15" dur="500" fill="hold"/>
                                        <p:tgtEl>
                                          <p:spTgt spid="9523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95235">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95235">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95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P spid="9523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1059056</TotalTime>
  <Words>4815</Words>
  <Application>Microsoft Office PowerPoint</Application>
  <PresentationFormat>全屏显示(4:3)</PresentationFormat>
  <Paragraphs>1805</Paragraphs>
  <Slides>87</Slides>
  <Notes>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87</vt:i4>
      </vt:variant>
    </vt:vector>
  </HeadingPairs>
  <TitlesOfParts>
    <vt:vector size="107" baseType="lpstr">
      <vt:lpstr>MYingHei_18030_C-Medium</vt:lpstr>
      <vt:lpstr>等线</vt:lpstr>
      <vt:lpstr>等线 Light</vt:lpstr>
      <vt:lpstr>黑体</vt:lpstr>
      <vt:lpstr>华文中宋</vt:lpstr>
      <vt:lpstr>楷体_GB2312</vt:lpstr>
      <vt:lpstr>宋体</vt:lpstr>
      <vt:lpstr>微软雅黑</vt:lpstr>
      <vt:lpstr>Arial</vt:lpstr>
      <vt:lpstr>Calibri</vt:lpstr>
      <vt:lpstr>Calibri Light</vt:lpstr>
      <vt:lpstr>Symbol</vt:lpstr>
      <vt:lpstr>Times</vt:lpstr>
      <vt:lpstr>Times New Roman</vt:lpstr>
      <vt:lpstr>Wingdings</vt:lpstr>
      <vt:lpstr>Wingdings 2</vt:lpstr>
      <vt:lpstr>Office 主题​​</vt:lpstr>
      <vt:lpstr>第一PPT，www.1ppt.com</vt:lpstr>
      <vt:lpstr>Equation</vt:lpstr>
      <vt:lpstr>公式</vt:lpstr>
      <vt:lpstr>对 应 分 析</vt:lpstr>
      <vt:lpstr> 起名为“波澜”恰当吗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对应分析基本思想</vt:lpstr>
      <vt:lpstr>PowerPoint 演示文稿</vt:lpstr>
      <vt:lpstr>PowerPoint 演示文稿</vt:lpstr>
      <vt:lpstr>PowerPoint 演示文稿</vt:lpstr>
      <vt:lpstr>PowerPoint 演示文稿</vt:lpstr>
      <vt:lpstr>PowerPoint 演示文稿</vt:lpstr>
      <vt:lpstr>PowerPoint 演示文稿</vt:lpstr>
      <vt:lpstr>§1  对应分析基本思想</vt:lpstr>
      <vt:lpstr>§1  对应分析基本思想</vt:lpstr>
      <vt:lpstr>§1  对应分析基本思想</vt:lpstr>
      <vt:lpstr>§1  对应分析基本思想</vt:lpstr>
      <vt:lpstr>§2   对应分析的数学原理</vt:lpstr>
      <vt:lpstr>PowerPoint 演示文稿</vt:lpstr>
      <vt:lpstr>PowerPoint 演示文稿</vt:lpstr>
      <vt:lpstr>显然，变量和样品的积叉矩阵的阶数不同，一般来说，他们的非零特征根也不一样，那么能否将观测值做变换。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四、对应分析方法的优缺点</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Liuyang</dc:creator>
  <cp:lastModifiedBy>admin</cp:lastModifiedBy>
  <cp:revision>528</cp:revision>
  <dcterms:created xsi:type="dcterms:W3CDTF">2020-08-25T11:11:23Z</dcterms:created>
  <dcterms:modified xsi:type="dcterms:W3CDTF">2021-10-26T03:28:47Z</dcterms:modified>
</cp:coreProperties>
</file>