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93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07-08-2020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07-08-2020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07-08-2020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07-08-2020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07-08-2020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07-08-2020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07-08-2020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07-08-2020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07-08-2020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07-08-2020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07-08-2020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07-08-2020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Peer-graded Assignment: Capstone Project </a:t>
            </a:r>
            <a:r>
              <a:rPr lang="en-US" dirty="0" smtClean="0"/>
              <a:t>-</a:t>
            </a:r>
            <a:endParaRPr lang="en-US" dirty="0"/>
          </a:p>
        </p:txBody>
      </p:sp>
      <p:sp>
        <p:nvSpPr>
          <p:cNvPr id="3" name="Subtitle 2"/>
          <p:cNvSpPr>
            <a:spLocks noGrp="1"/>
          </p:cNvSpPr>
          <p:nvPr>
            <p:ph type="subTitle" idx="1"/>
          </p:nvPr>
        </p:nvSpPr>
        <p:spPr/>
        <p:txBody>
          <a:bodyPr/>
          <a:lstStyle/>
          <a:p>
            <a:r>
              <a:rPr lang="en-US" dirty="0" smtClean="0"/>
              <a:t>The Battle of Neighborhoods (</a:t>
            </a:r>
            <a:r>
              <a:rPr lang="en-US" dirty="0" smtClean="0"/>
              <a:t>Week2</a:t>
            </a:r>
            <a:r>
              <a:rPr lang="en-US" dirty="0" smtClean="0"/>
              <a: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0" y="0"/>
            <a:ext cx="7108036" cy="101566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2000" b="1" dirty="0" smtClean="0">
                <a:solidFill>
                  <a:srgbClr val="000000"/>
                </a:solidFill>
                <a:latin typeface="Arial" pitchFamily="34" charset="0"/>
                <a:ea typeface="Times New Roman" pitchFamily="18" charset="0"/>
                <a:cs typeface="Arial" pitchFamily="34" charset="0"/>
              </a:rPr>
              <a:t> </a:t>
            </a:r>
            <a:r>
              <a:rPr lang="en-US" sz="2000" b="1" dirty="0" smtClean="0">
                <a:solidFill>
                  <a:srgbClr val="000000"/>
                </a:solidFill>
                <a:latin typeface="Arial" pitchFamily="34" charset="0"/>
                <a:ea typeface="Times New Roman" pitchFamily="18" charset="0"/>
                <a:cs typeface="Arial" pitchFamily="34" charset="0"/>
              </a:rPr>
              <a:t>                      </a:t>
            </a:r>
            <a:r>
              <a:rPr kumimoji="0" lang="en-US" sz="20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School Ratings by Clusters in Scarborough</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descr="6.PNG"/>
          <p:cNvPicPr>
            <a:picLocks noChangeAspect="1"/>
          </p:cNvPicPr>
          <p:nvPr/>
        </p:nvPicPr>
        <p:blipFill>
          <a:blip r:embed="rId2"/>
          <a:stretch>
            <a:fillRect/>
          </a:stretch>
        </p:blipFill>
        <p:spPr>
          <a:xfrm>
            <a:off x="609600" y="964692"/>
            <a:ext cx="7620000" cy="492861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ChangeArrowheads="1"/>
          </p:cNvSpPr>
          <p:nvPr/>
        </p:nvSpPr>
        <p:spPr bwMode="auto">
          <a:xfrm>
            <a:off x="685800" y="0"/>
            <a:ext cx="7924800" cy="5478423"/>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The Location: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1"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1"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Foursquare API: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1"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This project have used Four-square API as its prime data gathering source as it has a database of millions of places, especially their places API which provides the ability to perform location search, location sharing and details about a business.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457200" y="0"/>
            <a:ext cx="7848600" cy="6463308"/>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endParaRPr kumimoji="0" lang="en-US" sz="20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20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5. Discussion Section</a:t>
            </a:r>
          </a:p>
          <a:p>
            <a:pPr marL="0" marR="0" lvl="0" indent="0" algn="l" defTabSz="914400" rtl="0" eaLnBrk="1" fontAlgn="base" latinLnBrk="0" hangingPunct="1">
              <a:lnSpc>
                <a:spcPct val="100000"/>
              </a:lnSpc>
              <a:spcBef>
                <a:spcPct val="0"/>
              </a:spcBef>
              <a:spcAft>
                <a:spcPct val="0"/>
              </a:spcAft>
              <a:buClrTx/>
              <a:buSzTx/>
              <a:buFontTx/>
              <a:buNone/>
              <a:tabLst>
                <a:tab pos="457200" algn="l"/>
              </a:tabLst>
            </a:pPr>
            <a:endPar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2000" b="1"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Problem Which Tried to Solve:</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sz="2000" b="1" i="1"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The major purpose of this project, is to suggest a better neighborhood in a new city for the person who are </a:t>
            </a:r>
            <a:r>
              <a:rPr kumimoji="0" lang="en-US" sz="20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shiffting</a:t>
            </a: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there. Social presence in society in terms of like minded people. Connectivity to the airport, bus stand, city center, markets and other daily needs things nearby.</a:t>
            </a:r>
            <a:endPar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Sorted list of house in terms of housing prices in a ascending or descending order</a:t>
            </a:r>
            <a:endPar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Sorted list of schools in terms of location, fees, rating and reviews</a:t>
            </a: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endPar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20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6. Conclusion Section</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In this project, using k-means cluster algorithm I separated the neighborhood into 10(Ten) different clusters and for 103 different </a:t>
            </a:r>
            <a:r>
              <a:rPr kumimoji="0" lang="en-US" sz="20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lattitude</a:t>
            </a: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and </a:t>
            </a:r>
            <a:r>
              <a:rPr kumimoji="0" lang="en-US" sz="20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logitude</a:t>
            </a: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from dataset, which have very-similar neighborhoods around them. Using the charts above results presented to a particular neighborhood based on average house prices and school rating have been made.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457200" y="0"/>
            <a:ext cx="8077200" cy="5909310"/>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I feel rewarded with the efforts and believe this course with all the topics covered is well worthy of appreciation. This project has shown me a practical application to resolve a real situation that has impacting personal and financial impact using Data Science tools. The mapping with Folium is a very powerful technique to consolidate information and make the analysis and decision better with confidence.</a:t>
            </a:r>
          </a:p>
          <a:p>
            <a:pPr marL="0" marR="0" lvl="0" indent="0" algn="l" defTabSz="914400" rtl="0" eaLnBrk="1" fontAlgn="base" latinLnBrk="0" hangingPunct="1">
              <a:lnSpc>
                <a:spcPct val="100000"/>
              </a:lnSpc>
              <a:spcBef>
                <a:spcPct val="0"/>
              </a:spcBef>
              <a:spcAft>
                <a:spcPct val="0"/>
              </a:spcAft>
              <a:buClrTx/>
              <a:buSzTx/>
              <a:buFontTx/>
              <a:buNone/>
              <a:tabLst/>
            </a:pPr>
            <a:endParaRPr lang="en-US" sz="2400" dirty="0" smtClean="0">
              <a:solidFill>
                <a:srgbClr val="000000"/>
              </a:solidFill>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Future Works:</a:t>
            </a:r>
            <a:endParaRPr kumimoji="0" lang="en-US" sz="2400" b="1" i="1"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This project can be continued for making it more precise in terms to find best house in Scarborough. Best means on the basis of all required things(daily needs or things we need to live a better life) around and also in terms of cost effective.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533400" y="0"/>
            <a:ext cx="7696200" cy="5724644"/>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800" b="1"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Libraries Which are Used </a:t>
            </a:r>
            <a:r>
              <a:rPr kumimoji="0" lang="en-US" sz="2800" b="1" i="1" u="none" strike="noStrike" cap="none" normalizeH="0" baseline="0" smtClean="0">
                <a:ln>
                  <a:noFill/>
                </a:ln>
                <a:solidFill>
                  <a:srgbClr val="000000"/>
                </a:solidFill>
                <a:effectLst/>
                <a:latin typeface="Times New Roman" pitchFamily="18" charset="0"/>
                <a:ea typeface="Times New Roman" pitchFamily="18" charset="0"/>
                <a:cs typeface="Times New Roman" pitchFamily="18" charset="0"/>
              </a:rPr>
              <a:t>to Develop </a:t>
            </a:r>
            <a:r>
              <a:rPr kumimoji="0" lang="en-US" sz="2800" b="1"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the Project:</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800" b="1" i="1"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Pandas: For creating and manipulating </a:t>
            </a:r>
            <a:r>
              <a:rPr kumimoji="0" lang="en-US" sz="24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dataframes</a:t>
            </a: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a:t>
            </a:r>
            <a:endPar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Folium: Python visualization library would be used to visualize the neighborhoods cluster distribution of using interactive leaflet map.</a:t>
            </a:r>
            <a:endPar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sz="24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Scikit</a:t>
            </a: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Learn: For importing k-means clustering.</a:t>
            </a:r>
            <a:endPar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JSON: Library to handle JSON files.</a:t>
            </a:r>
            <a:endPar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XML: To separate data from presentation and XML stores data in plain text format.</a:t>
            </a:r>
            <a:endPar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sz="24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Geocoder</a:t>
            </a: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To retrieve Location Data.</a:t>
            </a:r>
            <a:endPar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Beautiful Soup and Requests: To scrap and library to handle http requests.</a:t>
            </a:r>
            <a:endParaRPr kumimoji="0" lang="en-US" sz="24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sz="2400" b="0" i="0" u="none" strike="noStrike" cap="none" normalizeH="0" baseline="0" dirty="0" err="1" smtClean="0">
                <a:ln>
                  <a:noFill/>
                </a:ln>
                <a:solidFill>
                  <a:srgbClr val="000000"/>
                </a:solidFill>
                <a:effectLst/>
                <a:latin typeface="Calibri" pitchFamily="34" charset="0"/>
                <a:ea typeface="Times New Roman" pitchFamily="18" charset="0"/>
                <a:cs typeface="Calibri" pitchFamily="34" charset="0"/>
              </a:rPr>
              <a:t>Matplotlib</a:t>
            </a:r>
            <a:r>
              <a:rPr kumimoji="0" lang="en-US" sz="24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 Python Plotting Module</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609600" y="0"/>
            <a:ext cx="81534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914400" lvl="1" indent="-457200" fontAlgn="base">
              <a:spcBef>
                <a:spcPct val="0"/>
              </a:spcBef>
              <a:spcAft>
                <a:spcPct val="0"/>
              </a:spcAft>
              <a:buFontTx/>
              <a:buAutoNum type="arabicPeriod"/>
            </a:pPr>
            <a:r>
              <a:rPr kumimoji="0" lang="en-US" sz="3200" b="1"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Introduction:</a:t>
            </a:r>
          </a:p>
          <a:p>
            <a:pPr marL="457200" marR="0" lvl="0" indent="-457200" algn="l" defTabSz="914400" rtl="0" eaLnBrk="1" fontAlgn="base" latinLnBrk="0" hangingPunct="1">
              <a:lnSpc>
                <a:spcPct val="100000"/>
              </a:lnSpc>
              <a:spcBef>
                <a:spcPct val="0"/>
              </a:spcBef>
              <a:spcAft>
                <a:spcPct val="0"/>
              </a:spcAft>
              <a:buClrTx/>
              <a:buSzTx/>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The purpose of this Project is to help people in exploring better facilities around their neighborhood. It will help people making smart and efficient decision on selecting great neighborhood out of numbers of other neighborhoods in Scarborough, </a:t>
            </a:r>
            <a:r>
              <a:rPr kumimoji="0" lang="en-US" sz="2000" b="0" i="0"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Toranto</a:t>
            </a:r>
            <a: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Lots of people are migrating to various states of Canada and needed lots of research for good housing prices and </a:t>
            </a:r>
            <a:r>
              <a:rPr kumimoji="0" lang="en-US" sz="2000" b="0" i="0"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reputated</a:t>
            </a:r>
            <a: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schools for their children. This project is for those people who are looking for better neighborhoods. For ease of accessing to Cafe, School, Super market, medical shops, grocery shops, mall, theatre, hospital, like minded people, etc.</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This Project aim to create an analysis of features for a people migrating to Scarborough to search a best neighborhood as a comparative analysis between neighborhoods. The features include median housing price and better school according to ratings, crime rates of that particular area, road connectivity, weather conditions, good management for emergency, water resources both </a:t>
            </a:r>
            <a:r>
              <a:rPr kumimoji="0" lang="en-US" sz="2000" b="0" i="0"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freash</a:t>
            </a:r>
            <a: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and waste water and excrement conveyed in sewers and recreational facilities.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It will help people to get awareness of the area and neighborhood before moving to a new city, state, country or place for their work or to start a new fresh life.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762000" y="0"/>
            <a:ext cx="8077200" cy="6709529"/>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2   . Data Section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Data Link: </a:t>
            </a:r>
            <a:r>
              <a:rPr kumimoji="0" lang="en-US" sz="2000" b="0" i="0" u="none" strike="noStrike" cap="none" normalizeH="0" baseline="0" dirty="0" smtClean="0">
                <a:ln>
                  <a:noFill/>
                </a:ln>
                <a:solidFill>
                  <a:srgbClr val="0088CC"/>
                </a:solidFill>
                <a:effectLst/>
                <a:latin typeface="Arial" pitchFamily="34" charset="0"/>
                <a:ea typeface="Times New Roman" pitchFamily="18" charset="0"/>
                <a:cs typeface="Arial" pitchFamily="34" charset="0"/>
                <a:hlinkClick r:id="rId2"/>
              </a:rPr>
              <a:t>https://en.wikipedia.org/wiki/List_of_postal_codes_of_Canada:_M</a:t>
            </a:r>
            <a:endParaRPr kumimoji="0" lang="en-US" sz="900" b="0" i="0" u="none" strike="noStrike" cap="none" normalizeH="0" baseline="0" dirty="0" smtClean="0">
              <a:ln>
                <a:noFill/>
              </a:ln>
              <a:solidFill>
                <a:srgbClr val="0088CC"/>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Will use Scarborough dataset which we scrapped from </a:t>
            </a:r>
            <a:r>
              <a:rPr kumimoji="0" lang="en-US" sz="20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wikipedia</a:t>
            </a: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on Week 3. Dataset consisting of latitude and longitude, zip codes.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1"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Foursquare API Data:</a:t>
            </a:r>
            <a:endParaRPr kumimoji="0" lang="en-US" sz="2000" b="1" i="1"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We will need data about different venues in different neighborhoods of that specific borough. In order to gain that information we will use "Foursquare" </a:t>
            </a:r>
            <a:r>
              <a:rPr kumimoji="0" lang="en-US" sz="20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locational</a:t>
            </a: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endPar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After finding the list of neighborhoods, we then connect to the Foursquare API to gather information about venues inside each and every neighborhood. For each neighborhood, we have chosen the radius to be 100 meter.</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609600" y="0"/>
            <a:ext cx="8153400" cy="5170646"/>
          </a:xfrm>
          <a:prstGeom prst="rect">
            <a:avLst/>
          </a:prstGeom>
          <a:solidFill>
            <a:srgbClr val="FFFFFF"/>
          </a:solidFill>
          <a:ln w="9525">
            <a:noFill/>
            <a:miter lim="800000"/>
            <a:headEnd/>
            <a:tailEnd/>
          </a:ln>
          <a:effectLst/>
        </p:spPr>
        <p:txBody>
          <a:bodyPr vert="horz" wrap="square" lIns="304704" tIns="0" rIns="304704"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The data retrieved from Foursquare contained information of venues within a specified distance of the longitude and latitude of the postcodes. The information obtained per venue as follows: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a:p>
            <a:pPr marL="457200" marR="0" lvl="0" indent="-457200" algn="l" defTabSz="914400" rtl="0" eaLnBrk="0" fontAlgn="base" latinLnBrk="0" hangingPunct="0">
              <a:lnSpc>
                <a:spcPct val="100000"/>
              </a:lnSpc>
              <a:spcBef>
                <a:spcPct val="0"/>
              </a:spcBef>
              <a:spcAft>
                <a:spcPct val="0"/>
              </a:spcAft>
              <a:buClrTx/>
              <a:buSzTx/>
              <a:buFontTx/>
              <a:buAutoNum type="arabicPeriod"/>
              <a:tabLst/>
            </a:pP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Neighborhood</a:t>
            </a:r>
          </a:p>
          <a:p>
            <a:pPr marL="457200" marR="0" lvl="0" indent="-457200" algn="l" defTabSz="914400" rtl="0" eaLnBrk="0" fontAlgn="base" latinLnBrk="0" hangingPunct="0">
              <a:lnSpc>
                <a:spcPct val="100000"/>
              </a:lnSpc>
              <a:spcBef>
                <a:spcPct val="0"/>
              </a:spcBef>
              <a:spcAft>
                <a:spcPct val="0"/>
              </a:spcAft>
              <a:buClrTx/>
              <a:buSzTx/>
              <a:buFontTx/>
              <a:buAutoNum type="arabicPeriod"/>
              <a:tabLst/>
            </a:pP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Neighborhood Latitude</a:t>
            </a:r>
          </a:p>
          <a:p>
            <a:pPr marL="457200" marR="0" lvl="0" indent="-457200" algn="l" defTabSz="914400" rtl="0" eaLnBrk="0" fontAlgn="base" latinLnBrk="0" hangingPunct="0">
              <a:lnSpc>
                <a:spcPct val="100000"/>
              </a:lnSpc>
              <a:spcBef>
                <a:spcPct val="0"/>
              </a:spcBef>
              <a:spcAft>
                <a:spcPct val="0"/>
              </a:spcAft>
              <a:buClrTx/>
              <a:buSzTx/>
              <a:buFontTx/>
              <a:buAutoNum type="arabicPeriod"/>
              <a:tabLst/>
            </a:pP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Neighborhood Longitude</a:t>
            </a:r>
          </a:p>
          <a:p>
            <a:pPr marL="457200" marR="0" lvl="0" indent="-457200" algn="l" defTabSz="914400" rtl="0" eaLnBrk="0" fontAlgn="base" latinLnBrk="0" hangingPunct="0">
              <a:lnSpc>
                <a:spcPct val="100000"/>
              </a:lnSpc>
              <a:spcBef>
                <a:spcPct val="0"/>
              </a:spcBef>
              <a:spcAft>
                <a:spcPct val="0"/>
              </a:spcAft>
              <a:buClrTx/>
              <a:buSzTx/>
              <a:buFontTx/>
              <a:buAutoNum type="arabicPeriod"/>
              <a:tabLst/>
            </a:pP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Venue</a:t>
            </a:r>
          </a:p>
          <a:p>
            <a:pPr marL="457200" marR="0" lvl="0" indent="-457200" algn="l" defTabSz="914400" rtl="0" eaLnBrk="0" fontAlgn="base" latinLnBrk="0" hangingPunct="0">
              <a:lnSpc>
                <a:spcPct val="100000"/>
              </a:lnSpc>
              <a:spcBef>
                <a:spcPct val="0"/>
              </a:spcBef>
              <a:spcAft>
                <a:spcPct val="0"/>
              </a:spcAft>
              <a:buClrTx/>
              <a:buSzTx/>
              <a:buFontTx/>
              <a:buAutoNum type="arabicPeriod"/>
              <a:tabLst/>
            </a:pPr>
            <a:r>
              <a:rPr lang="en-US" sz="2400" dirty="0" smtClean="0">
                <a:solidFill>
                  <a:srgbClr val="000000"/>
                </a:solidFill>
                <a:latin typeface="Times New Roman" pitchFamily="18" charset="0"/>
                <a:ea typeface="Times New Roman" pitchFamily="18" charset="0"/>
                <a:cs typeface="Times New Roman" pitchFamily="18" charset="0"/>
              </a:rPr>
              <a:t> </a:t>
            </a: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Name of the venue e.g. the name of a store or restaurant</a:t>
            </a:r>
          </a:p>
          <a:p>
            <a:pPr marL="457200" marR="0" lvl="0" indent="-457200" algn="l" defTabSz="914400" rtl="0" eaLnBrk="0" fontAlgn="base" latinLnBrk="0" hangingPunct="0">
              <a:lnSpc>
                <a:spcPct val="100000"/>
              </a:lnSpc>
              <a:spcBef>
                <a:spcPct val="0"/>
              </a:spcBef>
              <a:spcAft>
                <a:spcPct val="0"/>
              </a:spcAft>
              <a:buClrTx/>
              <a:buSzTx/>
              <a:buFontTx/>
              <a:buAutoNum type="arabicPeriod"/>
              <a:tabLst/>
            </a:pP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Venue Latitude</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p>
          <a:p>
            <a:pPr marL="457200" lvl="0" indent="-457200" eaLnBrk="0" fontAlgn="base" hangingPunct="0">
              <a:spcBef>
                <a:spcPct val="0"/>
              </a:spcBef>
              <a:spcAft>
                <a:spcPct val="0"/>
              </a:spcAft>
              <a:buFontTx/>
              <a:buAutoNum type="arabicPeriod"/>
            </a:pPr>
            <a:r>
              <a:rPr lang="en-US" sz="2400" dirty="0" smtClean="0"/>
              <a:t> </a:t>
            </a:r>
            <a:r>
              <a:rPr lang="en-US" sz="2400" dirty="0" smtClean="0"/>
              <a:t>Venue Longitude</a:t>
            </a:r>
          </a:p>
          <a:p>
            <a:pPr marL="457200" lvl="0" indent="-457200" eaLnBrk="0" fontAlgn="base" hangingPunct="0">
              <a:spcBef>
                <a:spcPct val="0"/>
              </a:spcBef>
              <a:spcAft>
                <a:spcPct val="0"/>
              </a:spcAft>
              <a:buFontTx/>
              <a:buAutoNum type="arabicPeriod"/>
            </a:pPr>
            <a:r>
              <a:rPr lang="en-US" sz="2400" dirty="0" smtClean="0"/>
              <a:t> </a:t>
            </a:r>
            <a:r>
              <a:rPr lang="en-US" sz="2400" dirty="0" smtClean="0"/>
              <a:t>Venue Category</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1600200" y="0"/>
            <a:ext cx="7543800"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t>
            </a:r>
            <a:endParaRPr kumimoji="0" lang="en-US" sz="8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800" b="1" dirty="0" smtClean="0">
                <a:solidFill>
                  <a:srgbClr val="000000"/>
                </a:solidFill>
                <a:latin typeface="Arial" pitchFamily="34" charset="0"/>
                <a:ea typeface="Times New Roman" pitchFamily="18" charset="0"/>
                <a:cs typeface="Arial" pitchFamily="34" charset="0"/>
              </a:rPr>
              <a:t> </a:t>
            </a:r>
            <a:r>
              <a:rPr lang="en-US" sz="800" b="1" dirty="0" smtClean="0">
                <a:solidFill>
                  <a:srgbClr val="000000"/>
                </a:solidFill>
                <a:latin typeface="Arial" pitchFamily="34" charset="0"/>
                <a:ea typeface="Times New Roman" pitchFamily="18" charset="0"/>
                <a:cs typeface="Arial" pitchFamily="34" charset="0"/>
              </a:rPr>
              <a:t>                                     </a:t>
            </a:r>
            <a:r>
              <a:rPr kumimoji="0" lang="en-US" sz="28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Map of Scarborough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descr="1.PNG"/>
          <p:cNvPicPr>
            <a:picLocks noChangeAspect="1"/>
          </p:cNvPicPr>
          <p:nvPr/>
        </p:nvPicPr>
        <p:blipFill>
          <a:blip r:embed="rId2"/>
          <a:stretch>
            <a:fillRect/>
          </a:stretch>
        </p:blipFill>
        <p:spPr>
          <a:xfrm>
            <a:off x="304800" y="1313431"/>
            <a:ext cx="8229600" cy="423113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685800" y="0"/>
            <a:ext cx="7848600" cy="3385542"/>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3. Methodology Section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Clustering Approach:</a:t>
            </a:r>
            <a:endParaRPr kumimoji="0" lang="en-US" sz="2000" b="1" i="1"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a:t>
            </a:r>
            <a:endPar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Using K-Means Clustering Approach</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descr="2.PNG"/>
          <p:cNvPicPr>
            <a:picLocks noChangeAspect="1"/>
          </p:cNvPicPr>
          <p:nvPr/>
        </p:nvPicPr>
        <p:blipFill>
          <a:blip r:embed="rId2"/>
          <a:stretch>
            <a:fillRect/>
          </a:stretch>
        </p:blipFill>
        <p:spPr>
          <a:xfrm>
            <a:off x="685800" y="3810000"/>
            <a:ext cx="7696200" cy="260729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0" y="0"/>
            <a:ext cx="7662675"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2400" b="1" dirty="0" smtClean="0">
                <a:solidFill>
                  <a:srgbClr val="000000"/>
                </a:solidFill>
                <a:latin typeface="Arial" pitchFamily="34" charset="0"/>
                <a:ea typeface="Times New Roman" pitchFamily="18" charset="0"/>
                <a:cs typeface="Arial" pitchFamily="34" charset="0"/>
              </a:rPr>
              <a:t> </a:t>
            </a:r>
            <a:r>
              <a:rPr lang="en-US" sz="2400" b="1" dirty="0" smtClean="0">
                <a:solidFill>
                  <a:srgbClr val="000000"/>
                </a:solidFill>
                <a:latin typeface="Arial" pitchFamily="34" charset="0"/>
                <a:ea typeface="Times New Roman" pitchFamily="18" charset="0"/>
                <a:cs typeface="Arial" pitchFamily="34" charset="0"/>
              </a:rPr>
              <a:t>              </a:t>
            </a:r>
            <a:r>
              <a:rPr kumimoji="0" lang="en-US" sz="24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Most Common venues near Neighborhood</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 name="Picture 3" descr="4.PNG"/>
          <p:cNvPicPr>
            <a:picLocks noChangeAspect="1"/>
          </p:cNvPicPr>
          <p:nvPr/>
        </p:nvPicPr>
        <p:blipFill>
          <a:blip r:embed="rId2"/>
          <a:stretch>
            <a:fillRect/>
          </a:stretch>
        </p:blipFill>
        <p:spPr>
          <a:xfrm>
            <a:off x="533400" y="1295400"/>
            <a:ext cx="8229600" cy="495299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533400" y="0"/>
            <a:ext cx="8077200" cy="4308872"/>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Work Flow:</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1"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Using credentials of Foursquare API features of near-by places of the neighborhoods would be mined. Due to http request limitations the number of places per neighborhood parameter would reasonably be set to 100 and the radius parameter would be set to 500.</a:t>
            </a: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smtClean="0">
              <a:solidFill>
                <a:srgbClr val="000000"/>
              </a:solidFill>
              <a:latin typeface="Arial" pitchFamily="34" charset="0"/>
              <a:cs typeface="Arial" pitchFamily="34" charset="0"/>
            </a:endParaRPr>
          </a:p>
          <a:p>
            <a:r>
              <a:rPr lang="en-US" sz="2400" b="1" dirty="0" smtClean="0"/>
              <a:t>4. Results </a:t>
            </a:r>
            <a:r>
              <a:rPr lang="en-US" sz="2400" b="1" dirty="0" smtClean="0"/>
              <a:t>Section</a:t>
            </a:r>
          </a:p>
          <a:p>
            <a:endParaRPr lang="en-US" sz="2400" b="1" dirty="0" smtClean="0"/>
          </a:p>
          <a:p>
            <a:r>
              <a:rPr lang="en-US" sz="2400" b="1" dirty="0" smtClean="0"/>
              <a:t>Map of Clusters in </a:t>
            </a:r>
            <a:r>
              <a:rPr lang="en-US" sz="2400" b="1" dirty="0" smtClean="0"/>
              <a:t>Scarborough</a:t>
            </a:r>
          </a:p>
          <a:p>
            <a:endParaRPr lang="en-US" sz="2400" dirty="0" smtClean="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 name="Picture 4" descr="5.PNG"/>
          <p:cNvPicPr>
            <a:picLocks noChangeAspect="1"/>
          </p:cNvPicPr>
          <p:nvPr/>
        </p:nvPicPr>
        <p:blipFill>
          <a:blip r:embed="rId2"/>
          <a:stretch>
            <a:fillRect/>
          </a:stretch>
        </p:blipFill>
        <p:spPr>
          <a:xfrm>
            <a:off x="685800" y="4114800"/>
            <a:ext cx="7543800" cy="2209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0" y="0"/>
            <a:ext cx="7606826" cy="101566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2000" b="1" dirty="0" smtClean="0">
                <a:solidFill>
                  <a:srgbClr val="000000"/>
                </a:solidFill>
                <a:latin typeface="Arial" pitchFamily="34" charset="0"/>
                <a:ea typeface="Times New Roman" pitchFamily="18" charset="0"/>
                <a:cs typeface="Arial" pitchFamily="34" charset="0"/>
              </a:rPr>
              <a:t> </a:t>
            </a:r>
            <a:r>
              <a:rPr lang="en-US" sz="2000" b="1" dirty="0" smtClean="0">
                <a:solidFill>
                  <a:srgbClr val="000000"/>
                </a:solidFill>
                <a:latin typeface="Arial" pitchFamily="34" charset="0"/>
                <a:ea typeface="Times New Roman" pitchFamily="18" charset="0"/>
                <a:cs typeface="Arial" pitchFamily="34" charset="0"/>
              </a:rPr>
              <a:t>                </a:t>
            </a:r>
            <a:r>
              <a:rPr kumimoji="0" lang="en-US" sz="20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Average Housing Price by Clusters in Scarborough</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descr="3.PNG"/>
          <p:cNvPicPr>
            <a:picLocks noChangeAspect="1"/>
          </p:cNvPicPr>
          <p:nvPr/>
        </p:nvPicPr>
        <p:blipFill>
          <a:blip r:embed="rId2"/>
          <a:stretch>
            <a:fillRect/>
          </a:stretch>
        </p:blipFill>
        <p:spPr>
          <a:xfrm>
            <a:off x="0" y="1203758"/>
            <a:ext cx="7924800" cy="445048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956</Words>
  <Application>Microsoft Office PowerPoint</Application>
  <PresentationFormat>On-screen Show (4:3)</PresentationFormat>
  <Paragraphs>88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Peer-graded Assignment: Capstone Project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Peer-graded Assignment: Capstone Project -</dc:title>
  <dc:creator/>
  <cp:lastModifiedBy>user</cp:lastModifiedBy>
  <cp:revision>2</cp:revision>
  <dcterms:created xsi:type="dcterms:W3CDTF">2006-08-16T00:00:00Z</dcterms:created>
  <dcterms:modified xsi:type="dcterms:W3CDTF">2020-08-07T05:03:57Z</dcterms:modified>
</cp:coreProperties>
</file>