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92" r:id="rId12"/>
    <p:sldId id="285" r:id="rId13"/>
    <p:sldId id="288" r:id="rId14"/>
    <p:sldId id="290" r:id="rId15"/>
    <p:sldId id="293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295" r:id="rId44"/>
    <p:sldId id="296" r:id="rId45"/>
    <p:sldId id="299" r:id="rId46"/>
    <p:sldId id="297" r:id="rId47"/>
    <p:sldId id="327" r:id="rId48"/>
    <p:sldId id="328" r:id="rId49"/>
    <p:sldId id="32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5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00E-C023-45CD-A0BE-EDB7A8C6EA8B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6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20EAD-E369-4933-8469-ED7764B56A1B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6C0EF2-9919-473B-8215-8616BAF10692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472EB-AC54-4713-BFC2-BEB621108C63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55A0C-791E-4545-B787-F98AD45CD761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2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36B77-F4F4-4427-AC4F-9A623798AD82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BE790C-34EB-4565-8437-CACF4CDB7822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8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4A4C11-22B8-4A4E-8126-B3AF6B948A8E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D06B6-C816-4861-964D-15A98395707D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2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B1A8AB-EA7C-4B1B-9D73-E2551851FABE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windows/installer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827" y="1507451"/>
            <a:ext cx="8825658" cy="2677648"/>
          </a:xfrm>
        </p:spPr>
        <p:txBody>
          <a:bodyPr/>
          <a:lstStyle/>
          <a:p>
            <a:pPr algn="ctr"/>
            <a:r>
              <a:rPr lang="uk-UA" dirty="0" smtClean="0"/>
              <a:t>Заняття 1.</a:t>
            </a:r>
            <a:r>
              <a:rPr lang="en-US" smtClean="0"/>
              <a:t> </a:t>
            </a:r>
            <a:r>
              <a:rPr lang="uk-UA" smtClean="0"/>
              <a:t>Реляційна </a:t>
            </a:r>
            <a:r>
              <a:rPr lang="uk-UA" dirty="0"/>
              <a:t>модель даних </a:t>
            </a:r>
          </a:p>
        </p:txBody>
      </p:sp>
    </p:spTree>
    <p:extLst>
      <p:ext uri="{BB962C8B-B14F-4D97-AF65-F5344CB8AC3E}">
        <p14:creationId xmlns:p14="http://schemas.microsoft.com/office/powerpoint/2010/main" val="31214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Основні поняття</a:t>
            </a:r>
            <a:r>
              <a:rPr lang="ru-RU" altLang="ru-RU" dirty="0"/>
              <a:t> </a:t>
            </a:r>
            <a:br>
              <a:rPr lang="ru-RU" altLang="ru-RU" dirty="0"/>
            </a:br>
            <a:r>
              <a:rPr lang="uk-UA" altLang="ru-RU" dirty="0" smtClean="0"/>
              <a:t>концептуальної моделі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64487"/>
            <a:ext cx="11159836" cy="381808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uk-UA" altLang="ru-RU" sz="2400" b="1" dirty="0"/>
              <a:t>Предметна область</a:t>
            </a:r>
            <a:r>
              <a:rPr lang="uk-UA" altLang="ru-RU" sz="2400" dirty="0"/>
              <a:t> </a:t>
            </a:r>
            <a:r>
              <a:rPr lang="uk-UA" altLang="ru-RU" sz="2400" b="1" dirty="0"/>
              <a:t>(ПО) </a:t>
            </a:r>
            <a:r>
              <a:rPr lang="uk-UA" altLang="ru-RU" sz="2400" dirty="0"/>
              <a:t>– частина реального світу, для якої здійснюється концептуальне моделювання.</a:t>
            </a:r>
          </a:p>
          <a:p>
            <a:pPr algn="just">
              <a:lnSpc>
                <a:spcPct val="90000"/>
              </a:lnSpc>
            </a:pPr>
            <a:r>
              <a:rPr lang="uk-UA" altLang="ru-RU" sz="2400" b="1" dirty="0"/>
              <a:t>Концептуальна модель ПО</a:t>
            </a:r>
            <a:r>
              <a:rPr lang="uk-UA" altLang="ru-RU" sz="2400" dirty="0"/>
              <a:t> – формальне зображення сукупності думок, які характеризують можливі стани ПО, а також переходи з одного стану в інший, включаючи класифікацію наявних у ПО сутностей, чинних правил, законів, обмежень.</a:t>
            </a:r>
          </a:p>
          <a:p>
            <a:pPr algn="just">
              <a:lnSpc>
                <a:spcPct val="90000"/>
              </a:lnSpc>
            </a:pPr>
            <a:r>
              <a:rPr lang="uk-UA" altLang="ru-RU" sz="2400" b="1" dirty="0"/>
              <a:t>Концептуальна схема</a:t>
            </a:r>
            <a:r>
              <a:rPr lang="uk-UA" altLang="ru-RU" sz="2400" dirty="0"/>
              <a:t> – це фіксація концептуальної моделі ПО засобами конкретних мов моделей даних. В СУБД концептуальна модель подається у вигляді концептуальної </a:t>
            </a:r>
            <a:r>
              <a:rPr lang="uk-UA" altLang="ru-RU" sz="2400" dirty="0" smtClean="0"/>
              <a:t>схеми.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7264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964" y="365125"/>
            <a:ext cx="9254836" cy="1325563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Концептуальна модель для бази даних кінотеатру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4" y="1690688"/>
            <a:ext cx="8582891" cy="4578536"/>
          </a:xfrm>
        </p:spPr>
      </p:pic>
    </p:spTree>
    <p:extLst>
      <p:ext uri="{BB962C8B-B14F-4D97-AF65-F5344CB8AC3E}">
        <p14:creationId xmlns:p14="http://schemas.microsoft.com/office/powerpoint/2010/main" val="30657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СУБД </a:t>
            </a:r>
            <a:r>
              <a:rPr lang="en-US" b="1" i="1" dirty="0"/>
              <a:t>MySQL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638185"/>
            <a:ext cx="11222181" cy="424438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MySQL (</a:t>
            </a:r>
            <a:r>
              <a:rPr lang="en-US" sz="2400" b="1" i="1" dirty="0" smtClean="0"/>
              <a:t>SQL</a:t>
            </a:r>
            <a:r>
              <a:rPr lang="en-US" sz="2400" dirty="0" smtClean="0"/>
              <a:t> </a:t>
            </a:r>
            <a:r>
              <a:rPr lang="ru-RU" sz="2400" dirty="0" smtClean="0"/>
              <a:t>англ</a:t>
            </a:r>
            <a:r>
              <a:rPr lang="ru-RU" sz="2400" dirty="0"/>
              <a:t>. </a:t>
            </a:r>
            <a:r>
              <a:rPr lang="en-US" sz="2400" dirty="0"/>
              <a:t>Structured query language — </a:t>
            </a:r>
            <a:r>
              <a:rPr lang="uk-UA" sz="2400" dirty="0" smtClean="0"/>
              <a:t>мова структурованих запитів</a:t>
            </a:r>
            <a:r>
              <a:rPr lang="en-US" sz="2400" dirty="0" smtClean="0"/>
              <a:t>)</a:t>
            </a:r>
            <a:r>
              <a:rPr lang="uk-UA" sz="2400" dirty="0" smtClean="0"/>
              <a:t> </a:t>
            </a:r>
            <a:r>
              <a:rPr lang="en-US" sz="2400" dirty="0" smtClean="0"/>
              <a:t>– </a:t>
            </a:r>
            <a:r>
              <a:rPr lang="uk-UA" sz="2400" dirty="0" smtClean="0"/>
              <a:t>вільна реляційна СУБД, яка працює як сервер для забезпечення багатокористувацького доступу до великої кількості баз даних.</a:t>
            </a:r>
          </a:p>
          <a:p>
            <a:pPr algn="just"/>
            <a:r>
              <a:rPr lang="en-US" sz="2400" dirty="0" smtClean="0"/>
              <a:t>MySQL</a:t>
            </a:r>
            <a:r>
              <a:rPr lang="ru-RU" sz="2400" dirty="0" smtClean="0"/>
              <a:t> </a:t>
            </a:r>
            <a:r>
              <a:rPr lang="uk-UA" sz="2400" dirty="0" smtClean="0"/>
              <a:t>характеризується</a:t>
            </a:r>
            <a:r>
              <a:rPr lang="ru-RU" sz="2400" dirty="0" smtClean="0"/>
              <a:t> </a:t>
            </a:r>
            <a:r>
              <a:rPr lang="uk-UA" sz="2400" dirty="0" smtClean="0"/>
              <a:t>великою швидкістю, стійкістю і простотою використання.</a:t>
            </a:r>
          </a:p>
          <a:p>
            <a:pPr algn="just"/>
            <a:r>
              <a:rPr lang="uk-UA" sz="2400" dirty="0" smtClean="0"/>
              <a:t>СУБД є мережевою</a:t>
            </a:r>
            <a:r>
              <a:rPr lang="uk-UA" sz="2400" dirty="0"/>
              <a:t>.</a:t>
            </a:r>
            <a:r>
              <a:rPr lang="uk-UA" sz="2400" dirty="0" smtClean="0"/>
              <a:t> </a:t>
            </a:r>
            <a:r>
              <a:rPr lang="uk-UA" sz="2400" dirty="0"/>
              <a:t>Т</a:t>
            </a:r>
            <a:r>
              <a:rPr lang="uk-UA" sz="2400" dirty="0" smtClean="0"/>
              <a:t>обто є сервер, де фізично зберігаються дані БД та клієнт, який може знаходитися не в «одній кімнаті» з сервером. Для того, щоб клієнт мав змогу використовувати дані потрібно, щоб сервер та користувач були в одній мережі.</a:t>
            </a:r>
            <a:endParaRPr lang="ru-RU" sz="2400" dirty="0"/>
          </a:p>
          <a:p>
            <a:pPr algn="just"/>
            <a:r>
              <a:rPr lang="uk-UA" sz="2400" dirty="0" smtClean="0"/>
              <a:t>СУБД використовує текстовий метод керування даними, тобто користувач відправляє рядок записаний на зрозумілій системі мові, а система повертає потрібні користувачу дані, або ж виконує певну операцію. Цей текстовий рядок називають запитом</a:t>
            </a:r>
            <a:r>
              <a:rPr lang="ru-RU" sz="2400" dirty="0" smtClean="0"/>
              <a:t>.</a:t>
            </a:r>
            <a:endParaRPr lang="ru-RU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52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MySQL Workbench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706323"/>
            <a:ext cx="11232571" cy="359908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MySQL Workbench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– </a:t>
            </a:r>
            <a:r>
              <a:rPr lang="uk-UA" sz="2400" dirty="0" smtClean="0">
                <a:solidFill>
                  <a:schemeClr val="tx1"/>
                </a:solidFill>
              </a:rPr>
              <a:t>інструмент для візуального проектування баз даних, що інтегрує проектування, моделювання, створення й експлуатацію БД в єдине оточення для системи баз даних </a:t>
            </a:r>
            <a:r>
              <a:rPr lang="en-US" sz="2400" dirty="0" smtClean="0">
                <a:solidFill>
                  <a:schemeClr val="tx1"/>
                </a:solidFill>
              </a:rPr>
              <a:t>MySQL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MySQL </a:t>
            </a:r>
            <a:r>
              <a:rPr lang="en-US" sz="2400" dirty="0">
                <a:solidFill>
                  <a:schemeClr val="tx1"/>
                </a:solidFill>
              </a:rPr>
              <a:t>Workbench </a:t>
            </a:r>
            <a:r>
              <a:rPr lang="uk-UA" sz="2400" dirty="0" smtClean="0">
                <a:solidFill>
                  <a:schemeClr val="tx1"/>
                </a:solidFill>
              </a:rPr>
              <a:t>пропонується в двох редакціях: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solidFill>
                  <a:schemeClr val="tx1"/>
                </a:solidFill>
              </a:rPr>
              <a:t>Community </a:t>
            </a:r>
            <a:r>
              <a:rPr lang="en-US" sz="2400" b="1" i="1" dirty="0">
                <a:solidFill>
                  <a:schemeClr val="tx1"/>
                </a:solidFill>
              </a:rPr>
              <a:t>Edition </a:t>
            </a:r>
            <a:r>
              <a:rPr lang="en-US" sz="2400" dirty="0" smtClean="0">
                <a:solidFill>
                  <a:schemeClr val="tx1"/>
                </a:solidFill>
              </a:rPr>
              <a:t>– </a:t>
            </a:r>
            <a:r>
              <a:rPr lang="uk-UA" sz="2400" dirty="0" smtClean="0">
                <a:solidFill>
                  <a:schemeClr val="tx1"/>
                </a:solidFill>
              </a:rPr>
              <a:t>поширюється під вільною ліцензією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GNU </a:t>
            </a:r>
            <a:r>
              <a:rPr lang="en-US" sz="2400" dirty="0" smtClean="0">
                <a:solidFill>
                  <a:schemeClr val="tx1"/>
                </a:solidFill>
              </a:rPr>
              <a:t>GPL</a:t>
            </a:r>
            <a:r>
              <a:rPr lang="ru-RU" sz="2400" dirty="0" smtClean="0">
                <a:solidFill>
                  <a:schemeClr val="tx1"/>
                </a:solidFill>
              </a:rPr>
              <a:t>;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solidFill>
                  <a:schemeClr val="tx1"/>
                </a:solidFill>
              </a:rPr>
              <a:t>Standard </a:t>
            </a:r>
            <a:r>
              <a:rPr lang="en-US" sz="2400" b="1" i="1" dirty="0">
                <a:solidFill>
                  <a:schemeClr val="tx1"/>
                </a:solidFill>
              </a:rPr>
              <a:t>Edition </a:t>
            </a:r>
            <a:r>
              <a:rPr lang="en-US" sz="2400" dirty="0" smtClean="0">
                <a:solidFill>
                  <a:schemeClr val="tx1"/>
                </a:solidFill>
              </a:rPr>
              <a:t>– </a:t>
            </a:r>
            <a:r>
              <a:rPr lang="ru-RU" sz="2400" dirty="0">
                <a:solidFill>
                  <a:schemeClr val="tx1"/>
                </a:solidFill>
              </a:rPr>
              <a:t>доступна за </a:t>
            </a:r>
            <a:r>
              <a:rPr lang="uk-UA" sz="2400" dirty="0" smtClean="0">
                <a:solidFill>
                  <a:schemeClr val="tx1"/>
                </a:solidFill>
              </a:rPr>
              <a:t>щорічною передплатою. Ця версія включає в себе додаткові функції, які підвищують продуктивність для розробників та адміністраторів </a:t>
            </a:r>
            <a:r>
              <a:rPr lang="ru-RU" sz="2400" dirty="0" smtClean="0">
                <a:solidFill>
                  <a:schemeClr val="tx1"/>
                </a:solidFill>
              </a:rPr>
              <a:t>БД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2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220074" y="1601515"/>
            <a:ext cx="11201399" cy="42810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uk-UA" altLang="ru-RU" sz="2400" b="1" dirty="0" smtClean="0"/>
              <a:t>Можливості:</a:t>
            </a:r>
            <a:endParaRPr lang="uk-UA" altLang="ru-RU" sz="24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 smtClean="0"/>
              <a:t>Дозволяє </a:t>
            </a:r>
            <a:r>
              <a:rPr lang="uk-UA" altLang="ru-RU" sz="2400" dirty="0"/>
              <a:t>наочно представити модель бази даних в графічному вигляді.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 smtClean="0"/>
              <a:t>Наочний </a:t>
            </a:r>
            <a:r>
              <a:rPr lang="uk-UA" altLang="ru-RU" sz="2400" dirty="0"/>
              <a:t>і функціональний механізм установки зв'язків між таблицями, в тому числі «багато до багатьох» із створенням таблиці зв'язків.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ru-RU" sz="2400" dirty="0" smtClean="0"/>
              <a:t>Reverse </a:t>
            </a:r>
            <a:r>
              <a:rPr lang="en-US" altLang="ru-RU" sz="2400" dirty="0"/>
              <a:t>Engineering </a:t>
            </a:r>
            <a:r>
              <a:rPr lang="en-US" altLang="ru-RU" sz="2400" dirty="0" smtClean="0"/>
              <a:t>– </a:t>
            </a:r>
            <a:r>
              <a:rPr lang="uk-UA" altLang="ru-RU" sz="2400" dirty="0"/>
              <a:t>відновлення структури таблиць з вже існуючої на сервері </a:t>
            </a:r>
            <a:r>
              <a:rPr lang="uk-UA" altLang="ru-RU" sz="2400" dirty="0" smtClean="0"/>
              <a:t>БД.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 smtClean="0"/>
              <a:t>Зручний </a:t>
            </a:r>
            <a:r>
              <a:rPr lang="uk-UA" altLang="ru-RU" sz="2400" dirty="0"/>
              <a:t>редактор </a:t>
            </a:r>
            <a:r>
              <a:rPr lang="en-US" altLang="ru-RU" sz="2400" dirty="0"/>
              <a:t>SQL </a:t>
            </a:r>
            <a:r>
              <a:rPr lang="uk-UA" altLang="ru-RU" sz="2400" dirty="0"/>
              <a:t>запитів, що дозволяє відразу ж відправляти їх серверові і отримати відповідь у вигляді таблиці.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 smtClean="0"/>
              <a:t>Можливість </a:t>
            </a:r>
            <a:r>
              <a:rPr lang="uk-UA" altLang="ru-RU" sz="2400" dirty="0"/>
              <a:t>редагування даних у таблиці в візуальному режимі</a:t>
            </a:r>
            <a:r>
              <a:rPr lang="uk-UA" altLang="ru-RU" sz="2400" dirty="0" smtClean="0"/>
              <a:t>.</a:t>
            </a:r>
            <a:endParaRPr lang="uk-UA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0029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38" y="1087652"/>
            <a:ext cx="7668490" cy="52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Реляційна структура даних</a:t>
            </a:r>
            <a:br>
              <a:rPr lang="uk-UA" dirty="0" smtClean="0"/>
            </a:br>
            <a:r>
              <a:rPr lang="uk-UA" dirty="0" smtClean="0"/>
              <a:t>(за К. Дейтом)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254826"/>
            <a:ext cx="11170226" cy="4187537"/>
          </a:xfrm>
        </p:spPr>
        <p:txBody>
          <a:bodyPr>
            <a:noAutofit/>
          </a:bodyPr>
          <a:lstStyle/>
          <a:p>
            <a:pPr algn="just"/>
            <a:r>
              <a:rPr lang="uk-UA" sz="2000" b="1" dirty="0"/>
              <a:t>Структурна частина </a:t>
            </a:r>
            <a:r>
              <a:rPr lang="uk-UA" sz="2000" dirty="0"/>
              <a:t>описує, які об’єкти розглядаються реляційною моделлю. За Дейтом, </a:t>
            </a:r>
            <a:r>
              <a:rPr lang="uk-UA" sz="2000" b="1" i="1" dirty="0"/>
              <a:t>реляційна база даних </a:t>
            </a:r>
            <a:r>
              <a:rPr lang="uk-UA" sz="2000" dirty="0"/>
              <a:t>– це база даних, яка  складається з відношень. Схемою реляційної бази даних називається набір заголовків відношень, які входять у базу даних.</a:t>
            </a:r>
          </a:p>
          <a:p>
            <a:pPr algn="just"/>
            <a:r>
              <a:rPr lang="uk-UA" sz="2000" b="1" dirty="0" smtClean="0"/>
              <a:t>Цілісна частина </a:t>
            </a:r>
            <a:r>
              <a:rPr lang="uk-UA" sz="2000" dirty="0" smtClean="0"/>
              <a:t>описує </a:t>
            </a:r>
            <a:r>
              <a:rPr lang="uk-UA" sz="2000" dirty="0"/>
              <a:t>обмеження спеціального виду, які повинні виконуватися для будь-яких відношень у будь-яких базах даних. Це цілісність сутностей і цілісність посилань.</a:t>
            </a:r>
          </a:p>
          <a:p>
            <a:pPr algn="just"/>
            <a:r>
              <a:rPr lang="uk-UA" sz="2000" b="1" dirty="0"/>
              <a:t>Маніпулятивна частина </a:t>
            </a:r>
            <a:r>
              <a:rPr lang="uk-UA" sz="2000" dirty="0"/>
              <a:t>описує два еквівалентних способи маніпулювання реляційними даними – реляційна алгебра і реляційне числення</a:t>
            </a:r>
            <a:r>
              <a:rPr lang="uk-UA" sz="2000" dirty="0" smtClean="0"/>
              <a:t>. </a:t>
            </a:r>
            <a:r>
              <a:rPr lang="uk-UA" sz="2000" b="1" i="1" dirty="0" smtClean="0"/>
              <a:t>Реляційна алгебра </a:t>
            </a:r>
            <a:r>
              <a:rPr lang="uk-UA" sz="2000" dirty="0" smtClean="0"/>
              <a:t>– замкнута система операцій над відношеннями в реляційній моделі даних. </a:t>
            </a:r>
            <a:r>
              <a:rPr lang="uk-UA" sz="2000" b="1" i="1" dirty="0" smtClean="0"/>
              <a:t>Реляційне числення </a:t>
            </a:r>
            <a:r>
              <a:rPr lang="uk-UA" sz="2000" dirty="0"/>
              <a:t>–</a:t>
            </a:r>
            <a:r>
              <a:rPr lang="uk-UA" sz="2000" dirty="0" smtClean="0"/>
              <a:t> спеціальний метод застосування обчислення предикатів в реляційних базах даних.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2949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1325563"/>
          </a:xfrm>
        </p:spPr>
        <p:txBody>
          <a:bodyPr/>
          <a:lstStyle/>
          <a:p>
            <a:pPr algn="ctr"/>
            <a:r>
              <a:rPr lang="uk-UA" altLang="ru-RU" dirty="0"/>
              <a:t>Структурна частина реляційної бази даних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13661" y="1690688"/>
            <a:ext cx="6231576" cy="46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Термінологія в реляційній моделі</a:t>
            </a:r>
            <a:r>
              <a:rPr lang="ru-RU" altLang="ru-RU" sz="3400" dirty="0"/>
              <a:t> 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4" y="1868055"/>
            <a:ext cx="83165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3326" y="365125"/>
            <a:ext cx="9670473" cy="1325563"/>
          </a:xfrm>
        </p:spPr>
        <p:txBody>
          <a:bodyPr/>
          <a:lstStyle/>
          <a:p>
            <a:pPr algn="ctr"/>
            <a:r>
              <a:rPr lang="uk-UA" dirty="0" smtClean="0"/>
              <a:t>Структурна частина реляційної бази даних. Відношення, таблиця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465" y="2593109"/>
            <a:ext cx="11211789" cy="2841336"/>
          </a:xfrm>
        </p:spPr>
        <p:txBody>
          <a:bodyPr/>
          <a:lstStyle/>
          <a:p>
            <a:pPr algn="just"/>
            <a:r>
              <a:rPr lang="uk-UA" sz="2400" dirty="0"/>
              <a:t>Реляційна модель базується на математичному понятті </a:t>
            </a:r>
            <a:r>
              <a:rPr lang="uk-UA" sz="2400" b="1" dirty="0" smtClean="0"/>
              <a:t>відношення</a:t>
            </a:r>
            <a:r>
              <a:rPr lang="en-US" sz="2400" dirty="0" smtClean="0"/>
              <a:t>, </a:t>
            </a:r>
            <a:r>
              <a:rPr lang="uk-UA" sz="2400" dirty="0"/>
              <a:t>а фізичне представлення його – це </a:t>
            </a:r>
            <a:r>
              <a:rPr lang="uk-UA" sz="2400" b="1" dirty="0"/>
              <a:t>таблиця</a:t>
            </a:r>
            <a:r>
              <a:rPr lang="uk-UA" sz="2400" dirty="0"/>
              <a:t>. </a:t>
            </a:r>
          </a:p>
          <a:p>
            <a:pPr algn="just"/>
            <a:r>
              <a:rPr lang="uk-UA" sz="2400" b="1" i="1" dirty="0"/>
              <a:t>Таблиця</a:t>
            </a:r>
            <a:r>
              <a:rPr lang="uk-UA" sz="2400" dirty="0"/>
              <a:t> має жорстко обумовлену кількість </a:t>
            </a:r>
            <a:r>
              <a:rPr lang="uk-UA" sz="2400" dirty="0" smtClean="0"/>
              <a:t>поіменованих </a:t>
            </a:r>
            <a:r>
              <a:rPr lang="uk-UA" sz="2400" dirty="0"/>
              <a:t>та впорядкованих стовпців (структуру), і може необмежено рости за кількістю рядків. В таблиці рядки відповідають певним записам, а стовпці – атрибутам.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26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Визначення бази даних</a:t>
            </a:r>
            <a:r>
              <a:rPr lang="ru-RU" altLang="ru-RU" dirty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41359"/>
            <a:ext cx="11253354" cy="3236192"/>
          </a:xfrm>
        </p:spPr>
        <p:txBody>
          <a:bodyPr/>
          <a:lstStyle/>
          <a:p>
            <a:pPr algn="just"/>
            <a:r>
              <a:rPr lang="uk-UA" sz="2400" b="1" i="1" dirty="0"/>
              <a:t>База даних </a:t>
            </a:r>
            <a:r>
              <a:rPr lang="uk-UA" sz="2400" dirty="0"/>
              <a:t>– це сукупність логічно зв’язаних даних (і опис цих даних), яка відображає стан об’єктів та їх зв’язків в певній предметній області, динамічно змінюється у процесі свого функціонування і використання багатьма користувачами [Дейт]. </a:t>
            </a:r>
          </a:p>
          <a:p>
            <a:pPr algn="just"/>
            <a:r>
              <a:rPr lang="uk-UA" sz="2400" b="1" i="1" dirty="0"/>
              <a:t>База даних </a:t>
            </a:r>
            <a:r>
              <a:rPr lang="uk-UA" sz="2400" dirty="0"/>
              <a:t>– це єдине велике сховище даних, яке один раз визначається, а потім функціонує у багатокористувацькому режимі [Ульман].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92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20074" y="1772228"/>
            <a:ext cx="11211789" cy="39219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i="1" dirty="0" smtClean="0"/>
              <a:t>Відношення</a:t>
            </a:r>
            <a:r>
              <a:rPr lang="uk-UA" sz="2400" dirty="0" smtClean="0"/>
              <a:t> </a:t>
            </a:r>
            <a:r>
              <a:rPr lang="uk-UA" sz="2400" dirty="0"/>
              <a:t>– це проста таблиця, в якій усі рядки містять однакову кількість комірок і у відповідних комірках містяться однакові типи </a:t>
            </a:r>
            <a:r>
              <a:rPr lang="uk-UA" sz="2400" dirty="0" smtClean="0"/>
              <a:t>даних</a:t>
            </a:r>
            <a:r>
              <a:rPr lang="en-US" sz="2400" dirty="0"/>
              <a:t>.</a:t>
            </a:r>
            <a:r>
              <a:rPr lang="uk-UA" sz="2400" dirty="0" smtClean="0"/>
              <a:t> </a:t>
            </a:r>
            <a:endParaRPr lang="uk-UA" sz="2400" dirty="0"/>
          </a:p>
          <a:p>
            <a:pPr algn="just"/>
            <a:r>
              <a:rPr lang="uk-UA" sz="2400" b="1" i="1" dirty="0"/>
              <a:t>Відношення</a:t>
            </a:r>
            <a:r>
              <a:rPr lang="uk-UA" sz="2400" dirty="0"/>
              <a:t> – це таблиця з </a:t>
            </a:r>
            <a:r>
              <a:rPr lang="uk-UA" sz="2400" dirty="0" smtClean="0"/>
              <a:t>критерієм, </a:t>
            </a:r>
            <a:r>
              <a:rPr lang="uk-UA" sz="2400" dirty="0"/>
              <a:t>який дозволяє визначити, які рядки входять у таблицю, а </a:t>
            </a:r>
            <a:r>
              <a:rPr lang="uk-UA" sz="2400" dirty="0" smtClean="0"/>
              <a:t>які</a:t>
            </a:r>
            <a:r>
              <a:rPr lang="en-US" sz="2400" dirty="0" smtClean="0"/>
              <a:t> </a:t>
            </a:r>
            <a:r>
              <a:rPr lang="uk-UA" sz="2400" dirty="0"/>
              <a:t>– ні. Цей критерій визначає </a:t>
            </a:r>
            <a:r>
              <a:rPr lang="uk-UA" sz="2400" dirty="0" smtClean="0"/>
              <a:t>сенс </a:t>
            </a:r>
            <a:r>
              <a:rPr lang="uk-UA" sz="2400" dirty="0"/>
              <a:t>або </a:t>
            </a:r>
            <a:r>
              <a:rPr lang="uk-UA" sz="2400" dirty="0" smtClean="0"/>
              <a:t>семантику відношення. </a:t>
            </a:r>
            <a:endParaRPr lang="uk-UA" sz="2400" dirty="0"/>
          </a:p>
          <a:p>
            <a:pPr algn="just"/>
            <a:r>
              <a:rPr lang="uk-UA" sz="2400" dirty="0"/>
              <a:t>Оскільки відношення не має однакових кортежів, і кортежі є невпорядковані зверху донизу, то одне і те ж відношення можна представити різними таблицями, в яких рядки мають різний порядок. </a:t>
            </a:r>
          </a:p>
          <a:p>
            <a:pPr marL="0" indent="0" algn="just">
              <a:buNone/>
            </a:pPr>
            <a:r>
              <a:rPr lang="uk-UA" sz="2400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75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3882" y="365125"/>
            <a:ext cx="9389918" cy="1325563"/>
          </a:xfrm>
        </p:spPr>
        <p:txBody>
          <a:bodyPr/>
          <a:lstStyle/>
          <a:p>
            <a:pPr algn="ctr"/>
            <a:r>
              <a:rPr lang="uk-UA" dirty="0" smtClean="0"/>
              <a:t>Структурна частина реляційної бази даних. Атрибут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956791"/>
            <a:ext cx="11201399" cy="2311400"/>
          </a:xfrm>
        </p:spPr>
        <p:txBody>
          <a:bodyPr/>
          <a:lstStyle/>
          <a:p>
            <a:pPr algn="just"/>
            <a:r>
              <a:rPr lang="uk-UA" sz="2400" b="1" dirty="0" smtClean="0"/>
              <a:t>Атрибут</a:t>
            </a:r>
            <a:r>
              <a:rPr lang="uk-UA" sz="2400" dirty="0" smtClean="0"/>
              <a:t> – це поіменований стовпець відношення. </a:t>
            </a:r>
          </a:p>
          <a:p>
            <a:pPr algn="just"/>
            <a:r>
              <a:rPr lang="uk-UA" sz="2400" b="1" i="1" dirty="0" smtClean="0"/>
              <a:t>Атрибути</a:t>
            </a:r>
            <a:r>
              <a:rPr lang="uk-UA" sz="2400" dirty="0" smtClean="0"/>
              <a:t> можуть бути розміщеними в будь-якому порядку. Незалежно від їх розміщення відношення буде залишатись одним і тим же, а тому мати той же зміст.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04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4" y="365125"/>
            <a:ext cx="9691255" cy="1325563"/>
          </a:xfrm>
        </p:spPr>
        <p:txBody>
          <a:bodyPr/>
          <a:lstStyle/>
          <a:p>
            <a:pPr algn="ctr"/>
            <a:r>
              <a:rPr lang="uk-UA" altLang="ru-RU" dirty="0"/>
              <a:t>Структурна частина реляційної бази даних. Домен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99348"/>
            <a:ext cx="11242963" cy="2716646"/>
          </a:xfrm>
        </p:spPr>
        <p:txBody>
          <a:bodyPr/>
          <a:lstStyle/>
          <a:p>
            <a:pPr algn="just"/>
            <a:r>
              <a:rPr lang="uk-UA" sz="2000" dirty="0" smtClean="0"/>
              <a:t>Кожен атрибут реляційної бази даних визначається на деякому </a:t>
            </a:r>
            <a:r>
              <a:rPr lang="uk-UA" sz="2000" b="1" i="1" dirty="0" smtClean="0"/>
              <a:t>домені</a:t>
            </a:r>
            <a:r>
              <a:rPr lang="uk-UA" sz="2000" dirty="0" smtClean="0"/>
              <a:t>. </a:t>
            </a:r>
          </a:p>
          <a:p>
            <a:pPr algn="just"/>
            <a:r>
              <a:rPr lang="uk-UA" sz="2000" b="1" dirty="0" smtClean="0"/>
              <a:t>Домен</a:t>
            </a:r>
            <a:r>
              <a:rPr lang="uk-UA" sz="2000" dirty="0" smtClean="0"/>
              <a:t> – це набір допустимих значень для одного або декількох атрибутів. Кожен домен утворює значення одного типу даних, наприклад, числового чи символьного.</a:t>
            </a:r>
          </a:p>
          <a:p>
            <a:pPr algn="just"/>
            <a:r>
              <a:rPr lang="uk-UA" sz="2000" dirty="0" smtClean="0"/>
              <a:t>Через </a:t>
            </a:r>
            <a:r>
              <a:rPr lang="uk-UA" sz="2000" b="1" i="1" dirty="0" smtClean="0"/>
              <a:t>домени</a:t>
            </a:r>
            <a:r>
              <a:rPr lang="uk-UA" sz="2000" dirty="0" smtClean="0"/>
              <a:t> користувач може визначати зміст та джерело значень, які можуть отримувати атрибути. </a:t>
            </a:r>
          </a:p>
          <a:p>
            <a:pPr algn="just"/>
            <a:r>
              <a:rPr lang="uk-UA" sz="2000" dirty="0" smtClean="0"/>
              <a:t>У багатьох реляційних СУБД домени підтримуються лише частково.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1318" y="4413443"/>
            <a:ext cx="5860473" cy="15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5282" y="365125"/>
            <a:ext cx="9618518" cy="1325563"/>
          </a:xfrm>
        </p:spPr>
        <p:txBody>
          <a:bodyPr/>
          <a:lstStyle/>
          <a:p>
            <a:pPr algn="ctr"/>
            <a:r>
              <a:rPr lang="uk-UA" altLang="ru-RU" dirty="0"/>
              <a:t>Структурна частина реляційної бази даних. Кортеж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3185392"/>
            <a:ext cx="11201400" cy="1926936"/>
          </a:xfrm>
        </p:spPr>
        <p:txBody>
          <a:bodyPr/>
          <a:lstStyle/>
          <a:p>
            <a:pPr marL="571500" indent="-571500" algn="just"/>
            <a:r>
              <a:rPr lang="uk-UA" altLang="ru-RU" sz="2400" dirty="0"/>
              <a:t>Елементами відношення є </a:t>
            </a:r>
            <a:r>
              <a:rPr lang="uk-UA" altLang="ru-RU" sz="2400" b="1" dirty="0"/>
              <a:t>кортежі</a:t>
            </a:r>
            <a:r>
              <a:rPr lang="uk-UA" altLang="ru-RU" sz="2400" dirty="0"/>
              <a:t>, тобто рядки таблиці. </a:t>
            </a:r>
          </a:p>
          <a:p>
            <a:pPr marL="571500" indent="-571500" algn="just"/>
            <a:r>
              <a:rPr lang="uk-UA" altLang="ru-RU" sz="2400" b="1" i="1" dirty="0"/>
              <a:t>Кортежі</a:t>
            </a:r>
            <a:r>
              <a:rPr lang="uk-UA" altLang="ru-RU" sz="2400" dirty="0"/>
              <a:t> можуть бути розміщеними в будь-якому порядку, при цьому відношення залишається одним і тим же.</a:t>
            </a:r>
            <a:r>
              <a:rPr lang="ru-RU" altLang="ru-RU" sz="2400" dirty="0"/>
              <a:t> </a:t>
            </a:r>
            <a:endParaRPr lang="uk-UA" altLang="ru-RU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40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808" y="365125"/>
            <a:ext cx="9763991" cy="1325563"/>
          </a:xfrm>
        </p:spPr>
        <p:txBody>
          <a:bodyPr/>
          <a:lstStyle/>
          <a:p>
            <a:pPr algn="ctr"/>
            <a:r>
              <a:rPr lang="uk-UA" altLang="ru-RU" dirty="0"/>
              <a:t>Структурна частина реляційної бази даних. Заголовок відношення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466269"/>
            <a:ext cx="11201400" cy="3416300"/>
          </a:xfrm>
        </p:spPr>
        <p:txBody>
          <a:bodyPr/>
          <a:lstStyle/>
          <a:p>
            <a:pPr algn="just"/>
            <a:r>
              <a:rPr lang="uk-UA" sz="2400" dirty="0"/>
              <a:t>Опис структури відношення разом зі специфікацією доменів та інших обмежень щодо можливих значень атрибутів називають його </a:t>
            </a:r>
            <a:r>
              <a:rPr lang="uk-UA" sz="2400" b="1" dirty="0"/>
              <a:t>заголовком</a:t>
            </a:r>
            <a:r>
              <a:rPr lang="uk-UA" sz="2400" dirty="0"/>
              <a:t> (або </a:t>
            </a:r>
            <a:r>
              <a:rPr lang="uk-UA" sz="2400" dirty="0" smtClean="0"/>
              <a:t>змістом</a:t>
            </a:r>
            <a:r>
              <a:rPr lang="en-US" sz="2400" dirty="0" smtClean="0"/>
              <a:t>). </a:t>
            </a:r>
            <a:endParaRPr lang="en-US" sz="2400" dirty="0"/>
          </a:p>
          <a:p>
            <a:pPr algn="just"/>
            <a:r>
              <a:rPr lang="uk-UA" sz="2400" b="1" i="1" dirty="0"/>
              <a:t>Заголовок відношення </a:t>
            </a:r>
            <a:r>
              <a:rPr lang="uk-UA" sz="2400" dirty="0"/>
              <a:t>містить фіксовану кількість назв атрибутів. Імена атрибутів повинні бути унікальними у межах відношення.</a:t>
            </a:r>
          </a:p>
          <a:p>
            <a:pPr algn="just"/>
            <a:r>
              <a:rPr lang="uk-UA" sz="2400" b="1" i="1" dirty="0"/>
              <a:t>Заголовок</a:t>
            </a:r>
            <a:r>
              <a:rPr lang="uk-UA" sz="2400" dirty="0"/>
              <a:t> є фіксованим до тих пір, поки зміст відношення не зміниться за рахунок додавання в нього додаткових атрибутів.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9190" y="365125"/>
            <a:ext cx="9514609" cy="1325563"/>
          </a:xfrm>
        </p:spPr>
        <p:txBody>
          <a:bodyPr/>
          <a:lstStyle/>
          <a:p>
            <a:pPr algn="ctr"/>
            <a:r>
              <a:rPr lang="uk-UA" dirty="0" smtClean="0"/>
              <a:t>Структурна частина реляційної бази даних. Тіло відношення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250210"/>
            <a:ext cx="11139054" cy="2654300"/>
          </a:xfrm>
        </p:spPr>
        <p:txBody>
          <a:bodyPr/>
          <a:lstStyle/>
          <a:p>
            <a:pPr algn="just"/>
            <a:r>
              <a:rPr lang="uk-UA" sz="2400" dirty="0"/>
              <a:t>Кортежі називаються </a:t>
            </a:r>
            <a:r>
              <a:rPr lang="uk-UA" sz="2400" dirty="0" smtClean="0"/>
              <a:t>розширенням</a:t>
            </a:r>
            <a:r>
              <a:rPr lang="en-US" sz="2400" dirty="0" smtClean="0"/>
              <a:t>, </a:t>
            </a:r>
            <a:r>
              <a:rPr lang="uk-UA" sz="2400" dirty="0" smtClean="0"/>
              <a:t>станом</a:t>
            </a:r>
            <a:r>
              <a:rPr lang="en-US" sz="2400" dirty="0" smtClean="0"/>
              <a:t>, </a:t>
            </a:r>
            <a:r>
              <a:rPr lang="uk-UA" sz="2400" dirty="0"/>
              <a:t>а набір кортежів – </a:t>
            </a:r>
            <a:r>
              <a:rPr lang="uk-UA" sz="2400" b="1" dirty="0"/>
              <a:t>тілом відношення</a:t>
            </a:r>
            <a:r>
              <a:rPr lang="uk-UA" sz="2400" dirty="0"/>
              <a:t>, яке постійно змінюється.</a:t>
            </a:r>
          </a:p>
          <a:p>
            <a:pPr algn="just"/>
            <a:r>
              <a:rPr lang="uk-UA" sz="2400" b="1" i="1" dirty="0"/>
              <a:t>Тіло відношення </a:t>
            </a:r>
            <a:r>
              <a:rPr lang="uk-UA" sz="2400" dirty="0"/>
              <a:t>є підмножиною декартового добутку доменів, що і є відношенням з математичної точки зору.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36" y="4036510"/>
            <a:ext cx="3123847" cy="23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018" y="365125"/>
            <a:ext cx="9545782" cy="1325563"/>
          </a:xfrm>
        </p:spPr>
        <p:txBody>
          <a:bodyPr/>
          <a:lstStyle/>
          <a:p>
            <a:pPr algn="ctr"/>
            <a:r>
              <a:rPr lang="uk-UA" dirty="0" smtClean="0"/>
              <a:t>Числові характеристики відношення. Ступінь відношення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11791" cy="3416300"/>
          </a:xfrm>
        </p:spPr>
        <p:txBody>
          <a:bodyPr/>
          <a:lstStyle/>
          <a:p>
            <a:pPr algn="just"/>
            <a:r>
              <a:rPr lang="uk-UA" sz="2400" b="1" dirty="0"/>
              <a:t>Ступінь відношення </a:t>
            </a:r>
            <a:r>
              <a:rPr lang="uk-UA" sz="2400" dirty="0"/>
              <a:t>визначається кількістю атрибутів, які воно має:</a:t>
            </a:r>
          </a:p>
          <a:p>
            <a:pPr marL="627750" indent="-285750" algn="just">
              <a:buFont typeface="Wingdings" panose="05000000000000000000" pitchFamily="2" charset="2"/>
              <a:buChar char="§"/>
            </a:pPr>
            <a:r>
              <a:rPr lang="uk-UA" sz="2400" dirty="0"/>
              <a:t>відношення тільки з одним атрибутом називається </a:t>
            </a:r>
            <a:r>
              <a:rPr lang="uk-UA" sz="2400" dirty="0" err="1"/>
              <a:t>унарним</a:t>
            </a:r>
            <a:r>
              <a:rPr lang="uk-UA" sz="2400" dirty="0"/>
              <a:t> (</a:t>
            </a:r>
            <a:r>
              <a:rPr lang="en-US" sz="2400" dirty="0"/>
              <a:t>unary</a:t>
            </a:r>
            <a:r>
              <a:rPr lang="en-US" sz="2400" dirty="0" smtClean="0"/>
              <a:t>); </a:t>
            </a:r>
            <a:endParaRPr lang="uk-UA" sz="2400" dirty="0" smtClean="0"/>
          </a:p>
          <a:p>
            <a:pPr marL="627750" indent="-28575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відношення </a:t>
            </a:r>
            <a:r>
              <a:rPr lang="uk-UA" sz="2400" dirty="0"/>
              <a:t>з двома атрибутами називається бінарним (</a:t>
            </a:r>
            <a:r>
              <a:rPr lang="en-US" sz="2400" dirty="0"/>
              <a:t>binary</a:t>
            </a:r>
            <a:r>
              <a:rPr lang="en-US" sz="2400" dirty="0" smtClean="0"/>
              <a:t>);</a:t>
            </a:r>
            <a:endParaRPr lang="uk-UA" sz="2400" dirty="0" smtClean="0"/>
          </a:p>
          <a:p>
            <a:pPr marL="627750" indent="-28575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відношення </a:t>
            </a:r>
            <a:r>
              <a:rPr lang="uk-UA" sz="2400" dirty="0"/>
              <a:t>з трьома атрибутами – </a:t>
            </a:r>
            <a:r>
              <a:rPr lang="uk-UA" sz="2400" dirty="0" err="1"/>
              <a:t>тернарним</a:t>
            </a:r>
            <a:r>
              <a:rPr lang="uk-UA" sz="2400" dirty="0"/>
              <a:t> (</a:t>
            </a:r>
            <a:r>
              <a:rPr lang="en-US" sz="2400" dirty="0" smtClean="0"/>
              <a:t>ternary)</a:t>
            </a:r>
            <a:r>
              <a:rPr lang="en-US" sz="2400" dirty="0"/>
              <a:t>;</a:t>
            </a:r>
            <a:endParaRPr lang="uk-UA" sz="2400" dirty="0" smtClean="0"/>
          </a:p>
          <a:p>
            <a:pPr marL="627750" indent="-28575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для </a:t>
            </a:r>
            <a:r>
              <a:rPr lang="uk-UA" sz="2400" dirty="0"/>
              <a:t>відношень з великою кількістю атрибутів використовується термін </a:t>
            </a:r>
            <a:r>
              <a:rPr lang="en-US" sz="2400" dirty="0"/>
              <a:t>n-</a:t>
            </a:r>
            <a:r>
              <a:rPr lang="uk-UA" sz="2400" dirty="0" err="1"/>
              <a:t>арний</a:t>
            </a:r>
            <a:r>
              <a:rPr lang="uk-UA" sz="2400" dirty="0"/>
              <a:t> (</a:t>
            </a:r>
            <a:r>
              <a:rPr lang="en-US" sz="2400" dirty="0"/>
              <a:t>n-</a:t>
            </a:r>
            <a:r>
              <a:rPr lang="en-US" sz="2400" dirty="0" err="1"/>
              <a:t>ary</a:t>
            </a:r>
            <a:r>
              <a:rPr lang="en-US" sz="2400" dirty="0" smtClean="0"/>
              <a:t>).</a:t>
            </a:r>
            <a:endParaRPr lang="en-US" sz="2400" dirty="0"/>
          </a:p>
          <a:p>
            <a:pPr algn="just"/>
            <a:r>
              <a:rPr lang="uk-UA" sz="2400" dirty="0"/>
              <a:t>Визначення ступеню відношення є </a:t>
            </a:r>
            <a:r>
              <a:rPr lang="uk-UA" sz="2400" b="1" i="1" dirty="0"/>
              <a:t>частиною заголовка </a:t>
            </a:r>
            <a:r>
              <a:rPr lang="uk-UA" sz="2400" b="1" i="1" dirty="0" smtClean="0"/>
              <a:t>відношення.</a:t>
            </a:r>
            <a:endParaRPr lang="uk-UA" sz="2400" b="1" i="1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9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1144" y="365125"/>
            <a:ext cx="9462655" cy="1325563"/>
          </a:xfrm>
        </p:spPr>
        <p:txBody>
          <a:bodyPr/>
          <a:lstStyle/>
          <a:p>
            <a:pPr algn="ctr"/>
            <a:r>
              <a:rPr lang="uk-UA" dirty="0"/>
              <a:t>Числові характеристики відношення. </a:t>
            </a:r>
            <a:r>
              <a:rPr lang="uk-UA" dirty="0" err="1"/>
              <a:t>Кардинальність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466269"/>
            <a:ext cx="11191008" cy="3416300"/>
          </a:xfrm>
        </p:spPr>
        <p:txBody>
          <a:bodyPr/>
          <a:lstStyle/>
          <a:p>
            <a:pPr algn="just"/>
            <a:r>
              <a:rPr lang="uk-UA" sz="2400" dirty="0"/>
              <a:t>Кількість кортежів, які містяться у відношенні, називається кардинальним числом, або </a:t>
            </a:r>
            <a:r>
              <a:rPr lang="uk-UA" sz="2400" b="1" dirty="0" err="1"/>
              <a:t>кардинальністю</a:t>
            </a:r>
            <a:r>
              <a:rPr lang="uk-UA" sz="2400" b="1" dirty="0"/>
              <a:t> відношення</a:t>
            </a:r>
            <a:r>
              <a:rPr lang="uk-UA" sz="2400" dirty="0"/>
              <a:t>, або потужністю відношення. </a:t>
            </a:r>
          </a:p>
          <a:p>
            <a:pPr algn="just"/>
            <a:r>
              <a:rPr lang="uk-UA" sz="2400" b="1" i="1" dirty="0" err="1"/>
              <a:t>Кардинальність</a:t>
            </a:r>
            <a:r>
              <a:rPr lang="uk-UA" sz="2400" dirty="0"/>
              <a:t> змінюється при кожному додаванні або видаленні кортежів. </a:t>
            </a:r>
          </a:p>
          <a:p>
            <a:pPr algn="just"/>
            <a:r>
              <a:rPr lang="uk-UA" sz="2400" b="1" i="1" dirty="0" err="1"/>
              <a:t>Кардинальність</a:t>
            </a:r>
            <a:r>
              <a:rPr lang="uk-UA" sz="2400" dirty="0"/>
              <a:t> являється властивістю тіла відношення і визначається поточним станом відношення в певний момент часу.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85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4272" y="365125"/>
            <a:ext cx="9379527" cy="1325563"/>
          </a:xfrm>
        </p:spPr>
        <p:txBody>
          <a:bodyPr/>
          <a:lstStyle/>
          <a:p>
            <a:pPr algn="ctr"/>
            <a:r>
              <a:rPr lang="uk-UA" dirty="0" smtClean="0"/>
              <a:t>Цілісна частина реляційної бази даних. Обмеження домену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281381"/>
            <a:ext cx="11222181" cy="4171374"/>
          </a:xfrm>
        </p:spPr>
        <p:txBody>
          <a:bodyPr>
            <a:noAutofit/>
          </a:bodyPr>
          <a:lstStyle/>
          <a:p>
            <a:pPr algn="just"/>
            <a:r>
              <a:rPr lang="uk-UA" sz="2000" b="1" dirty="0"/>
              <a:t>Домен</a:t>
            </a:r>
            <a:r>
              <a:rPr lang="uk-UA" sz="2000" dirty="0"/>
              <a:t> розглядається як підмножина значень деякого типу даних, які мають певний зміст. </a:t>
            </a:r>
          </a:p>
          <a:p>
            <a:pPr algn="just"/>
            <a:r>
              <a:rPr lang="uk-UA" sz="2000" b="1" i="1" dirty="0" smtClean="0"/>
              <a:t>Домен</a:t>
            </a:r>
            <a:r>
              <a:rPr lang="uk-UA" sz="2000" dirty="0" smtClean="0"/>
              <a:t> </a:t>
            </a:r>
            <a:r>
              <a:rPr lang="uk-UA" sz="2000" dirty="0"/>
              <a:t>має унікальне ім’я у межах бази даних, він визначений на простому </a:t>
            </a:r>
            <a:r>
              <a:rPr lang="uk-UA" sz="2000" dirty="0" smtClean="0"/>
              <a:t>типі </a:t>
            </a:r>
            <a:r>
              <a:rPr lang="uk-UA" sz="2000" dirty="0"/>
              <a:t>даних або на іншому домені. </a:t>
            </a:r>
          </a:p>
          <a:p>
            <a:pPr algn="just"/>
            <a:r>
              <a:rPr lang="uk-UA" sz="2000" dirty="0" smtClean="0"/>
              <a:t>Наявн</a:t>
            </a:r>
            <a:r>
              <a:rPr lang="uk-UA" sz="2000" dirty="0"/>
              <a:t>а</a:t>
            </a:r>
            <a:r>
              <a:rPr lang="uk-UA" sz="2000" dirty="0" smtClean="0"/>
              <a:t> логічна умова, </a:t>
            </a:r>
            <a:r>
              <a:rPr lang="uk-UA" sz="2000" dirty="0"/>
              <a:t>яка дозволяє описати підмножину даних, допустимих для цього домену. Наприклад, домен </a:t>
            </a:r>
            <a:r>
              <a:rPr lang="en-US" sz="2000" dirty="0"/>
              <a:t>D, </a:t>
            </a:r>
            <a:r>
              <a:rPr lang="uk-UA" sz="2000" dirty="0"/>
              <a:t>який має зміст «вік співробітника</a:t>
            </a:r>
            <a:r>
              <a:rPr lang="uk-UA" sz="2000" dirty="0" smtClean="0"/>
              <a:t>», можна </a:t>
            </a:r>
            <a:r>
              <a:rPr lang="uk-UA" sz="2000" dirty="0"/>
              <a:t>описати як наступну підмножину множини натуральних чисел</a:t>
            </a:r>
            <a:r>
              <a:rPr lang="uk-UA" sz="2000" dirty="0" smtClean="0"/>
              <a:t>: (</a:t>
            </a:r>
            <a:r>
              <a:rPr lang="en-US" sz="2000" dirty="0"/>
              <a:t>D=n</a:t>
            </a:r>
            <a:r>
              <a:rPr lang="uk-UA" sz="2000" dirty="0"/>
              <a:t>є</a:t>
            </a:r>
            <a:r>
              <a:rPr lang="en-US" sz="2000" dirty="0"/>
              <a:t>N: n&gt;=18 and n&lt;=60). </a:t>
            </a:r>
          </a:p>
          <a:p>
            <a:pPr algn="just"/>
            <a:r>
              <a:rPr lang="uk-UA" sz="2000" dirty="0"/>
              <a:t>Основне призначення доменів: вони обмежують порівняння. Некоректно, з логічної точки зору, порівнювати значення з різних доменів, навіть якщо вони мають однаковий тип.</a:t>
            </a:r>
          </a:p>
        </p:txBody>
      </p:sp>
    </p:spTree>
    <p:extLst>
      <p:ext uri="{BB962C8B-B14F-4D97-AF65-F5344CB8AC3E}">
        <p14:creationId xmlns:p14="http://schemas.microsoft.com/office/powerpoint/2010/main" val="34643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5672" y="365125"/>
            <a:ext cx="9608127" cy="1325563"/>
          </a:xfrm>
        </p:spPr>
        <p:txBody>
          <a:bodyPr/>
          <a:lstStyle/>
          <a:p>
            <a:pPr algn="ctr"/>
            <a:r>
              <a:rPr lang="uk-UA" dirty="0" smtClean="0"/>
              <a:t>Ключове слово NULL в реляційній моделі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603500"/>
            <a:ext cx="11159835" cy="2851727"/>
          </a:xfrm>
        </p:spPr>
        <p:txBody>
          <a:bodyPr/>
          <a:lstStyle/>
          <a:p>
            <a:pPr algn="just"/>
            <a:r>
              <a:rPr lang="uk-UA" sz="2400" dirty="0" smtClean="0"/>
              <a:t>NULL вказує, що значення атрибута в даний момент невідоме, або неприйнятне для цього кортежу</a:t>
            </a:r>
            <a:r>
              <a:rPr lang="en-US" sz="2400" dirty="0" smtClean="0"/>
              <a:t>.</a:t>
            </a:r>
            <a:endParaRPr lang="uk-UA" sz="2400" dirty="0" smtClean="0"/>
          </a:p>
          <a:p>
            <a:pPr algn="just"/>
            <a:r>
              <a:rPr lang="uk-UA" sz="2400" dirty="0" smtClean="0"/>
              <a:t>NULL є способом опрацювання невизначених, неповних або незвичних даних</a:t>
            </a:r>
            <a:r>
              <a:rPr lang="en-US" sz="2400" dirty="0" smtClean="0"/>
              <a:t>.</a:t>
            </a:r>
            <a:endParaRPr lang="uk-UA" sz="2400" dirty="0" smtClean="0"/>
          </a:p>
          <a:p>
            <a:pPr algn="just"/>
            <a:r>
              <a:rPr lang="uk-UA" sz="2400" dirty="0" smtClean="0"/>
              <a:t>NULL не слід розуміти як нульове значення або заповнений пробілами текстовий рядок.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94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Інші визначення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804251"/>
            <a:ext cx="11222182" cy="3870037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/>
              <a:t>Схема (зміст) бази даних </a:t>
            </a:r>
            <a:r>
              <a:rPr lang="uk-UA" sz="2400" dirty="0"/>
              <a:t>– це опис бази </a:t>
            </a:r>
            <a:r>
              <a:rPr lang="uk-UA" sz="2400" dirty="0" smtClean="0"/>
              <a:t>даних.</a:t>
            </a:r>
            <a:endParaRPr lang="uk-UA" sz="2400" dirty="0"/>
          </a:p>
          <a:p>
            <a:pPr algn="just"/>
            <a:r>
              <a:rPr lang="uk-UA" sz="2400" b="1" dirty="0"/>
              <a:t>Стан (деталізація) бази </a:t>
            </a:r>
            <a:r>
              <a:rPr lang="uk-UA" sz="2400" b="1" dirty="0" smtClean="0"/>
              <a:t>даних </a:t>
            </a:r>
            <a:r>
              <a:rPr lang="uk-UA" sz="2400" dirty="0" smtClean="0"/>
              <a:t>– </a:t>
            </a:r>
            <a:r>
              <a:rPr lang="uk-UA" sz="2400" dirty="0"/>
              <a:t>це сукупність інформації, що зберігається в базі даних в будь-який певний момент </a:t>
            </a:r>
            <a:r>
              <a:rPr lang="uk-UA" sz="2400" dirty="0" smtClean="0"/>
              <a:t>часу.</a:t>
            </a:r>
            <a:endParaRPr lang="en-US" sz="2400" dirty="0" smtClean="0"/>
          </a:p>
          <a:p>
            <a:pPr algn="just"/>
            <a:r>
              <a:rPr lang="uk-UA" sz="2400" b="1" dirty="0"/>
              <a:t>«Дані» в концепції баз даних </a:t>
            </a:r>
            <a:r>
              <a:rPr lang="uk-UA" sz="2400" dirty="0"/>
              <a:t>– це набір конкретних значень, параметрів, які характеризують об’єкт, умову, ситуацію або інші фактори. </a:t>
            </a:r>
          </a:p>
          <a:p>
            <a:pPr algn="just"/>
            <a:r>
              <a:rPr lang="uk-UA" sz="2400" b="1" dirty="0"/>
              <a:t>Модель даних </a:t>
            </a:r>
            <a:r>
              <a:rPr lang="uk-UA" sz="2400" dirty="0"/>
              <a:t>– це представлення «реальних» об’єктів, подій та існуючих між ними зв’язків. </a:t>
            </a:r>
          </a:p>
          <a:p>
            <a:pPr algn="just"/>
            <a:r>
              <a:rPr lang="uk-UA" sz="2400" b="1" dirty="0"/>
              <a:t>«Модель даних» в концепції баз даних </a:t>
            </a:r>
            <a:r>
              <a:rPr lang="uk-UA" sz="2400" dirty="0"/>
              <a:t>– це інтегрований набір понять для опису даних, зв’язків між ними та обмежень, які накладаються на </a:t>
            </a:r>
            <a:r>
              <a:rPr lang="uk-UA" sz="2400" dirty="0" smtClean="0"/>
              <a:t>дані.</a:t>
            </a:r>
            <a:endParaRPr lang="uk-UA" sz="2400" dirty="0"/>
          </a:p>
          <a:p>
            <a:pPr algn="just"/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95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7790" y="365125"/>
            <a:ext cx="9286009" cy="1325563"/>
          </a:xfrm>
        </p:spPr>
        <p:txBody>
          <a:bodyPr/>
          <a:lstStyle/>
          <a:p>
            <a:pPr algn="ctr"/>
            <a:r>
              <a:rPr lang="uk-UA" dirty="0" smtClean="0"/>
              <a:t>Цілісна частина реляційної бази даних. Реляційний ключ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624281"/>
            <a:ext cx="11211790" cy="2716645"/>
          </a:xfrm>
        </p:spPr>
        <p:txBody>
          <a:bodyPr/>
          <a:lstStyle/>
          <a:p>
            <a:pPr algn="just"/>
            <a:r>
              <a:rPr lang="uk-UA" sz="2400" b="1" dirty="0"/>
              <a:t>Ключ відношення </a:t>
            </a:r>
            <a:r>
              <a:rPr lang="uk-UA" sz="2400" dirty="0"/>
              <a:t>– це атрибут чи множина атрибутів, який однозначно ідентифікує кортеж даного відношення. </a:t>
            </a:r>
          </a:p>
          <a:p>
            <a:pPr algn="just"/>
            <a:r>
              <a:rPr lang="uk-UA" sz="2400" dirty="0"/>
              <a:t>Простий ключ складається з одного атрибута, а складений – з декількох атрибутів. </a:t>
            </a:r>
          </a:p>
          <a:p>
            <a:pPr algn="just"/>
            <a:r>
              <a:rPr lang="uk-UA" sz="2400" dirty="0"/>
              <a:t>Поля, за якими побудовано ключ, називаються </a:t>
            </a:r>
            <a:r>
              <a:rPr lang="uk-UA" sz="2400" b="1" i="1" dirty="0"/>
              <a:t>ключовими</a:t>
            </a:r>
            <a:r>
              <a:rPr lang="uk-UA" sz="2400" dirty="0"/>
              <a:t>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9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Значення реляційного ключа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229428"/>
            <a:ext cx="11201400" cy="2758209"/>
          </a:xfrm>
        </p:spPr>
        <p:txBody>
          <a:bodyPr>
            <a:normAutofit/>
          </a:bodyPr>
          <a:lstStyle/>
          <a:p>
            <a:r>
              <a:rPr lang="uk-UA" sz="2400" dirty="0"/>
              <a:t>однозначна ідентифікація рядків таблиці;</a:t>
            </a:r>
          </a:p>
          <a:p>
            <a:r>
              <a:rPr lang="uk-UA" sz="2400" dirty="0"/>
              <a:t>попередження повторень значень атрибута;</a:t>
            </a:r>
          </a:p>
          <a:p>
            <a:r>
              <a:rPr lang="uk-UA" sz="2400" dirty="0"/>
              <a:t>прискорення виконання запитів до БД;</a:t>
            </a:r>
          </a:p>
          <a:p>
            <a:r>
              <a:rPr lang="uk-UA" sz="2400" dirty="0"/>
              <a:t>встановлення зв’язків між окремими таблицями БД;</a:t>
            </a:r>
          </a:p>
          <a:p>
            <a:r>
              <a:rPr lang="uk-UA" sz="2400" dirty="0"/>
              <a:t>використання обмежень цілісності </a:t>
            </a:r>
            <a:r>
              <a:rPr lang="uk-UA" sz="2400" dirty="0" smtClean="0"/>
              <a:t>посилань.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8410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Типи реляційних ключів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530252"/>
            <a:ext cx="11263744" cy="3745345"/>
          </a:xfrm>
        </p:spPr>
        <p:txBody>
          <a:bodyPr/>
          <a:lstStyle/>
          <a:p>
            <a:pPr algn="just"/>
            <a:r>
              <a:rPr lang="uk-UA" sz="2400" b="1" dirty="0" smtClean="0"/>
              <a:t>Потенційні </a:t>
            </a:r>
            <a:r>
              <a:rPr lang="uk-UA" sz="2400" dirty="0"/>
              <a:t>(</a:t>
            </a:r>
            <a:r>
              <a:rPr lang="en-US" sz="2400" dirty="0"/>
              <a:t>Candidate Key) – CK: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b="1" i="1" dirty="0" smtClean="0"/>
              <a:t>Первинні </a:t>
            </a:r>
            <a:r>
              <a:rPr lang="uk-UA" sz="2400" dirty="0"/>
              <a:t>(</a:t>
            </a:r>
            <a:r>
              <a:rPr lang="en-US" sz="2400" dirty="0"/>
              <a:t>Primary Key) – </a:t>
            </a:r>
            <a:r>
              <a:rPr lang="en-US" sz="2400" dirty="0" smtClean="0"/>
              <a:t>PK;</a:t>
            </a:r>
            <a:endParaRPr lang="uk-UA" sz="2400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b="1" i="1" dirty="0" smtClean="0"/>
              <a:t>Альтернативні </a:t>
            </a:r>
            <a:r>
              <a:rPr lang="uk-UA" sz="2400" dirty="0" smtClean="0"/>
              <a:t> </a:t>
            </a:r>
            <a:r>
              <a:rPr lang="uk-UA" sz="2400" dirty="0"/>
              <a:t>(</a:t>
            </a:r>
            <a:r>
              <a:rPr lang="en-US" sz="2400" dirty="0"/>
              <a:t>Alternate  Key)  –  AK	</a:t>
            </a:r>
            <a:r>
              <a:rPr lang="uk-UA" sz="2400" dirty="0"/>
              <a:t>або  </a:t>
            </a:r>
            <a:r>
              <a:rPr lang="uk-UA" sz="2400" b="1" i="1" dirty="0" smtClean="0"/>
              <a:t>Вторинні</a:t>
            </a:r>
            <a:r>
              <a:rPr lang="uk-UA" sz="2400" dirty="0" smtClean="0"/>
              <a:t> (</a:t>
            </a:r>
            <a:r>
              <a:rPr lang="en-US" sz="2400" dirty="0"/>
              <a:t>Secondary Key) – SK, </a:t>
            </a:r>
            <a:r>
              <a:rPr lang="uk-UA" sz="2400" dirty="0"/>
              <a:t>або </a:t>
            </a:r>
            <a:r>
              <a:rPr lang="uk-UA" sz="2400" b="1" i="1" dirty="0"/>
              <a:t>Унікальні</a:t>
            </a:r>
            <a:r>
              <a:rPr lang="uk-UA" sz="2400" dirty="0"/>
              <a:t> (</a:t>
            </a:r>
            <a:r>
              <a:rPr lang="en-US" sz="2400" dirty="0"/>
              <a:t>Unique Key) – UK.</a:t>
            </a:r>
          </a:p>
          <a:p>
            <a:pPr algn="just"/>
            <a:r>
              <a:rPr lang="uk-UA" sz="2400" b="1" dirty="0" smtClean="0"/>
              <a:t>Зовнішні</a:t>
            </a:r>
            <a:r>
              <a:rPr lang="uk-UA" sz="2400" dirty="0" smtClean="0"/>
              <a:t> </a:t>
            </a:r>
            <a:r>
              <a:rPr lang="uk-UA" sz="2400" dirty="0"/>
              <a:t>(</a:t>
            </a:r>
            <a:r>
              <a:rPr lang="en-US" sz="2400" dirty="0"/>
              <a:t>Foreign Key) – FK.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639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5444" y="365125"/>
            <a:ext cx="9348355" cy="1325563"/>
          </a:xfrm>
        </p:spPr>
        <p:txBody>
          <a:bodyPr/>
          <a:lstStyle/>
          <a:p>
            <a:pPr algn="ctr"/>
            <a:r>
              <a:rPr lang="uk-UA" dirty="0" smtClean="0"/>
              <a:t>Типи реляційних ключів. Потенційний ключ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272802"/>
            <a:ext cx="11170227" cy="3267364"/>
          </a:xfrm>
        </p:spPr>
        <p:txBody>
          <a:bodyPr/>
          <a:lstStyle/>
          <a:p>
            <a:pPr algn="just"/>
            <a:r>
              <a:rPr lang="uk-UA" sz="2400" b="1" dirty="0"/>
              <a:t>Потенційний ключ </a:t>
            </a:r>
            <a:r>
              <a:rPr lang="uk-UA" sz="2400" dirty="0"/>
              <a:t>– це ключ, який є унікальним і ненадлишковим. </a:t>
            </a:r>
          </a:p>
          <a:p>
            <a:pPr algn="just"/>
            <a:r>
              <a:rPr lang="uk-UA" sz="2400" dirty="0"/>
              <a:t>Будь-яке відношення має хоча б один потенційний ключ. Дійсно, якщо ніякий атрибут або група атрибутів не є потенційним ключем, то завдяки унікальності кортежів усі атрибути разом утворюють потенційний ключ.</a:t>
            </a:r>
          </a:p>
          <a:p>
            <a:pPr algn="just"/>
            <a:r>
              <a:rPr lang="uk-UA" sz="2400" dirty="0"/>
              <a:t>Відношення може мати декілька потенційних ключів. Традиційно один з них об’являється первинним ключем, а інші альтернативними.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27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Типи реляційних ключів. </a:t>
            </a:r>
            <a:br>
              <a:rPr lang="uk-UA" altLang="ru-RU" dirty="0"/>
            </a:br>
            <a:r>
              <a:rPr lang="uk-UA" altLang="ru-RU" dirty="0"/>
              <a:t>Первинний і альтернативні ключі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575142"/>
            <a:ext cx="11139055" cy="3307427"/>
          </a:xfrm>
        </p:spPr>
        <p:txBody>
          <a:bodyPr/>
          <a:lstStyle/>
          <a:p>
            <a:pPr algn="just"/>
            <a:r>
              <a:rPr lang="uk-UA" sz="2400" b="1" dirty="0"/>
              <a:t>Первинний ключ </a:t>
            </a:r>
            <a:r>
              <a:rPr lang="uk-UA" sz="2400" dirty="0"/>
              <a:t>(</a:t>
            </a:r>
            <a:r>
              <a:rPr lang="en-US" sz="2400" dirty="0"/>
              <a:t>PK, Primary Key) – </a:t>
            </a:r>
            <a:r>
              <a:rPr lang="uk-UA" sz="2400" dirty="0"/>
              <a:t>це потенційний ключ, який вибраний для унікальної ідентифікації кортежів всередині відношення. </a:t>
            </a:r>
          </a:p>
          <a:p>
            <a:pPr algn="just"/>
            <a:r>
              <a:rPr lang="uk-UA" sz="2400" dirty="0"/>
              <a:t>Відношення не обов’язково повинне мати первинний ключ, але бажано завжди визначати потенційний ключ.</a:t>
            </a:r>
          </a:p>
          <a:p>
            <a:pPr algn="just"/>
            <a:r>
              <a:rPr lang="uk-UA" sz="2400" dirty="0"/>
              <a:t>Потенційні ключі, які не вибрані в якості первинного ключа, називаються </a:t>
            </a:r>
            <a:r>
              <a:rPr lang="uk-UA" sz="2400" b="1" dirty="0"/>
              <a:t>альтернативними ключами</a:t>
            </a:r>
            <a:r>
              <a:rPr lang="uk-UA" sz="2400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66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0" y="365125"/>
            <a:ext cx="9639300" cy="1325563"/>
          </a:xfrm>
        </p:spPr>
        <p:txBody>
          <a:bodyPr/>
          <a:lstStyle/>
          <a:p>
            <a:pPr algn="ctr"/>
            <a:r>
              <a:rPr lang="uk-UA" altLang="ru-RU" dirty="0"/>
              <a:t>Типи реляційних ключів. Зовнішній ключ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572326"/>
            <a:ext cx="11179055" cy="2976419"/>
          </a:xfrm>
        </p:spPr>
        <p:txBody>
          <a:bodyPr/>
          <a:lstStyle/>
          <a:p>
            <a:pPr algn="just"/>
            <a:r>
              <a:rPr lang="uk-UA" sz="2400" b="1" dirty="0"/>
              <a:t>Зовнішній ключ </a:t>
            </a:r>
            <a:r>
              <a:rPr lang="uk-UA" sz="2400" dirty="0"/>
              <a:t>(</a:t>
            </a:r>
            <a:r>
              <a:rPr lang="en-US" sz="2400" dirty="0"/>
              <a:t>FK, Foreign Key) – </a:t>
            </a:r>
            <a:r>
              <a:rPr lang="uk-UA" sz="2400" dirty="0"/>
              <a:t>це один або декілька атрибутів відношення (дочірнє відношення), які одночасно є потенційними ключами іншого відношення (батьківське відношення).</a:t>
            </a:r>
          </a:p>
          <a:p>
            <a:pPr algn="just"/>
            <a:r>
              <a:rPr lang="uk-UA" sz="2400" dirty="0"/>
              <a:t>Зовнішній ключ, як і потенційний, може бути простим і складеним. </a:t>
            </a:r>
          </a:p>
          <a:p>
            <a:pPr algn="just"/>
            <a:r>
              <a:rPr lang="uk-UA" sz="2400" dirty="0"/>
              <a:t>Зовнішній ключ повинен бути визначений на тих же доменах, що і відповідний первинний ключ батьківського відношення.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84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Реляційна цілісність</a:t>
            </a:r>
            <a:r>
              <a:rPr lang="ru-RU" altLang="ru-RU" dirty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180618" cy="3416300"/>
          </a:xfrm>
        </p:spPr>
        <p:txBody>
          <a:bodyPr/>
          <a:lstStyle/>
          <a:p>
            <a:pPr algn="just"/>
            <a:r>
              <a:rPr lang="uk-UA" sz="2400" dirty="0"/>
              <a:t>Задаються </a:t>
            </a:r>
            <a:r>
              <a:rPr lang="uk-UA" sz="2400" b="1" dirty="0"/>
              <a:t>два правила цілісності</a:t>
            </a:r>
            <a:r>
              <a:rPr lang="uk-UA" sz="2400" dirty="0"/>
              <a:t>, які є обмеженнями для всіх допустимих станів бази даних. Ці два основних правила реляційної моделі називаються: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/>
              <a:t>цілісністю </a:t>
            </a:r>
            <a:r>
              <a:rPr lang="uk-UA" sz="2400" dirty="0" smtClean="0"/>
              <a:t>сутностей</a:t>
            </a:r>
            <a:r>
              <a:rPr lang="en-US" sz="2400" dirty="0" smtClean="0"/>
              <a:t>;</a:t>
            </a:r>
            <a:r>
              <a:rPr lang="uk-UA" sz="2400" dirty="0" smtClean="0"/>
              <a:t> </a:t>
            </a:r>
            <a:endParaRPr lang="en-US" sz="2400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цілісністю посилань</a:t>
            </a:r>
            <a:r>
              <a:rPr lang="en-US" sz="2400" dirty="0"/>
              <a:t>.</a:t>
            </a:r>
            <a:r>
              <a:rPr lang="uk-UA" sz="2400" dirty="0" smtClean="0"/>
              <a:t> </a:t>
            </a:r>
            <a:endParaRPr lang="uk-UA" sz="2400" dirty="0"/>
          </a:p>
          <a:p>
            <a:pPr algn="just"/>
            <a:r>
              <a:rPr lang="uk-UA" sz="2400" dirty="0" smtClean="0"/>
              <a:t>СУБД </a:t>
            </a:r>
            <a:r>
              <a:rPr lang="uk-UA" sz="2400" dirty="0"/>
              <a:t>вважається реляційною у повному сенсі, якщо у неї є стандартні засоби автоматичної реалізації обмежень цілісності сутностей і цілісності посилань.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88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Правило цілісності сутностей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665846"/>
            <a:ext cx="11180617" cy="2945245"/>
          </a:xfrm>
        </p:spPr>
        <p:txBody>
          <a:bodyPr/>
          <a:lstStyle/>
          <a:p>
            <a:pPr algn="just"/>
            <a:r>
              <a:rPr lang="uk-UA" sz="2400" b="1" dirty="0"/>
              <a:t>Сутність</a:t>
            </a:r>
            <a:r>
              <a:rPr lang="uk-UA" sz="2400" dirty="0"/>
              <a:t> в реляційній моделі </a:t>
            </a:r>
            <a:r>
              <a:rPr lang="uk-UA" sz="2400" dirty="0" smtClean="0"/>
              <a:t>– </a:t>
            </a:r>
            <a:r>
              <a:rPr lang="uk-UA" sz="2400" dirty="0"/>
              <a:t>це  синонім відношення або </a:t>
            </a:r>
            <a:r>
              <a:rPr lang="uk-UA" sz="2400" dirty="0" smtClean="0"/>
              <a:t>таблиці</a:t>
            </a:r>
            <a:r>
              <a:rPr lang="en-US" sz="2400" dirty="0"/>
              <a:t>.</a:t>
            </a:r>
            <a:r>
              <a:rPr lang="uk-UA" sz="2400" dirty="0" smtClean="0"/>
              <a:t> </a:t>
            </a:r>
            <a:endParaRPr lang="uk-UA" sz="2400" dirty="0"/>
          </a:p>
          <a:p>
            <a:pPr algn="just"/>
            <a:r>
              <a:rPr lang="uk-UA" sz="2400" dirty="0"/>
              <a:t>Обмеження цілісності сутностей стосується первинних ключів базових відношень (відношень, які реально існують в базі даних</a:t>
            </a:r>
            <a:r>
              <a:rPr lang="uk-UA" sz="2400" dirty="0" smtClean="0"/>
              <a:t>)</a:t>
            </a:r>
            <a:r>
              <a:rPr lang="en-US" sz="2400" dirty="0" smtClean="0"/>
              <a:t>.</a:t>
            </a:r>
            <a:endParaRPr lang="uk-UA" sz="2400" dirty="0"/>
          </a:p>
          <a:p>
            <a:pPr algn="just"/>
            <a:r>
              <a:rPr lang="uk-UA" sz="2400" b="1" i="1" dirty="0"/>
              <a:t>Правило: </a:t>
            </a:r>
            <a:r>
              <a:rPr lang="uk-UA" sz="2400" i="1" dirty="0"/>
              <a:t>в базовому відношенні ні один атрибут первинного ключа не може містити невизначених значень, що позначаються словом </a:t>
            </a:r>
            <a:r>
              <a:rPr lang="en-US" sz="2400" i="1" dirty="0"/>
              <a:t>NULL</a:t>
            </a:r>
            <a:r>
              <a:rPr lang="en-US" sz="2400" dirty="0"/>
              <a:t>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24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Правило цілісності посилань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73564"/>
            <a:ext cx="11170226" cy="3416300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Обмеження цілісності посилань стосується зовнішніх ключів. </a:t>
            </a:r>
          </a:p>
          <a:p>
            <a:pPr algn="just"/>
            <a:r>
              <a:rPr lang="uk-UA" sz="2400" b="1" i="1" dirty="0"/>
              <a:t>Правило: </a:t>
            </a:r>
            <a:r>
              <a:rPr lang="uk-UA" sz="2400" i="1" dirty="0"/>
              <a:t>якщо у відношенні існує зовнішній ключ, то значення зовнішнього ключа повинно відповідати значенню </a:t>
            </a:r>
            <a:r>
              <a:rPr lang="uk-UA" sz="2400" i="1" dirty="0" smtClean="0"/>
              <a:t>потенці</a:t>
            </a:r>
            <a:r>
              <a:rPr lang="uk-UA" sz="2400" i="1" dirty="0"/>
              <a:t>й</a:t>
            </a:r>
            <a:r>
              <a:rPr lang="uk-UA" sz="2400" i="1" dirty="0" smtClean="0"/>
              <a:t>ного </a:t>
            </a:r>
            <a:r>
              <a:rPr lang="uk-UA" sz="2400" i="1" dirty="0"/>
              <a:t>(первинного) ключа деякого кортежу в його батьківському відношенні або задаватись словом </a:t>
            </a:r>
            <a:r>
              <a:rPr lang="en-US" sz="2400" i="1" dirty="0"/>
              <a:t>NULL.</a:t>
            </a:r>
          </a:p>
          <a:p>
            <a:pPr algn="just"/>
            <a:r>
              <a:rPr lang="uk-UA" sz="2400" dirty="0"/>
              <a:t>Обернене твердження є невірним, оскільки у полі зв’язку батьківської таблиці можуть бути значення, на які не посилається ні одне значення зовнішнього </a:t>
            </a:r>
            <a:r>
              <a:rPr lang="uk-UA" sz="2400" dirty="0" smtClean="0"/>
              <a:t>ключа</a:t>
            </a:r>
            <a:r>
              <a:rPr lang="en-US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9282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Зовнішні ключі і типи зв’язку між відношеннями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11790" cy="3416300"/>
          </a:xfrm>
        </p:spPr>
        <p:txBody>
          <a:bodyPr/>
          <a:lstStyle/>
          <a:p>
            <a:pPr algn="just"/>
            <a:r>
              <a:rPr lang="uk-UA" sz="2000" dirty="0"/>
              <a:t>Зовнішній ключ не володіє властивістю унікальності. В дочірньому відношенні може бути декілька кортежів, які посилаються на один і той самий кортеж батьківського відношення. Це тип зв’язку між відношеннями </a:t>
            </a:r>
            <a:r>
              <a:rPr lang="uk-UA" sz="2000" b="1" dirty="0"/>
              <a:t>«один-до-багатьох» </a:t>
            </a:r>
            <a:r>
              <a:rPr lang="uk-UA" sz="2000" dirty="0"/>
              <a:t>(стандартний тип зв’язків зі збереженням цілісності посилань). </a:t>
            </a:r>
          </a:p>
          <a:p>
            <a:pPr algn="just"/>
            <a:r>
              <a:rPr lang="uk-UA" sz="2000" dirty="0"/>
              <a:t>Зовнішній ключ володіє властивістю унікальності </a:t>
            </a:r>
            <a:r>
              <a:rPr lang="uk-UA" sz="2000" dirty="0" smtClean="0"/>
              <a:t>– </a:t>
            </a:r>
            <a:r>
              <a:rPr lang="uk-UA" sz="2000" dirty="0"/>
              <a:t>зв’язок між відношеннями має тип </a:t>
            </a:r>
            <a:r>
              <a:rPr lang="uk-UA" sz="2000" b="1" dirty="0"/>
              <a:t>«один-до-одного</a:t>
            </a:r>
            <a:r>
              <a:rPr lang="uk-UA" sz="2000" b="1" dirty="0" smtClean="0"/>
              <a:t>».</a:t>
            </a:r>
          </a:p>
          <a:p>
            <a:pPr algn="just"/>
            <a:r>
              <a:rPr lang="uk-UA" sz="2000" dirty="0" smtClean="0"/>
              <a:t>Зв’язок </a:t>
            </a:r>
            <a:r>
              <a:rPr lang="uk-UA" sz="2000" b="1" dirty="0"/>
              <a:t>«</a:t>
            </a:r>
            <a:r>
              <a:rPr lang="uk-UA" sz="2000" b="1" dirty="0" smtClean="0"/>
              <a:t>багато-до-багатьох</a:t>
            </a:r>
            <a:r>
              <a:rPr lang="uk-UA" sz="2000" b="1" dirty="0"/>
              <a:t>» </a:t>
            </a:r>
            <a:r>
              <a:rPr lang="uk-UA" sz="2000" dirty="0"/>
              <a:t>означає, що для запису деякої одної таблиці ставляться у відповідність записи іншої таблиці, і навпаки, запису іншої таблиці ставляться у відповідність записи першої</a:t>
            </a:r>
            <a:r>
              <a:rPr lang="uk-UA" sz="2000" dirty="0" smtClean="0"/>
              <a:t>. </a:t>
            </a:r>
            <a:endParaRPr lang="uk-UA" sz="20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42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6682" y="365125"/>
            <a:ext cx="9847118" cy="1325563"/>
          </a:xfrm>
        </p:spPr>
        <p:txBody>
          <a:bodyPr/>
          <a:lstStyle/>
          <a:p>
            <a:pPr algn="ctr"/>
            <a:r>
              <a:rPr lang="uk-UA" altLang="ru-RU" dirty="0"/>
              <a:t>Система управління базами даних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11789" cy="3416300"/>
          </a:xfrm>
        </p:spPr>
        <p:txBody>
          <a:bodyPr>
            <a:normAutofit/>
          </a:bodyPr>
          <a:lstStyle/>
          <a:p>
            <a:pPr algn="just"/>
            <a:r>
              <a:rPr lang="uk-UA" altLang="ru-RU" sz="2400" b="1" dirty="0"/>
              <a:t>СУБД</a:t>
            </a:r>
            <a:r>
              <a:rPr lang="uk-UA" altLang="ru-RU" sz="2400" dirty="0"/>
              <a:t> – це програне забезпечення підтримки інтегрованої сукупності даних, призначене для створення, зберігання, ведення і використання бази даних багатьма користувачами </a:t>
            </a:r>
            <a:r>
              <a:rPr lang="uk-UA" altLang="ru-RU" sz="2400" dirty="0" smtClean="0"/>
              <a:t>(додатками).</a:t>
            </a:r>
          </a:p>
          <a:p>
            <a:pPr algn="just"/>
            <a:r>
              <a:rPr lang="uk-UA" sz="2400" b="1" i="1" u="sng" dirty="0" smtClean="0"/>
              <a:t>Примітка:</a:t>
            </a:r>
            <a:r>
              <a:rPr lang="uk-UA" sz="2400" dirty="0" smtClean="0"/>
              <a:t> «Базою даних» часто з метою спрощення чи навіть помилково називають СУБД. Потрібно розрізняти набір даних (тобто БД) та програмне забезпечення, що призначене для організації та супроводження бази даних</a:t>
            </a:r>
            <a:r>
              <a:rPr lang="ru-RU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17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18" y="365125"/>
            <a:ext cx="9363782" cy="1325563"/>
          </a:xfrm>
        </p:spPr>
        <p:txBody>
          <a:bodyPr/>
          <a:lstStyle/>
          <a:p>
            <a:pPr algn="ctr"/>
            <a:r>
              <a:rPr lang="uk-UA" b="1" i="1" dirty="0" smtClean="0"/>
              <a:t>Примітка. </a:t>
            </a:r>
            <a:r>
              <a:rPr lang="uk-UA" dirty="0" smtClean="0"/>
              <a:t>Приклади складних зв'язків між таблицями</a:t>
            </a:r>
            <a:endParaRPr lang="uk-UA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0017" y="1821969"/>
            <a:ext cx="7351409" cy="20746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9745" y="4347312"/>
            <a:ext cx="7221682" cy="2167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964" y="365125"/>
            <a:ext cx="9254836" cy="1325563"/>
          </a:xfrm>
        </p:spPr>
        <p:txBody>
          <a:bodyPr/>
          <a:lstStyle/>
          <a:p>
            <a:pPr algn="ctr"/>
            <a:r>
              <a:rPr lang="uk-UA" altLang="ru-RU" dirty="0"/>
              <a:t>Маніпулятивна частина реляційної бази даних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139055" cy="3416300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Описує засоби, за допомогою яких: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/>
              <a:t>з даних, що зберігаються в базі даних, можна отримати вибірки або звідні </a:t>
            </a:r>
            <a:r>
              <a:rPr lang="uk-UA" sz="2400" dirty="0" smtClean="0"/>
              <a:t>результати</a:t>
            </a:r>
            <a:r>
              <a:rPr lang="en-US" sz="2400" dirty="0"/>
              <a:t>;</a:t>
            </a:r>
            <a:endParaRPr lang="uk-UA" sz="2400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змінювати </a:t>
            </a:r>
            <a:r>
              <a:rPr lang="uk-UA" sz="2400" dirty="0"/>
              <a:t>самі дані або їх структуру.</a:t>
            </a:r>
          </a:p>
          <a:p>
            <a:pPr algn="just"/>
            <a:r>
              <a:rPr lang="uk-UA" sz="2400" dirty="0"/>
              <a:t>В сучасних промислових СУБД це мова запитів, зокрема </a:t>
            </a:r>
            <a:r>
              <a:rPr lang="en-US" sz="2400" dirty="0"/>
              <a:t>SQL. </a:t>
            </a:r>
            <a:r>
              <a:rPr lang="uk-UA" sz="2400" dirty="0"/>
              <a:t>Усі реляційні СУБД реалізують той чи інший діалект </a:t>
            </a:r>
            <a:r>
              <a:rPr lang="en-US" sz="2400" dirty="0"/>
              <a:t>SQL.</a:t>
            </a:r>
          </a:p>
          <a:p>
            <a:pPr algn="just"/>
            <a:r>
              <a:rPr lang="uk-UA" sz="2400" dirty="0"/>
              <a:t>Мова </a:t>
            </a:r>
            <a:r>
              <a:rPr lang="en-US" sz="2400" dirty="0"/>
              <a:t>SQL </a:t>
            </a:r>
            <a:r>
              <a:rPr lang="uk-UA" sz="2400" dirty="0"/>
              <a:t>є </a:t>
            </a:r>
            <a:r>
              <a:rPr lang="uk-UA" sz="2400" dirty="0" err="1"/>
              <a:t>реляційно</a:t>
            </a:r>
            <a:r>
              <a:rPr lang="uk-UA" sz="2400" dirty="0"/>
              <a:t> повною. Це означає, що будь-який оператор реляційної алгебри може бути виражений певною сукупністю операторів мови </a:t>
            </a:r>
            <a:r>
              <a:rPr lang="en-US" sz="2400" dirty="0"/>
              <a:t>SQL.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794" y="1578134"/>
            <a:ext cx="10052223" cy="4625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98962" y="510475"/>
            <a:ext cx="84893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dirty="0" smtClean="0">
                <a:latin typeface="+mj-lt"/>
                <a:ea typeface="+mj-ea"/>
                <a:cs typeface="+mj-cs"/>
              </a:rPr>
              <a:t>Схема бази </a:t>
            </a:r>
            <a:r>
              <a:rPr lang="uk-UA" sz="4400" dirty="0">
                <a:latin typeface="+mj-lt"/>
                <a:ea typeface="+mj-ea"/>
                <a:cs typeface="+mj-cs"/>
              </a:rPr>
              <a:t>даних кінотеатру</a:t>
            </a:r>
            <a:endParaRPr lang="uk-UA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90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Завдання </a:t>
            </a:r>
            <a:r>
              <a:rPr lang="en-US" dirty="0" smtClean="0"/>
              <a:t>1. </a:t>
            </a:r>
            <a:r>
              <a:rPr lang="uk-UA" dirty="0" smtClean="0"/>
              <a:t>Встановлення </a:t>
            </a:r>
            <a:r>
              <a:rPr lang="en-US" dirty="0" smtClean="0"/>
              <a:t>MySQL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780146"/>
            <a:ext cx="11170227" cy="2488045"/>
          </a:xfrm>
        </p:spPr>
        <p:txBody>
          <a:bodyPr>
            <a:normAutofit/>
          </a:bodyPr>
          <a:lstStyle/>
          <a:p>
            <a:r>
              <a:rPr lang="uk-UA" sz="2400" dirty="0" smtClean="0"/>
              <a:t>Скачати </a:t>
            </a:r>
            <a:r>
              <a:rPr lang="en-US" sz="2400" dirty="0" smtClean="0"/>
              <a:t>MySQL Installer</a:t>
            </a:r>
            <a:r>
              <a:rPr lang="ru-RU" sz="2400" dirty="0" smtClean="0"/>
              <a:t> (</a:t>
            </a:r>
            <a:r>
              <a:rPr lang="en-US" sz="2400" dirty="0">
                <a:hlinkClick r:id="rId2"/>
              </a:rPr>
              <a:t>http://dev.mysql.com/downloads/windows/installer</a:t>
            </a:r>
            <a:r>
              <a:rPr lang="en-US" sz="2400" dirty="0" smtClean="0">
                <a:hlinkClick r:id="rId2"/>
              </a:rPr>
              <a:t>/</a:t>
            </a:r>
            <a:r>
              <a:rPr lang="ru-RU" sz="2400" dirty="0" smtClean="0"/>
              <a:t>).</a:t>
            </a:r>
          </a:p>
          <a:p>
            <a:pPr algn="just"/>
            <a:r>
              <a:rPr lang="uk-UA" sz="2400" dirty="0" smtClean="0"/>
              <a:t>Установити</a:t>
            </a:r>
            <a:r>
              <a:rPr lang="ru-RU" sz="2400" dirty="0" smtClean="0"/>
              <a:t> </a:t>
            </a:r>
            <a:r>
              <a:rPr lang="uk-UA" sz="2400" dirty="0" smtClean="0"/>
              <a:t>необхідні утиліти.</a:t>
            </a:r>
          </a:p>
          <a:p>
            <a:pPr algn="just"/>
            <a:r>
              <a:rPr lang="uk-UA" sz="2400" dirty="0" smtClean="0"/>
              <a:t>Переконатися в працездатності СУБД.</a:t>
            </a:r>
            <a:r>
              <a:rPr lang="ru-RU" sz="2400" dirty="0" smtClean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2758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" y="465877"/>
            <a:ext cx="5850082" cy="43845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82" y="2162562"/>
            <a:ext cx="6012201" cy="45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1" y="386538"/>
            <a:ext cx="6138756" cy="457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5" y="2227120"/>
            <a:ext cx="5818910" cy="43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3" y="601094"/>
            <a:ext cx="4466325" cy="33474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72" y="1962304"/>
            <a:ext cx="4466325" cy="33474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954" y="3105304"/>
            <a:ext cx="5104443" cy="31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5282" y="365125"/>
            <a:ext cx="9618518" cy="1325563"/>
          </a:xfrm>
        </p:spPr>
        <p:txBody>
          <a:bodyPr/>
          <a:lstStyle/>
          <a:p>
            <a:pPr algn="ctr"/>
            <a:r>
              <a:rPr lang="uk-UA" dirty="0" smtClean="0"/>
              <a:t>Завдання </a:t>
            </a:r>
            <a:r>
              <a:rPr lang="uk-UA" dirty="0"/>
              <a:t>2</a:t>
            </a:r>
            <a:r>
              <a:rPr lang="en-US" dirty="0" smtClean="0"/>
              <a:t>.</a:t>
            </a:r>
            <a:r>
              <a:rPr lang="uk-UA" dirty="0" smtClean="0"/>
              <a:t> Створення схеми бази даних авіакаси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670544"/>
            <a:ext cx="11170227" cy="2488045"/>
          </a:xfrm>
        </p:spPr>
        <p:txBody>
          <a:bodyPr>
            <a:normAutofit/>
          </a:bodyPr>
          <a:lstStyle/>
          <a:p>
            <a:pPr algn="just"/>
            <a:r>
              <a:rPr lang="uk-UA" sz="2400" dirty="0" smtClean="0"/>
              <a:t>База даних повинна містити таблиці, в яких буде міститися інформація про </a:t>
            </a:r>
            <a:r>
              <a:rPr lang="uk-UA" sz="2400" b="1" dirty="0" smtClean="0"/>
              <a:t>зареєстрованих користувачів</a:t>
            </a:r>
            <a:r>
              <a:rPr lang="uk-UA" sz="2400" dirty="0" smtClean="0"/>
              <a:t>, що купують авіаквитки; </a:t>
            </a:r>
            <a:r>
              <a:rPr lang="uk-UA" sz="2400" b="1" dirty="0" smtClean="0"/>
              <a:t>пасажирів</a:t>
            </a:r>
            <a:r>
              <a:rPr lang="uk-UA" sz="2400" dirty="0" smtClean="0"/>
              <a:t>, на ім'я яких ці квитки купуються; </a:t>
            </a:r>
            <a:r>
              <a:rPr lang="uk-UA" sz="2400" b="1" dirty="0" smtClean="0"/>
              <a:t>аеропорти</a:t>
            </a:r>
            <a:r>
              <a:rPr lang="uk-UA" sz="2400" dirty="0" smtClean="0"/>
              <a:t>, з яких відбуваються перельоти; </a:t>
            </a:r>
            <a:r>
              <a:rPr lang="uk-UA" sz="2400" b="1" dirty="0" smtClean="0"/>
              <a:t>рейси</a:t>
            </a:r>
            <a:r>
              <a:rPr lang="uk-UA" sz="2400" dirty="0" smtClean="0"/>
              <a:t>, на які можна купити квитки; </a:t>
            </a:r>
            <a:r>
              <a:rPr lang="uk-UA" sz="2400" b="1" dirty="0" smtClean="0"/>
              <a:t>авіаквитки</a:t>
            </a:r>
            <a:r>
              <a:rPr lang="uk-UA" sz="2400" dirty="0" smtClean="0"/>
              <a:t>, які можна купити; </a:t>
            </a:r>
            <a:r>
              <a:rPr lang="uk-UA" sz="2400" b="1" dirty="0" smtClean="0"/>
              <a:t>операції купівлі</a:t>
            </a:r>
            <a:r>
              <a:rPr lang="uk-UA" sz="2400" dirty="0" smtClean="0"/>
              <a:t>, які були здійснені зареєстрованими користувачами.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676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674" y="1423635"/>
            <a:ext cx="11170227" cy="5238252"/>
          </a:xfrm>
        </p:spPr>
        <p:txBody>
          <a:bodyPr>
            <a:normAutofit/>
          </a:bodyPr>
          <a:lstStyle/>
          <a:p>
            <a:pPr algn="just"/>
            <a:r>
              <a:rPr lang="uk-UA" sz="2400" dirty="0" smtClean="0"/>
              <a:t>Про зареєстрованих користувачів вказується така інформація: повне ім'я (прізвище, ім'я та по-батькові), електронна пошта, логін, пароль та номер телефону.</a:t>
            </a:r>
          </a:p>
          <a:p>
            <a:pPr algn="just"/>
            <a:r>
              <a:rPr lang="uk-UA" sz="2400" dirty="0" smtClean="0"/>
              <a:t>Про пасажирів</a:t>
            </a:r>
            <a:r>
              <a:rPr lang="uk-UA" sz="2400" dirty="0"/>
              <a:t>: повне ім'я (прізвище, ім'я та по-батькові</a:t>
            </a:r>
            <a:r>
              <a:rPr lang="uk-UA" sz="2400" dirty="0" smtClean="0"/>
              <a:t>) та номер закордонного паспорту. </a:t>
            </a:r>
          </a:p>
          <a:p>
            <a:pPr algn="just"/>
            <a:r>
              <a:rPr lang="uk-UA" sz="2400" dirty="0" smtClean="0"/>
              <a:t>Про аеропорти: країну та місто розташування аеропорту, повну та скорочену назву аеропорту.</a:t>
            </a:r>
          </a:p>
          <a:p>
            <a:pPr algn="just"/>
            <a:r>
              <a:rPr lang="uk-UA" sz="2400" dirty="0" smtClean="0"/>
              <a:t>Про рейси: дата, час та аеропорт відправлення, дата, час та аеропорт прибуття.</a:t>
            </a:r>
          </a:p>
          <a:p>
            <a:pPr algn="just"/>
            <a:r>
              <a:rPr lang="uk-UA" sz="2400" dirty="0" smtClean="0"/>
              <a:t>Про авіаквитки: ціна квитка та клас перельоту.</a:t>
            </a:r>
          </a:p>
          <a:p>
            <a:pPr algn="just"/>
            <a:r>
              <a:rPr lang="uk-UA" sz="2400" dirty="0" smtClean="0"/>
              <a:t>Про операції купівлі: дата здійснення операції, кількість куплених квитків, зареєстрованого користувача, який здійснив операцію та пасажирів, для яких було куплено квитки.</a:t>
            </a:r>
          </a:p>
          <a:p>
            <a:pPr algn="just"/>
            <a:endParaRPr lang="uk-UA" sz="2400" dirty="0" smtClean="0"/>
          </a:p>
          <a:p>
            <a:pPr algn="just"/>
            <a:endParaRPr lang="uk-UA" sz="2400" dirty="0" smtClean="0"/>
          </a:p>
          <a:p>
            <a:pPr algn="just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628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110" y="1475590"/>
            <a:ext cx="11170227" cy="5238252"/>
          </a:xfrm>
        </p:spPr>
        <p:txBody>
          <a:bodyPr>
            <a:normAutofit/>
          </a:bodyPr>
          <a:lstStyle/>
          <a:p>
            <a:pPr algn="just"/>
            <a:r>
              <a:rPr lang="uk-UA" sz="2400" dirty="0" smtClean="0"/>
              <a:t>Пасажири та зареєстровані користувачі мають спільне поле (</a:t>
            </a:r>
            <a:r>
              <a:rPr lang="uk-UA" sz="2400" dirty="0"/>
              <a:t>повне </a:t>
            </a:r>
            <a:r>
              <a:rPr lang="uk-UA" sz="2400" dirty="0" smtClean="0"/>
              <a:t>ім'я). </a:t>
            </a:r>
          </a:p>
          <a:p>
            <a:pPr algn="just"/>
            <a:r>
              <a:rPr lang="uk-UA" sz="2400" dirty="0" smtClean="0"/>
              <a:t>Кожен зареєстрований користувач може здійснювати багато операцій купівлі квитків. Так само кожен пасажир бути зареєстрований в багатьох операціях купівлі.</a:t>
            </a:r>
          </a:p>
          <a:p>
            <a:pPr algn="just"/>
            <a:r>
              <a:rPr lang="uk-UA" sz="2400" dirty="0" smtClean="0"/>
              <a:t>За одну операцію купівлі може бути куплено декілька квитків на один рейс, але для різних пасажирів.</a:t>
            </a:r>
          </a:p>
          <a:p>
            <a:pPr algn="just"/>
            <a:r>
              <a:rPr lang="uk-UA" sz="2400" dirty="0" smtClean="0"/>
              <a:t>В одній країні є декілька міст, а яких є аеропорти. Так же в одному місті може бути розташовано декілька аеропортів.</a:t>
            </a:r>
          </a:p>
          <a:p>
            <a:pPr algn="just"/>
            <a:r>
              <a:rPr lang="uk-UA" sz="2400" dirty="0" smtClean="0"/>
              <a:t>Для рейсу вказуються завжди 2 аеропорти: аеропорт відправлення і аеропорт прибуття.</a:t>
            </a:r>
          </a:p>
          <a:p>
            <a:pPr algn="just"/>
            <a:r>
              <a:rPr lang="uk-UA" sz="2400" dirty="0" smtClean="0"/>
              <a:t>Кожен квиток має свій клас перельоту, при чому для кожного класу є багато різних квитків. </a:t>
            </a:r>
          </a:p>
          <a:p>
            <a:pPr algn="just"/>
            <a:endParaRPr lang="uk-UA" sz="2400" dirty="0" smtClean="0"/>
          </a:p>
          <a:p>
            <a:pPr algn="just"/>
            <a:endParaRPr lang="uk-UA" sz="2400" dirty="0" smtClean="0"/>
          </a:p>
          <a:p>
            <a:pPr algn="just"/>
            <a:endParaRPr lang="uk-UA" sz="2400" dirty="0" smtClean="0"/>
          </a:p>
          <a:p>
            <a:pPr algn="just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351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Система баз даних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907733"/>
            <a:ext cx="11211790" cy="1521691"/>
          </a:xfrm>
        </p:spPr>
        <p:txBody>
          <a:bodyPr>
            <a:normAutofit/>
          </a:bodyPr>
          <a:lstStyle/>
          <a:p>
            <a:pPr algn="just"/>
            <a:r>
              <a:rPr lang="uk-UA" altLang="ru-RU" sz="2400" b="1" dirty="0"/>
              <a:t>Система баз </a:t>
            </a:r>
            <a:r>
              <a:rPr lang="uk-UA" altLang="ru-RU" sz="2400" b="1" dirty="0" smtClean="0"/>
              <a:t>даних </a:t>
            </a:r>
            <a:r>
              <a:rPr lang="uk-UA" altLang="ru-RU" sz="2400" dirty="0" smtClean="0"/>
              <a:t>– це певна прикладна система, яка використовує базу даних і СУБД, що підтримує цю БД, призначена для вирішення конкретних завдань зберігання і опрацювання даних.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1353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0" y="365125"/>
            <a:ext cx="9639300" cy="1325563"/>
          </a:xfrm>
        </p:spPr>
        <p:txBody>
          <a:bodyPr/>
          <a:lstStyle/>
          <a:p>
            <a:pPr algn="ctr"/>
            <a:r>
              <a:rPr lang="uk-UA" altLang="ru-RU" dirty="0"/>
              <a:t>Розподіл обов’язків в системах з базами даних</a:t>
            </a:r>
            <a:r>
              <a:rPr lang="ru-RU" altLang="ru-RU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330969" y="1930400"/>
            <a:ext cx="7719934" cy="41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20074" y="1449598"/>
            <a:ext cx="11211790" cy="51273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uk-UA" sz="2200" b="1" dirty="0" smtClean="0"/>
              <a:t>Архітектор</a:t>
            </a:r>
            <a:r>
              <a:rPr lang="en-US" sz="2200" b="1" dirty="0" smtClean="0"/>
              <a:t> (</a:t>
            </a:r>
            <a:r>
              <a:rPr lang="uk-UA" sz="2200" b="1" dirty="0" smtClean="0"/>
              <a:t>розробник</a:t>
            </a:r>
            <a:r>
              <a:rPr lang="en-US" sz="2200" b="1" dirty="0" smtClean="0"/>
              <a:t>) БД</a:t>
            </a:r>
            <a:endParaRPr lang="ru-RU" sz="2200" b="1" dirty="0"/>
          </a:p>
          <a:p>
            <a:pPr lvl="0" indent="342900" algn="just">
              <a:buSzPct val="100000"/>
              <a:buFont typeface="+mj-lt"/>
              <a:buAutoNum type="alphaLcParenR"/>
            </a:pPr>
            <a:r>
              <a:rPr lang="uk-UA" sz="2200" dirty="0" smtClean="0"/>
              <a:t>логічної БД: вимагає знання предметної області та визначення бізнес-правил;</a:t>
            </a:r>
            <a:endParaRPr lang="en-US" sz="2200" dirty="0" smtClean="0"/>
          </a:p>
          <a:p>
            <a:pPr lvl="0" indent="342900" algn="just">
              <a:buSzPct val="100000"/>
              <a:buFont typeface="+mj-lt"/>
              <a:buAutoNum type="alphaLcParenR"/>
            </a:pPr>
            <a:r>
              <a:rPr lang="uk-UA" sz="2200" dirty="0" smtClean="0"/>
              <a:t>фізичної БД: </a:t>
            </a:r>
          </a:p>
          <a:p>
            <a:pPr marL="1028700" lvl="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вимагає знання можливостей СУБД</a:t>
            </a:r>
            <a:r>
              <a:rPr lang="en-US" sz="2200" dirty="0" smtClean="0"/>
              <a:t>;</a:t>
            </a:r>
            <a:endParaRPr lang="uk-UA" sz="2200" dirty="0" smtClean="0"/>
          </a:p>
          <a:p>
            <a:pPr marL="1028700" lvl="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перетворення логічної БД у фізичну БД (таблиці, ключі, обмеження</a:t>
            </a:r>
            <a:r>
              <a:rPr lang="ru-RU" sz="2200" dirty="0" smtClean="0"/>
              <a:t>);</a:t>
            </a:r>
            <a:endParaRPr lang="en-US" sz="2200" dirty="0"/>
          </a:p>
          <a:p>
            <a:pPr marL="1028700" lvl="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забезпечення рівня продуктивності</a:t>
            </a:r>
            <a:r>
              <a:rPr lang="en-US" sz="2200" dirty="0" smtClean="0"/>
              <a:t>;</a:t>
            </a:r>
            <a:endParaRPr lang="en-US" sz="2200" dirty="0"/>
          </a:p>
          <a:p>
            <a:pPr marL="1028700" lvl="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забезпечення захисту даних</a:t>
            </a:r>
            <a:r>
              <a:rPr lang="en-US" sz="2200" dirty="0" smtClean="0"/>
              <a:t>.</a:t>
            </a:r>
            <a:endParaRPr lang="ru-RU" sz="2200" dirty="0"/>
          </a:p>
          <a:p>
            <a:pPr lvl="0" algn="just"/>
            <a:r>
              <a:rPr lang="uk-UA" sz="2200" b="1" dirty="0" smtClean="0"/>
              <a:t>Прикладні програмісти</a:t>
            </a:r>
            <a:endParaRPr lang="ru-RU" sz="2200" b="1" dirty="0"/>
          </a:p>
          <a:p>
            <a:pPr marL="342000" indent="0" algn="just">
              <a:buNone/>
            </a:pPr>
            <a:r>
              <a:rPr lang="uk-UA" sz="2200" dirty="0" smtClean="0"/>
              <a:t>Створення </a:t>
            </a:r>
            <a:r>
              <a:rPr lang="ru-RU" sz="2200" dirty="0" smtClean="0"/>
              <a:t>  </a:t>
            </a:r>
            <a:r>
              <a:rPr lang="uk-UA" sz="2200" dirty="0" smtClean="0"/>
              <a:t>користувацького   програмного   забезпечення   з графічним інтерфейсом</a:t>
            </a:r>
            <a:r>
              <a:rPr lang="ru-RU" sz="2200" dirty="0" smtClean="0"/>
              <a:t>.</a:t>
            </a:r>
            <a:endParaRPr lang="uk-UA" sz="2200" b="1" dirty="0"/>
          </a:p>
        </p:txBody>
      </p:sp>
    </p:spTree>
    <p:extLst>
      <p:ext uri="{BB962C8B-B14F-4D97-AF65-F5344CB8AC3E}">
        <p14:creationId xmlns:p14="http://schemas.microsoft.com/office/powerpoint/2010/main" val="3754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199292" y="1347515"/>
            <a:ext cx="11211790" cy="51273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b="1" dirty="0" smtClean="0"/>
              <a:t>Користувачі</a:t>
            </a:r>
            <a:r>
              <a:rPr lang="en-US" b="1" dirty="0" smtClean="0"/>
              <a:t> БД</a:t>
            </a:r>
            <a:endParaRPr lang="ru-RU" b="1" dirty="0"/>
          </a:p>
          <a:p>
            <a:pPr indent="342900" algn="just">
              <a:buSzPct val="100000"/>
              <a:buFont typeface="+mj-lt"/>
              <a:buAutoNum type="alphaLcParenR"/>
            </a:pPr>
            <a:r>
              <a:rPr lang="uk-UA" dirty="0" smtClean="0"/>
              <a:t>«Чайники»:  вміють  вносити  та  переглядати  дані.  Вони нічого не знають про наявність СУБД</a:t>
            </a:r>
            <a:r>
              <a:rPr lang="ru-RU" dirty="0" smtClean="0"/>
              <a:t>;</a:t>
            </a:r>
            <a:endParaRPr lang="en-US" dirty="0"/>
          </a:p>
          <a:p>
            <a:pPr indent="342900" algn="just">
              <a:buSzPct val="100000"/>
              <a:buFont typeface="+mj-lt"/>
              <a:buAutoNum type="alphaLcParenR"/>
            </a:pPr>
            <a:r>
              <a:rPr lang="uk-UA" dirty="0" smtClean="0"/>
              <a:t>Досвідчені користувачі: знайомі зі структурою БД та можливостями СУБД. Можуть написати складний запит на вибірку даних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uk-UA" b="1" dirty="0" smtClean="0"/>
              <a:t>Адміністратори БД</a:t>
            </a:r>
            <a:endParaRPr lang="en-US" dirty="0" smtClean="0"/>
          </a:p>
          <a:p>
            <a:pPr marL="342000" lvl="0" indent="0">
              <a:buNone/>
            </a:pPr>
            <a:r>
              <a:rPr lang="uk-UA" dirty="0" smtClean="0"/>
              <a:t>Відповідають за супроводження: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uk-UA" sz="1800" dirty="0" smtClean="0"/>
              <a:t>розгорнення</a:t>
            </a:r>
            <a:r>
              <a:rPr lang="en-US" sz="1800" dirty="0" smtClean="0"/>
              <a:t> </a:t>
            </a:r>
            <a:r>
              <a:rPr lang="uk-UA" sz="1800" dirty="0" smtClean="0"/>
              <a:t>С</a:t>
            </a:r>
            <a:r>
              <a:rPr lang="ru-RU" sz="1800" dirty="0"/>
              <a:t>У</a:t>
            </a:r>
            <a:r>
              <a:rPr lang="uk-UA" sz="1800" dirty="0" smtClean="0"/>
              <a:t>БД</a:t>
            </a:r>
            <a:r>
              <a:rPr lang="uk-UA" sz="1800" dirty="0"/>
              <a:t> </a:t>
            </a:r>
            <a:r>
              <a:rPr lang="uk-UA" sz="1800" dirty="0" smtClean="0"/>
              <a:t>та</a:t>
            </a:r>
            <a:r>
              <a:rPr lang="uk-UA" sz="1800" dirty="0"/>
              <a:t> </a:t>
            </a:r>
            <a:r>
              <a:rPr lang="uk-UA" sz="1800" dirty="0" smtClean="0"/>
              <a:t>клієнтського</a:t>
            </a:r>
            <a:r>
              <a:rPr lang="uk-UA" sz="1800" dirty="0"/>
              <a:t> </a:t>
            </a:r>
            <a:r>
              <a:rPr lang="uk-UA" sz="1800" dirty="0" smtClean="0"/>
              <a:t>програмного забезпечення</a:t>
            </a:r>
            <a:r>
              <a:rPr lang="ru-RU" sz="1800" dirty="0" smtClean="0"/>
              <a:t>;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uk-UA" sz="1800" dirty="0" smtClean="0"/>
              <a:t>інтеграці</a:t>
            </a:r>
            <a:r>
              <a:rPr lang="uk-UA" sz="1800" dirty="0"/>
              <a:t>ї</a:t>
            </a:r>
            <a:r>
              <a:rPr lang="uk-UA" sz="1800" dirty="0" smtClean="0"/>
              <a:t> БД в СУБД</a:t>
            </a:r>
            <a:r>
              <a:rPr lang="en-US" sz="1800" dirty="0" smtClean="0"/>
              <a:t>;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uk-UA" sz="1800" dirty="0" smtClean="0"/>
              <a:t>забезпечення безпеки даних та їхньої цілісності</a:t>
            </a:r>
            <a:r>
              <a:rPr lang="ru-RU" sz="1800" dirty="0" smtClean="0"/>
              <a:t>;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uk-UA" sz="1800" dirty="0" smtClean="0"/>
              <a:t>резервне  архівування  та  відновлення  даних  у  випадку збоїв</a:t>
            </a:r>
            <a:r>
              <a:rPr lang="ru-RU" sz="1800" dirty="0" smtClean="0"/>
              <a:t>;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uk-UA" sz="1800" dirty="0" smtClean="0"/>
              <a:t>забезпечення максимальної продуктивності</a:t>
            </a:r>
            <a:r>
              <a:rPr lang="en-US" sz="1800" dirty="0" smtClean="0"/>
              <a:t>;</a:t>
            </a:r>
            <a:r>
              <a:rPr lang="en-US" sz="1800" b="1" dirty="0" smtClean="0"/>
              <a:t> </a:t>
            </a:r>
            <a:endParaRPr lang="ru-RU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uk-UA" sz="1800" dirty="0" smtClean="0"/>
              <a:t>взаємодія з адміністратором мережі</a:t>
            </a:r>
            <a:r>
              <a:rPr lang="en-US" sz="1800" dirty="0" smtClean="0"/>
              <a:t>.</a:t>
            </a:r>
            <a:endParaRPr lang="ru-RU" sz="1800" dirty="0"/>
          </a:p>
          <a:p>
            <a:pPr lvl="0" algn="just"/>
            <a:endParaRPr lang="uk-UA" sz="2200" b="1" dirty="0"/>
          </a:p>
        </p:txBody>
      </p:sp>
    </p:spTree>
    <p:extLst>
      <p:ext uri="{BB962C8B-B14F-4D97-AF65-F5344CB8AC3E}">
        <p14:creationId xmlns:p14="http://schemas.microsoft.com/office/powerpoint/2010/main" val="36969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Моделі даних </a:t>
            </a:r>
            <a:r>
              <a:rPr lang="en-US" altLang="ru-RU" dirty="0"/>
              <a:t>ANSI</a:t>
            </a:r>
            <a:r>
              <a:rPr lang="uk-UA" altLang="ru-RU" dirty="0"/>
              <a:t>-</a:t>
            </a:r>
            <a:r>
              <a:rPr lang="en-US" altLang="ru-RU" dirty="0"/>
              <a:t>SPARC</a:t>
            </a:r>
            <a:r>
              <a:rPr lang="ru-RU" altLang="ru-RU" dirty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887842"/>
            <a:ext cx="11263744" cy="3994727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 smtClean="0"/>
              <a:t>Концептуальна модель даних</a:t>
            </a:r>
            <a:r>
              <a:rPr lang="uk-UA" sz="2400" dirty="0" smtClean="0"/>
              <a:t>, яка відображає логічне (або узагальнене) представлення даних, що не залежить від типу вибраної СУБД. </a:t>
            </a:r>
          </a:p>
          <a:p>
            <a:pPr algn="just"/>
            <a:r>
              <a:rPr lang="uk-UA" sz="2400" b="1" dirty="0" smtClean="0"/>
              <a:t>Зовнішня модель даних </a:t>
            </a:r>
            <a:r>
              <a:rPr lang="uk-UA" sz="2400" dirty="0" smtClean="0"/>
              <a:t>– це засоби зображення концептуальної моделі предметної області з врахуванням інтересів конкретних користувачів або прикладних програм. </a:t>
            </a:r>
          </a:p>
          <a:p>
            <a:pPr algn="just"/>
            <a:r>
              <a:rPr lang="uk-UA" sz="2400" b="1" dirty="0" smtClean="0"/>
              <a:t>Внутрішня модель даних </a:t>
            </a:r>
            <a:r>
              <a:rPr lang="uk-UA" sz="2400" dirty="0" smtClean="0"/>
              <a:t>відображає концептуальну модель предметної області з врахуванням способів зберігання даних і методів доступу до них.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7926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F3124F-E882-4F42-9C82-8C392C9AFAD6}" vid="{7E262DEC-25AF-4722-BD2B-1D2A5EC657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541</TotalTime>
  <Words>2604</Words>
  <Application>Microsoft Office PowerPoint</Application>
  <PresentationFormat>Широкоэкранный</PresentationFormat>
  <Paragraphs>185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Wingdings 3</vt:lpstr>
      <vt:lpstr>Template</vt:lpstr>
      <vt:lpstr>Заняття 1. Реляційна модель даних </vt:lpstr>
      <vt:lpstr>Визначення бази даних </vt:lpstr>
      <vt:lpstr>Інші визначення</vt:lpstr>
      <vt:lpstr>Система управління базами даних</vt:lpstr>
      <vt:lpstr>Система баз даних</vt:lpstr>
      <vt:lpstr>Розподіл обов’язків в системах з базами даних </vt:lpstr>
      <vt:lpstr>Презентация PowerPoint</vt:lpstr>
      <vt:lpstr>Презентация PowerPoint</vt:lpstr>
      <vt:lpstr>Моделі даних ANSI-SPARC </vt:lpstr>
      <vt:lpstr>Основні поняття  концептуальної моделі</vt:lpstr>
      <vt:lpstr>Концептуальна модель для бази даних кінотеатру</vt:lpstr>
      <vt:lpstr>СУБД MySQL</vt:lpstr>
      <vt:lpstr>MySQL Workbench</vt:lpstr>
      <vt:lpstr>Презентация PowerPoint</vt:lpstr>
      <vt:lpstr>Презентация PowerPoint</vt:lpstr>
      <vt:lpstr>Реляційна структура даних (за К. Дейтом)</vt:lpstr>
      <vt:lpstr>Структурна частина реляційної бази даних</vt:lpstr>
      <vt:lpstr>Термінологія в реляційній моделі </vt:lpstr>
      <vt:lpstr>Структурна частина реляційної бази даних. Відношення, таблиця</vt:lpstr>
      <vt:lpstr>Презентация PowerPoint</vt:lpstr>
      <vt:lpstr>Структурна частина реляційної бази даних. Атрибут</vt:lpstr>
      <vt:lpstr>Структурна частина реляційної бази даних. Домен</vt:lpstr>
      <vt:lpstr>Структурна частина реляційної бази даних. Кортеж</vt:lpstr>
      <vt:lpstr>Структурна частина реляційної бази даних. Заголовок відношення</vt:lpstr>
      <vt:lpstr>Структурна частина реляційної бази даних. Тіло відношення</vt:lpstr>
      <vt:lpstr>Числові характеристики відношення. Ступінь відношення</vt:lpstr>
      <vt:lpstr>Числові характеристики відношення. Кардинальність</vt:lpstr>
      <vt:lpstr>Цілісна частина реляційної бази даних. Обмеження домену</vt:lpstr>
      <vt:lpstr>Ключове слово NULL в реляційній моделі </vt:lpstr>
      <vt:lpstr>Цілісна частина реляційної бази даних. Реляційний ключ</vt:lpstr>
      <vt:lpstr>Значення реляційного ключа</vt:lpstr>
      <vt:lpstr>Типи реляційних ключів</vt:lpstr>
      <vt:lpstr>Типи реляційних ключів. Потенційний ключ </vt:lpstr>
      <vt:lpstr>Типи реляційних ключів.  Первинний і альтернативні ключі</vt:lpstr>
      <vt:lpstr>Типи реляційних ключів. Зовнішній ключ</vt:lpstr>
      <vt:lpstr>Реляційна цілісність </vt:lpstr>
      <vt:lpstr>Правило цілісності сутностей </vt:lpstr>
      <vt:lpstr>Правило цілісності посилань</vt:lpstr>
      <vt:lpstr>Зовнішні ключі і типи зв’язку між відношеннями</vt:lpstr>
      <vt:lpstr>Примітка. Приклади складних зв'язків між таблицями</vt:lpstr>
      <vt:lpstr>Маніпулятивна частина реляційної бази даних</vt:lpstr>
      <vt:lpstr>Презентация PowerPoint</vt:lpstr>
      <vt:lpstr>Завдання 1. Встановлення MySQL</vt:lpstr>
      <vt:lpstr>Презентация PowerPoint</vt:lpstr>
      <vt:lpstr>Презентация PowerPoint</vt:lpstr>
      <vt:lpstr>Презентация PowerPoint</vt:lpstr>
      <vt:lpstr>Завдання 2. Створення схеми бази даних авіакаси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Заняття 1. Реляційна модель даних</dc:title>
  <dc:creator>Tanya</dc:creator>
  <cp:lastModifiedBy>Tanya</cp:lastModifiedBy>
  <cp:revision>67</cp:revision>
  <dcterms:created xsi:type="dcterms:W3CDTF">2015-01-08T23:38:16Z</dcterms:created>
  <dcterms:modified xsi:type="dcterms:W3CDTF">2015-10-07T08:09:08Z</dcterms:modified>
</cp:coreProperties>
</file>