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  <p:sldId id="264" r:id="rId10"/>
    <p:sldId id="265" r:id="rId11"/>
    <p:sldId id="267" r:id="rId12"/>
    <p:sldId id="266" r:id="rId13"/>
    <p:sldId id="268" r:id="rId14"/>
    <p:sldId id="275" r:id="rId15"/>
    <p:sldId id="269" r:id="rId16"/>
    <p:sldId id="270" r:id="rId17"/>
    <p:sldId id="271" r:id="rId18"/>
    <p:sldId id="272" r:id="rId19"/>
    <p:sldId id="273" r:id="rId20"/>
    <p:sldId id="284" r:id="rId21"/>
    <p:sldId id="274" r:id="rId22"/>
    <p:sldId id="285" r:id="rId23"/>
    <p:sldId id="286" r:id="rId24"/>
    <p:sldId id="287" r:id="rId25"/>
    <p:sldId id="288" r:id="rId26"/>
    <p:sldId id="289" r:id="rId27"/>
    <p:sldId id="292" r:id="rId28"/>
    <p:sldId id="294" r:id="rId29"/>
    <p:sldId id="29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0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462EF3-3C4F-43EE-ACEE-D4B806740EA3}" type="datetimeFigureOut">
              <a:rPr lang="en-US" smtClean="0"/>
              <a:pPr/>
              <a:t>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53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68300E-C023-45CD-A0BE-EDB7A8C6EA8B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22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620EAD-E369-4933-8469-ED7764B56A1B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61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6C0EF2-9919-473B-8215-8616BAF10692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15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9472EB-AC54-4713-BFC2-BEB621108C63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51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9455A0C-791E-4545-B787-F98AD45CD761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536B77-F4F4-4427-AC4F-9A623798AD82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82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BE790C-34EB-4565-8437-CACF4CDB7822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916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4A4C11-22B8-4A4E-8126-B3AF6B948A8E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71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ED06B6-C816-4861-964D-15A98395707D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2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B1A8AB-EA7C-4B1B-9D73-E2551851FABE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59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5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8063" y="2144942"/>
            <a:ext cx="8825658" cy="2677648"/>
          </a:xfrm>
        </p:spPr>
        <p:txBody>
          <a:bodyPr/>
          <a:lstStyle/>
          <a:p>
            <a:pPr algn="ctr"/>
            <a:r>
              <a:rPr lang="uk-UA" dirty="0" smtClean="0"/>
              <a:t>Заняття </a:t>
            </a:r>
            <a:r>
              <a:rPr lang="en-US" smtClean="0"/>
              <a:t>3</a:t>
            </a:r>
            <a:r>
              <a:rPr lang="en-US" dirty="0" smtClean="0"/>
              <a:t>.</a:t>
            </a:r>
            <a:r>
              <a:rPr lang="uk-UA" smtClean="0"/>
              <a:t> </a:t>
            </a:r>
            <a:r>
              <a:rPr lang="uk-UA" dirty="0"/>
              <a:t>Формування </a:t>
            </a:r>
            <a:r>
              <a:rPr lang="en-US" dirty="0"/>
              <a:t>SQL-</a:t>
            </a:r>
            <a:r>
              <a:rPr lang="uk-UA" dirty="0"/>
              <a:t>запиту </a:t>
            </a:r>
            <a:r>
              <a:rPr lang="uk-UA" dirty="0" smtClean="0"/>
              <a:t>на вибірку. Використання агрегатних функцій.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8231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4272" y="365125"/>
            <a:ext cx="9379527" cy="1325563"/>
          </a:xfrm>
        </p:spPr>
        <p:txBody>
          <a:bodyPr/>
          <a:lstStyle/>
          <a:p>
            <a:pPr algn="ctr"/>
            <a:r>
              <a:rPr lang="uk-UA" dirty="0" smtClean="0"/>
              <a:t>Основні типи умов пошуку (предикатів)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1930400"/>
            <a:ext cx="11159835" cy="379764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uk-UA" b="1" dirty="0" smtClean="0"/>
              <a:t>порівняння</a:t>
            </a:r>
            <a:r>
              <a:rPr lang="uk-UA" dirty="0" smtClean="0"/>
              <a:t> – порівнюються результати обчислення одного виразу з результатами обчислення іншого виразу;</a:t>
            </a:r>
          </a:p>
          <a:p>
            <a:pPr algn="just"/>
            <a:r>
              <a:rPr lang="uk-UA" b="1" dirty="0" smtClean="0"/>
              <a:t>діапазон</a:t>
            </a:r>
            <a:r>
              <a:rPr lang="uk-UA" dirty="0" smtClean="0"/>
              <a:t> – перевіряється, чи попадає результат обчислення виразу у заданий діапазон значень;</a:t>
            </a:r>
          </a:p>
          <a:p>
            <a:pPr algn="just"/>
            <a:r>
              <a:rPr lang="uk-UA" b="1" dirty="0" smtClean="0"/>
              <a:t>належність до множини </a:t>
            </a:r>
            <a:r>
              <a:rPr lang="uk-UA" dirty="0" smtClean="0"/>
              <a:t>– перевіряється, чи належить результат обчислення виразу до заданої множини значень;</a:t>
            </a:r>
          </a:p>
          <a:p>
            <a:pPr algn="just"/>
            <a:r>
              <a:rPr lang="uk-UA" b="1" dirty="0" smtClean="0"/>
              <a:t>відповідність шаблону </a:t>
            </a:r>
            <a:r>
              <a:rPr lang="uk-UA" dirty="0" smtClean="0"/>
              <a:t>– перевіряється, чи відповідає деяке символьне значення заданому шаблону;</a:t>
            </a:r>
          </a:p>
          <a:p>
            <a:pPr algn="just"/>
            <a:r>
              <a:rPr lang="uk-UA" b="1" dirty="0" smtClean="0"/>
              <a:t>існування</a:t>
            </a:r>
            <a:r>
              <a:rPr lang="uk-UA" dirty="0" smtClean="0"/>
              <a:t> – перевіряється чи існує хоча б один рядок, який задовольняє умові;</a:t>
            </a:r>
          </a:p>
          <a:p>
            <a:pPr algn="just"/>
            <a:r>
              <a:rPr lang="uk-UA" b="1" dirty="0" smtClean="0"/>
              <a:t>перевірка на невизначене значення</a:t>
            </a:r>
            <a:r>
              <a:rPr lang="uk-UA" dirty="0" smtClean="0"/>
              <a:t> – перевіряється, чи містить заданий стовпець значення NULL.</a:t>
            </a:r>
          </a:p>
          <a:p>
            <a:pPr algn="just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2156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Спеціальні </a:t>
            </a:r>
            <a:r>
              <a:rPr lang="en-US" dirty="0"/>
              <a:t>SQL-</a:t>
            </a:r>
            <a:r>
              <a:rPr lang="uk-UA" dirty="0"/>
              <a:t>предикати.</a:t>
            </a:r>
            <a:br>
              <a:rPr lang="uk-UA" dirty="0"/>
            </a:br>
            <a:r>
              <a:rPr lang="uk-UA" dirty="0"/>
              <a:t>Предикат діапазону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466269"/>
            <a:ext cx="11159835" cy="3416300"/>
          </a:xfrm>
        </p:spPr>
        <p:txBody>
          <a:bodyPr/>
          <a:lstStyle/>
          <a:p>
            <a:pPr algn="just"/>
            <a:r>
              <a:rPr lang="en-US" sz="2400" b="1" dirty="0"/>
              <a:t>BETWEEN</a:t>
            </a:r>
            <a:r>
              <a:rPr lang="en-US" sz="2400" dirty="0"/>
              <a:t> </a:t>
            </a:r>
            <a:r>
              <a:rPr lang="uk-UA" sz="2400" dirty="0"/>
              <a:t>визначає діапазон значень, в який має попадати задане значення стовпця. Включає граничні значення у </a:t>
            </a:r>
            <a:r>
              <a:rPr lang="uk-UA" sz="2400" dirty="0" smtClean="0"/>
              <a:t>діапазон</a:t>
            </a:r>
            <a:r>
              <a:rPr lang="en-US" sz="2400" dirty="0"/>
              <a:t>.</a:t>
            </a:r>
            <a:endParaRPr lang="uk-UA" sz="2400" dirty="0"/>
          </a:p>
          <a:p>
            <a:pPr algn="just"/>
            <a:r>
              <a:rPr lang="en-US" sz="2400" dirty="0"/>
              <a:t>WHERE </a:t>
            </a:r>
            <a:r>
              <a:rPr lang="uk-UA" sz="2400" dirty="0"/>
              <a:t>стовп </a:t>
            </a:r>
            <a:r>
              <a:rPr lang="en-US" sz="2400" dirty="0"/>
              <a:t>BETWEEN </a:t>
            </a:r>
            <a:r>
              <a:rPr lang="uk-UA" sz="2400" dirty="0"/>
              <a:t>зн_1 </a:t>
            </a:r>
            <a:r>
              <a:rPr lang="en-US" sz="2400" dirty="0"/>
              <a:t>AND </a:t>
            </a:r>
            <a:r>
              <a:rPr lang="uk-UA" sz="2400" dirty="0"/>
              <a:t>зн_2;</a:t>
            </a:r>
          </a:p>
          <a:p>
            <a:pPr algn="just"/>
            <a:r>
              <a:rPr lang="uk-UA" sz="2400" dirty="0"/>
              <a:t>На відміну від оператора </a:t>
            </a:r>
            <a:r>
              <a:rPr lang="en-US" sz="2400" dirty="0"/>
              <a:t>IN, </a:t>
            </a:r>
            <a:r>
              <a:rPr lang="uk-UA" sz="2400" dirty="0"/>
              <a:t>оператор </a:t>
            </a:r>
            <a:r>
              <a:rPr lang="en-US" sz="2400" dirty="0"/>
              <a:t>BETWEEN </a:t>
            </a:r>
            <a:r>
              <a:rPr lang="uk-UA" sz="2400" dirty="0"/>
              <a:t>є чутливим до порядку, тобто першим має бути менше значення (як символьне так і числове). </a:t>
            </a:r>
          </a:p>
          <a:p>
            <a:pPr algn="just"/>
            <a:r>
              <a:rPr lang="uk-UA" sz="2400" dirty="0"/>
              <a:t>Має особливості роботи з символьними </a:t>
            </a:r>
            <a:r>
              <a:rPr lang="uk-UA" sz="2400" dirty="0" smtClean="0"/>
              <a:t>значеннями!!! </a:t>
            </a:r>
            <a:endParaRPr lang="uk-UA" sz="2400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6442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Спеціальні SQL-предикати.</a:t>
            </a:r>
            <a:br>
              <a:rPr lang="uk-UA" dirty="0" smtClean="0"/>
            </a:br>
            <a:r>
              <a:rPr lang="uk-UA" dirty="0" smtClean="0"/>
              <a:t>Належність до множини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852882"/>
            <a:ext cx="11159835" cy="2280227"/>
          </a:xfrm>
        </p:spPr>
        <p:txBody>
          <a:bodyPr/>
          <a:lstStyle/>
          <a:p>
            <a:pPr algn="just"/>
            <a:r>
              <a:rPr lang="uk-UA" sz="2400" b="1" dirty="0" smtClean="0"/>
              <a:t>IN</a:t>
            </a:r>
            <a:r>
              <a:rPr lang="uk-UA" sz="2400" dirty="0" smtClean="0"/>
              <a:t> та </a:t>
            </a:r>
            <a:r>
              <a:rPr lang="uk-UA" sz="2400" b="1" dirty="0" smtClean="0"/>
              <a:t>NOT IN </a:t>
            </a:r>
            <a:r>
              <a:rPr lang="uk-UA" sz="2400" dirty="0" smtClean="0"/>
              <a:t>визначає список значень, в який може або не може входити дане значення стовпця</a:t>
            </a:r>
          </a:p>
          <a:p>
            <a:pPr algn="just"/>
            <a:r>
              <a:rPr lang="en-US" sz="2400" dirty="0" smtClean="0"/>
              <a:t>WHERE </a:t>
            </a:r>
            <a:r>
              <a:rPr lang="ru-RU" sz="2400" dirty="0" err="1" smtClean="0"/>
              <a:t>стовп</a:t>
            </a:r>
            <a:r>
              <a:rPr lang="en-US" sz="2400" dirty="0" smtClean="0"/>
              <a:t> IN (</a:t>
            </a:r>
            <a:r>
              <a:rPr lang="ru-RU" sz="2400" dirty="0" smtClean="0"/>
              <a:t>зн_1</a:t>
            </a:r>
            <a:r>
              <a:rPr lang="en-US" sz="2400" dirty="0" smtClean="0"/>
              <a:t>, …);</a:t>
            </a:r>
            <a:endParaRPr lang="uk-UA" sz="2400" dirty="0" smtClean="0"/>
          </a:p>
          <a:p>
            <a:pPr algn="just"/>
            <a:r>
              <a:rPr lang="uk-UA" sz="2400" dirty="0" smtClean="0"/>
              <a:t>Альтернативою є поєднання предикатів порівняння з логічною операцією OR.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8512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Спеціальні </a:t>
            </a:r>
            <a:r>
              <a:rPr lang="en-US" dirty="0"/>
              <a:t>SQL-</a:t>
            </a:r>
            <a:r>
              <a:rPr lang="uk-UA" dirty="0"/>
              <a:t>предикати.</a:t>
            </a:r>
            <a:br>
              <a:rPr lang="uk-UA" dirty="0"/>
            </a:br>
            <a:r>
              <a:rPr lang="uk-UA" dirty="0"/>
              <a:t>Предикат шаблона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364509"/>
            <a:ext cx="11159835" cy="3416300"/>
          </a:xfrm>
        </p:spPr>
        <p:txBody>
          <a:bodyPr/>
          <a:lstStyle/>
          <a:p>
            <a:pPr algn="just"/>
            <a:r>
              <a:rPr lang="en-US" sz="2400" b="1" dirty="0"/>
              <a:t>LIKE</a:t>
            </a:r>
            <a:r>
              <a:rPr lang="en-US" sz="2400" dirty="0"/>
              <a:t> (</a:t>
            </a:r>
            <a:r>
              <a:rPr lang="uk-UA" sz="2400" dirty="0"/>
              <a:t>подібний) та </a:t>
            </a:r>
            <a:r>
              <a:rPr lang="en-US" sz="2400" b="1" dirty="0"/>
              <a:t>NOT LIKE </a:t>
            </a:r>
            <a:r>
              <a:rPr lang="en-US" sz="2400" dirty="0"/>
              <a:t>(</a:t>
            </a:r>
            <a:r>
              <a:rPr lang="uk-UA" sz="2400" dirty="0"/>
              <a:t>не подібний) застосовуються тільки до полів типу </a:t>
            </a:r>
            <a:r>
              <a:rPr lang="en-US" sz="2400" dirty="0"/>
              <a:t>CHAR </a:t>
            </a:r>
            <a:r>
              <a:rPr lang="uk-UA" sz="2400" dirty="0"/>
              <a:t>або </a:t>
            </a:r>
            <a:r>
              <a:rPr lang="en-US" sz="2400" dirty="0"/>
              <a:t>VARCHAR, </a:t>
            </a:r>
            <a:r>
              <a:rPr lang="uk-UA" sz="2400" dirty="0"/>
              <a:t>в яких вони знаходить </a:t>
            </a:r>
            <a:r>
              <a:rPr lang="uk-UA" sz="2400" dirty="0" err="1"/>
              <a:t>підстрічки</a:t>
            </a:r>
            <a:r>
              <a:rPr lang="uk-UA" sz="2400" dirty="0"/>
              <a:t>. В якості умови вони використовують групові символи, або маски, яких є два типи:</a:t>
            </a:r>
          </a:p>
          <a:p>
            <a:pPr indent="342900" algn="just">
              <a:buFont typeface="Wingdings" panose="05000000000000000000" pitchFamily="2" charset="2"/>
              <a:buChar char="§"/>
            </a:pPr>
            <a:r>
              <a:rPr lang="uk-UA" sz="2400" dirty="0"/>
              <a:t>символ підкреслення ( _ ), який заміняє </a:t>
            </a:r>
            <a:r>
              <a:rPr lang="uk-UA" sz="2400" dirty="0" smtClean="0"/>
              <a:t>одиничний символ;</a:t>
            </a:r>
            <a:endParaRPr lang="uk-UA" sz="2400" dirty="0"/>
          </a:p>
          <a:p>
            <a:pPr indent="342900" algn="just">
              <a:buFont typeface="Wingdings" panose="05000000000000000000" pitchFamily="2" charset="2"/>
              <a:buChar char="§"/>
            </a:pPr>
            <a:r>
              <a:rPr lang="uk-UA" sz="2400" dirty="0"/>
              <a:t>знак процента ( % ), який заміняє послідовність символів довільної довжини. </a:t>
            </a:r>
            <a:endParaRPr lang="en-US" sz="2400" dirty="0" smtClean="0"/>
          </a:p>
          <a:p>
            <a:pPr algn="just"/>
            <a:r>
              <a:rPr lang="en-US" sz="2400" dirty="0" smtClean="0"/>
              <a:t>WHERE </a:t>
            </a:r>
            <a:r>
              <a:rPr lang="ru-RU" sz="2400" dirty="0" err="1" smtClean="0"/>
              <a:t>стовп</a:t>
            </a:r>
            <a:r>
              <a:rPr lang="en-US" sz="2400" dirty="0" smtClean="0"/>
              <a:t> LIKE </a:t>
            </a:r>
            <a:r>
              <a:rPr lang="uk-UA" sz="2400" dirty="0"/>
              <a:t>'</a:t>
            </a:r>
            <a:r>
              <a:rPr lang="en-US" sz="2400" dirty="0" smtClean="0"/>
              <a:t> </a:t>
            </a:r>
            <a:r>
              <a:rPr lang="uk-UA" sz="2400" dirty="0" smtClean="0"/>
              <a:t>'</a:t>
            </a:r>
            <a:r>
              <a:rPr lang="en-US" sz="2400" dirty="0" smtClean="0"/>
              <a:t>;</a:t>
            </a:r>
            <a:endParaRPr lang="uk-UA" sz="2400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5753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Спеціальні </a:t>
            </a:r>
            <a:r>
              <a:rPr lang="en-US" dirty="0"/>
              <a:t>SQL-</a:t>
            </a:r>
            <a:r>
              <a:rPr lang="uk-UA" dirty="0"/>
              <a:t>предикати.</a:t>
            </a:r>
            <a:br>
              <a:rPr lang="uk-UA" dirty="0"/>
            </a:br>
            <a:r>
              <a:rPr lang="uk-UA" dirty="0"/>
              <a:t>Предикат </a:t>
            </a:r>
            <a:r>
              <a:rPr lang="uk-UA" dirty="0" smtClean="0"/>
              <a:t>існування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198334"/>
            <a:ext cx="11159835" cy="34163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b="1" dirty="0" smtClean="0"/>
              <a:t>EXISTS</a:t>
            </a:r>
            <a:r>
              <a:rPr lang="uk-UA" b="1" dirty="0" smtClean="0"/>
              <a:t> </a:t>
            </a:r>
            <a:r>
              <a:rPr lang="uk-UA" dirty="0" smtClean="0"/>
              <a:t>та</a:t>
            </a:r>
            <a:r>
              <a:rPr lang="en-US" b="1" dirty="0" smtClean="0"/>
              <a:t> NOT EXISTS</a:t>
            </a:r>
            <a:r>
              <a:rPr lang="en-US" dirty="0" smtClean="0"/>
              <a:t> – </a:t>
            </a:r>
            <a:r>
              <a:rPr lang="uk-UA" dirty="0" smtClean="0"/>
              <a:t>предикати, які повертають </a:t>
            </a:r>
            <a:r>
              <a:rPr lang="uk-UA" dirty="0"/>
              <a:t>значення </a:t>
            </a:r>
            <a:r>
              <a:rPr lang="en-US" dirty="0"/>
              <a:t>TRUE </a:t>
            </a:r>
            <a:r>
              <a:rPr lang="uk-UA" dirty="0"/>
              <a:t>або </a:t>
            </a:r>
            <a:r>
              <a:rPr lang="en-US" dirty="0"/>
              <a:t>FALSE, </a:t>
            </a:r>
            <a:r>
              <a:rPr lang="uk-UA" dirty="0"/>
              <a:t>і </a:t>
            </a:r>
            <a:r>
              <a:rPr lang="uk-UA" dirty="0" smtClean="0"/>
              <a:t>які </a:t>
            </a:r>
            <a:r>
              <a:rPr lang="uk-UA" dirty="0"/>
              <a:t>можна застосовувати окремо або разом з іншими </a:t>
            </a:r>
            <a:r>
              <a:rPr lang="uk-UA" dirty="0" err="1"/>
              <a:t>булевими</a:t>
            </a:r>
            <a:r>
              <a:rPr lang="uk-UA" dirty="0"/>
              <a:t> виразами.</a:t>
            </a:r>
          </a:p>
          <a:p>
            <a:r>
              <a:rPr lang="en-US" dirty="0" smtClean="0"/>
              <a:t>EXISTS </a:t>
            </a:r>
            <a:r>
              <a:rPr lang="uk-UA" dirty="0"/>
              <a:t>не може </a:t>
            </a:r>
            <a:r>
              <a:rPr lang="uk-UA" dirty="0" smtClean="0"/>
              <a:t>використовувати</a:t>
            </a:r>
            <a:r>
              <a:rPr lang="en-US" dirty="0" smtClean="0"/>
              <a:t> </a:t>
            </a:r>
            <a:r>
              <a:rPr lang="uk-UA" dirty="0" smtClean="0"/>
              <a:t>агрегатні функції </a:t>
            </a:r>
            <a:r>
              <a:rPr lang="uk-UA" dirty="0"/>
              <a:t>у своєму </a:t>
            </a:r>
            <a:r>
              <a:rPr lang="uk-UA" dirty="0" err="1"/>
              <a:t>підзапиті</a:t>
            </a:r>
            <a:r>
              <a:rPr lang="uk-UA" dirty="0"/>
              <a:t>.</a:t>
            </a:r>
          </a:p>
          <a:p>
            <a:r>
              <a:rPr lang="uk-UA" dirty="0" smtClean="0"/>
              <a:t>У зв'язаних </a:t>
            </a:r>
            <a:r>
              <a:rPr lang="uk-UA" dirty="0" err="1" smtClean="0"/>
              <a:t>підзапитах</a:t>
            </a:r>
            <a:r>
              <a:rPr lang="uk-UA" dirty="0" smtClean="0"/>
              <a:t> </a:t>
            </a:r>
            <a:r>
              <a:rPr lang="uk-UA" dirty="0"/>
              <a:t>предикат </a:t>
            </a:r>
            <a:r>
              <a:rPr lang="en-US" dirty="0"/>
              <a:t>EXISTS </a:t>
            </a:r>
            <a:r>
              <a:rPr lang="uk-UA" dirty="0"/>
              <a:t>виконується для кожного рядка зовнішньої таблиці.</a:t>
            </a:r>
          </a:p>
          <a:p>
            <a:r>
              <a:rPr lang="uk-UA" dirty="0" smtClean="0"/>
              <a:t>Можна </a:t>
            </a:r>
            <a:r>
              <a:rPr lang="uk-UA" dirty="0"/>
              <a:t>комбінувати предикат </a:t>
            </a:r>
            <a:r>
              <a:rPr lang="en-US" dirty="0"/>
              <a:t>EXISTS </a:t>
            </a:r>
            <a:r>
              <a:rPr lang="uk-UA" dirty="0"/>
              <a:t>із з'єднаннями таблиць</a:t>
            </a:r>
            <a:r>
              <a:rPr lang="uk-UA" dirty="0" smtClean="0"/>
              <a:t>.</a:t>
            </a:r>
          </a:p>
          <a:p>
            <a:r>
              <a:rPr lang="uk-UA" dirty="0" smtClean="0"/>
              <a:t>  </a:t>
            </a:r>
            <a:r>
              <a:rPr lang="en-US" dirty="0" smtClean="0"/>
              <a:t>SELECT </a:t>
            </a:r>
            <a:r>
              <a:rPr lang="en-US" dirty="0"/>
              <a:t>* FROM </a:t>
            </a:r>
            <a:r>
              <a:rPr lang="en-US" dirty="0" smtClean="0"/>
              <a:t>Customers </a:t>
            </a:r>
            <a:endParaRPr lang="uk-UA" dirty="0" smtClean="0"/>
          </a:p>
          <a:p>
            <a:pPr marL="0" indent="457200">
              <a:buNone/>
            </a:pPr>
            <a:r>
              <a:rPr lang="en-US" dirty="0" smtClean="0"/>
              <a:t>WHERE EXISTS</a:t>
            </a:r>
            <a:endParaRPr lang="uk-UA" dirty="0" smtClean="0"/>
          </a:p>
          <a:p>
            <a:pPr marL="0" indent="457200">
              <a:buNone/>
            </a:pPr>
            <a:r>
              <a:rPr lang="en-US" dirty="0" smtClean="0"/>
              <a:t>(</a:t>
            </a:r>
            <a:r>
              <a:rPr lang="en-US" dirty="0"/>
              <a:t>SELECT * </a:t>
            </a:r>
            <a:r>
              <a:rPr lang="en-US"/>
              <a:t>FROM </a:t>
            </a:r>
            <a:r>
              <a:rPr lang="en-US" smtClean="0"/>
              <a:t>Customers </a:t>
            </a:r>
            <a:endParaRPr lang="uk-UA" dirty="0" smtClean="0"/>
          </a:p>
          <a:p>
            <a:pPr marL="0" indent="457200">
              <a:buNone/>
            </a:pPr>
            <a:r>
              <a:rPr lang="en-US" dirty="0" smtClean="0"/>
              <a:t>WHERE City</a:t>
            </a:r>
            <a:r>
              <a:rPr lang="uk-UA" dirty="0" smtClean="0"/>
              <a:t> </a:t>
            </a:r>
            <a:r>
              <a:rPr lang="en-US" dirty="0" smtClean="0"/>
              <a:t>=</a:t>
            </a:r>
            <a:r>
              <a:rPr lang="uk-UA" dirty="0" smtClean="0"/>
              <a:t> '</a:t>
            </a:r>
            <a:r>
              <a:rPr lang="en-US" dirty="0" err="1" smtClean="0"/>
              <a:t>SanJose</a:t>
            </a:r>
            <a:r>
              <a:rPr lang="uk-UA" dirty="0" smtClean="0"/>
              <a:t>'</a:t>
            </a:r>
            <a:r>
              <a:rPr lang="en-US" dirty="0" smtClean="0"/>
              <a:t>);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2805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Спеціальні SQL-предикати.</a:t>
            </a:r>
            <a:br>
              <a:rPr lang="uk-UA" dirty="0" smtClean="0"/>
            </a:br>
            <a:r>
              <a:rPr lang="uk-UA" dirty="0" smtClean="0"/>
              <a:t>Перевірка на значення NULL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811318"/>
            <a:ext cx="11159835" cy="2477655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IS NULL </a:t>
            </a:r>
            <a:r>
              <a:rPr lang="uk-UA" sz="2400" dirty="0"/>
              <a:t>застосовується для виявлення записів, в яких той чи інший стовпець має невідоме </a:t>
            </a:r>
            <a:r>
              <a:rPr lang="uk-UA" sz="2400" dirty="0" smtClean="0"/>
              <a:t>значення</a:t>
            </a:r>
            <a:r>
              <a:rPr lang="en-US" sz="2400" dirty="0"/>
              <a:t>.</a:t>
            </a:r>
            <a:endParaRPr lang="uk-UA" sz="2400" dirty="0"/>
          </a:p>
          <a:p>
            <a:pPr algn="just"/>
            <a:r>
              <a:rPr lang="en-US" sz="2400" b="1" dirty="0"/>
              <a:t>IS NOT NULL </a:t>
            </a:r>
            <a:r>
              <a:rPr lang="uk-UA" sz="2400" dirty="0"/>
              <a:t>застосовується, коли необхідно виключити з результатів </a:t>
            </a:r>
            <a:r>
              <a:rPr lang="uk-UA" sz="2400" dirty="0" smtClean="0"/>
              <a:t>запис </a:t>
            </a:r>
            <a:r>
              <a:rPr lang="uk-UA" sz="2400" dirty="0"/>
              <a:t>з </a:t>
            </a:r>
            <a:r>
              <a:rPr lang="en-US" sz="2400" dirty="0"/>
              <a:t>NULL-</a:t>
            </a:r>
            <a:r>
              <a:rPr lang="uk-UA" sz="2400" dirty="0" smtClean="0"/>
              <a:t>значеннями</a:t>
            </a:r>
            <a:r>
              <a:rPr lang="en-US" sz="2400" dirty="0" smtClean="0"/>
              <a:t>.</a:t>
            </a:r>
            <a:r>
              <a:rPr lang="uk-UA" sz="2400" dirty="0" smtClean="0"/>
              <a:t> </a:t>
            </a:r>
            <a:endParaRPr lang="en-US" sz="2400" dirty="0" smtClean="0"/>
          </a:p>
          <a:p>
            <a:pPr algn="just"/>
            <a:r>
              <a:rPr lang="en-US" sz="2400" dirty="0"/>
              <a:t>WHERE </a:t>
            </a:r>
            <a:r>
              <a:rPr lang="ru-RU" sz="2400" dirty="0" err="1"/>
              <a:t>стовп</a:t>
            </a:r>
            <a:r>
              <a:rPr lang="ru-RU" sz="2400" dirty="0"/>
              <a:t> </a:t>
            </a:r>
            <a:r>
              <a:rPr lang="en-US" sz="2400" dirty="0" smtClean="0"/>
              <a:t>IS NULL;</a:t>
            </a:r>
            <a:endParaRPr lang="en-US" sz="2400" dirty="0"/>
          </a:p>
          <a:p>
            <a:pPr algn="just"/>
            <a:endParaRPr lang="en-US" sz="2400" dirty="0" smtClean="0"/>
          </a:p>
          <a:p>
            <a:pPr algn="just"/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61447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Аргументи</a:t>
            </a:r>
            <a:r>
              <a:rPr lang="en-US" dirty="0" smtClean="0"/>
              <a:t> </a:t>
            </a:r>
            <a:r>
              <a:rPr lang="en-US" dirty="0"/>
              <a:t>GROUP BY </a:t>
            </a:r>
            <a:r>
              <a:rPr lang="uk-UA" dirty="0" smtClean="0"/>
              <a:t>та</a:t>
            </a:r>
            <a:r>
              <a:rPr lang="en-US" dirty="0" smtClean="0"/>
              <a:t> </a:t>
            </a:r>
            <a:r>
              <a:rPr lang="en-US" dirty="0"/>
              <a:t>HAVING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021609"/>
            <a:ext cx="11149445" cy="3416300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/>
              <a:t>GROUP BY </a:t>
            </a:r>
            <a:r>
              <a:rPr lang="uk-UA" sz="2000" dirty="0"/>
              <a:t>служить для групування записів за значеннями одного або декількох </a:t>
            </a:r>
            <a:r>
              <a:rPr lang="uk-UA" sz="2000" dirty="0" smtClean="0"/>
              <a:t>стовпців.</a:t>
            </a:r>
            <a:endParaRPr lang="uk-UA" sz="2000" dirty="0"/>
          </a:p>
          <a:p>
            <a:pPr algn="just"/>
            <a:r>
              <a:rPr lang="uk-UA" sz="2000" dirty="0"/>
              <a:t>Якщо в </a:t>
            </a:r>
            <a:r>
              <a:rPr lang="en-US" sz="2000" dirty="0"/>
              <a:t>SQL-</a:t>
            </a:r>
            <a:r>
              <a:rPr lang="uk-UA" sz="2000" dirty="0"/>
              <a:t>виразі використовується оператор </a:t>
            </a:r>
            <a:r>
              <a:rPr lang="en-US" sz="2000" dirty="0"/>
              <a:t>WHERE, </a:t>
            </a:r>
            <a:r>
              <a:rPr lang="uk-UA" sz="2000" dirty="0"/>
              <a:t>який задає фільтр записів, то оператор </a:t>
            </a:r>
            <a:r>
              <a:rPr lang="en-US" sz="2000" dirty="0"/>
              <a:t>GROUP BY </a:t>
            </a:r>
            <a:r>
              <a:rPr lang="uk-UA" sz="2000" dirty="0"/>
              <a:t>знаходиться і виконується після нього.</a:t>
            </a:r>
          </a:p>
          <a:p>
            <a:pPr algn="just"/>
            <a:r>
              <a:rPr lang="uk-UA" sz="2000" dirty="0"/>
              <a:t>Для визначення, які записи повинні увійти в групи, служить оператор </a:t>
            </a:r>
            <a:r>
              <a:rPr lang="en-US" sz="2000" dirty="0"/>
              <a:t>HAVING, </a:t>
            </a:r>
            <a:r>
              <a:rPr lang="uk-UA" sz="2000" dirty="0"/>
              <a:t>який використовується разом з </a:t>
            </a:r>
            <a:r>
              <a:rPr lang="en-US" sz="2000" dirty="0"/>
              <a:t>GROUP </a:t>
            </a:r>
            <a:r>
              <a:rPr lang="en-US" sz="2000" dirty="0" smtClean="0"/>
              <a:t>BY</a:t>
            </a:r>
            <a:r>
              <a:rPr lang="uk-UA" sz="2000" dirty="0" smtClean="0"/>
              <a:t>.</a:t>
            </a:r>
            <a:endParaRPr lang="en-US" sz="2000" dirty="0"/>
          </a:p>
          <a:p>
            <a:pPr algn="just"/>
            <a:r>
              <a:rPr lang="uk-UA" sz="2000" dirty="0"/>
              <a:t>Якщо оператор </a:t>
            </a:r>
            <a:r>
              <a:rPr lang="en-US" sz="2000" b="1" dirty="0"/>
              <a:t>HAVING</a:t>
            </a:r>
            <a:r>
              <a:rPr lang="en-US" sz="2000" dirty="0"/>
              <a:t> </a:t>
            </a:r>
            <a:r>
              <a:rPr lang="uk-UA" sz="2000" dirty="0"/>
              <a:t>не використовується, то групуванню підлягають усі записи, відфільтровані оператором </a:t>
            </a:r>
            <a:r>
              <a:rPr lang="en-US" sz="2000" dirty="0" smtClean="0"/>
              <a:t>WHERE</a:t>
            </a:r>
            <a:r>
              <a:rPr lang="uk-UA" sz="2000" dirty="0" smtClean="0"/>
              <a:t>.</a:t>
            </a:r>
            <a:endParaRPr lang="en-US" sz="2000" dirty="0"/>
          </a:p>
          <a:p>
            <a:pPr algn="just"/>
            <a:r>
              <a:rPr lang="uk-UA" sz="2000" dirty="0"/>
              <a:t>Якщо </a:t>
            </a:r>
            <a:r>
              <a:rPr lang="en-US" sz="2000" dirty="0"/>
              <a:t>WHERE </a:t>
            </a:r>
            <a:r>
              <a:rPr lang="uk-UA" sz="2000" dirty="0"/>
              <a:t>не використовується, то групуються усі записи </a:t>
            </a:r>
            <a:r>
              <a:rPr lang="uk-UA" sz="2000" dirty="0" smtClean="0"/>
              <a:t>таблиці.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61531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Аргумент </a:t>
            </a:r>
            <a:r>
              <a:rPr lang="en-US" altLang="ru-RU" dirty="0"/>
              <a:t>ODER BY</a:t>
            </a:r>
            <a:r>
              <a:rPr lang="ru-RU" altLang="ru-RU" dirty="0"/>
              <a:t>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1828800"/>
            <a:ext cx="11159835" cy="3713018"/>
          </a:xfrm>
        </p:spPr>
        <p:txBody>
          <a:bodyPr>
            <a:normAutofit/>
          </a:bodyPr>
          <a:lstStyle/>
          <a:p>
            <a:pPr algn="just"/>
            <a:r>
              <a:rPr lang="uk-UA" sz="2400" dirty="0"/>
              <a:t>З</a:t>
            </a:r>
            <a:r>
              <a:rPr lang="uk-UA" sz="2400" dirty="0" smtClean="0"/>
              <a:t>астосовується </a:t>
            </a:r>
            <a:r>
              <a:rPr lang="uk-UA" sz="2400" dirty="0"/>
              <a:t>для упорядкування (сортування) </a:t>
            </a:r>
            <a:r>
              <a:rPr lang="uk-UA" sz="2400" dirty="0" smtClean="0"/>
              <a:t>записів.</a:t>
            </a:r>
            <a:endParaRPr lang="uk-UA" sz="2400" dirty="0"/>
          </a:p>
          <a:p>
            <a:pPr algn="just"/>
            <a:r>
              <a:rPr lang="uk-UA" sz="2400" dirty="0"/>
              <a:t>З</a:t>
            </a:r>
            <a:r>
              <a:rPr lang="uk-UA" sz="2400" dirty="0" smtClean="0"/>
              <a:t>аписується </a:t>
            </a:r>
            <a:r>
              <a:rPr lang="uk-UA" sz="2400" dirty="0"/>
              <a:t>і виконується вкінці </a:t>
            </a:r>
            <a:r>
              <a:rPr lang="uk-UA" sz="2400" dirty="0" smtClean="0"/>
              <a:t>запиту.</a:t>
            </a:r>
            <a:endParaRPr lang="uk-UA" sz="2400" dirty="0"/>
          </a:p>
          <a:p>
            <a:pPr algn="just"/>
            <a:r>
              <a:rPr lang="uk-UA" sz="2400" dirty="0"/>
              <a:t>С</a:t>
            </a:r>
            <a:r>
              <a:rPr lang="uk-UA" sz="2400" dirty="0" smtClean="0"/>
              <a:t>ортує </a:t>
            </a:r>
            <a:r>
              <a:rPr lang="uk-UA" sz="2400" dirty="0"/>
              <a:t>записи усієї таблиці або окремих її груп, у випадку застосування оператора </a:t>
            </a:r>
            <a:r>
              <a:rPr lang="en-US" sz="2400" dirty="0"/>
              <a:t>GROUP </a:t>
            </a:r>
            <a:r>
              <a:rPr lang="en-US" sz="2400" dirty="0" smtClean="0"/>
              <a:t>BY</a:t>
            </a:r>
            <a:r>
              <a:rPr lang="uk-UA" sz="2400" dirty="0" smtClean="0"/>
              <a:t>.</a:t>
            </a:r>
            <a:endParaRPr lang="en-US" sz="2400" dirty="0"/>
          </a:p>
          <a:p>
            <a:pPr algn="just"/>
            <a:r>
              <a:rPr lang="uk-UA" sz="2400" dirty="0"/>
              <a:t>Після імені стовпця групування можна вказувати ключове слово, яке задає режим сортування: </a:t>
            </a:r>
            <a:r>
              <a:rPr lang="en-US" sz="2400" b="1" i="1" dirty="0"/>
              <a:t>ASC</a:t>
            </a:r>
            <a:r>
              <a:rPr lang="en-US" sz="2400" dirty="0"/>
              <a:t> – </a:t>
            </a:r>
            <a:r>
              <a:rPr lang="uk-UA" sz="2400" dirty="0"/>
              <a:t>за зростанням (за замовчуванням) і </a:t>
            </a:r>
            <a:r>
              <a:rPr lang="en-US" sz="2400" b="1" i="1" dirty="0"/>
              <a:t>DESC</a:t>
            </a:r>
            <a:r>
              <a:rPr lang="en-US" sz="2400" dirty="0"/>
              <a:t> – </a:t>
            </a:r>
            <a:r>
              <a:rPr lang="uk-UA" sz="2400" dirty="0"/>
              <a:t>за </a:t>
            </a:r>
            <a:r>
              <a:rPr lang="uk-UA" sz="2400" dirty="0" smtClean="0"/>
              <a:t>спаданням.</a:t>
            </a:r>
            <a:endParaRPr lang="uk-UA" sz="2400" dirty="0"/>
          </a:p>
          <a:p>
            <a:pPr algn="just"/>
            <a:r>
              <a:rPr lang="uk-UA" sz="2400" dirty="0"/>
              <a:t>У</a:t>
            </a:r>
            <a:r>
              <a:rPr lang="uk-UA" sz="2400" dirty="0" smtClean="0"/>
              <a:t>сі </a:t>
            </a:r>
            <a:r>
              <a:rPr lang="uk-UA" sz="2400" dirty="0"/>
              <a:t>стовпці, які впорядковуються, повинні вказуватись у виразі </a:t>
            </a:r>
            <a:r>
              <a:rPr lang="en-US" sz="2400" dirty="0" smtClean="0"/>
              <a:t>SELECT</a:t>
            </a:r>
            <a:r>
              <a:rPr lang="uk-UA" sz="2400" dirty="0" smtClean="0"/>
              <a:t>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76621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80754" y="365125"/>
            <a:ext cx="9473045" cy="1325563"/>
          </a:xfrm>
        </p:spPr>
        <p:txBody>
          <a:bodyPr/>
          <a:lstStyle/>
          <a:p>
            <a:pPr algn="ctr"/>
            <a:r>
              <a:rPr lang="uk-UA" dirty="0" smtClean="0"/>
              <a:t>Агрегатні (статистичні) функції в SQL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042390"/>
            <a:ext cx="11159835" cy="3416300"/>
          </a:xfrm>
        </p:spPr>
        <p:txBody>
          <a:bodyPr/>
          <a:lstStyle/>
          <a:p>
            <a:pPr algn="just"/>
            <a:r>
              <a:rPr lang="en-US" sz="2400" b="1" dirty="0" smtClean="0"/>
              <a:t>COUNT</a:t>
            </a:r>
            <a:r>
              <a:rPr lang="uk-UA" sz="2400" dirty="0" smtClean="0"/>
              <a:t> </a:t>
            </a:r>
            <a:r>
              <a:rPr lang="en-US" sz="2400" dirty="0" smtClean="0"/>
              <a:t>(</a:t>
            </a:r>
            <a:r>
              <a:rPr lang="uk-UA" sz="2400" dirty="0"/>
              <a:t>параметр) – обчислює кількість записів, вказаних у параметрі. </a:t>
            </a:r>
          </a:p>
          <a:p>
            <a:pPr indent="342900" algn="just">
              <a:buFont typeface="Wingdings" panose="05000000000000000000" pitchFamily="2" charset="2"/>
              <a:buChar char="§"/>
            </a:pPr>
            <a:r>
              <a:rPr lang="uk-UA" sz="2400" dirty="0"/>
              <a:t>Якщо необхідно отримати кількість усіх записів, то в якості параметра вказується </a:t>
            </a:r>
            <a:r>
              <a:rPr lang="uk-UA" sz="2400" dirty="0" smtClean="0"/>
              <a:t>* (або унікальний ідентифікатор).</a:t>
            </a:r>
          </a:p>
          <a:p>
            <a:pPr indent="342900" algn="just">
              <a:buFont typeface="Wingdings" panose="05000000000000000000" pitchFamily="2" charset="2"/>
              <a:buChar char="§"/>
            </a:pPr>
            <a:r>
              <a:rPr lang="uk-UA" sz="2400" dirty="0" smtClean="0"/>
              <a:t>Якщо </a:t>
            </a:r>
            <a:r>
              <a:rPr lang="uk-UA" sz="2400" dirty="0"/>
              <a:t>в якості параметра вказано ім’я стовпця, то функція поверне кількість записів, в яких цей стовпець має </a:t>
            </a:r>
            <a:r>
              <a:rPr lang="uk-UA" sz="2400" dirty="0" smtClean="0"/>
              <a:t>не </a:t>
            </a:r>
            <a:r>
              <a:rPr lang="en-US" sz="2400" dirty="0" smtClean="0"/>
              <a:t>NULL </a:t>
            </a:r>
            <a:r>
              <a:rPr lang="uk-UA" sz="2400" dirty="0" smtClean="0"/>
              <a:t>значення.</a:t>
            </a:r>
          </a:p>
          <a:p>
            <a:pPr indent="342900" algn="just">
              <a:buFont typeface="Wingdings" panose="05000000000000000000" pitchFamily="2" charset="2"/>
              <a:buChar char="§"/>
            </a:pPr>
            <a:r>
              <a:rPr lang="uk-UA" sz="2400" dirty="0" smtClean="0"/>
              <a:t>Щоб </a:t>
            </a:r>
            <a:r>
              <a:rPr lang="uk-UA" sz="2400" dirty="0"/>
              <a:t>знати, скільки різних значень має стовпець, перед його іменем вказується ключове слово </a:t>
            </a:r>
            <a:r>
              <a:rPr lang="en-US" sz="2400" dirty="0" smtClean="0"/>
              <a:t>DISTINCT</a:t>
            </a:r>
            <a:r>
              <a:rPr lang="uk-UA" sz="2400" dirty="0" smtClean="0"/>
              <a:t>.</a:t>
            </a:r>
            <a:endParaRPr lang="en-US" sz="2400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5447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220074" y="1834573"/>
            <a:ext cx="11159835" cy="34163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1" dirty="0" smtClean="0"/>
              <a:t>SUM</a:t>
            </a:r>
            <a:r>
              <a:rPr lang="en-US" sz="2400" dirty="0" smtClean="0"/>
              <a:t> (</a:t>
            </a:r>
            <a:r>
              <a:rPr lang="ru-RU" sz="2400" dirty="0"/>
              <a:t>параметр) </a:t>
            </a:r>
            <a:r>
              <a:rPr lang="uk-UA" sz="2400" dirty="0" smtClean="0"/>
              <a:t>– обчислює суму значень стовпця, вказаного як параметр</a:t>
            </a:r>
            <a:r>
              <a:rPr lang="en-US" sz="2400" dirty="0"/>
              <a:t>.</a:t>
            </a:r>
            <a:endParaRPr lang="uk-UA" sz="2400" dirty="0" smtClean="0"/>
          </a:p>
          <a:p>
            <a:pPr algn="just"/>
            <a:r>
              <a:rPr lang="en-US" sz="2400" b="1" dirty="0" smtClean="0"/>
              <a:t>AVG</a:t>
            </a:r>
            <a:r>
              <a:rPr lang="en-US" sz="2400" dirty="0" smtClean="0"/>
              <a:t> (</a:t>
            </a:r>
            <a:r>
              <a:rPr lang="ru-RU" sz="2400" dirty="0"/>
              <a:t>параметр) – </a:t>
            </a:r>
            <a:r>
              <a:rPr lang="uk-UA" sz="2400" dirty="0" smtClean="0"/>
              <a:t>обчислює середнє арифметичне значень стовпця, вказаного в параметрі</a:t>
            </a:r>
            <a:r>
              <a:rPr lang="en-US" sz="2400" dirty="0"/>
              <a:t>.</a:t>
            </a:r>
            <a:endParaRPr lang="uk-UA" sz="2400" dirty="0" smtClean="0"/>
          </a:p>
          <a:p>
            <a:pPr algn="just"/>
            <a:r>
              <a:rPr lang="ru-RU" sz="2400" dirty="0" smtClean="0"/>
              <a:t>Параметр </a:t>
            </a:r>
            <a:r>
              <a:rPr lang="uk-UA" sz="2400" dirty="0" smtClean="0"/>
              <a:t>може представляти собою вираз, який містить ім’я стовпця. </a:t>
            </a:r>
            <a:r>
              <a:rPr lang="uk-UA" sz="2400" dirty="0"/>
              <a:t>Т</a:t>
            </a:r>
            <a:r>
              <a:rPr lang="uk-UA" sz="2400" dirty="0" smtClean="0"/>
              <a:t>оді використання </a:t>
            </a:r>
            <a:r>
              <a:rPr lang="en-US" sz="2400" dirty="0" smtClean="0"/>
              <a:t>DISTINCT </a:t>
            </a:r>
            <a:r>
              <a:rPr lang="uk-UA" sz="2400" dirty="0" smtClean="0"/>
              <a:t>не дозволяється</a:t>
            </a:r>
            <a:r>
              <a:rPr lang="en-US" sz="2400" dirty="0"/>
              <a:t>.</a:t>
            </a:r>
            <a:r>
              <a:rPr lang="uk-UA" sz="2400" dirty="0" smtClean="0"/>
              <a:t> </a:t>
            </a:r>
          </a:p>
          <a:p>
            <a:pPr algn="just"/>
            <a:r>
              <a:rPr lang="ru-RU" sz="2400" dirty="0" smtClean="0"/>
              <a:t>З </a:t>
            </a:r>
            <a:r>
              <a:rPr lang="uk-UA" sz="2400" dirty="0" smtClean="0"/>
              <a:t>функціями</a:t>
            </a:r>
            <a:r>
              <a:rPr lang="ru-RU" sz="2400" dirty="0" smtClean="0"/>
              <a:t> </a:t>
            </a:r>
            <a:r>
              <a:rPr lang="en-US" sz="2400" dirty="0"/>
              <a:t>SUM </a:t>
            </a:r>
            <a:r>
              <a:rPr lang="ru-RU" sz="2400" dirty="0"/>
              <a:t>та </a:t>
            </a:r>
            <a:r>
              <a:rPr lang="en-US" sz="2400" dirty="0"/>
              <a:t>AVG </a:t>
            </a:r>
            <a:r>
              <a:rPr lang="uk-UA" sz="2400" dirty="0" smtClean="0"/>
              <a:t>можуть використовуватись лише числові поля</a:t>
            </a:r>
            <a:r>
              <a:rPr lang="en-US" sz="2400" dirty="0" smtClean="0"/>
              <a:t>.</a:t>
            </a:r>
            <a:endParaRPr lang="ru-RU" sz="2400" dirty="0"/>
          </a:p>
          <a:p>
            <a:pPr marL="0" indent="0" algn="just">
              <a:buNone/>
            </a:pPr>
            <a:endParaRPr lang="en-US" sz="2400" dirty="0" smtClean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4292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8244" y="365125"/>
            <a:ext cx="9805555" cy="1325563"/>
          </a:xfrm>
        </p:spPr>
        <p:txBody>
          <a:bodyPr/>
          <a:lstStyle/>
          <a:p>
            <a:pPr algn="ctr"/>
            <a:r>
              <a:rPr lang="uk-UA" dirty="0"/>
              <a:t>Визначення </a:t>
            </a:r>
            <a:r>
              <a:rPr lang="en-US" dirty="0"/>
              <a:t>SQL-</a:t>
            </a:r>
            <a:r>
              <a:rPr lang="uk-UA" dirty="0" smtClean="0"/>
              <a:t>запиту на вибірку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3306698"/>
            <a:ext cx="11180617" cy="1199573"/>
          </a:xfrm>
        </p:spPr>
        <p:txBody>
          <a:bodyPr>
            <a:normAutofit/>
          </a:bodyPr>
          <a:lstStyle/>
          <a:p>
            <a:pPr algn="just"/>
            <a:r>
              <a:rPr lang="uk-UA" sz="2400" b="1" dirty="0" smtClean="0"/>
              <a:t>Запит на вибірку даних </a:t>
            </a:r>
            <a:r>
              <a:rPr lang="uk-UA" sz="2400" dirty="0" smtClean="0"/>
              <a:t>– це команда або інструкція, яка дається СУБД, щоб вона вивела певну інформацію з таблиць бази даних. 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85082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/>
          <p:cNvSpPr txBox="1">
            <a:spLocks/>
          </p:cNvSpPr>
          <p:nvPr/>
        </p:nvSpPr>
        <p:spPr>
          <a:xfrm>
            <a:off x="220074" y="2364509"/>
            <a:ext cx="11159835" cy="34163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lnSpc>
                <a:spcPct val="90000"/>
              </a:lnSpc>
            </a:pPr>
            <a:r>
              <a:rPr lang="uk-UA" altLang="ru-RU" sz="2400" b="1" dirty="0" smtClean="0"/>
              <a:t>MAX</a:t>
            </a:r>
            <a:r>
              <a:rPr lang="en-US" altLang="ru-RU" sz="2400" b="1" dirty="0" smtClean="0"/>
              <a:t> </a:t>
            </a:r>
            <a:r>
              <a:rPr lang="uk-UA" altLang="ru-RU" sz="2400" dirty="0" smtClean="0"/>
              <a:t>(</a:t>
            </a:r>
            <a:r>
              <a:rPr lang="uk-UA" altLang="ru-RU" sz="2400" dirty="0"/>
              <a:t>параметр) – обчислює найбільше з усіх вибраних значень </a:t>
            </a:r>
            <a:r>
              <a:rPr lang="uk-UA" altLang="ru-RU" sz="2400" dirty="0" smtClean="0"/>
              <a:t>стовпця</a:t>
            </a:r>
            <a:r>
              <a:rPr lang="en-US" altLang="ru-RU" sz="2400" dirty="0"/>
              <a:t>.</a:t>
            </a:r>
            <a:endParaRPr lang="uk-UA" altLang="ru-RU" sz="2400" b="1" dirty="0"/>
          </a:p>
          <a:p>
            <a:pPr marL="571500" indent="-571500" algn="just">
              <a:lnSpc>
                <a:spcPct val="90000"/>
              </a:lnSpc>
            </a:pPr>
            <a:r>
              <a:rPr lang="uk-UA" altLang="ru-RU" sz="2400" b="1" dirty="0" smtClean="0"/>
              <a:t>MIN</a:t>
            </a:r>
            <a:r>
              <a:rPr lang="en-US" altLang="ru-RU" sz="2400" b="1" dirty="0" smtClean="0"/>
              <a:t> </a:t>
            </a:r>
            <a:r>
              <a:rPr lang="uk-UA" altLang="ru-RU" sz="2400" dirty="0" smtClean="0"/>
              <a:t>(</a:t>
            </a:r>
            <a:r>
              <a:rPr lang="uk-UA" altLang="ru-RU" sz="2400" dirty="0"/>
              <a:t>параметр) – обчислює найменше з усіх вибраних значень </a:t>
            </a:r>
            <a:r>
              <a:rPr lang="uk-UA" altLang="ru-RU" sz="2400" dirty="0" smtClean="0"/>
              <a:t>стовпця</a:t>
            </a:r>
            <a:r>
              <a:rPr lang="en-US" altLang="ru-RU" sz="2400" dirty="0" smtClean="0"/>
              <a:t>.</a:t>
            </a:r>
            <a:endParaRPr lang="uk-UA" altLang="ru-RU" sz="2400" dirty="0"/>
          </a:p>
          <a:p>
            <a:pPr marL="571500" indent="-571500" algn="just">
              <a:lnSpc>
                <a:spcPct val="90000"/>
              </a:lnSpc>
            </a:pPr>
            <a:r>
              <a:rPr lang="uk-UA" altLang="ru-RU" sz="2400" dirty="0"/>
              <a:t>З функціями COUNT, MAX і MIN можуть використовуватись і числові, і символьні поля.</a:t>
            </a:r>
            <a:r>
              <a:rPr lang="ru-RU" altLang="ru-RU" sz="2400" dirty="0"/>
              <a:t> </a:t>
            </a:r>
            <a:r>
              <a:rPr lang="en-US" sz="2400" dirty="0" smtClean="0"/>
              <a:t> 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2755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52154" y="365125"/>
            <a:ext cx="9701645" cy="1325563"/>
          </a:xfrm>
        </p:spPr>
        <p:txBody>
          <a:bodyPr/>
          <a:lstStyle/>
          <a:p>
            <a:pPr algn="ctr"/>
            <a:r>
              <a:rPr lang="uk-UA" dirty="0" smtClean="0"/>
              <a:t>Використання агрегатних функцій з групуванням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3093684"/>
            <a:ext cx="11159835" cy="1625600"/>
          </a:xfrm>
        </p:spPr>
        <p:txBody>
          <a:bodyPr/>
          <a:lstStyle/>
          <a:p>
            <a:pPr algn="just"/>
            <a:r>
              <a:rPr lang="uk-UA" sz="2400" dirty="0"/>
              <a:t>Фраза </a:t>
            </a:r>
            <a:r>
              <a:rPr lang="en-US" sz="2400" dirty="0"/>
              <a:t>GROUP BY </a:t>
            </a:r>
            <a:r>
              <a:rPr lang="uk-UA" sz="2400" dirty="0"/>
              <a:t>дозволяє визначати підмножину значень в деякому стовпці і застосовувати агрегатну функцію до цієї підмножини. </a:t>
            </a:r>
          </a:p>
          <a:p>
            <a:pPr algn="just"/>
            <a:r>
              <a:rPr lang="uk-UA" sz="2400" dirty="0"/>
              <a:t>Тоді необхідно оголосити стовпці та агрегатні функції у фразі </a:t>
            </a:r>
            <a:r>
              <a:rPr lang="en-US" sz="2400" dirty="0"/>
              <a:t>SELECT. 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1363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/>
          <p:cNvSpPr txBox="1">
            <a:spLocks/>
          </p:cNvSpPr>
          <p:nvPr/>
        </p:nvSpPr>
        <p:spPr>
          <a:xfrm>
            <a:off x="220074" y="1605972"/>
            <a:ext cx="11159835" cy="449349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lnSpc>
                <a:spcPct val="90000"/>
              </a:lnSpc>
            </a:pPr>
            <a:r>
              <a:rPr lang="uk-UA" sz="2400" dirty="0"/>
              <a:t>Приклад 1. Знайти найбільшу суму, отриману кожним продавцем</a:t>
            </a:r>
            <a:r>
              <a:rPr lang="uk-UA" sz="2400" dirty="0" smtClean="0"/>
              <a:t>:</a:t>
            </a:r>
            <a:endParaRPr lang="uk-UA" sz="2400" dirty="0"/>
          </a:p>
          <a:p>
            <a:pPr marL="571500" indent="-571500" algn="just">
              <a:lnSpc>
                <a:spcPct val="90000"/>
              </a:lnSpc>
            </a:pPr>
            <a:r>
              <a:rPr lang="en-US" sz="2400" dirty="0"/>
              <a:t>SELECT </a:t>
            </a:r>
            <a:r>
              <a:rPr lang="en-US" sz="2400" dirty="0" err="1"/>
              <a:t>snum</a:t>
            </a:r>
            <a:r>
              <a:rPr lang="en-US" sz="2400" dirty="0"/>
              <a:t>, MAX(</a:t>
            </a:r>
            <a:r>
              <a:rPr lang="en-US" sz="2400" dirty="0" err="1"/>
              <a:t>amt</a:t>
            </a:r>
            <a:r>
              <a:rPr lang="en-US" sz="2400" dirty="0"/>
              <a:t>) </a:t>
            </a:r>
            <a:endParaRPr lang="en-US" sz="2400" dirty="0" smtClean="0"/>
          </a:p>
          <a:p>
            <a:pPr marL="0" indent="457200" algn="just">
              <a:lnSpc>
                <a:spcPct val="90000"/>
              </a:lnSpc>
              <a:buNone/>
            </a:pPr>
            <a:r>
              <a:rPr lang="en-US" sz="2400" dirty="0" smtClean="0"/>
              <a:t>  FROM </a:t>
            </a:r>
            <a:r>
              <a:rPr lang="en-US" sz="2400" dirty="0"/>
              <a:t>Orders </a:t>
            </a:r>
          </a:p>
          <a:p>
            <a:pPr marL="0" indent="457200" algn="just">
              <a:lnSpc>
                <a:spcPct val="90000"/>
              </a:lnSpc>
              <a:buNone/>
            </a:pPr>
            <a:r>
              <a:rPr lang="en-US" sz="2400" dirty="0" smtClean="0"/>
              <a:t>  GROUP </a:t>
            </a:r>
            <a:r>
              <a:rPr lang="en-US" sz="2400" dirty="0"/>
              <a:t>BY </a:t>
            </a:r>
            <a:r>
              <a:rPr lang="en-US" sz="2400" dirty="0" err="1"/>
              <a:t>snum</a:t>
            </a:r>
            <a:r>
              <a:rPr lang="en-US" sz="2400" dirty="0"/>
              <a:t>; </a:t>
            </a:r>
          </a:p>
          <a:p>
            <a:pPr marL="571500" indent="-571500" algn="just">
              <a:lnSpc>
                <a:spcPct val="90000"/>
              </a:lnSpc>
            </a:pPr>
            <a:r>
              <a:rPr lang="uk-UA" sz="2400" dirty="0"/>
              <a:t>Результат: 	1001     9891.88 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uk-UA" sz="2400" dirty="0"/>
              <a:t>			</a:t>
            </a:r>
            <a:r>
              <a:rPr lang="en-US" sz="2400" dirty="0" smtClean="0"/>
              <a:t>	</a:t>
            </a:r>
            <a:r>
              <a:rPr lang="uk-UA" sz="2400" dirty="0" smtClean="0"/>
              <a:t>	1002     </a:t>
            </a:r>
            <a:r>
              <a:rPr lang="uk-UA" sz="2400" dirty="0"/>
              <a:t>5160.45 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uk-UA" sz="2400" dirty="0"/>
              <a:t>		</a:t>
            </a:r>
            <a:r>
              <a:rPr lang="en-US" sz="2400" dirty="0" smtClean="0"/>
              <a:t>	</a:t>
            </a:r>
            <a:r>
              <a:rPr lang="uk-UA" sz="2400" dirty="0"/>
              <a:t>	</a:t>
            </a:r>
            <a:r>
              <a:rPr lang="uk-UA" sz="2400" dirty="0" smtClean="0"/>
              <a:t>	1003     </a:t>
            </a:r>
            <a:r>
              <a:rPr lang="uk-UA" sz="2400" dirty="0"/>
              <a:t>1713.23    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uk-UA" sz="2400" dirty="0"/>
              <a:t>	</a:t>
            </a:r>
            <a:r>
              <a:rPr lang="en-US" sz="2400" dirty="0" smtClean="0"/>
              <a:t>	</a:t>
            </a:r>
            <a:r>
              <a:rPr lang="uk-UA" sz="2400" dirty="0"/>
              <a:t>		</a:t>
            </a:r>
            <a:r>
              <a:rPr lang="uk-UA" sz="2400" dirty="0" smtClean="0"/>
              <a:t>	1004     </a:t>
            </a:r>
            <a:r>
              <a:rPr lang="uk-UA" sz="2400" dirty="0"/>
              <a:t>1900.10 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400" dirty="0" smtClean="0"/>
              <a:t>	</a:t>
            </a:r>
            <a:r>
              <a:rPr lang="uk-UA" sz="2400" dirty="0"/>
              <a:t>			</a:t>
            </a:r>
            <a:r>
              <a:rPr lang="uk-UA" sz="2400" dirty="0" smtClean="0"/>
              <a:t>	1007     </a:t>
            </a:r>
            <a:r>
              <a:rPr lang="uk-UA" sz="2400" dirty="0"/>
              <a:t>1098.16</a:t>
            </a:r>
          </a:p>
        </p:txBody>
      </p:sp>
    </p:spTree>
    <p:extLst>
      <p:ext uri="{BB962C8B-B14F-4D97-AF65-F5344CB8AC3E}">
        <p14:creationId xmlns:p14="http://schemas.microsoft.com/office/powerpoint/2010/main" val="47344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/>
          <p:cNvSpPr txBox="1">
            <a:spLocks/>
          </p:cNvSpPr>
          <p:nvPr/>
        </p:nvSpPr>
        <p:spPr>
          <a:xfrm>
            <a:off x="220074" y="2219036"/>
            <a:ext cx="11159835" cy="34163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lnSpc>
                <a:spcPct val="90000"/>
              </a:lnSpc>
            </a:pPr>
            <a:r>
              <a:rPr lang="uk-UA" sz="2400" dirty="0" smtClean="0"/>
              <a:t>Приклад </a:t>
            </a:r>
            <a:r>
              <a:rPr lang="uk-UA" sz="2400" dirty="0"/>
              <a:t>2. Знайти найбільший платіж, який проводив кожен продавець кожен </a:t>
            </a:r>
            <a:r>
              <a:rPr lang="uk-UA" sz="2400" dirty="0" smtClean="0"/>
              <a:t>день</a:t>
            </a:r>
            <a:r>
              <a:rPr lang="en-US" sz="2400" dirty="0" smtClean="0"/>
              <a:t>:</a:t>
            </a:r>
            <a:endParaRPr lang="uk-UA" sz="2400" dirty="0"/>
          </a:p>
          <a:p>
            <a:pPr marL="571500" indent="-571500" algn="just">
              <a:lnSpc>
                <a:spcPct val="90000"/>
              </a:lnSpc>
            </a:pPr>
            <a:r>
              <a:rPr lang="en-US" sz="2400" dirty="0" smtClean="0"/>
              <a:t>SELECT </a:t>
            </a:r>
            <a:r>
              <a:rPr lang="en-US" sz="2400" dirty="0" err="1"/>
              <a:t>snum</a:t>
            </a:r>
            <a:r>
              <a:rPr lang="en-US" sz="2400" dirty="0"/>
              <a:t>, </a:t>
            </a:r>
            <a:r>
              <a:rPr lang="en-US" sz="2400" dirty="0" err="1"/>
              <a:t>odate</a:t>
            </a:r>
            <a:r>
              <a:rPr lang="en-US" sz="2400" dirty="0"/>
              <a:t>, MAX(</a:t>
            </a:r>
            <a:r>
              <a:rPr lang="en-US" sz="2400" dirty="0" err="1"/>
              <a:t>amt</a:t>
            </a:r>
            <a:r>
              <a:rPr lang="en-US" sz="2400" dirty="0"/>
              <a:t>) </a:t>
            </a:r>
            <a:endParaRPr lang="uk-UA" sz="2400" dirty="0" smtClean="0"/>
          </a:p>
          <a:p>
            <a:pPr marL="0" indent="529200" algn="just">
              <a:lnSpc>
                <a:spcPct val="90000"/>
              </a:lnSpc>
              <a:buNone/>
            </a:pPr>
            <a:r>
              <a:rPr lang="en-US" sz="2400" dirty="0" smtClean="0"/>
              <a:t>FROM </a:t>
            </a:r>
            <a:r>
              <a:rPr lang="en-US" sz="2400" dirty="0"/>
              <a:t>Orders </a:t>
            </a:r>
            <a:endParaRPr lang="uk-UA" sz="2400" dirty="0" smtClean="0"/>
          </a:p>
          <a:p>
            <a:pPr marL="0" indent="529200" algn="just">
              <a:lnSpc>
                <a:spcPct val="90000"/>
              </a:lnSpc>
              <a:buNone/>
            </a:pPr>
            <a:r>
              <a:rPr lang="en-US" sz="2400" dirty="0" smtClean="0"/>
              <a:t>GROUP </a:t>
            </a:r>
            <a:r>
              <a:rPr lang="en-US" sz="2400" dirty="0"/>
              <a:t>BY </a:t>
            </a:r>
            <a:r>
              <a:rPr lang="en-US" sz="2400" dirty="0" err="1"/>
              <a:t>snum</a:t>
            </a:r>
            <a:r>
              <a:rPr lang="en-US" sz="2400" dirty="0"/>
              <a:t>, </a:t>
            </a:r>
            <a:r>
              <a:rPr lang="en-US" sz="2400" dirty="0" err="1"/>
              <a:t>odate</a:t>
            </a:r>
            <a:r>
              <a:rPr lang="en-US" sz="2400" dirty="0"/>
              <a:t>;</a:t>
            </a:r>
            <a:r>
              <a:rPr lang="uk-UA" sz="2400" dirty="0" smtClean="0"/>
              <a:t> 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55280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/>
          <p:cNvSpPr txBox="1">
            <a:spLocks/>
          </p:cNvSpPr>
          <p:nvPr/>
        </p:nvSpPr>
        <p:spPr>
          <a:xfrm>
            <a:off x="220074" y="1326733"/>
            <a:ext cx="11159835" cy="455583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lnSpc>
                <a:spcPct val="90000"/>
              </a:lnSpc>
            </a:pPr>
            <a:r>
              <a:rPr lang="ru-RU" sz="2400" dirty="0" smtClean="0"/>
              <a:t>Результат: </a:t>
            </a:r>
            <a:endParaRPr lang="ru-RU" sz="2400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400" dirty="0" smtClean="0"/>
              <a:t>		</a:t>
            </a:r>
            <a:r>
              <a:rPr lang="ru-RU" sz="2400" dirty="0" smtClean="0"/>
              <a:t>1001      </a:t>
            </a:r>
            <a:r>
              <a:rPr lang="ru-RU" sz="2400" dirty="0"/>
              <a:t>03-09-2011       767.19 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400" dirty="0" smtClean="0"/>
              <a:t>		</a:t>
            </a:r>
            <a:r>
              <a:rPr lang="ru-RU" sz="2400" dirty="0" smtClean="0"/>
              <a:t>1001      </a:t>
            </a:r>
            <a:r>
              <a:rPr lang="ru-RU" sz="2400" dirty="0"/>
              <a:t>05-09-2011      4723.00 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400" dirty="0" smtClean="0"/>
              <a:t>		</a:t>
            </a:r>
            <a:r>
              <a:rPr lang="ru-RU" sz="2400" dirty="0" smtClean="0"/>
              <a:t>1001      </a:t>
            </a:r>
            <a:r>
              <a:rPr lang="ru-RU" sz="2400" dirty="0"/>
              <a:t>06-09-2011      9891.88 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400" dirty="0" smtClean="0"/>
              <a:t>		</a:t>
            </a:r>
            <a:r>
              <a:rPr lang="ru-RU" sz="2400" dirty="0" smtClean="0"/>
              <a:t>1002      </a:t>
            </a:r>
            <a:r>
              <a:rPr lang="ru-RU" sz="2400" dirty="0"/>
              <a:t>03-09-2011      5160.45 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400" dirty="0" smtClean="0"/>
              <a:t>		</a:t>
            </a:r>
            <a:r>
              <a:rPr lang="ru-RU" sz="2400" dirty="0" smtClean="0"/>
              <a:t>1002      </a:t>
            </a:r>
            <a:r>
              <a:rPr lang="ru-RU" sz="2400" dirty="0"/>
              <a:t>04-09-2011        75.75 </a:t>
            </a:r>
            <a:endParaRPr lang="en-US" sz="2400" dirty="0" smtClean="0"/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ru-RU" sz="2400" dirty="0" smtClean="0"/>
              <a:t>1002      </a:t>
            </a:r>
            <a:r>
              <a:rPr lang="ru-RU" sz="2400" dirty="0"/>
              <a:t>06-09-2011      1309.95 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400" dirty="0" smtClean="0"/>
              <a:t>		</a:t>
            </a:r>
            <a:r>
              <a:rPr lang="ru-RU" sz="2400" dirty="0" smtClean="0"/>
              <a:t>1003      </a:t>
            </a:r>
            <a:r>
              <a:rPr lang="ru-RU" sz="2400" dirty="0"/>
              <a:t>04-09-2011      1713.23 </a:t>
            </a:r>
            <a:endParaRPr lang="en-US" sz="2400" dirty="0" smtClean="0"/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ru-RU" sz="2400" dirty="0" smtClean="0"/>
              <a:t>1004      </a:t>
            </a:r>
            <a:r>
              <a:rPr lang="ru-RU" sz="2400" dirty="0"/>
              <a:t>03-09-2011      1900.10 </a:t>
            </a:r>
            <a:endParaRPr lang="en-US" sz="2400" dirty="0" smtClean="0"/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400" dirty="0" smtClean="0"/>
              <a:t>		</a:t>
            </a:r>
            <a:r>
              <a:rPr lang="ru-RU" sz="2400" dirty="0" smtClean="0"/>
              <a:t>1007      </a:t>
            </a:r>
            <a:r>
              <a:rPr lang="ru-RU" sz="2400" dirty="0"/>
              <a:t>03-09-2011      1098.16 </a:t>
            </a:r>
            <a:r>
              <a:rPr lang="uk-UA" sz="2400" dirty="0" smtClean="0"/>
              <a:t> 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10865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/>
          <p:cNvSpPr txBox="1">
            <a:spLocks/>
          </p:cNvSpPr>
          <p:nvPr/>
        </p:nvSpPr>
        <p:spPr>
          <a:xfrm>
            <a:off x="220074" y="2032001"/>
            <a:ext cx="11159835" cy="314267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/>
            <a:r>
              <a:rPr lang="uk-UA" altLang="ru-RU" sz="2400" dirty="0" smtClean="0"/>
              <a:t>Приклад </a:t>
            </a:r>
            <a:r>
              <a:rPr lang="uk-UA" altLang="ru-RU" sz="2400" dirty="0"/>
              <a:t>3. Знайти максимальну суму, отриману кожним продавцем кожного дня, значення якої більше 3 </a:t>
            </a:r>
            <a:r>
              <a:rPr lang="uk-UA" altLang="ru-RU" sz="2400" dirty="0" smtClean="0"/>
              <a:t>000.00</a:t>
            </a:r>
            <a:r>
              <a:rPr lang="en-US" altLang="ru-RU" sz="2400" dirty="0"/>
              <a:t>.</a:t>
            </a:r>
            <a:r>
              <a:rPr lang="ru-RU" altLang="ru-RU" sz="2400" dirty="0" smtClean="0"/>
              <a:t> </a:t>
            </a:r>
            <a:endParaRPr lang="ru-RU" altLang="ru-RU" sz="2400" dirty="0"/>
          </a:p>
          <a:p>
            <a:pPr marL="814388" lvl="1" indent="-342900" algn="just">
              <a:buFont typeface="Wingdings" panose="05000000000000000000" pitchFamily="2" charset="2"/>
              <a:buChar char="§"/>
            </a:pPr>
            <a:r>
              <a:rPr lang="uk-UA" altLang="ru-RU" sz="2000" b="1" dirty="0"/>
              <a:t>Не можна</a:t>
            </a:r>
            <a:r>
              <a:rPr lang="uk-UA" altLang="ru-RU" sz="2000" dirty="0"/>
              <a:t> використовувати агрегатну функцію у фразі WHERE, оскільки предикати оцінюються в термінах одиничного рядка, а агрегатні функції оцінюються в термінах груп рядків. Це означає, що не можна написати в команді SELECT з попереднього прикладу 2 таку </a:t>
            </a:r>
            <a:r>
              <a:rPr lang="uk-UA" altLang="ru-RU" sz="2000" dirty="0" smtClean="0"/>
              <a:t>фразу:</a:t>
            </a:r>
            <a:endParaRPr lang="en-US" altLang="ru-RU" sz="2000" dirty="0" smtClean="0"/>
          </a:p>
          <a:p>
            <a:pPr marL="471488" lvl="1" indent="0" algn="just">
              <a:buNone/>
            </a:pPr>
            <a:r>
              <a:rPr lang="en-US" altLang="ru-RU" sz="2000" dirty="0"/>
              <a:t> </a:t>
            </a:r>
            <a:r>
              <a:rPr lang="en-US" altLang="ru-RU" sz="2000" dirty="0" smtClean="0"/>
              <a:t>    </a:t>
            </a:r>
            <a:r>
              <a:rPr lang="uk-UA" altLang="ru-RU" sz="2000" dirty="0" smtClean="0"/>
              <a:t>WHERE </a:t>
            </a:r>
            <a:r>
              <a:rPr lang="uk-UA" altLang="ru-RU" sz="2000" dirty="0"/>
              <a:t>MAX(</a:t>
            </a:r>
            <a:r>
              <a:rPr lang="uk-UA" altLang="ru-RU" sz="2000" dirty="0" err="1"/>
              <a:t>amt</a:t>
            </a:r>
            <a:r>
              <a:rPr lang="uk-UA" altLang="ru-RU" sz="2000" dirty="0" smtClean="0"/>
              <a:t>)</a:t>
            </a:r>
            <a:r>
              <a:rPr lang="en-US" altLang="ru-RU" sz="2000" dirty="0" smtClean="0"/>
              <a:t> </a:t>
            </a:r>
            <a:r>
              <a:rPr lang="uk-UA" altLang="ru-RU" sz="2000" dirty="0" smtClean="0"/>
              <a:t>&gt;</a:t>
            </a:r>
            <a:r>
              <a:rPr lang="en-US" altLang="ru-RU" sz="2000" dirty="0" smtClean="0"/>
              <a:t> </a:t>
            </a:r>
            <a:r>
              <a:rPr lang="uk-UA" altLang="ru-RU" sz="2000" dirty="0" smtClean="0"/>
              <a:t>3000.00</a:t>
            </a:r>
            <a:r>
              <a:rPr lang="ru-RU" altLang="ru-RU" sz="2400" dirty="0" smtClean="0"/>
              <a:t> </a:t>
            </a:r>
            <a:endParaRPr lang="ru-RU" altLang="ru-RU" sz="2400" dirty="0"/>
          </a:p>
          <a:p>
            <a:pPr marL="571500" indent="-571500" algn="just">
              <a:lnSpc>
                <a:spcPct val="90000"/>
              </a:lnSpc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4677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/>
          <p:cNvSpPr txBox="1">
            <a:spLocks/>
          </p:cNvSpPr>
          <p:nvPr/>
        </p:nvSpPr>
        <p:spPr>
          <a:xfrm>
            <a:off x="220074" y="1518387"/>
            <a:ext cx="11159835" cy="436418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/>
            <a:r>
              <a:rPr lang="uk-UA" altLang="ru-RU" sz="2200" dirty="0" smtClean="0"/>
              <a:t>Правильною </a:t>
            </a:r>
            <a:r>
              <a:rPr lang="uk-UA" altLang="ru-RU" sz="2200" dirty="0"/>
              <a:t>буде наступна інструкція:</a:t>
            </a:r>
          </a:p>
          <a:p>
            <a:pPr marL="0" indent="457200" algn="just">
              <a:buNone/>
            </a:pPr>
            <a:r>
              <a:rPr lang="en-US" altLang="ru-RU" sz="2200" dirty="0"/>
              <a:t>SELECT </a:t>
            </a:r>
            <a:r>
              <a:rPr lang="en-US" altLang="ru-RU" sz="2200" dirty="0" err="1"/>
              <a:t>snum</a:t>
            </a:r>
            <a:r>
              <a:rPr lang="en-US" altLang="ru-RU" sz="2200" dirty="0"/>
              <a:t>, </a:t>
            </a:r>
            <a:r>
              <a:rPr lang="en-US" altLang="ru-RU" sz="2200" dirty="0" err="1"/>
              <a:t>odate</a:t>
            </a:r>
            <a:r>
              <a:rPr lang="en-US" altLang="ru-RU" sz="2200" dirty="0"/>
              <a:t>, MAX(</a:t>
            </a:r>
            <a:r>
              <a:rPr lang="en-US" altLang="ru-RU" sz="2200" dirty="0" err="1"/>
              <a:t>amt</a:t>
            </a:r>
            <a:r>
              <a:rPr lang="en-US" altLang="ru-RU" sz="2200" dirty="0"/>
              <a:t>) </a:t>
            </a:r>
          </a:p>
          <a:p>
            <a:pPr marL="0" indent="457200" algn="just">
              <a:buNone/>
            </a:pPr>
            <a:r>
              <a:rPr lang="en-US" altLang="ru-RU" sz="2200" dirty="0" smtClean="0"/>
              <a:t>FROM </a:t>
            </a:r>
            <a:r>
              <a:rPr lang="en-US" altLang="ru-RU" sz="2200" dirty="0"/>
              <a:t>Orders </a:t>
            </a:r>
          </a:p>
          <a:p>
            <a:pPr marL="0" indent="457200" algn="just">
              <a:buNone/>
            </a:pPr>
            <a:r>
              <a:rPr lang="en-US" altLang="ru-RU" sz="2200" dirty="0" smtClean="0"/>
              <a:t>GROUP </a:t>
            </a:r>
            <a:r>
              <a:rPr lang="en-US" altLang="ru-RU" sz="2200" dirty="0"/>
              <a:t>BY </a:t>
            </a:r>
            <a:r>
              <a:rPr lang="en-US" altLang="ru-RU" sz="2200" dirty="0" err="1"/>
              <a:t>snum</a:t>
            </a:r>
            <a:r>
              <a:rPr lang="en-US" altLang="ru-RU" sz="2200" dirty="0"/>
              <a:t>, </a:t>
            </a:r>
            <a:r>
              <a:rPr lang="en-US" altLang="ru-RU" sz="2200" dirty="0" err="1"/>
              <a:t>odate</a:t>
            </a:r>
            <a:r>
              <a:rPr lang="en-US" altLang="ru-RU" sz="2200" dirty="0"/>
              <a:t> </a:t>
            </a:r>
          </a:p>
          <a:p>
            <a:pPr marL="0" indent="457200" algn="just">
              <a:buNone/>
            </a:pPr>
            <a:r>
              <a:rPr lang="en-US" altLang="ru-RU" sz="2200" dirty="0" smtClean="0"/>
              <a:t>HAVING </a:t>
            </a:r>
            <a:r>
              <a:rPr lang="en-US" altLang="ru-RU" sz="2200" dirty="0"/>
              <a:t>MAX(</a:t>
            </a:r>
            <a:r>
              <a:rPr lang="en-US" altLang="ru-RU" sz="2200" dirty="0" err="1"/>
              <a:t>amt</a:t>
            </a:r>
            <a:r>
              <a:rPr lang="en-US" altLang="ru-RU" sz="2200" dirty="0" smtClean="0"/>
              <a:t>) &gt; 3000.00</a:t>
            </a:r>
            <a:r>
              <a:rPr lang="en-US" altLang="ru-RU" sz="2200" dirty="0"/>
              <a:t>; </a:t>
            </a:r>
          </a:p>
          <a:p>
            <a:pPr marL="571500" indent="-571500" algn="just"/>
            <a:endParaRPr lang="en-US" altLang="ru-RU" sz="2200" dirty="0"/>
          </a:p>
          <a:p>
            <a:pPr marL="571500" indent="-571500" algn="just"/>
            <a:r>
              <a:rPr lang="uk-UA" altLang="ru-RU" sz="2200" dirty="0"/>
              <a:t>Результат</a:t>
            </a:r>
            <a:r>
              <a:rPr lang="uk-UA" altLang="ru-RU" sz="2200" dirty="0" smtClean="0"/>
              <a:t>:</a:t>
            </a:r>
            <a:r>
              <a:rPr lang="en-US" altLang="ru-RU" sz="2200" dirty="0" smtClean="0"/>
              <a:t>    </a:t>
            </a:r>
            <a:r>
              <a:rPr lang="uk-UA" altLang="ru-RU" sz="2200" dirty="0" smtClean="0"/>
              <a:t>1001      </a:t>
            </a:r>
            <a:r>
              <a:rPr lang="uk-UA" altLang="ru-RU" sz="2200" dirty="0"/>
              <a:t>05-09-2011      4723.00 </a:t>
            </a:r>
            <a:endParaRPr lang="en-US" altLang="ru-RU" sz="2200" dirty="0" smtClean="0"/>
          </a:p>
          <a:p>
            <a:pPr marL="0" indent="0" algn="just">
              <a:buNone/>
            </a:pPr>
            <a:r>
              <a:rPr lang="en-US" altLang="ru-RU" sz="2200" dirty="0" smtClean="0"/>
              <a:t>					</a:t>
            </a:r>
            <a:r>
              <a:rPr lang="uk-UA" altLang="ru-RU" sz="2200" dirty="0" smtClean="0"/>
              <a:t>1001      </a:t>
            </a:r>
            <a:r>
              <a:rPr lang="uk-UA" altLang="ru-RU" sz="2200" dirty="0"/>
              <a:t>06-09-2011      9891.88  </a:t>
            </a:r>
            <a:endParaRPr lang="en-US" altLang="ru-RU" sz="2200" dirty="0" smtClean="0"/>
          </a:p>
          <a:p>
            <a:pPr marL="0" indent="0" algn="just">
              <a:buNone/>
            </a:pPr>
            <a:r>
              <a:rPr lang="en-US" altLang="ru-RU" sz="2200" dirty="0"/>
              <a:t>	</a:t>
            </a:r>
            <a:r>
              <a:rPr lang="en-US" altLang="ru-RU" sz="2200" dirty="0" smtClean="0"/>
              <a:t>				</a:t>
            </a:r>
            <a:r>
              <a:rPr lang="uk-UA" altLang="ru-RU" sz="2200" dirty="0" smtClean="0"/>
              <a:t>1002      </a:t>
            </a:r>
            <a:r>
              <a:rPr lang="uk-UA" altLang="ru-RU" sz="2200" dirty="0"/>
              <a:t>03-09-2011      5160.45  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58588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/>
          <p:cNvSpPr txBox="1">
            <a:spLocks/>
          </p:cNvSpPr>
          <p:nvPr/>
        </p:nvSpPr>
        <p:spPr>
          <a:xfrm>
            <a:off x="251247" y="1340426"/>
            <a:ext cx="11159835" cy="499802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/>
            <a:r>
              <a:rPr lang="uk-UA" altLang="ru-RU" sz="2400" dirty="0" smtClean="0"/>
              <a:t>Аргументи </a:t>
            </a:r>
            <a:r>
              <a:rPr lang="uk-UA" altLang="ru-RU" sz="2400" dirty="0"/>
              <a:t>у фразі </a:t>
            </a:r>
            <a:r>
              <a:rPr lang="en-US" altLang="ru-RU" sz="2400" dirty="0"/>
              <a:t>HAVING </a:t>
            </a:r>
            <a:r>
              <a:rPr lang="uk-UA" altLang="ru-RU" sz="2400" dirty="0"/>
              <a:t>повинні мати одне значення на групу </a:t>
            </a:r>
            <a:r>
              <a:rPr lang="uk-UA" altLang="ru-RU" sz="2400" dirty="0" smtClean="0"/>
              <a:t>виводу</a:t>
            </a:r>
            <a:r>
              <a:rPr lang="en-US" altLang="ru-RU" sz="2400" dirty="0"/>
              <a:t>.</a:t>
            </a:r>
            <a:r>
              <a:rPr lang="uk-UA" altLang="ru-RU" sz="2400" dirty="0" smtClean="0"/>
              <a:t> </a:t>
            </a:r>
            <a:endParaRPr lang="en-US" altLang="ru-RU" sz="2400" dirty="0" smtClean="0"/>
          </a:p>
          <a:p>
            <a:pPr marL="571500" indent="-571500" algn="just"/>
            <a:r>
              <a:rPr lang="uk-UA" altLang="ru-RU" sz="2400" dirty="0"/>
              <a:t>Неправильна інструкція:</a:t>
            </a:r>
          </a:p>
          <a:p>
            <a:pPr marL="0" indent="457200" algn="just">
              <a:buNone/>
            </a:pPr>
            <a:r>
              <a:rPr lang="en-US" altLang="ru-RU" sz="2400" dirty="0"/>
              <a:t>SELECT </a:t>
            </a:r>
            <a:r>
              <a:rPr lang="en-US" altLang="ru-RU" sz="2400" dirty="0" err="1"/>
              <a:t>snum</a:t>
            </a:r>
            <a:r>
              <a:rPr lang="en-US" altLang="ru-RU" sz="2400" dirty="0"/>
              <a:t>, MAX(</a:t>
            </a:r>
            <a:r>
              <a:rPr lang="en-US" altLang="ru-RU" sz="2400" dirty="0" err="1"/>
              <a:t>amt</a:t>
            </a:r>
            <a:r>
              <a:rPr lang="en-US" altLang="ru-RU" sz="2400" dirty="0"/>
              <a:t>) </a:t>
            </a:r>
          </a:p>
          <a:p>
            <a:pPr marL="0" indent="457200" algn="just">
              <a:buNone/>
            </a:pPr>
            <a:r>
              <a:rPr lang="en-US" altLang="ru-RU" sz="2400" dirty="0"/>
              <a:t>FROM Orders </a:t>
            </a:r>
          </a:p>
          <a:p>
            <a:pPr marL="0" indent="457200" algn="just">
              <a:buNone/>
            </a:pPr>
            <a:r>
              <a:rPr lang="en-US" altLang="ru-RU" sz="2400" dirty="0"/>
              <a:t>GROUP BY </a:t>
            </a:r>
            <a:r>
              <a:rPr lang="en-US" altLang="ru-RU" sz="2400" dirty="0" err="1"/>
              <a:t>snum</a:t>
            </a:r>
            <a:r>
              <a:rPr lang="en-US" altLang="ru-RU" sz="2400" dirty="0"/>
              <a:t> </a:t>
            </a:r>
          </a:p>
          <a:p>
            <a:pPr marL="0" indent="457200" algn="just">
              <a:buNone/>
            </a:pPr>
            <a:r>
              <a:rPr lang="en-US" altLang="ru-RU" sz="2400" dirty="0"/>
              <a:t>HAVING </a:t>
            </a:r>
            <a:r>
              <a:rPr lang="en-US" altLang="ru-RU" sz="2400" dirty="0" err="1"/>
              <a:t>odate</a:t>
            </a:r>
            <a:r>
              <a:rPr lang="en-US" altLang="ru-RU" sz="2400" dirty="0"/>
              <a:t> = '2009-10-03';</a:t>
            </a:r>
            <a:endParaRPr lang="en-US" altLang="ru-RU" sz="2400" dirty="0" smtClean="0"/>
          </a:p>
          <a:p>
            <a:pPr marL="571500" indent="-571500" algn="just"/>
            <a:r>
              <a:rPr lang="uk-UA" altLang="ru-RU" sz="2400" dirty="0"/>
              <a:t>Поле о</a:t>
            </a:r>
            <a:r>
              <a:rPr lang="en-US" altLang="ru-RU" sz="2400" dirty="0"/>
              <a:t>date </a:t>
            </a:r>
            <a:r>
              <a:rPr lang="uk-UA" altLang="ru-RU" sz="2400" dirty="0"/>
              <a:t>не може використовуватись фразою </a:t>
            </a:r>
            <a:r>
              <a:rPr lang="en-US" altLang="ru-RU" sz="2400" dirty="0"/>
              <a:t>HAVING, </a:t>
            </a:r>
            <a:r>
              <a:rPr lang="uk-UA" altLang="ru-RU" sz="2400" dirty="0"/>
              <a:t>тому що воно може мати (і дійсно має) більше, ніж одне значення на групу виводу. </a:t>
            </a:r>
          </a:p>
          <a:p>
            <a:pPr marL="571500" indent="-571500" algn="just"/>
            <a:r>
              <a:rPr lang="uk-UA" altLang="ru-RU" sz="2400" b="1" i="1" dirty="0"/>
              <a:t>Щоб уникнути такої ситуації, оператор </a:t>
            </a:r>
            <a:r>
              <a:rPr lang="en-US" altLang="ru-RU" sz="2400" b="1" i="1" dirty="0"/>
              <a:t>HAVING </a:t>
            </a:r>
            <a:r>
              <a:rPr lang="uk-UA" altLang="ru-RU" sz="2400" b="1" i="1" dirty="0" smtClean="0"/>
              <a:t>повинен </a:t>
            </a:r>
            <a:r>
              <a:rPr lang="uk-UA" altLang="ru-RU" sz="2400" b="1" i="1" dirty="0"/>
              <a:t>використовувати лише агрегатні функції і поля, вибрані оператором </a:t>
            </a:r>
            <a:r>
              <a:rPr lang="en-US" altLang="ru-RU" sz="2400" b="1" i="1" dirty="0"/>
              <a:t>GROUP </a:t>
            </a:r>
            <a:r>
              <a:rPr lang="en-US" altLang="ru-RU" sz="2400" b="1" i="1" dirty="0" smtClean="0"/>
              <a:t>BY</a:t>
            </a:r>
            <a:r>
              <a:rPr lang="en-US" altLang="ru-RU" sz="2400" b="1" i="1" dirty="0"/>
              <a:t>!</a:t>
            </a:r>
            <a:endParaRPr lang="uk-UA" altLang="ru-RU" sz="2400" b="1" i="1" dirty="0"/>
          </a:p>
          <a:p>
            <a:pPr marL="0" indent="457200" algn="just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5003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/>
          <p:cNvSpPr txBox="1">
            <a:spLocks/>
          </p:cNvSpPr>
          <p:nvPr/>
        </p:nvSpPr>
        <p:spPr>
          <a:xfrm>
            <a:off x="220074" y="2343381"/>
            <a:ext cx="11159835" cy="227018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80000"/>
              </a:lnSpc>
            </a:pPr>
            <a:r>
              <a:rPr lang="uk-UA" altLang="ru-RU" sz="2400" dirty="0" smtClean="0"/>
              <a:t>Приклад </a:t>
            </a:r>
            <a:r>
              <a:rPr lang="uk-UA" altLang="ru-RU" sz="2400" dirty="0"/>
              <a:t>4. Правильний спосіб написання попереднього запиту </a:t>
            </a:r>
            <a:r>
              <a:rPr lang="uk-UA" altLang="ru-RU" sz="2400" dirty="0" smtClean="0"/>
              <a:t>:</a:t>
            </a:r>
          </a:p>
          <a:p>
            <a:pPr marL="0" indent="457200">
              <a:lnSpc>
                <a:spcPct val="80000"/>
              </a:lnSpc>
              <a:buNone/>
            </a:pPr>
            <a:r>
              <a:rPr lang="uk-UA" altLang="ru-RU" sz="2400" dirty="0" smtClean="0"/>
              <a:t>SELECT </a:t>
            </a:r>
            <a:r>
              <a:rPr lang="uk-UA" altLang="ru-RU" sz="2400" dirty="0" err="1"/>
              <a:t>snum</a:t>
            </a:r>
            <a:r>
              <a:rPr lang="uk-UA" altLang="ru-RU" sz="2400" dirty="0"/>
              <a:t>, MAX(</a:t>
            </a:r>
            <a:r>
              <a:rPr lang="uk-UA" altLang="ru-RU" sz="2400" dirty="0" err="1"/>
              <a:t>amt</a:t>
            </a:r>
            <a:r>
              <a:rPr lang="uk-UA" altLang="ru-RU" sz="2400" dirty="0"/>
              <a:t>) </a:t>
            </a:r>
          </a:p>
          <a:p>
            <a:pPr marL="0" indent="4572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ru-RU" sz="2400" dirty="0" smtClean="0"/>
              <a:t>FROM </a:t>
            </a:r>
            <a:r>
              <a:rPr lang="uk-UA" altLang="ru-RU" sz="2400" dirty="0" err="1"/>
              <a:t>Orders</a:t>
            </a:r>
            <a:r>
              <a:rPr lang="uk-UA" altLang="ru-RU" sz="2400" dirty="0"/>
              <a:t> </a:t>
            </a:r>
          </a:p>
          <a:p>
            <a:pPr marL="0" indent="4572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ru-RU" sz="2400" dirty="0" smtClean="0"/>
              <a:t>WHERE </a:t>
            </a:r>
            <a:r>
              <a:rPr lang="uk-UA" altLang="ru-RU" sz="2400" dirty="0" err="1" smtClean="0"/>
              <a:t>odate</a:t>
            </a:r>
            <a:r>
              <a:rPr lang="uk-UA" altLang="ru-RU" sz="2400" dirty="0" smtClean="0"/>
              <a:t> =</a:t>
            </a:r>
            <a:r>
              <a:rPr lang="en-US" altLang="ru-RU" sz="2400" dirty="0" smtClean="0"/>
              <a:t> </a:t>
            </a:r>
            <a:r>
              <a:rPr lang="uk-UA" altLang="ru-RU" sz="2400" dirty="0"/>
              <a:t> '2009-10-03'</a:t>
            </a:r>
          </a:p>
          <a:p>
            <a:pPr marL="0" indent="4572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ru-RU" sz="2400" dirty="0" smtClean="0"/>
              <a:t>GROUP </a:t>
            </a:r>
            <a:r>
              <a:rPr lang="uk-UA" altLang="ru-RU" sz="2400" dirty="0"/>
              <a:t>BY </a:t>
            </a:r>
            <a:r>
              <a:rPr lang="uk-UA" altLang="ru-RU" sz="2400" dirty="0" err="1"/>
              <a:t>snum</a:t>
            </a:r>
            <a:r>
              <a:rPr lang="uk-UA" altLang="ru-RU" sz="2400" dirty="0"/>
              <a:t>;</a:t>
            </a:r>
            <a:r>
              <a:rPr lang="ru-RU" altLang="ru-RU" sz="2400" dirty="0"/>
              <a:t> </a:t>
            </a:r>
            <a:endParaRPr lang="uk-UA" altLang="ru-RU" sz="2400" dirty="0"/>
          </a:p>
          <a:p>
            <a:pPr marL="571500" indent="-571500"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3303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/>
          <p:cNvSpPr txBox="1">
            <a:spLocks/>
          </p:cNvSpPr>
          <p:nvPr/>
        </p:nvSpPr>
        <p:spPr>
          <a:xfrm>
            <a:off x="220074" y="1761490"/>
            <a:ext cx="11159835" cy="366752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uk-UA" altLang="ru-RU" sz="2400" dirty="0" smtClean="0"/>
              <a:t>Приклад </a:t>
            </a:r>
            <a:r>
              <a:rPr lang="uk-UA" altLang="ru-RU" sz="2400" dirty="0"/>
              <a:t>5. Вивести найбільші платежі, які провели продавці </a:t>
            </a:r>
            <a:r>
              <a:rPr lang="uk-UA" altLang="ru-RU" sz="2400" dirty="0" err="1"/>
              <a:t>Serres</a:t>
            </a:r>
            <a:r>
              <a:rPr lang="uk-UA" altLang="ru-RU" sz="2400" dirty="0"/>
              <a:t> (1002) і   </a:t>
            </a:r>
            <a:r>
              <a:rPr lang="uk-UA" altLang="ru-RU" sz="2400" dirty="0" err="1"/>
              <a:t>Rifkin</a:t>
            </a:r>
            <a:r>
              <a:rPr lang="uk-UA" altLang="ru-RU" sz="2400" dirty="0"/>
              <a:t> (1007):	</a:t>
            </a:r>
          </a:p>
          <a:p>
            <a:pPr>
              <a:buFont typeface="Wingdings" panose="05000000000000000000" pitchFamily="2" charset="2"/>
              <a:buNone/>
            </a:pPr>
            <a:endParaRPr lang="uk-UA" altLang="ru-RU" sz="2400" dirty="0" smtClean="0"/>
          </a:p>
          <a:p>
            <a:pPr indent="342900">
              <a:buFont typeface="Wingdings" panose="05000000000000000000" pitchFamily="2" charset="2"/>
              <a:buNone/>
            </a:pPr>
            <a:r>
              <a:rPr lang="uk-UA" altLang="ru-RU" sz="2400" dirty="0" smtClean="0"/>
              <a:t>SELECT </a:t>
            </a:r>
            <a:r>
              <a:rPr lang="uk-UA" altLang="ru-RU" sz="2400" dirty="0" err="1"/>
              <a:t>snum</a:t>
            </a:r>
            <a:r>
              <a:rPr lang="uk-UA" altLang="ru-RU" sz="2400" dirty="0"/>
              <a:t>, MAX(</a:t>
            </a:r>
            <a:r>
              <a:rPr lang="uk-UA" altLang="ru-RU" sz="2400" dirty="0" err="1"/>
              <a:t>amt</a:t>
            </a:r>
            <a:r>
              <a:rPr lang="uk-UA" altLang="ru-RU" sz="2400" dirty="0"/>
              <a:t>) </a:t>
            </a:r>
          </a:p>
          <a:p>
            <a:pPr indent="342900">
              <a:buFont typeface="Wingdings" panose="05000000000000000000" pitchFamily="2" charset="2"/>
              <a:buNone/>
            </a:pPr>
            <a:r>
              <a:rPr lang="uk-UA" altLang="ru-RU" sz="2400" dirty="0" smtClean="0"/>
              <a:t>FROM </a:t>
            </a:r>
            <a:r>
              <a:rPr lang="uk-UA" altLang="ru-RU" sz="2400" dirty="0" err="1"/>
              <a:t>Orders</a:t>
            </a:r>
            <a:r>
              <a:rPr lang="uk-UA" altLang="ru-RU" sz="2400" dirty="0"/>
              <a:t> </a:t>
            </a:r>
          </a:p>
          <a:p>
            <a:pPr indent="342900">
              <a:buFont typeface="Wingdings" panose="05000000000000000000" pitchFamily="2" charset="2"/>
              <a:buNone/>
            </a:pPr>
            <a:r>
              <a:rPr lang="uk-UA" altLang="ru-RU" sz="2400" dirty="0" smtClean="0"/>
              <a:t>GROUP </a:t>
            </a:r>
            <a:r>
              <a:rPr lang="uk-UA" altLang="ru-RU" sz="2400" dirty="0"/>
              <a:t>BY </a:t>
            </a:r>
            <a:r>
              <a:rPr lang="uk-UA" altLang="ru-RU" sz="2400" dirty="0" err="1"/>
              <a:t>snum</a:t>
            </a:r>
            <a:r>
              <a:rPr lang="uk-UA" altLang="ru-RU" sz="2400" dirty="0"/>
              <a:t> </a:t>
            </a:r>
          </a:p>
          <a:p>
            <a:pPr indent="342900">
              <a:buFont typeface="Wingdings" panose="05000000000000000000" pitchFamily="2" charset="2"/>
              <a:buNone/>
            </a:pPr>
            <a:r>
              <a:rPr lang="uk-UA" altLang="ru-RU" sz="2400" dirty="0" smtClean="0"/>
              <a:t>HAVING </a:t>
            </a:r>
            <a:r>
              <a:rPr lang="uk-UA" altLang="ru-RU" sz="2400" dirty="0" err="1"/>
              <a:t>snum</a:t>
            </a:r>
            <a:r>
              <a:rPr lang="uk-UA" altLang="ru-RU" sz="2400" dirty="0"/>
              <a:t> IN (1002,1007);</a:t>
            </a:r>
            <a:r>
              <a:rPr lang="ru-RU" altLang="ru-RU" sz="2400" dirty="0"/>
              <a:t> </a:t>
            </a:r>
            <a:endParaRPr lang="uk-UA" altLang="ru-RU" sz="2400" dirty="0"/>
          </a:p>
          <a:p>
            <a:pPr marL="571500" indent="-571500">
              <a:lnSpc>
                <a:spcPct val="80000"/>
              </a:lnSpc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6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78182" y="365125"/>
            <a:ext cx="9275618" cy="1325563"/>
          </a:xfrm>
        </p:spPr>
        <p:txBody>
          <a:bodyPr/>
          <a:lstStyle/>
          <a:p>
            <a:pPr algn="ctr"/>
            <a:r>
              <a:rPr lang="uk-UA" dirty="0"/>
              <a:t>Загальний синтаксис інструкції </a:t>
            </a:r>
            <a:r>
              <a:rPr lang="en-US" dirty="0"/>
              <a:t>SELECT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1930400"/>
            <a:ext cx="11211791" cy="3416300"/>
          </a:xfrm>
        </p:spPr>
        <p:txBody>
          <a:bodyPr>
            <a:normAutofit fontScale="92500" lnSpcReduction="20000"/>
          </a:bodyPr>
          <a:lstStyle/>
          <a:p>
            <a:r>
              <a:rPr lang="uk-UA" dirty="0" smtClean="0"/>
              <a:t>  </a:t>
            </a:r>
            <a:r>
              <a:rPr lang="en-US" dirty="0" smtClean="0"/>
              <a:t>SELECT </a:t>
            </a:r>
            <a:r>
              <a:rPr lang="en-US" dirty="0"/>
              <a:t>[ALL | DISTINCT]  {* |</a:t>
            </a:r>
          </a:p>
          <a:p>
            <a:pPr marL="0" indent="457200">
              <a:buNone/>
            </a:pPr>
            <a:r>
              <a:rPr lang="uk-UA" dirty="0" smtClean="0"/>
              <a:t>вираз-стовпець </a:t>
            </a:r>
            <a:r>
              <a:rPr lang="uk-UA" dirty="0"/>
              <a:t>[</a:t>
            </a:r>
            <a:r>
              <a:rPr lang="en-US" dirty="0"/>
              <a:t>AS </a:t>
            </a:r>
            <a:r>
              <a:rPr lang="uk-UA" dirty="0"/>
              <a:t>псевдонім] [, ...]}</a:t>
            </a:r>
          </a:p>
          <a:p>
            <a:pPr marL="0" indent="457200">
              <a:buNone/>
            </a:pPr>
            <a:r>
              <a:rPr lang="en-US" dirty="0" smtClean="0"/>
              <a:t>FROM </a:t>
            </a:r>
            <a:r>
              <a:rPr lang="uk-UA" dirty="0"/>
              <a:t>таблиця [, ...] </a:t>
            </a:r>
            <a:endParaRPr lang="uk-UA" dirty="0" smtClean="0"/>
          </a:p>
          <a:p>
            <a:pPr marL="0" indent="457200">
              <a:buNone/>
            </a:pPr>
            <a:r>
              <a:rPr lang="uk-UA" dirty="0" smtClean="0"/>
              <a:t>[</a:t>
            </a:r>
            <a:r>
              <a:rPr lang="en-US" dirty="0"/>
              <a:t>WHERE </a:t>
            </a:r>
            <a:r>
              <a:rPr lang="uk-UA" dirty="0"/>
              <a:t>умова пошуку]</a:t>
            </a:r>
          </a:p>
          <a:p>
            <a:pPr marL="0" indent="457200">
              <a:buNone/>
            </a:pPr>
            <a:r>
              <a:rPr lang="uk-UA" dirty="0" smtClean="0"/>
              <a:t>[</a:t>
            </a:r>
            <a:r>
              <a:rPr lang="en-US" dirty="0"/>
              <a:t>GROUP BY </a:t>
            </a:r>
            <a:r>
              <a:rPr lang="uk-UA" dirty="0"/>
              <a:t>список стовпців групування]</a:t>
            </a:r>
          </a:p>
          <a:p>
            <a:pPr marL="0" indent="457200">
              <a:buNone/>
            </a:pPr>
            <a:r>
              <a:rPr lang="uk-UA" dirty="0" smtClean="0"/>
              <a:t>[</a:t>
            </a:r>
            <a:r>
              <a:rPr lang="en-US" dirty="0"/>
              <a:t>HAVING </a:t>
            </a:r>
            <a:r>
              <a:rPr lang="uk-UA" dirty="0"/>
              <a:t>умова пошуку]</a:t>
            </a:r>
          </a:p>
          <a:p>
            <a:pPr marL="0" indent="457200">
              <a:buNone/>
            </a:pPr>
            <a:r>
              <a:rPr lang="uk-UA" dirty="0" smtClean="0"/>
              <a:t>[</a:t>
            </a:r>
            <a:r>
              <a:rPr lang="en-US" dirty="0"/>
              <a:t>ORDER BY </a:t>
            </a:r>
            <a:r>
              <a:rPr lang="ru-RU" dirty="0"/>
              <a:t>список </a:t>
            </a:r>
            <a:r>
              <a:rPr lang="ru-RU" dirty="0" err="1"/>
              <a:t>стовпців</a:t>
            </a:r>
            <a:r>
              <a:rPr lang="ru-RU" dirty="0"/>
              <a:t> </a:t>
            </a:r>
            <a:r>
              <a:rPr lang="ru-RU" dirty="0" err="1"/>
              <a:t>сортування</a:t>
            </a:r>
            <a:endParaRPr lang="uk-UA" dirty="0" smtClean="0"/>
          </a:p>
          <a:p>
            <a:pPr marL="0" indent="457200">
              <a:buNone/>
            </a:pPr>
            <a:r>
              <a:rPr lang="uk-UA" dirty="0" smtClean="0"/>
              <a:t>			умова сортування];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325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9808" y="365125"/>
            <a:ext cx="9763991" cy="1325563"/>
          </a:xfrm>
        </p:spPr>
        <p:txBody>
          <a:bodyPr/>
          <a:lstStyle/>
          <a:p>
            <a:pPr algn="ctr"/>
            <a:r>
              <a:rPr lang="uk-UA" dirty="0"/>
              <a:t>Мінімальний синтаксис інструкції </a:t>
            </a:r>
            <a:r>
              <a:rPr lang="en-US" dirty="0"/>
              <a:t>SELECT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956791"/>
            <a:ext cx="11201400" cy="2124364"/>
          </a:xfrm>
        </p:spPr>
        <p:txBody>
          <a:bodyPr/>
          <a:lstStyle/>
          <a:p>
            <a:r>
              <a:rPr lang="en-US" sz="2400" dirty="0"/>
              <a:t>SELECT </a:t>
            </a:r>
            <a:r>
              <a:rPr lang="uk-UA" sz="2400" dirty="0"/>
              <a:t>стовпці </a:t>
            </a:r>
            <a:r>
              <a:rPr lang="en-US" sz="2400" dirty="0"/>
              <a:t>FROM </a:t>
            </a:r>
            <a:r>
              <a:rPr lang="uk-UA" sz="2400" dirty="0"/>
              <a:t>таблиця;</a:t>
            </a:r>
          </a:p>
          <a:p>
            <a:endParaRPr lang="uk-UA" sz="2400" dirty="0"/>
          </a:p>
          <a:p>
            <a:r>
              <a:rPr lang="uk-UA" sz="2400" dirty="0" smtClean="0"/>
              <a:t>Аргументи </a:t>
            </a:r>
            <a:r>
              <a:rPr lang="en-US" sz="2400" dirty="0"/>
              <a:t>SELECT </a:t>
            </a:r>
            <a:r>
              <a:rPr lang="uk-UA" sz="2400" dirty="0"/>
              <a:t>та </a:t>
            </a:r>
            <a:r>
              <a:rPr lang="en-US" sz="2400" dirty="0"/>
              <a:t>FROM </a:t>
            </a:r>
            <a:r>
              <a:rPr lang="uk-UA" sz="2400" dirty="0"/>
              <a:t>є обов’язковими в </a:t>
            </a:r>
            <a:r>
              <a:rPr lang="en-US" sz="2400" dirty="0"/>
              <a:t>SQL-</a:t>
            </a:r>
            <a:r>
              <a:rPr lang="uk-UA" sz="2400" dirty="0"/>
              <a:t>виразі.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4273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98964" y="365125"/>
            <a:ext cx="9254836" cy="1325563"/>
          </a:xfrm>
        </p:spPr>
        <p:txBody>
          <a:bodyPr/>
          <a:lstStyle/>
          <a:p>
            <a:pPr algn="ctr"/>
            <a:r>
              <a:rPr lang="uk-UA" dirty="0"/>
              <a:t>Основні аргументи інструкції </a:t>
            </a:r>
            <a:r>
              <a:rPr lang="en-US" dirty="0"/>
              <a:t>SELECT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198334"/>
            <a:ext cx="11170226" cy="3416300"/>
          </a:xfrm>
        </p:spPr>
        <p:txBody>
          <a:bodyPr/>
          <a:lstStyle/>
          <a:p>
            <a:pPr algn="just"/>
            <a:r>
              <a:rPr lang="uk-UA" sz="2400" b="1" dirty="0"/>
              <a:t>*</a:t>
            </a:r>
            <a:r>
              <a:rPr lang="uk-UA" sz="2400" dirty="0"/>
              <a:t> – вказує, що вибрано усі стовпці заданої таблиці або таблиць;</a:t>
            </a:r>
          </a:p>
          <a:p>
            <a:pPr algn="just"/>
            <a:r>
              <a:rPr lang="uk-UA" sz="2400" b="1" dirty="0"/>
              <a:t>вираз-стовпець </a:t>
            </a:r>
            <a:r>
              <a:rPr lang="uk-UA" sz="2400" dirty="0"/>
              <a:t>– ім’я стовпця або вираз з декількох імен, з яких вибираються дані. Якщо включити декілька стовпців, то вони будуть вибиратись за вказаним порядком;</a:t>
            </a:r>
          </a:p>
          <a:p>
            <a:pPr algn="just"/>
            <a:r>
              <a:rPr lang="uk-UA" sz="2400" b="1" dirty="0"/>
              <a:t>псевдонім</a:t>
            </a:r>
            <a:r>
              <a:rPr lang="uk-UA" sz="2400" dirty="0"/>
              <a:t> – ім’я або імена, які стануть заголовками стовпців у результаті запиту;</a:t>
            </a:r>
          </a:p>
          <a:p>
            <a:pPr algn="just"/>
            <a:r>
              <a:rPr lang="uk-UA" sz="2400" b="1" dirty="0"/>
              <a:t>таблиця</a:t>
            </a:r>
            <a:r>
              <a:rPr lang="uk-UA" sz="2400" dirty="0"/>
              <a:t> – ім’я таблиці, з якої вибираються </a:t>
            </a:r>
            <a:r>
              <a:rPr lang="uk-UA" sz="2400" dirty="0" smtClean="0"/>
              <a:t>записи.</a:t>
            </a:r>
            <a:endParaRPr lang="uk-UA" sz="2400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5277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4664" y="365125"/>
            <a:ext cx="9369136" cy="1325563"/>
          </a:xfrm>
        </p:spPr>
        <p:txBody>
          <a:bodyPr/>
          <a:lstStyle/>
          <a:p>
            <a:pPr algn="ctr"/>
            <a:r>
              <a:rPr lang="uk-UA" dirty="0"/>
              <a:t>Порядок виконання </a:t>
            </a:r>
            <a:r>
              <a:rPr lang="en-US" dirty="0"/>
              <a:t>SQL-</a:t>
            </a:r>
            <a:r>
              <a:rPr lang="uk-UA" dirty="0" smtClean="0"/>
              <a:t>запиту на вибірку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1930400"/>
            <a:ext cx="11242963" cy="4073236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/>
              <a:t>FROM</a:t>
            </a:r>
            <a:r>
              <a:rPr lang="en-US" sz="2000" dirty="0"/>
              <a:t> – </a:t>
            </a:r>
            <a:r>
              <a:rPr lang="uk-UA" sz="2000" dirty="0"/>
              <a:t>СУБД вибирає таблицю з бази даних. </a:t>
            </a:r>
          </a:p>
          <a:p>
            <a:pPr algn="just"/>
            <a:r>
              <a:rPr lang="en-US" sz="2000" b="1" dirty="0"/>
              <a:t>WHERE</a:t>
            </a:r>
            <a:r>
              <a:rPr lang="en-US" sz="2000" dirty="0"/>
              <a:t> – </a:t>
            </a:r>
            <a:r>
              <a:rPr lang="uk-UA" sz="2000" dirty="0"/>
              <a:t>з таблиці вибираються записи, які відповідають умові пошуку, і відкидаються решта (фільтр записів).</a:t>
            </a:r>
          </a:p>
          <a:p>
            <a:pPr algn="just"/>
            <a:r>
              <a:rPr lang="en-US" sz="2000" b="1" dirty="0"/>
              <a:t>GROUP BY </a:t>
            </a:r>
            <a:r>
              <a:rPr lang="en-US" sz="2000" dirty="0"/>
              <a:t>– </a:t>
            </a:r>
            <a:r>
              <a:rPr lang="uk-UA" sz="2000" dirty="0"/>
              <a:t>створюються групи записів, відібраних оператором </a:t>
            </a:r>
            <a:r>
              <a:rPr lang="en-US" sz="2000" dirty="0"/>
              <a:t>WHERE (</a:t>
            </a:r>
            <a:r>
              <a:rPr lang="uk-UA" sz="2000" dirty="0"/>
              <a:t>якщо він є в </a:t>
            </a:r>
            <a:r>
              <a:rPr lang="en-US" sz="2000" dirty="0"/>
              <a:t>SQL-</a:t>
            </a:r>
            <a:r>
              <a:rPr lang="uk-UA" sz="2000" dirty="0"/>
              <a:t>виразі), і кожна група відповідає якому-небудь значенню стовпця групування. Стовпець групування може бути будь-яким стовпцем таблиці, заданій в операторі </a:t>
            </a:r>
            <a:r>
              <a:rPr lang="en-US" sz="2000" dirty="0"/>
              <a:t>FROM, </a:t>
            </a:r>
            <a:r>
              <a:rPr lang="uk-UA" sz="2000" dirty="0"/>
              <a:t>а не лише тими, які вказані у виразі </a:t>
            </a:r>
            <a:r>
              <a:rPr lang="en-US" sz="2000" dirty="0"/>
              <a:t>SELECT.</a:t>
            </a:r>
          </a:p>
          <a:p>
            <a:pPr algn="just"/>
            <a:r>
              <a:rPr lang="en-US" sz="2000" b="1" dirty="0"/>
              <a:t>HAVING</a:t>
            </a:r>
            <a:r>
              <a:rPr lang="en-US" sz="2000" dirty="0"/>
              <a:t> – </a:t>
            </a:r>
            <a:r>
              <a:rPr lang="uk-UA" sz="2000" dirty="0" smtClean="0"/>
              <a:t>опрацьовує </a:t>
            </a:r>
            <a:r>
              <a:rPr lang="uk-UA" sz="2000" dirty="0"/>
              <a:t>кожну із створених груп записів, залишаючи лише ті з них, які задовольняють умові. Цей оператор використовується лише разом з оператором </a:t>
            </a:r>
            <a:r>
              <a:rPr lang="en-US" sz="2000" dirty="0"/>
              <a:t>GROUP BY.</a:t>
            </a:r>
          </a:p>
          <a:p>
            <a:pPr algn="just"/>
            <a:r>
              <a:rPr lang="en-US" sz="2000" b="1" dirty="0"/>
              <a:t>SELECT</a:t>
            </a:r>
            <a:r>
              <a:rPr lang="en-US" sz="2000" dirty="0"/>
              <a:t> – </a:t>
            </a:r>
            <a:r>
              <a:rPr lang="uk-UA" sz="2000" dirty="0" smtClean="0"/>
              <a:t>вибирає </a:t>
            </a:r>
            <a:r>
              <a:rPr lang="uk-UA" sz="2000" dirty="0"/>
              <a:t>з таблиці, віртуально створеної в результаті застосування наведених операторів, лише вказані стовпці.</a:t>
            </a:r>
          </a:p>
          <a:p>
            <a:pPr algn="just"/>
            <a:r>
              <a:rPr lang="en-US" sz="2000" b="1" dirty="0"/>
              <a:t>ORDER BY </a:t>
            </a:r>
            <a:r>
              <a:rPr lang="en-US" sz="2000" dirty="0"/>
              <a:t>– </a:t>
            </a:r>
            <a:r>
              <a:rPr lang="uk-UA" sz="2000" dirty="0"/>
              <a:t>сортує записи таблиці. При цьому в умову сортування можна вказувати лише ті стовпці, які вказані в операторі </a:t>
            </a:r>
            <a:r>
              <a:rPr lang="en-US" sz="2000" dirty="0"/>
              <a:t>SELECT.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213072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23654" y="365125"/>
            <a:ext cx="9130145" cy="1325563"/>
          </a:xfrm>
        </p:spPr>
        <p:txBody>
          <a:bodyPr/>
          <a:lstStyle/>
          <a:p>
            <a:pPr algn="ctr"/>
            <a:r>
              <a:rPr lang="uk-UA" dirty="0" smtClean="0"/>
              <a:t>Усунення надлишковості вибраних даних в </a:t>
            </a:r>
            <a:r>
              <a:rPr lang="ru-RU" dirty="0" smtClean="0"/>
              <a:t>M</a:t>
            </a:r>
            <a:r>
              <a:rPr lang="en-US" dirty="0" err="1" smtClean="0"/>
              <a:t>ySQL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884056"/>
            <a:ext cx="11149445" cy="2467264"/>
          </a:xfrm>
        </p:spPr>
        <p:txBody>
          <a:bodyPr>
            <a:normAutofit/>
          </a:bodyPr>
          <a:lstStyle/>
          <a:p>
            <a:r>
              <a:rPr lang="en-US" sz="2400" b="1" dirty="0"/>
              <a:t>ALL</a:t>
            </a:r>
          </a:p>
          <a:p>
            <a:r>
              <a:rPr lang="en-US" sz="2400" b="1" dirty="0"/>
              <a:t>DISTINCT</a:t>
            </a:r>
          </a:p>
          <a:p>
            <a:r>
              <a:rPr lang="en-US" sz="2400" b="1" dirty="0" smtClean="0"/>
              <a:t>LIMIT </a:t>
            </a:r>
            <a:r>
              <a:rPr lang="en-US" sz="2400" dirty="0" smtClean="0"/>
              <a:t>(</a:t>
            </a:r>
            <a:r>
              <a:rPr lang="uk-UA" sz="2400" dirty="0" smtClean="0"/>
              <a:t>вказується вкінці запиту)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36785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88572" y="365125"/>
            <a:ext cx="9265227" cy="1325563"/>
          </a:xfrm>
        </p:spPr>
        <p:txBody>
          <a:bodyPr/>
          <a:lstStyle/>
          <a:p>
            <a:pPr algn="ctr"/>
            <a:r>
              <a:rPr lang="uk-UA" dirty="0"/>
              <a:t>Усунення надлишковості вибраних даних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466269"/>
            <a:ext cx="11170227" cy="3416300"/>
          </a:xfrm>
        </p:spPr>
        <p:txBody>
          <a:bodyPr/>
          <a:lstStyle/>
          <a:p>
            <a:pPr algn="just"/>
            <a:r>
              <a:rPr lang="uk-UA" sz="2400" dirty="0"/>
              <a:t>Ключове слово </a:t>
            </a:r>
            <a:r>
              <a:rPr lang="en-US" sz="2400" b="1" i="1" dirty="0"/>
              <a:t>DISTINCT</a:t>
            </a:r>
            <a:r>
              <a:rPr lang="en-US" sz="2400" dirty="0"/>
              <a:t> (</a:t>
            </a:r>
            <a:r>
              <a:rPr lang="uk-UA" sz="2400" dirty="0"/>
              <a:t>ВІДМІННІСТЬ) усуває повторювані значення з команди </a:t>
            </a:r>
            <a:r>
              <a:rPr lang="en-US" sz="2400" dirty="0"/>
              <a:t>SELECT:</a:t>
            </a:r>
          </a:p>
          <a:p>
            <a:pPr marL="0" indent="457200" algn="just">
              <a:buNone/>
            </a:pPr>
            <a:r>
              <a:rPr lang="en-US" sz="2400" dirty="0" smtClean="0"/>
              <a:t>SELECT </a:t>
            </a:r>
            <a:r>
              <a:rPr lang="en-US" sz="2400" dirty="0"/>
              <a:t>DISTINCT </a:t>
            </a:r>
            <a:r>
              <a:rPr lang="uk-UA" sz="2400" dirty="0" smtClean="0"/>
              <a:t>стовп_1, … </a:t>
            </a:r>
            <a:endParaRPr lang="uk-UA" sz="2400" dirty="0"/>
          </a:p>
          <a:p>
            <a:pPr marL="0" indent="457200" algn="just">
              <a:buNone/>
            </a:pPr>
            <a:r>
              <a:rPr lang="en-US" sz="2400" dirty="0" smtClean="0"/>
              <a:t>FROM </a:t>
            </a:r>
            <a:r>
              <a:rPr lang="uk-UA" sz="2400" dirty="0"/>
              <a:t>таблиця;</a:t>
            </a:r>
          </a:p>
          <a:p>
            <a:pPr algn="just"/>
            <a:r>
              <a:rPr lang="en-US" sz="2400" dirty="0"/>
              <a:t>DISTINCT </a:t>
            </a:r>
            <a:r>
              <a:rPr lang="uk-UA" sz="2400" dirty="0"/>
              <a:t>слідкує за тим, які значення стовп_1 були раніше, щоб вони не дублювались у результатній </a:t>
            </a:r>
            <a:r>
              <a:rPr lang="uk-UA" sz="2400" dirty="0" smtClean="0"/>
              <a:t>таблиці.</a:t>
            </a:r>
            <a:endParaRPr lang="uk-UA" sz="2400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7741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2544" y="365125"/>
            <a:ext cx="9691255" cy="1325563"/>
          </a:xfrm>
        </p:spPr>
        <p:txBody>
          <a:bodyPr/>
          <a:lstStyle/>
          <a:p>
            <a:pPr algn="ctr"/>
            <a:r>
              <a:rPr lang="uk-UA" dirty="0"/>
              <a:t>Фільтрування рядків в </a:t>
            </a:r>
            <a:r>
              <a:rPr lang="en-US" dirty="0"/>
              <a:t>SQL-</a:t>
            </a:r>
            <a:r>
              <a:rPr lang="uk-UA" dirty="0"/>
              <a:t>запитах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561937"/>
            <a:ext cx="11201399" cy="3416300"/>
          </a:xfrm>
        </p:spPr>
        <p:txBody>
          <a:bodyPr/>
          <a:lstStyle/>
          <a:p>
            <a:pPr algn="just"/>
            <a:r>
              <a:rPr lang="en-US" sz="2400" dirty="0"/>
              <a:t>SELECT </a:t>
            </a:r>
            <a:r>
              <a:rPr lang="uk-UA" sz="2400" dirty="0"/>
              <a:t>стовпці </a:t>
            </a:r>
            <a:r>
              <a:rPr lang="en-US" sz="2400" dirty="0"/>
              <a:t>FROM </a:t>
            </a:r>
            <a:r>
              <a:rPr lang="uk-UA" sz="2400" dirty="0"/>
              <a:t>таблиця</a:t>
            </a:r>
          </a:p>
          <a:p>
            <a:pPr marL="0" indent="0" algn="just">
              <a:buNone/>
            </a:pPr>
            <a:r>
              <a:rPr lang="uk-UA" sz="2400" dirty="0" smtClean="0"/>
              <a:t>	</a:t>
            </a:r>
            <a:r>
              <a:rPr lang="en-US" sz="2400" dirty="0" smtClean="0"/>
              <a:t>WHERE </a:t>
            </a:r>
            <a:r>
              <a:rPr lang="uk-UA" sz="2400" dirty="0" err="1"/>
              <a:t>умова_пошуку</a:t>
            </a:r>
            <a:r>
              <a:rPr lang="uk-UA" sz="2400" dirty="0"/>
              <a:t>;</a:t>
            </a:r>
          </a:p>
          <a:p>
            <a:pPr algn="just"/>
            <a:endParaRPr lang="uk-UA" sz="2400" dirty="0"/>
          </a:p>
          <a:p>
            <a:pPr algn="just"/>
            <a:r>
              <a:rPr lang="uk-UA" sz="2400" dirty="0" smtClean="0"/>
              <a:t>При </a:t>
            </a:r>
            <a:r>
              <a:rPr lang="uk-UA" sz="2400" dirty="0"/>
              <a:t>виконанні запиту логічний вираз у фразі </a:t>
            </a:r>
            <a:r>
              <a:rPr lang="en-US" sz="2400" dirty="0"/>
              <a:t>WHERE </a:t>
            </a:r>
            <a:r>
              <a:rPr lang="uk-UA" sz="2400" dirty="0"/>
              <a:t>застосовується до усіх рядків вихідної </a:t>
            </a:r>
            <a:r>
              <a:rPr lang="uk-UA" sz="2400" dirty="0" smtClean="0"/>
              <a:t>таблиці. </a:t>
            </a:r>
            <a:endParaRPr lang="uk-UA" sz="2400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4514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7F3124F-E882-4F42-9C82-8C392C9AFAD6}" vid="{7E262DEC-25AF-4722-BD2B-1D2A5EC657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252</TotalTime>
  <Words>1358</Words>
  <Application>Microsoft Office PowerPoint</Application>
  <PresentationFormat>Широкоэкранный</PresentationFormat>
  <Paragraphs>157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Wingdings 3</vt:lpstr>
      <vt:lpstr>Template</vt:lpstr>
      <vt:lpstr>Заняття 3. Формування SQL-запиту на вибірку. Використання агрегатних функцій. </vt:lpstr>
      <vt:lpstr>Визначення SQL-запиту на вибірку</vt:lpstr>
      <vt:lpstr>Загальний синтаксис інструкції SELECT</vt:lpstr>
      <vt:lpstr>Мінімальний синтаксис інструкції SELECT </vt:lpstr>
      <vt:lpstr>Основні аргументи інструкції SELECT</vt:lpstr>
      <vt:lpstr>Порядок виконання SQL-запиту на вибірку</vt:lpstr>
      <vt:lpstr>Усунення надлишковості вибраних даних в MySQL</vt:lpstr>
      <vt:lpstr>Усунення надлишковості вибраних даних </vt:lpstr>
      <vt:lpstr>Фільтрування рядків в SQL-запитах</vt:lpstr>
      <vt:lpstr>Основні типи умов пошуку (предикатів)</vt:lpstr>
      <vt:lpstr>Спеціальні SQL-предикати. Предикат діапазону</vt:lpstr>
      <vt:lpstr>Спеціальні SQL-предикати. Належність до множини</vt:lpstr>
      <vt:lpstr>Спеціальні SQL-предикати. Предикат шаблона</vt:lpstr>
      <vt:lpstr>Спеціальні SQL-предикати. Предикат існування</vt:lpstr>
      <vt:lpstr>Спеціальні SQL-предикати. Перевірка на значення NULL</vt:lpstr>
      <vt:lpstr>Аргументи GROUP BY та HAVING</vt:lpstr>
      <vt:lpstr>Аргумент ODER BY </vt:lpstr>
      <vt:lpstr>Агрегатні (статистичні) функції в SQL</vt:lpstr>
      <vt:lpstr>Презентация PowerPoint</vt:lpstr>
      <vt:lpstr>Презентация PowerPoint</vt:lpstr>
      <vt:lpstr>Використання агрегатних функцій з групуванням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Заняття 3. Формування SQL-запиту на вибірку. Використання агрегатних функцій</dc:title>
  <dc:creator>Tanya</dc:creator>
  <cp:lastModifiedBy>beardyman beardyman</cp:lastModifiedBy>
  <cp:revision>48</cp:revision>
  <dcterms:created xsi:type="dcterms:W3CDTF">2015-01-19T01:15:38Z</dcterms:created>
  <dcterms:modified xsi:type="dcterms:W3CDTF">2016-01-06T01:39:41Z</dcterms:modified>
</cp:coreProperties>
</file>