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7" r:id="rId25"/>
    <p:sldId id="281" r:id="rId26"/>
    <p:sldId id="284" r:id="rId27"/>
    <p:sldId id="286" r:id="rId28"/>
    <p:sldId id="301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2EF3-3C4F-43EE-ACEE-D4B806740EA3}" type="datetimeFigureOut">
              <a:rPr lang="en-US" smtClean="0"/>
              <a:pPr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2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68300E-C023-45CD-A0BE-EDB7A8C6EA8B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00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620EAD-E369-4933-8469-ED7764B56A1B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7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6C0EF2-9919-473B-8215-8616BAF10692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1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9472EB-AC54-4713-BFC2-BEB621108C63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455A0C-791E-4545-B787-F98AD45CD761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8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536B77-F4F4-4427-AC4F-9A623798AD82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9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BE790C-34EB-4565-8437-CACF4CDB7822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4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4A4C11-22B8-4A4E-8126-B3AF6B948A8E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7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ED06B6-C816-4861-964D-15A98395707D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B1A8AB-EA7C-4B1B-9D73-E2551851FABE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2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2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2931007"/>
            <a:ext cx="8825658" cy="2677648"/>
          </a:xfrm>
        </p:spPr>
        <p:txBody>
          <a:bodyPr/>
          <a:lstStyle/>
          <a:p>
            <a:pPr algn="ctr"/>
            <a:r>
              <a:rPr lang="uk-UA" dirty="0"/>
              <a:t>Заняття </a:t>
            </a:r>
            <a:r>
              <a:rPr lang="en-US" dirty="0" smtClean="0"/>
              <a:t>2</a:t>
            </a:r>
            <a:r>
              <a:rPr lang="uk-UA" dirty="0" smtClean="0"/>
              <a:t>.</a:t>
            </a:r>
            <a:r>
              <a:rPr lang="en-US" smtClean="0"/>
              <a:t> </a:t>
            </a:r>
            <a:r>
              <a:rPr lang="uk-UA" smtClean="0"/>
              <a:t>Мова </a:t>
            </a:r>
            <a:r>
              <a:rPr lang="en-US" dirty="0"/>
              <a:t>SQL: </a:t>
            </a:r>
            <a:r>
              <a:rPr lang="uk-UA" dirty="0"/>
              <a:t>загальний огляд. Формування </a:t>
            </a:r>
            <a:r>
              <a:rPr lang="en-US" dirty="0"/>
              <a:t>SQL-</a:t>
            </a:r>
            <a:r>
              <a:rPr lang="uk-UA" dirty="0"/>
              <a:t>запиту. Інструкції </a:t>
            </a:r>
            <a:r>
              <a:rPr lang="uk-UA" dirty="0" smtClean="0"/>
              <a:t>модифікації</a:t>
            </a:r>
            <a:r>
              <a:rPr lang="en-US" dirty="0" smtClean="0"/>
              <a:t> </a:t>
            </a:r>
            <a:r>
              <a:rPr lang="uk-UA" dirty="0" smtClean="0"/>
              <a:t>даних.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4059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Дата і час в SQL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1930400"/>
            <a:ext cx="11201400" cy="3317702"/>
          </a:xfrm>
        </p:spPr>
        <p:txBody>
          <a:bodyPr/>
          <a:lstStyle/>
          <a:p>
            <a:pPr algn="just"/>
            <a:r>
              <a:rPr lang="uk-UA" sz="2400" b="1" dirty="0" smtClean="0"/>
              <a:t>DATE</a:t>
            </a:r>
            <a:r>
              <a:rPr lang="uk-UA" sz="2400" dirty="0" smtClean="0"/>
              <a:t> – представлення значень календарної дати. Дані цього типу можуть містити будь-яку дату з 0001 року по 9999 рік.</a:t>
            </a:r>
          </a:p>
          <a:p>
            <a:pPr algn="just"/>
            <a:r>
              <a:rPr lang="en-US" sz="2400" b="1" dirty="0" smtClean="0"/>
              <a:t>YEAR </a:t>
            </a:r>
            <a:r>
              <a:rPr lang="en-US" sz="2400" dirty="0" smtClean="0"/>
              <a:t>– </a:t>
            </a:r>
            <a:r>
              <a:rPr lang="uk-UA" sz="2400" dirty="0" smtClean="0"/>
              <a:t>представлення лише року.</a:t>
            </a:r>
          </a:p>
          <a:p>
            <a:pPr algn="just"/>
            <a:r>
              <a:rPr lang="uk-UA" sz="2400" b="1" dirty="0" smtClean="0"/>
              <a:t>TIME</a:t>
            </a:r>
            <a:r>
              <a:rPr lang="uk-UA" sz="2400" dirty="0" smtClean="0"/>
              <a:t> – представлення часу.</a:t>
            </a:r>
          </a:p>
          <a:p>
            <a:pPr algn="just"/>
            <a:r>
              <a:rPr lang="en-US" sz="2400" b="1" dirty="0" smtClean="0"/>
              <a:t>DATE</a:t>
            </a:r>
            <a:r>
              <a:rPr lang="uk-UA" sz="2400" b="1" dirty="0" smtClean="0"/>
              <a:t>TIME</a:t>
            </a:r>
            <a:r>
              <a:rPr lang="uk-UA" sz="2400" dirty="0" smtClean="0"/>
              <a:t> – одночасне представлення дати та часу.</a:t>
            </a:r>
            <a:endParaRPr lang="en-US" sz="2400" dirty="0" smtClean="0"/>
          </a:p>
          <a:p>
            <a:pPr algn="just"/>
            <a:r>
              <a:rPr lang="en-US" sz="2400" b="1" dirty="0" smtClean="0"/>
              <a:t>TIMESTAMP </a:t>
            </a:r>
            <a:r>
              <a:rPr lang="uk-UA" sz="2400" dirty="0" smtClean="0"/>
              <a:t>– одночасне представлення дати та часу</a:t>
            </a:r>
            <a:r>
              <a:rPr lang="en-US" sz="2400" dirty="0" smtClean="0"/>
              <a:t> </a:t>
            </a:r>
            <a:r>
              <a:rPr lang="uk-UA" sz="2400" dirty="0" smtClean="0"/>
              <a:t>із врахуванням поточного часового поясу.</a:t>
            </a:r>
          </a:p>
          <a:p>
            <a:endParaRPr lang="uk-UA" b="1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235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Двійкові дані в </a:t>
            </a:r>
            <a:r>
              <a:rPr lang="en-US" dirty="0" smtClean="0"/>
              <a:t>SQL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789541"/>
            <a:ext cx="11180619" cy="2228273"/>
          </a:xfrm>
        </p:spPr>
        <p:txBody>
          <a:bodyPr>
            <a:normAutofit/>
          </a:bodyPr>
          <a:lstStyle/>
          <a:p>
            <a:pPr algn="just"/>
            <a:r>
              <a:rPr lang="uk-UA" sz="2400" dirty="0"/>
              <a:t>Тип даних </a:t>
            </a:r>
            <a:r>
              <a:rPr lang="en-US" sz="2400" b="1" dirty="0"/>
              <a:t>BLOB</a:t>
            </a:r>
            <a:r>
              <a:rPr lang="en-US" sz="2400" dirty="0"/>
              <a:t> </a:t>
            </a:r>
            <a:r>
              <a:rPr lang="uk-UA" sz="2400" dirty="0"/>
              <a:t>являє собою двійковий об'єкт великого розміру, який може містити змінну кількість даних</a:t>
            </a:r>
            <a:r>
              <a:rPr lang="uk-UA" sz="2400" dirty="0" smtClean="0"/>
              <a:t>.</a:t>
            </a:r>
          </a:p>
          <a:p>
            <a:pPr algn="just"/>
            <a:r>
              <a:rPr lang="en-US" sz="2400" b="1" dirty="0"/>
              <a:t>BINARY</a:t>
            </a:r>
            <a:r>
              <a:rPr lang="en-US" sz="2400" dirty="0"/>
              <a:t> </a:t>
            </a:r>
            <a:r>
              <a:rPr lang="uk-UA" sz="2400" dirty="0"/>
              <a:t>і </a:t>
            </a:r>
            <a:r>
              <a:rPr lang="en-US" sz="2400" b="1" dirty="0"/>
              <a:t>VARBINARY</a:t>
            </a:r>
            <a:r>
              <a:rPr lang="en-US" sz="2400" dirty="0"/>
              <a:t> </a:t>
            </a:r>
            <a:r>
              <a:rPr lang="uk-UA" sz="2400" dirty="0"/>
              <a:t>типи </a:t>
            </a:r>
            <a:r>
              <a:rPr lang="uk-UA" sz="2400" dirty="0" smtClean="0"/>
              <a:t>подібні до </a:t>
            </a:r>
            <a:r>
              <a:rPr lang="en-US" sz="2400" dirty="0"/>
              <a:t>CHAR </a:t>
            </a:r>
            <a:r>
              <a:rPr lang="uk-UA" sz="2400" dirty="0"/>
              <a:t>і </a:t>
            </a:r>
            <a:r>
              <a:rPr lang="en-US" sz="2400" dirty="0"/>
              <a:t>VARCHAR, </a:t>
            </a:r>
            <a:r>
              <a:rPr lang="uk-UA" sz="2400" dirty="0"/>
              <a:t>за винятком того, що вони містять двійкові </a:t>
            </a:r>
            <a:r>
              <a:rPr lang="uk-UA" sz="2400" dirty="0" smtClean="0"/>
              <a:t>рядки. Тобто, </a:t>
            </a:r>
            <a:r>
              <a:rPr lang="uk-UA" sz="2400" dirty="0"/>
              <a:t>вони містять рядки байтів, а не символьні рядки.</a:t>
            </a:r>
            <a:endParaRPr lang="uk-UA" sz="2400" dirty="0" smtClean="0"/>
          </a:p>
        </p:txBody>
      </p:sp>
    </p:spTree>
    <p:extLst>
      <p:ext uri="{BB962C8B-B14F-4D97-AF65-F5344CB8AC3E}">
        <p14:creationId xmlns:p14="http://schemas.microsoft.com/office/powerpoint/2010/main" val="162008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Перетворення типів в </a:t>
            </a:r>
            <a:r>
              <a:rPr lang="en-US" dirty="0"/>
              <a:t>SQL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466269"/>
            <a:ext cx="11201399" cy="3416300"/>
          </a:xfrm>
        </p:spPr>
        <p:txBody>
          <a:bodyPr/>
          <a:lstStyle/>
          <a:p>
            <a:r>
              <a:rPr lang="uk-UA" sz="2400" dirty="0" smtClean="0"/>
              <a:t>Функція:</a:t>
            </a:r>
            <a:r>
              <a:rPr lang="en-US" sz="2400" dirty="0" smtClean="0"/>
              <a:t> </a:t>
            </a:r>
            <a:r>
              <a:rPr lang="uk-UA" sz="2400" dirty="0" smtClean="0"/>
              <a:t>CAST(вираз</a:t>
            </a:r>
            <a:r>
              <a:rPr lang="en-US" sz="2400" dirty="0" smtClean="0"/>
              <a:t> </a:t>
            </a:r>
            <a:r>
              <a:rPr lang="en-US" sz="2400" dirty="0"/>
              <a:t>AS </a:t>
            </a:r>
            <a:r>
              <a:rPr lang="uk-UA" sz="2400" dirty="0" smtClean="0"/>
              <a:t>тип</a:t>
            </a:r>
            <a:r>
              <a:rPr lang="en-US" sz="2400" dirty="0" smtClean="0"/>
              <a:t>);</a:t>
            </a:r>
            <a:endParaRPr lang="uk-UA" sz="2400" dirty="0" smtClean="0"/>
          </a:p>
          <a:p>
            <a:r>
              <a:rPr lang="uk-UA" sz="2400" dirty="0" smtClean="0"/>
              <a:t>Наприклад,</a:t>
            </a:r>
            <a:endParaRPr lang="en-US" sz="2400" dirty="0" smtClean="0"/>
          </a:p>
          <a:p>
            <a:pPr indent="342900">
              <a:buFont typeface="Wingdings" panose="05000000000000000000" pitchFamily="2" charset="2"/>
              <a:buChar char="§"/>
            </a:pPr>
            <a:r>
              <a:rPr lang="en-US" sz="2400" dirty="0"/>
              <a:t>CAST(</a:t>
            </a:r>
            <a:r>
              <a:rPr lang="en-US" sz="2400" dirty="0" smtClean="0"/>
              <a:t>'1234.56</a:t>
            </a:r>
            <a:r>
              <a:rPr lang="en-US" sz="2400" dirty="0"/>
              <a:t>' AS </a:t>
            </a:r>
            <a:r>
              <a:rPr lang="en-US" sz="2400" dirty="0" smtClean="0"/>
              <a:t>DOUBLE(4,2));</a:t>
            </a:r>
          </a:p>
          <a:p>
            <a:pPr indent="342900">
              <a:buFont typeface="Wingdings" panose="05000000000000000000" pitchFamily="2" charset="2"/>
              <a:buChar char="§"/>
            </a:pPr>
            <a:r>
              <a:rPr lang="en-US" sz="2400" dirty="0" smtClean="0"/>
              <a:t>CAST(</a:t>
            </a:r>
            <a:r>
              <a:rPr lang="en-US" sz="2400" dirty="0" err="1" smtClean="0"/>
              <a:t>odate</a:t>
            </a:r>
            <a:r>
              <a:rPr lang="en-US" sz="2400" dirty="0" smtClean="0"/>
              <a:t> </a:t>
            </a:r>
            <a:r>
              <a:rPr lang="en-US" sz="2400" dirty="0"/>
              <a:t>AS </a:t>
            </a:r>
            <a:r>
              <a:rPr lang="en-US" sz="2400"/>
              <a:t>DATE</a:t>
            </a:r>
            <a:r>
              <a:rPr lang="en-US" sz="2400" smtClean="0"/>
              <a:t>).</a:t>
            </a:r>
            <a:endParaRPr lang="en-US" sz="24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799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SQL-</a:t>
            </a:r>
            <a:r>
              <a:rPr lang="uk-UA" dirty="0"/>
              <a:t>операції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582718"/>
            <a:ext cx="11211791" cy="3416300"/>
          </a:xfrm>
        </p:spPr>
        <p:txBody>
          <a:bodyPr>
            <a:normAutofit/>
          </a:bodyPr>
          <a:lstStyle/>
          <a:p>
            <a:pPr algn="just"/>
            <a:r>
              <a:rPr lang="uk-UA" sz="2400" b="1" dirty="0"/>
              <a:t>Арифметичні операції </a:t>
            </a:r>
            <a:r>
              <a:rPr lang="uk-UA" sz="2400" dirty="0"/>
              <a:t>в порядку спадання пріоритетів:  ( );  *,  /;  +,  </a:t>
            </a:r>
            <a:r>
              <a:rPr lang="uk-UA" sz="2400" dirty="0" smtClean="0"/>
              <a:t>-.</a:t>
            </a:r>
            <a:endParaRPr lang="uk-UA" sz="2400" dirty="0"/>
          </a:p>
          <a:p>
            <a:pPr algn="just"/>
            <a:r>
              <a:rPr lang="uk-UA" sz="2400" dirty="0"/>
              <a:t>Символьні операції: знаком операції конкатенації </a:t>
            </a:r>
            <a:r>
              <a:rPr lang="uk-UA" sz="2400" dirty="0" smtClean="0"/>
              <a:t>(</a:t>
            </a:r>
            <a:r>
              <a:rPr lang="uk-UA" sz="2400" dirty="0" err="1" smtClean="0"/>
              <a:t>зчіплення</a:t>
            </a:r>
            <a:r>
              <a:rPr lang="uk-UA" sz="2400" dirty="0"/>
              <a:t>) символьних значень є || (у </a:t>
            </a:r>
            <a:r>
              <a:rPr lang="en-US" sz="2400" dirty="0"/>
              <a:t>Oracle </a:t>
            </a:r>
            <a:r>
              <a:rPr lang="uk-UA" sz="2400" dirty="0"/>
              <a:t>та </a:t>
            </a:r>
            <a:r>
              <a:rPr lang="en-US" sz="2400" dirty="0"/>
              <a:t>DB2), </a:t>
            </a:r>
            <a:r>
              <a:rPr lang="uk-UA" sz="2400" dirty="0"/>
              <a:t>або + (у </a:t>
            </a:r>
            <a:r>
              <a:rPr lang="en-US" sz="2400" dirty="0"/>
              <a:t>MS SQL Server </a:t>
            </a:r>
            <a:r>
              <a:rPr lang="uk-UA" sz="2400" dirty="0"/>
              <a:t>та </a:t>
            </a:r>
            <a:r>
              <a:rPr lang="en-US" sz="2400" dirty="0"/>
              <a:t>MS Access), </a:t>
            </a:r>
            <a:r>
              <a:rPr lang="uk-UA" sz="2400" dirty="0"/>
              <a:t>або функція </a:t>
            </a:r>
            <a:r>
              <a:rPr lang="en-US" sz="2400" b="1" dirty="0"/>
              <a:t>CONCAT() </a:t>
            </a:r>
            <a:r>
              <a:rPr lang="en-US" sz="2400" dirty="0"/>
              <a:t>(</a:t>
            </a:r>
            <a:r>
              <a:rPr lang="uk-UA" sz="2400" dirty="0"/>
              <a:t>у </a:t>
            </a:r>
            <a:r>
              <a:rPr lang="en-US" sz="2400" dirty="0"/>
              <a:t>MySQL, Oracle </a:t>
            </a:r>
            <a:r>
              <a:rPr lang="uk-UA" sz="2400" dirty="0"/>
              <a:t>та </a:t>
            </a:r>
            <a:r>
              <a:rPr lang="en-US" sz="2400" dirty="0"/>
              <a:t>DB2). </a:t>
            </a:r>
            <a:r>
              <a:rPr lang="uk-UA" sz="2400" dirty="0"/>
              <a:t>Результатом конкатенації є символьне значення з максимальною довжиною 255 символів. </a:t>
            </a:r>
            <a:endParaRPr lang="uk-UA" sz="2400" dirty="0" smtClean="0"/>
          </a:p>
          <a:p>
            <a:pPr algn="just"/>
            <a:r>
              <a:rPr lang="uk-UA" sz="2400" dirty="0" smtClean="0"/>
              <a:t>Приклад, </a:t>
            </a:r>
            <a:r>
              <a:rPr lang="en-US" sz="2400" b="1" i="1" dirty="0"/>
              <a:t>CONCAT('My', 'S', 'QL');</a:t>
            </a:r>
            <a:endParaRPr lang="uk-UA" sz="2400" b="1" i="1" dirty="0"/>
          </a:p>
        </p:txBody>
      </p:sp>
    </p:spTree>
    <p:extLst>
      <p:ext uri="{BB962C8B-B14F-4D97-AF65-F5344CB8AC3E}">
        <p14:creationId xmlns:p14="http://schemas.microsoft.com/office/powerpoint/2010/main" val="22086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SQL-</a:t>
            </a:r>
            <a:r>
              <a:rPr lang="uk-UA" dirty="0"/>
              <a:t>операції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1930400"/>
            <a:ext cx="11232571" cy="3416300"/>
          </a:xfrm>
        </p:spPr>
        <p:txBody>
          <a:bodyPr/>
          <a:lstStyle/>
          <a:p>
            <a:pPr algn="just"/>
            <a:r>
              <a:rPr lang="uk-UA" sz="2400" b="1" dirty="0"/>
              <a:t>Операції порівняння: </a:t>
            </a:r>
            <a:r>
              <a:rPr lang="uk-UA" sz="2400" dirty="0"/>
              <a:t>=, &gt;, &lt;, &gt;=, &lt;=, &lt;&gt;; результат порівняння може бути або '</a:t>
            </a:r>
            <a:r>
              <a:rPr lang="en-US" sz="2400" dirty="0"/>
              <a:t>TRUE', </a:t>
            </a:r>
            <a:r>
              <a:rPr lang="uk-UA" sz="2400" dirty="0"/>
              <a:t>або '</a:t>
            </a:r>
            <a:r>
              <a:rPr lang="en-US" sz="2400" dirty="0"/>
              <a:t>FALSE'. </a:t>
            </a:r>
          </a:p>
          <a:p>
            <a:pPr algn="just"/>
            <a:r>
              <a:rPr lang="uk-UA" sz="2400" b="1" dirty="0"/>
              <a:t>Логічні операції </a:t>
            </a:r>
            <a:r>
              <a:rPr lang="uk-UA" sz="2400" dirty="0"/>
              <a:t>в порядку спадання пріоритетів: </a:t>
            </a:r>
            <a:endParaRPr lang="uk-UA" sz="2400" dirty="0" smtClean="0"/>
          </a:p>
          <a:p>
            <a:pPr indent="342900" algn="just">
              <a:buFont typeface="Wingdings" panose="05000000000000000000" pitchFamily="2" charset="2"/>
              <a:buChar char="§"/>
            </a:pPr>
            <a:r>
              <a:rPr lang="uk-UA" sz="2400" dirty="0" smtClean="0"/>
              <a:t>( </a:t>
            </a:r>
            <a:r>
              <a:rPr lang="uk-UA" sz="2400" dirty="0"/>
              <a:t>) – змінює нормальні правила пріоритетів; </a:t>
            </a:r>
            <a:endParaRPr lang="uk-UA" sz="2400" dirty="0" smtClean="0"/>
          </a:p>
          <a:p>
            <a:pPr indent="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NOT </a:t>
            </a:r>
            <a:r>
              <a:rPr lang="en-US" sz="2400" dirty="0"/>
              <a:t>– </a:t>
            </a:r>
            <a:r>
              <a:rPr lang="uk-UA" sz="2400" dirty="0"/>
              <a:t>інвертує результат логічного виразу; </a:t>
            </a:r>
            <a:endParaRPr lang="uk-UA" sz="2400" dirty="0" smtClean="0"/>
          </a:p>
          <a:p>
            <a:pPr indent="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AND </a:t>
            </a:r>
            <a:r>
              <a:rPr lang="en-US" sz="2400" dirty="0"/>
              <a:t>– </a:t>
            </a:r>
            <a:r>
              <a:rPr lang="uk-UA" sz="2400" dirty="0"/>
              <a:t>результат повинен відповідати обом </a:t>
            </a:r>
            <a:r>
              <a:rPr lang="uk-UA" sz="2400" dirty="0" smtClean="0"/>
              <a:t>умовам;</a:t>
            </a:r>
          </a:p>
          <a:p>
            <a:pPr indent="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OR </a:t>
            </a:r>
            <a:r>
              <a:rPr lang="en-US" sz="2400" dirty="0"/>
              <a:t>– </a:t>
            </a:r>
            <a:r>
              <a:rPr lang="uk-UA" sz="2400" dirty="0"/>
              <a:t>результат повинен відповідати одній із умов.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414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0527" y="609988"/>
            <a:ext cx="8047904" cy="706964"/>
          </a:xfrm>
        </p:spPr>
        <p:txBody>
          <a:bodyPr/>
          <a:lstStyle/>
          <a:p>
            <a:pPr algn="ctr"/>
            <a:r>
              <a:rPr lang="uk-UA" dirty="0"/>
              <a:t>Інструкції маніпуляції з </a:t>
            </a:r>
            <a:r>
              <a:rPr lang="uk-UA" dirty="0" smtClean="0"/>
              <a:t>таблицями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3102264"/>
            <a:ext cx="11242963" cy="2134755"/>
          </a:xfrm>
        </p:spPr>
        <p:txBody>
          <a:bodyPr>
            <a:normAutofit/>
          </a:bodyPr>
          <a:lstStyle/>
          <a:p>
            <a:r>
              <a:rPr lang="uk-UA" sz="2400" b="1" dirty="0" smtClean="0"/>
              <a:t>Створення таблиць </a:t>
            </a:r>
          </a:p>
          <a:p>
            <a:r>
              <a:rPr lang="uk-UA" sz="2400" b="1" dirty="0" smtClean="0"/>
              <a:t>Обмеження на дані</a:t>
            </a:r>
          </a:p>
          <a:p>
            <a:r>
              <a:rPr lang="uk-UA" sz="2400" b="1" dirty="0" smtClean="0"/>
              <a:t>Модифікація таблиць</a:t>
            </a:r>
          </a:p>
          <a:p>
            <a:r>
              <a:rPr lang="uk-UA" sz="2400" b="1" dirty="0" smtClean="0"/>
              <a:t>Видалення таблиць</a:t>
            </a:r>
          </a:p>
        </p:txBody>
      </p:sp>
    </p:spTree>
    <p:extLst>
      <p:ext uri="{BB962C8B-B14F-4D97-AF65-F5344CB8AC3E}">
        <p14:creationId xmlns:p14="http://schemas.microsoft.com/office/powerpoint/2010/main" val="15846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7854" y="365125"/>
            <a:ext cx="9815945" cy="1325563"/>
          </a:xfrm>
        </p:spPr>
        <p:txBody>
          <a:bodyPr/>
          <a:lstStyle/>
          <a:p>
            <a:pPr algn="ctr"/>
            <a:r>
              <a:rPr lang="uk-UA" dirty="0"/>
              <a:t>Мова визначення даних (</a:t>
            </a:r>
            <a:r>
              <a:rPr lang="en-US" dirty="0"/>
              <a:t>DDL – Data Definition Language)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686627"/>
            <a:ext cx="11220618" cy="3416300"/>
          </a:xfrm>
        </p:spPr>
        <p:txBody>
          <a:bodyPr>
            <a:normAutofit/>
          </a:bodyPr>
          <a:lstStyle/>
          <a:p>
            <a:r>
              <a:rPr lang="uk-UA" sz="2400" b="1" dirty="0"/>
              <a:t>Інструкції </a:t>
            </a:r>
            <a:r>
              <a:rPr lang="en-US" sz="2400" b="1" dirty="0"/>
              <a:t>DDL</a:t>
            </a:r>
            <a:r>
              <a:rPr lang="en-US" sz="2400" b="1" dirty="0" smtClean="0"/>
              <a:t>:</a:t>
            </a:r>
            <a:endParaRPr lang="en-US" sz="2400" b="1" dirty="0"/>
          </a:p>
          <a:p>
            <a:pPr indent="342900">
              <a:buFont typeface="Wingdings" panose="05000000000000000000" pitchFamily="2" charset="2"/>
              <a:buChar char="§"/>
            </a:pPr>
            <a:r>
              <a:rPr lang="en-US" sz="2400" b="1" i="1" dirty="0"/>
              <a:t>CREATE TABLE </a:t>
            </a:r>
            <a:r>
              <a:rPr lang="en-US" sz="2400" dirty="0"/>
              <a:t>– </a:t>
            </a:r>
            <a:r>
              <a:rPr lang="uk-UA" sz="2400" dirty="0"/>
              <a:t>створення </a:t>
            </a:r>
            <a:r>
              <a:rPr lang="uk-UA" sz="2400" dirty="0" smtClean="0"/>
              <a:t>таблиці</a:t>
            </a:r>
            <a:r>
              <a:rPr lang="en-US" sz="2400" dirty="0" smtClean="0"/>
              <a:t>;</a:t>
            </a:r>
            <a:endParaRPr lang="uk-UA" sz="2400" dirty="0" smtClean="0"/>
          </a:p>
          <a:p>
            <a:pPr indent="342900">
              <a:buFont typeface="Wingdings" panose="05000000000000000000" pitchFamily="2" charset="2"/>
              <a:buChar char="§"/>
            </a:pPr>
            <a:r>
              <a:rPr lang="en-US" sz="2400" b="1" i="1" dirty="0" smtClean="0"/>
              <a:t>ALTER TABLE</a:t>
            </a:r>
            <a:r>
              <a:rPr lang="uk-UA" sz="2400" b="1" i="1" dirty="0"/>
              <a:t> </a:t>
            </a:r>
            <a:r>
              <a:rPr lang="uk-UA" sz="2400" dirty="0"/>
              <a:t>–</a:t>
            </a:r>
            <a:r>
              <a:rPr lang="en-US" sz="2400" dirty="0" smtClean="0"/>
              <a:t> </a:t>
            </a:r>
            <a:r>
              <a:rPr lang="uk-UA" sz="2400" dirty="0" smtClean="0"/>
              <a:t>модифікація </a:t>
            </a:r>
            <a:r>
              <a:rPr lang="uk-UA" sz="2400" dirty="0"/>
              <a:t>структури </a:t>
            </a:r>
            <a:r>
              <a:rPr lang="uk-UA" sz="2400" dirty="0" smtClean="0"/>
              <a:t>таблиці</a:t>
            </a:r>
            <a:r>
              <a:rPr lang="en-US" sz="2400" dirty="0" smtClean="0"/>
              <a:t>;</a:t>
            </a:r>
            <a:endParaRPr lang="uk-UA" sz="2400" dirty="0" smtClean="0"/>
          </a:p>
          <a:p>
            <a:pPr indent="342900">
              <a:buFont typeface="Wingdings" panose="05000000000000000000" pitchFamily="2" charset="2"/>
              <a:buChar char="§"/>
            </a:pPr>
            <a:r>
              <a:rPr lang="en-US" sz="2400" b="1" i="1" dirty="0" smtClean="0"/>
              <a:t>DROP </a:t>
            </a:r>
            <a:r>
              <a:rPr lang="en-US" sz="2400" b="1" i="1" dirty="0"/>
              <a:t>TABLE </a:t>
            </a:r>
            <a:r>
              <a:rPr lang="en-US" sz="2400" dirty="0"/>
              <a:t>– </a:t>
            </a:r>
            <a:r>
              <a:rPr lang="uk-UA" sz="2400" dirty="0"/>
              <a:t>видалення </a:t>
            </a:r>
            <a:r>
              <a:rPr lang="uk-UA" sz="2400" dirty="0" smtClean="0"/>
              <a:t>таблиці</a:t>
            </a:r>
            <a:r>
              <a:rPr lang="en-US" sz="2400" dirty="0"/>
              <a:t>.</a:t>
            </a:r>
            <a:endParaRPr lang="uk-UA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4" y="5882569"/>
            <a:ext cx="2221790" cy="78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5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4272" y="365125"/>
            <a:ext cx="9379527" cy="1325563"/>
          </a:xfrm>
        </p:spPr>
        <p:txBody>
          <a:bodyPr/>
          <a:lstStyle/>
          <a:p>
            <a:pPr algn="ctr"/>
            <a:r>
              <a:rPr lang="uk-UA" dirty="0"/>
              <a:t>Інструкція створення таблиці (</a:t>
            </a:r>
            <a:r>
              <a:rPr lang="en-US" dirty="0"/>
              <a:t>CREATE TABLE)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198334"/>
            <a:ext cx="11263744" cy="3416300"/>
          </a:xfrm>
        </p:spPr>
        <p:txBody>
          <a:bodyPr/>
          <a:lstStyle/>
          <a:p>
            <a:pPr algn="just"/>
            <a:r>
              <a:rPr lang="uk-UA" sz="2400" dirty="0"/>
              <a:t>Створює порожню таблицю без записів (значення вводяться засобами </a:t>
            </a:r>
            <a:r>
              <a:rPr lang="en-US" sz="2400" dirty="0"/>
              <a:t>DML</a:t>
            </a:r>
            <a:r>
              <a:rPr lang="en-US" sz="2400" dirty="0" smtClean="0"/>
              <a:t>).</a:t>
            </a:r>
            <a:endParaRPr lang="en-US" sz="2400" dirty="0"/>
          </a:p>
          <a:p>
            <a:pPr algn="just"/>
            <a:r>
              <a:rPr lang="en-US" sz="2400" dirty="0"/>
              <a:t>CREATE TABLE, </a:t>
            </a:r>
            <a:r>
              <a:rPr lang="uk-UA" sz="2400" dirty="0"/>
              <a:t>як правило, визначає ім’я таблиці та набір стовпців, вказаних у певному порядку, тобто визначає структуру </a:t>
            </a:r>
            <a:r>
              <a:rPr lang="uk-UA" sz="2400" dirty="0" smtClean="0"/>
              <a:t>таблиці</a:t>
            </a:r>
            <a:r>
              <a:rPr lang="en-US" sz="2400" dirty="0"/>
              <a:t>.</a:t>
            </a:r>
            <a:endParaRPr lang="uk-UA" sz="2400" dirty="0"/>
          </a:p>
          <a:p>
            <a:pPr algn="just"/>
            <a:r>
              <a:rPr lang="uk-UA" sz="2400" dirty="0"/>
              <a:t>Типи даних стовпців повинні бути сумісними зі стандартом </a:t>
            </a:r>
            <a:r>
              <a:rPr lang="en-US" sz="2400" dirty="0" smtClean="0"/>
              <a:t>ANSI.</a:t>
            </a:r>
            <a:endParaRPr lang="en-US" sz="2400" dirty="0"/>
          </a:p>
          <a:p>
            <a:pPr algn="just"/>
            <a:r>
              <a:rPr lang="uk-UA" sz="2400" dirty="0"/>
              <a:t>Значення розміру стовпця залежить від типу </a:t>
            </a:r>
            <a:r>
              <a:rPr lang="uk-UA" sz="2400" dirty="0" smtClean="0"/>
              <a:t>даних</a:t>
            </a:r>
            <a:r>
              <a:rPr lang="en-US" sz="2400" dirty="0" smtClean="0"/>
              <a:t>.</a:t>
            </a:r>
            <a:endParaRPr lang="uk-UA" sz="2400" dirty="0"/>
          </a:p>
          <a:p>
            <a:pPr algn="just"/>
            <a:r>
              <a:rPr lang="uk-UA" sz="2400" dirty="0"/>
              <a:t>Кожна таблиця повинна мати хоча б один </a:t>
            </a:r>
            <a:r>
              <a:rPr lang="uk-UA" sz="2400" dirty="0" smtClean="0"/>
              <a:t>стовпець</a:t>
            </a:r>
            <a:r>
              <a:rPr lang="en-US" sz="2400" dirty="0" smtClean="0"/>
              <a:t>.</a:t>
            </a:r>
            <a:r>
              <a:rPr lang="uk-UA" sz="2400" dirty="0" smtClean="0"/>
              <a:t> </a:t>
            </a:r>
            <a:endParaRPr lang="uk-UA" sz="24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3695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6844" y="365125"/>
            <a:ext cx="9576955" cy="1325563"/>
          </a:xfrm>
        </p:spPr>
        <p:txBody>
          <a:bodyPr/>
          <a:lstStyle/>
          <a:p>
            <a:pPr algn="ctr"/>
            <a:r>
              <a:rPr lang="uk-UA" dirty="0"/>
              <a:t>Інструкція створення таблиці (</a:t>
            </a:r>
            <a:r>
              <a:rPr lang="en-US" dirty="0"/>
              <a:t>CREATE TABLE)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198334"/>
            <a:ext cx="11211791" cy="3416300"/>
          </a:xfrm>
        </p:spPr>
        <p:txBody>
          <a:bodyPr/>
          <a:lstStyle/>
          <a:p>
            <a:r>
              <a:rPr lang="uk-UA" sz="2400" dirty="0"/>
              <a:t>Приклад 1. Наступна інструкція створює таблицю </a:t>
            </a:r>
            <a:r>
              <a:rPr lang="en-US" sz="2400" dirty="0" smtClean="0"/>
              <a:t>Sellers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 smtClean="0"/>
              <a:t> CREATE </a:t>
            </a:r>
            <a:r>
              <a:rPr lang="en-US" sz="2400" dirty="0"/>
              <a:t>TABLE </a:t>
            </a:r>
            <a:r>
              <a:rPr lang="en-US" sz="2400" dirty="0" smtClean="0"/>
              <a:t>Sellers </a:t>
            </a:r>
          </a:p>
          <a:p>
            <a:pPr marL="0" indent="457200">
              <a:buNone/>
            </a:pPr>
            <a:r>
              <a:rPr lang="en-US" sz="2400" dirty="0" smtClean="0"/>
              <a:t>(</a:t>
            </a:r>
            <a:r>
              <a:rPr lang="en-US" sz="2400" dirty="0" err="1"/>
              <a:t>snum</a:t>
            </a:r>
            <a:r>
              <a:rPr lang="en-US" sz="2400" dirty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, </a:t>
            </a:r>
            <a:endParaRPr lang="en-US" sz="2400" dirty="0"/>
          </a:p>
          <a:p>
            <a:pPr marL="0" indent="457200">
              <a:buNone/>
            </a:pPr>
            <a:r>
              <a:rPr lang="en-US" sz="2400" dirty="0" err="1" smtClean="0"/>
              <a:t>sname</a:t>
            </a:r>
            <a:r>
              <a:rPr lang="en-US" sz="2400" dirty="0" smtClean="0"/>
              <a:t>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(45),</a:t>
            </a:r>
            <a:endParaRPr lang="en-US" sz="2400" dirty="0"/>
          </a:p>
          <a:p>
            <a:pPr marL="0" indent="457200">
              <a:buNone/>
            </a:pPr>
            <a:r>
              <a:rPr lang="en-US" sz="2400" dirty="0" smtClean="0"/>
              <a:t>city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(45), </a:t>
            </a:r>
            <a:endParaRPr lang="en-US" sz="2400" dirty="0"/>
          </a:p>
          <a:p>
            <a:pPr marL="0" indent="457200">
              <a:buNone/>
            </a:pPr>
            <a:r>
              <a:rPr lang="en-US" sz="2400" dirty="0" err="1" smtClean="0"/>
              <a:t>comm</a:t>
            </a:r>
            <a:r>
              <a:rPr lang="en-US" sz="2400" dirty="0" smtClean="0"/>
              <a:t> double(3, 2)); </a:t>
            </a:r>
            <a:endParaRPr lang="en-US" sz="24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239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Обмеження на значення даних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1930400"/>
            <a:ext cx="11170226" cy="3416300"/>
          </a:xfrm>
        </p:spPr>
        <p:txBody>
          <a:bodyPr/>
          <a:lstStyle/>
          <a:p>
            <a:pPr algn="just"/>
            <a:r>
              <a:rPr lang="uk-UA" sz="2400" dirty="0"/>
              <a:t>Обмеження – частина визначення таблиці, яке задає певні критерії значенням, які вводяться в </a:t>
            </a:r>
            <a:r>
              <a:rPr lang="uk-UA" sz="2400" dirty="0" smtClean="0"/>
              <a:t>таблицю</a:t>
            </a:r>
            <a:r>
              <a:rPr lang="en-US" sz="2400" dirty="0"/>
              <a:t>.</a:t>
            </a:r>
            <a:endParaRPr lang="uk-UA" sz="2400" dirty="0"/>
          </a:p>
          <a:p>
            <a:pPr algn="just"/>
            <a:r>
              <a:rPr lang="uk-UA" sz="2400" dirty="0"/>
              <a:t>Обмеження – є одним із засобів організації підтримки цілісності даних безпосередньо в </a:t>
            </a:r>
            <a:r>
              <a:rPr lang="uk-UA" sz="2400" dirty="0" smtClean="0"/>
              <a:t>БД</a:t>
            </a:r>
            <a:r>
              <a:rPr lang="en-US" sz="2400" dirty="0" smtClean="0"/>
              <a:t>.</a:t>
            </a:r>
            <a:endParaRPr lang="uk-UA" sz="2400" dirty="0"/>
          </a:p>
          <a:p>
            <a:pPr algn="just"/>
            <a:r>
              <a:rPr lang="en-US" sz="2400" dirty="0"/>
              <a:t>C</a:t>
            </a:r>
            <a:r>
              <a:rPr lang="uk-UA" sz="2400" dirty="0"/>
              <a:t>УБД перевіряє відповідність встановлених обмежень і значень при модифікації </a:t>
            </a:r>
            <a:r>
              <a:rPr lang="uk-UA" sz="2400" dirty="0" smtClean="0"/>
              <a:t>даних</a:t>
            </a:r>
            <a:r>
              <a:rPr lang="en-US" sz="2400" dirty="0" smtClean="0"/>
              <a:t>.</a:t>
            </a:r>
            <a:endParaRPr lang="uk-UA" sz="2400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91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4726" y="365125"/>
            <a:ext cx="9899073" cy="1325563"/>
          </a:xfrm>
        </p:spPr>
        <p:txBody>
          <a:bodyPr/>
          <a:lstStyle/>
          <a:p>
            <a:pPr algn="ctr"/>
            <a:r>
              <a:rPr lang="en-US" dirty="0"/>
              <a:t>SQL – </a:t>
            </a:r>
            <a:r>
              <a:rPr lang="uk-UA" dirty="0"/>
              <a:t>структурована мова запитів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1985978"/>
            <a:ext cx="11232572" cy="3896591"/>
          </a:xfrm>
        </p:spPr>
        <p:txBody>
          <a:bodyPr/>
          <a:lstStyle/>
          <a:p>
            <a:pPr algn="just"/>
            <a:r>
              <a:rPr lang="en-US" sz="2000" b="1" dirty="0"/>
              <a:t>SQL</a:t>
            </a:r>
            <a:r>
              <a:rPr lang="en-US" sz="2000" dirty="0"/>
              <a:t> (</a:t>
            </a:r>
            <a:r>
              <a:rPr lang="uk-UA" sz="2000" dirty="0" err="1"/>
              <a:t>англ</a:t>
            </a:r>
            <a:r>
              <a:rPr lang="uk-UA" sz="2000" dirty="0"/>
              <a:t>. </a:t>
            </a:r>
            <a:r>
              <a:rPr lang="en-US" sz="2000" dirty="0"/>
              <a:t>Structured query language </a:t>
            </a:r>
            <a:r>
              <a:rPr lang="en-US" sz="2000" dirty="0" smtClean="0"/>
              <a:t>– </a:t>
            </a:r>
            <a:r>
              <a:rPr lang="uk-UA" sz="2000" dirty="0"/>
              <a:t>мова структурованих запитів) </a:t>
            </a:r>
            <a:r>
              <a:rPr lang="uk-UA" sz="2000" dirty="0" smtClean="0"/>
              <a:t>– </a:t>
            </a:r>
            <a:r>
              <a:rPr lang="uk-UA" sz="2000" dirty="0"/>
              <a:t>декларативна мова програмування для взаємодії користувача з базами </a:t>
            </a:r>
            <a:r>
              <a:rPr lang="uk-UA" sz="2000" dirty="0" smtClean="0"/>
              <a:t>даних.</a:t>
            </a:r>
          </a:p>
          <a:p>
            <a:pPr algn="just"/>
            <a:r>
              <a:rPr lang="uk-UA" sz="2000" b="1" i="1" dirty="0" smtClean="0"/>
              <a:t>Декларативна мова програмування </a:t>
            </a:r>
            <a:r>
              <a:rPr lang="uk-UA" sz="2000" dirty="0" smtClean="0"/>
              <a:t>– така мова програмування, за допомогою якої, програма описує, який результат необхідно отримати, замість описання послідовності отримання цього результату.</a:t>
            </a:r>
          </a:p>
          <a:p>
            <a:pPr algn="just"/>
            <a:r>
              <a:rPr lang="en-US" sz="2000" dirty="0"/>
              <a:t>SQL </a:t>
            </a:r>
            <a:r>
              <a:rPr lang="uk-UA" sz="2000" dirty="0"/>
              <a:t>дає можливість вирішувати наступні задачі: </a:t>
            </a:r>
          </a:p>
          <a:p>
            <a:pPr indent="342900" algn="just">
              <a:buFont typeface="Wingdings" panose="05000000000000000000" pitchFamily="2" charset="2"/>
              <a:buChar char="§"/>
            </a:pPr>
            <a:r>
              <a:rPr lang="uk-UA" sz="2000" dirty="0"/>
              <a:t>створення БД і визначення її </a:t>
            </a:r>
            <a:r>
              <a:rPr lang="uk-UA" sz="2000" dirty="0" smtClean="0"/>
              <a:t>структури</a:t>
            </a:r>
            <a:r>
              <a:rPr lang="en-US" sz="2000" dirty="0" smtClean="0"/>
              <a:t>;</a:t>
            </a:r>
            <a:endParaRPr lang="uk-UA" sz="2000" dirty="0" smtClean="0"/>
          </a:p>
          <a:p>
            <a:pPr indent="342900" algn="just">
              <a:buFont typeface="Wingdings" panose="05000000000000000000" pitchFamily="2" charset="2"/>
              <a:buChar char="§"/>
            </a:pPr>
            <a:r>
              <a:rPr lang="uk-UA" sz="2000" dirty="0" smtClean="0"/>
              <a:t>виконання </a:t>
            </a:r>
            <a:r>
              <a:rPr lang="uk-UA" sz="2000" dirty="0"/>
              <a:t>запитів до </a:t>
            </a:r>
            <a:r>
              <a:rPr lang="uk-UA" sz="2000" dirty="0" smtClean="0"/>
              <a:t>БД</a:t>
            </a:r>
            <a:r>
              <a:rPr lang="en-US" sz="2000" dirty="0" smtClean="0"/>
              <a:t>;</a:t>
            </a:r>
            <a:endParaRPr lang="uk-UA" sz="2000" dirty="0" smtClean="0"/>
          </a:p>
          <a:p>
            <a:pPr indent="342900" algn="just">
              <a:buFont typeface="Wingdings" panose="05000000000000000000" pitchFamily="2" charset="2"/>
              <a:buChar char="§"/>
            </a:pPr>
            <a:r>
              <a:rPr lang="uk-UA" sz="2000" dirty="0" smtClean="0"/>
              <a:t>керування </a:t>
            </a:r>
            <a:r>
              <a:rPr lang="uk-UA" sz="2000" dirty="0"/>
              <a:t>безпекою </a:t>
            </a:r>
            <a:r>
              <a:rPr lang="uk-UA" sz="2000" dirty="0" smtClean="0"/>
              <a:t>даних</a:t>
            </a:r>
            <a:r>
              <a:rPr lang="en-US" sz="2000" dirty="0"/>
              <a:t>.</a:t>
            </a:r>
            <a:r>
              <a:rPr lang="uk-UA" sz="2000" dirty="0" smtClean="0"/>
              <a:t> </a:t>
            </a:r>
            <a:endParaRPr lang="uk-UA" sz="2000" dirty="0"/>
          </a:p>
          <a:p>
            <a:pPr algn="just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8619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5282" y="365125"/>
            <a:ext cx="9618518" cy="1325563"/>
          </a:xfrm>
        </p:spPr>
        <p:txBody>
          <a:bodyPr/>
          <a:lstStyle/>
          <a:p>
            <a:pPr algn="ctr"/>
            <a:r>
              <a:rPr lang="uk-UA" dirty="0"/>
              <a:t>Обмеження на значення </a:t>
            </a:r>
            <a:r>
              <a:rPr lang="uk-UA" dirty="0" smtClean="0"/>
              <a:t>даних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SQL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374979"/>
            <a:ext cx="11232573" cy="2862039"/>
          </a:xfrm>
        </p:spPr>
        <p:txBody>
          <a:bodyPr/>
          <a:lstStyle/>
          <a:p>
            <a:r>
              <a:rPr lang="en-US" sz="2400" b="1" dirty="0"/>
              <a:t>NOT NULL </a:t>
            </a:r>
          </a:p>
          <a:p>
            <a:r>
              <a:rPr lang="en-US" sz="2400" b="1" dirty="0"/>
              <a:t>UNIQUE </a:t>
            </a:r>
          </a:p>
          <a:p>
            <a:r>
              <a:rPr lang="en-US" sz="2400" b="1" dirty="0"/>
              <a:t>PRIMARY KEY </a:t>
            </a:r>
          </a:p>
          <a:p>
            <a:r>
              <a:rPr lang="en-US" sz="2400" b="1" dirty="0"/>
              <a:t>FOREIGN KEY</a:t>
            </a:r>
          </a:p>
          <a:p>
            <a:r>
              <a:rPr lang="en-US" sz="2400" b="1" dirty="0" smtClean="0"/>
              <a:t>AUTO_INCREMENT</a:t>
            </a:r>
            <a:endParaRPr lang="en-US" sz="2400" b="1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5089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24890" y="365125"/>
            <a:ext cx="9628909" cy="1325563"/>
          </a:xfrm>
        </p:spPr>
        <p:txBody>
          <a:bodyPr/>
          <a:lstStyle/>
          <a:p>
            <a:pPr algn="ctr"/>
            <a:r>
              <a:rPr lang="uk-UA" dirty="0" smtClean="0"/>
              <a:t>Обмеження стовпця та обмеження таблиці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198334"/>
            <a:ext cx="11191008" cy="3416300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Обмеження стовпця застосовується лише до індивідуальних </a:t>
            </a:r>
            <a:r>
              <a:rPr lang="uk-UA" dirty="0" smtClean="0"/>
              <a:t>стовпців. </a:t>
            </a:r>
            <a:endParaRPr lang="uk-UA" dirty="0"/>
          </a:p>
          <a:p>
            <a:r>
              <a:rPr lang="uk-UA" dirty="0"/>
              <a:t>Обмеження таблиці застосовується  до груп </a:t>
            </a:r>
            <a:r>
              <a:rPr lang="uk-UA" dirty="0" smtClean="0"/>
              <a:t>стовпців.</a:t>
            </a:r>
            <a:endParaRPr lang="uk-UA" dirty="0"/>
          </a:p>
          <a:p>
            <a:r>
              <a:rPr lang="uk-UA" dirty="0"/>
              <a:t>Визначаються обмеження наступним чином:</a:t>
            </a:r>
          </a:p>
          <a:p>
            <a:endParaRPr lang="uk-UA" dirty="0"/>
          </a:p>
          <a:p>
            <a:r>
              <a:rPr lang="ru-RU" dirty="0" smtClean="0"/>
              <a:t> </a:t>
            </a:r>
            <a:r>
              <a:rPr lang="en-US" dirty="0" smtClean="0"/>
              <a:t>CREATE </a:t>
            </a:r>
            <a:r>
              <a:rPr lang="en-US" dirty="0"/>
              <a:t>TABLE &lt;</a:t>
            </a:r>
            <a:r>
              <a:rPr lang="uk-UA" dirty="0"/>
              <a:t>ім’я </a:t>
            </a:r>
            <a:r>
              <a:rPr lang="uk-UA" dirty="0" err="1"/>
              <a:t>табл</a:t>
            </a:r>
            <a:r>
              <a:rPr lang="uk-UA" dirty="0"/>
              <a:t>&gt; </a:t>
            </a:r>
            <a:endParaRPr lang="uk-UA" dirty="0" smtClean="0"/>
          </a:p>
          <a:p>
            <a:pPr marL="0" indent="457200">
              <a:buNone/>
            </a:pPr>
            <a:r>
              <a:rPr lang="uk-UA" dirty="0" smtClean="0"/>
              <a:t>(&lt;</a:t>
            </a:r>
            <a:r>
              <a:rPr lang="uk-UA" dirty="0"/>
              <a:t>ім’я стовп&gt; &lt;обмеж на стовп&gt;, </a:t>
            </a:r>
          </a:p>
          <a:p>
            <a:pPr marL="0" indent="457200">
              <a:buNone/>
            </a:pPr>
            <a:r>
              <a:rPr lang="uk-UA" dirty="0" smtClean="0"/>
              <a:t>&lt;</a:t>
            </a:r>
            <a:r>
              <a:rPr lang="uk-UA" dirty="0"/>
              <a:t>ім’я стовп&gt; &lt;тип даних&gt; &lt;обмеж на стовп&gt;, ... </a:t>
            </a:r>
          </a:p>
          <a:p>
            <a:pPr marL="0" indent="457200">
              <a:buNone/>
            </a:pPr>
            <a:r>
              <a:rPr lang="en-US" dirty="0" smtClean="0"/>
              <a:t>CONSTRAINT </a:t>
            </a:r>
            <a:r>
              <a:rPr lang="en-US" dirty="0"/>
              <a:t>&lt;</a:t>
            </a:r>
            <a:r>
              <a:rPr lang="uk-UA" dirty="0"/>
              <a:t>ім’я обмеж на </a:t>
            </a:r>
            <a:r>
              <a:rPr lang="uk-UA" dirty="0" err="1"/>
              <a:t>табл</a:t>
            </a:r>
            <a:r>
              <a:rPr lang="uk-UA" dirty="0"/>
              <a:t> &gt; </a:t>
            </a:r>
          </a:p>
          <a:p>
            <a:pPr marL="0" indent="457200">
              <a:buNone/>
            </a:pPr>
            <a:r>
              <a:rPr lang="uk-UA" dirty="0" smtClean="0"/>
              <a:t>&lt; </a:t>
            </a:r>
            <a:r>
              <a:rPr lang="uk-UA" dirty="0"/>
              <a:t>обмеж на </a:t>
            </a:r>
            <a:r>
              <a:rPr lang="uk-UA" dirty="0" err="1"/>
              <a:t>табл</a:t>
            </a:r>
            <a:r>
              <a:rPr lang="uk-UA" dirty="0"/>
              <a:t>&gt; (&lt;ім’я стовп&gt; [,&lt;ім’я стовп&gt;]));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6886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Обмеження </a:t>
            </a:r>
            <a:r>
              <a:rPr lang="en-US" dirty="0"/>
              <a:t>NOT NULL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1930400"/>
            <a:ext cx="11149444" cy="3416300"/>
          </a:xfrm>
        </p:spPr>
        <p:txBody>
          <a:bodyPr>
            <a:normAutofit lnSpcReduction="10000"/>
          </a:bodyPr>
          <a:lstStyle/>
          <a:p>
            <a:r>
              <a:rPr lang="uk-UA" sz="2400" dirty="0"/>
              <a:t>Забороняє використання </a:t>
            </a:r>
            <a:r>
              <a:rPr lang="en-US" sz="2400" dirty="0"/>
              <a:t>NULL </a:t>
            </a:r>
            <a:r>
              <a:rPr lang="uk-UA" sz="2400" dirty="0"/>
              <a:t>значень у </a:t>
            </a:r>
            <a:r>
              <a:rPr lang="uk-UA" sz="2400" dirty="0" smtClean="0"/>
              <a:t>стовпцях.</a:t>
            </a:r>
            <a:endParaRPr lang="uk-UA" sz="2400" dirty="0"/>
          </a:p>
          <a:p>
            <a:pPr algn="just"/>
            <a:r>
              <a:rPr lang="uk-UA" sz="2400" dirty="0"/>
              <a:t>Приклад 1 (продовж.): Створимо таблицю </a:t>
            </a:r>
            <a:r>
              <a:rPr lang="en-US" sz="2400" dirty="0" smtClean="0"/>
              <a:t>Sellers</a:t>
            </a:r>
            <a:r>
              <a:rPr lang="en-US" sz="2400" dirty="0"/>
              <a:t>, </a:t>
            </a:r>
            <a:r>
              <a:rPr lang="uk-UA" sz="2400" dirty="0"/>
              <a:t>не дозволяючи поміщати </a:t>
            </a:r>
            <a:r>
              <a:rPr lang="en-US" sz="2400" dirty="0" smtClean="0"/>
              <a:t>NULL-</a:t>
            </a:r>
            <a:r>
              <a:rPr lang="uk-UA" sz="2400" dirty="0" smtClean="0"/>
              <a:t>значення</a:t>
            </a:r>
            <a:r>
              <a:rPr lang="en-US" sz="2400" dirty="0" smtClean="0"/>
              <a:t> </a:t>
            </a:r>
            <a:r>
              <a:rPr lang="uk-UA" sz="2400" dirty="0"/>
              <a:t>у стовпці </a:t>
            </a:r>
            <a:r>
              <a:rPr lang="en-US" sz="2400" dirty="0" err="1"/>
              <a:t>snum</a:t>
            </a:r>
            <a:r>
              <a:rPr lang="en-US" sz="2400" dirty="0"/>
              <a:t> </a:t>
            </a:r>
            <a:r>
              <a:rPr lang="uk-UA" sz="2400" dirty="0"/>
              <a:t>або </a:t>
            </a:r>
            <a:r>
              <a:rPr lang="en-US" sz="2400" dirty="0" err="1"/>
              <a:t>sname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r>
              <a:rPr lang="ru-RU" sz="2400" dirty="0" smtClean="0"/>
              <a:t> </a:t>
            </a:r>
            <a:r>
              <a:rPr lang="en-US" sz="2400" dirty="0" smtClean="0"/>
              <a:t>CREATE </a:t>
            </a:r>
            <a:r>
              <a:rPr lang="en-US" sz="2400" dirty="0"/>
              <a:t>TABLE Sellers </a:t>
            </a:r>
          </a:p>
          <a:p>
            <a:pPr marL="0" indent="457200">
              <a:buNone/>
            </a:pPr>
            <a:r>
              <a:rPr lang="en-US" sz="2400" dirty="0"/>
              <a:t>(</a:t>
            </a:r>
            <a:r>
              <a:rPr lang="en-US" sz="2400" dirty="0" err="1"/>
              <a:t>snum</a:t>
            </a:r>
            <a:r>
              <a:rPr lang="en-US" sz="2400" dirty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NOT NULL, </a:t>
            </a:r>
            <a:endParaRPr lang="en-US" sz="2400" dirty="0"/>
          </a:p>
          <a:p>
            <a:pPr marL="0" indent="457200">
              <a:buNone/>
            </a:pPr>
            <a:r>
              <a:rPr lang="en-US" sz="2400" dirty="0" err="1"/>
              <a:t>sname</a:t>
            </a:r>
            <a:r>
              <a:rPr lang="en-US" sz="2400" dirty="0"/>
              <a:t>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(45) </a:t>
            </a:r>
            <a:r>
              <a:rPr lang="en-US" sz="2400" dirty="0"/>
              <a:t>NOT NULL,</a:t>
            </a:r>
          </a:p>
          <a:p>
            <a:pPr marL="0" indent="457200">
              <a:buNone/>
            </a:pPr>
            <a:r>
              <a:rPr lang="en-US" sz="2400" dirty="0"/>
              <a:t>city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(45), </a:t>
            </a:r>
            <a:r>
              <a:rPr lang="ru-RU" sz="2400" dirty="0" smtClean="0"/>
              <a:t> </a:t>
            </a:r>
            <a:endParaRPr lang="en-US" sz="2400" dirty="0"/>
          </a:p>
          <a:p>
            <a:pPr marL="0" indent="457200">
              <a:buNone/>
            </a:pPr>
            <a:r>
              <a:rPr lang="en-US" sz="2400" dirty="0" err="1"/>
              <a:t>comm</a:t>
            </a:r>
            <a:r>
              <a:rPr lang="en-US" sz="2400" dirty="0"/>
              <a:t> </a:t>
            </a:r>
            <a:r>
              <a:rPr lang="en-US" sz="2400" dirty="0" smtClean="0"/>
              <a:t>double(3, </a:t>
            </a:r>
            <a:r>
              <a:rPr lang="en-US" sz="2400" dirty="0"/>
              <a:t>2));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1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altLang="ru-RU" dirty="0"/>
              <a:t>Обмеження</a:t>
            </a:r>
            <a:r>
              <a:rPr lang="uk-UA" altLang="ru-RU" sz="3400" dirty="0"/>
              <a:t> </a:t>
            </a:r>
            <a:r>
              <a:rPr lang="uk-UA" altLang="ru-RU" dirty="0"/>
              <a:t>унікальності</a:t>
            </a:r>
            <a:r>
              <a:rPr lang="uk-UA" altLang="ru-RU" sz="3400" dirty="0"/>
              <a:t> UNIQUE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032000"/>
            <a:ext cx="11170228" cy="3416300"/>
          </a:xfrm>
        </p:spPr>
        <p:txBody>
          <a:bodyPr/>
          <a:lstStyle/>
          <a:p>
            <a:pPr algn="just"/>
            <a:r>
              <a:rPr lang="uk-UA" sz="2400" dirty="0"/>
              <a:t>Використовується, щоб уникнути певного безладдя в БД, коли необхідно надавати </a:t>
            </a:r>
            <a:r>
              <a:rPr lang="uk-UA" sz="2400" dirty="0" smtClean="0"/>
              <a:t>унікальність </a:t>
            </a:r>
            <a:r>
              <a:rPr lang="uk-UA" sz="2400" dirty="0"/>
              <a:t>разом з обмеженнями.</a:t>
            </a:r>
          </a:p>
          <a:p>
            <a:pPr algn="just"/>
            <a:r>
              <a:rPr lang="uk-UA" sz="2400" dirty="0"/>
              <a:t>Якщо задати обмеження </a:t>
            </a:r>
            <a:r>
              <a:rPr lang="en-US" sz="2400" dirty="0"/>
              <a:t>UNIQUE </a:t>
            </a:r>
            <a:r>
              <a:rPr lang="uk-UA" sz="2400" dirty="0"/>
              <a:t>для стовпця, то СУБД відхилить будь-яку спробу у певному рядку ввести у це поле значення, яке вже було в іншому рядку. </a:t>
            </a:r>
          </a:p>
          <a:p>
            <a:pPr algn="just"/>
            <a:r>
              <a:rPr lang="en-US" sz="2400" dirty="0"/>
              <a:t>UNIQUE </a:t>
            </a:r>
            <a:r>
              <a:rPr lang="uk-UA" sz="2400" dirty="0"/>
              <a:t>може застосовуватись лише до полів, які визначені як </a:t>
            </a:r>
            <a:r>
              <a:rPr lang="en-US" sz="2400" dirty="0"/>
              <a:t>NOT NULL.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125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Встановлення значень стовпців за замовчуванням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354118"/>
            <a:ext cx="11253353" cy="3416300"/>
          </a:xfrm>
        </p:spPr>
        <p:txBody>
          <a:bodyPr/>
          <a:lstStyle/>
          <a:p>
            <a:pPr algn="just"/>
            <a:r>
              <a:rPr lang="en-US" sz="2400" dirty="0"/>
              <a:t>NULL </a:t>
            </a:r>
            <a:r>
              <a:rPr lang="uk-UA" sz="2400" dirty="0"/>
              <a:t>значення є найбільш поширеним значенням стовпця за </a:t>
            </a:r>
            <a:r>
              <a:rPr lang="uk-UA" sz="2400" dirty="0" smtClean="0"/>
              <a:t>замовчуванням</a:t>
            </a:r>
            <a:r>
              <a:rPr lang="en-US" sz="2400" dirty="0"/>
              <a:t>.</a:t>
            </a:r>
            <a:endParaRPr lang="uk-UA" sz="2400" dirty="0"/>
          </a:p>
          <a:p>
            <a:pPr algn="just"/>
            <a:r>
              <a:rPr lang="uk-UA" sz="2400" dirty="0"/>
              <a:t>Інша альтернатива, щоб не використовувати значення </a:t>
            </a:r>
            <a:r>
              <a:rPr lang="en-US" sz="2400" dirty="0"/>
              <a:t>NULL, </a:t>
            </a:r>
            <a:r>
              <a:rPr lang="uk-UA" sz="2400" dirty="0"/>
              <a:t>це встановити значення нуль (0) для числових полів або пропуски для символьних. У такому випадку під час запитів </a:t>
            </a:r>
            <a:r>
              <a:rPr lang="en-US" sz="2400" dirty="0"/>
              <a:t>SQL </a:t>
            </a:r>
            <a:r>
              <a:rPr lang="uk-UA" sz="2400" dirty="0"/>
              <a:t>буде </a:t>
            </a:r>
            <a:r>
              <a:rPr lang="uk-UA" sz="2400" dirty="0" err="1" smtClean="0"/>
              <a:t>опрацювувати</a:t>
            </a:r>
            <a:r>
              <a:rPr lang="uk-UA" sz="2400" dirty="0" smtClean="0"/>
              <a:t> </a:t>
            </a:r>
            <a:r>
              <a:rPr lang="uk-UA" sz="2400" dirty="0"/>
              <a:t>їх як і будь-яке інше значення.</a:t>
            </a:r>
          </a:p>
          <a:p>
            <a:pPr algn="just"/>
            <a:r>
              <a:rPr lang="uk-UA" sz="2400" dirty="0"/>
              <a:t>Щоб надати значення за замовчуванням, використовують слово </a:t>
            </a:r>
            <a:r>
              <a:rPr lang="en-US" sz="2400" dirty="0"/>
              <a:t>DEFAULT </a:t>
            </a:r>
            <a:r>
              <a:rPr lang="uk-UA" sz="2400" dirty="0"/>
              <a:t>у команді </a:t>
            </a:r>
            <a:r>
              <a:rPr lang="en-US" sz="2400" dirty="0"/>
              <a:t>CREATE TABLE.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5719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9972" y="365125"/>
            <a:ext cx="9493827" cy="1325563"/>
          </a:xfrm>
        </p:spPr>
        <p:txBody>
          <a:bodyPr/>
          <a:lstStyle/>
          <a:p>
            <a:pPr algn="ctr"/>
            <a:r>
              <a:rPr lang="uk-UA" dirty="0" smtClean="0"/>
              <a:t>Обмеження первинного ключа PRIMARY KEY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821708"/>
            <a:ext cx="11222181" cy="2643909"/>
          </a:xfrm>
        </p:spPr>
        <p:txBody>
          <a:bodyPr/>
          <a:lstStyle/>
          <a:p>
            <a:r>
              <a:rPr lang="uk-UA" sz="2400" dirty="0" smtClean="0"/>
              <a:t>Найбільш </a:t>
            </a:r>
            <a:r>
              <a:rPr lang="uk-UA" sz="2400" dirty="0" err="1" smtClean="0"/>
              <a:t>викоритовуване</a:t>
            </a:r>
            <a:r>
              <a:rPr lang="uk-UA" sz="2400" dirty="0" smtClean="0"/>
              <a:t> обмеження</a:t>
            </a:r>
            <a:r>
              <a:rPr lang="en-US" sz="2400" dirty="0" smtClean="0"/>
              <a:t>.</a:t>
            </a:r>
            <a:endParaRPr lang="ru-RU" sz="2400" dirty="0"/>
          </a:p>
          <a:p>
            <a:r>
              <a:rPr lang="uk-UA" sz="2400" dirty="0" smtClean="0"/>
              <a:t>Забезпечує визначення первинного ключа у таблиці</a:t>
            </a:r>
            <a:r>
              <a:rPr lang="en-US" sz="2400" dirty="0" smtClean="0"/>
              <a:t>.</a:t>
            </a:r>
            <a:endParaRPr lang="ru-RU" sz="2400" dirty="0"/>
          </a:p>
          <a:p>
            <a:r>
              <a:rPr lang="en-US" sz="2400" dirty="0"/>
              <a:t>PRIMARY KEY – </a:t>
            </a:r>
            <a:r>
              <a:rPr lang="uk-UA" sz="2400" dirty="0" smtClean="0"/>
              <a:t>це поєднання обмежень </a:t>
            </a:r>
            <a:r>
              <a:rPr lang="en-US" sz="2400" dirty="0" smtClean="0"/>
              <a:t>NOT </a:t>
            </a:r>
            <a:r>
              <a:rPr lang="en-US" sz="2400" dirty="0"/>
              <a:t>NULL </a:t>
            </a:r>
            <a:r>
              <a:rPr lang="ru-RU" sz="2400" dirty="0"/>
              <a:t>і </a:t>
            </a:r>
            <a:r>
              <a:rPr lang="en-US" sz="2400" dirty="0" smtClean="0"/>
              <a:t>UNIQUE.</a:t>
            </a:r>
            <a:endParaRPr lang="en-US" sz="2400" dirty="0"/>
          </a:p>
          <a:p>
            <a:r>
              <a:rPr lang="ru-RU" sz="2400" dirty="0"/>
              <a:t>В </a:t>
            </a:r>
            <a:r>
              <a:rPr lang="uk-UA" sz="2400" dirty="0" smtClean="0"/>
              <a:t>таблиці допускається лише одне обмеження </a:t>
            </a:r>
            <a:r>
              <a:rPr lang="en-US" sz="2400" dirty="0" smtClean="0"/>
              <a:t>PRIMARY KEY. </a:t>
            </a:r>
            <a:endParaRPr lang="en-US" sz="24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10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5444" y="365125"/>
            <a:ext cx="9348355" cy="1325563"/>
          </a:xfrm>
        </p:spPr>
        <p:txBody>
          <a:bodyPr/>
          <a:lstStyle/>
          <a:p>
            <a:pPr algn="ctr"/>
            <a:r>
              <a:rPr lang="uk-UA" dirty="0"/>
              <a:t>Обмеження зовнішнього ключа </a:t>
            </a:r>
            <a:r>
              <a:rPr lang="en-US" dirty="0"/>
              <a:t>FOREIGN KEY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1930400"/>
            <a:ext cx="11253354" cy="3952169"/>
          </a:xfrm>
        </p:spPr>
        <p:txBody>
          <a:bodyPr>
            <a:noAutofit/>
          </a:bodyPr>
          <a:lstStyle/>
          <a:p>
            <a:r>
              <a:rPr lang="uk-UA" sz="1600" dirty="0"/>
              <a:t>Забезпечують зв'язок між таблицями </a:t>
            </a:r>
            <a:r>
              <a:rPr lang="uk-UA" sz="1600" dirty="0" smtClean="0"/>
              <a:t>БД.</a:t>
            </a:r>
            <a:endParaRPr lang="uk-UA" sz="1600" dirty="0"/>
          </a:p>
          <a:p>
            <a:r>
              <a:rPr lang="uk-UA" sz="1600" dirty="0"/>
              <a:t>Забезпечують правило цілісності </a:t>
            </a:r>
            <a:r>
              <a:rPr lang="uk-UA" sz="1600" dirty="0" smtClean="0"/>
              <a:t>посилань.</a:t>
            </a:r>
            <a:endParaRPr lang="uk-UA" sz="1600" dirty="0"/>
          </a:p>
          <a:p>
            <a:r>
              <a:rPr lang="uk-UA" sz="1600" dirty="0"/>
              <a:t>В таблиці можуть бути декілька обмежень </a:t>
            </a:r>
            <a:r>
              <a:rPr lang="en-US" sz="1600" dirty="0"/>
              <a:t>FOREIGN </a:t>
            </a:r>
            <a:r>
              <a:rPr lang="en-US" sz="1600" dirty="0" smtClean="0"/>
              <a:t>KEY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uk-UA" sz="1600" dirty="0" smtClean="0"/>
              <a:t>Задається:</a:t>
            </a:r>
          </a:p>
          <a:p>
            <a:pPr marL="0" indent="457200">
              <a:buNone/>
            </a:pPr>
            <a:r>
              <a:rPr lang="en-US" sz="1600" dirty="0" smtClean="0"/>
              <a:t>CONSTRAINT </a:t>
            </a:r>
            <a:r>
              <a:rPr lang="en-US" sz="1600" dirty="0"/>
              <a:t>&lt;</a:t>
            </a:r>
            <a:r>
              <a:rPr lang="uk-UA" sz="1600" dirty="0"/>
              <a:t>ім’я обмеж&gt; </a:t>
            </a:r>
            <a:endParaRPr lang="uk-UA" sz="1600" dirty="0" smtClean="0"/>
          </a:p>
          <a:p>
            <a:pPr marL="0" indent="457200">
              <a:buNone/>
            </a:pPr>
            <a:r>
              <a:rPr lang="en-US" sz="1600" dirty="0" smtClean="0"/>
              <a:t>FOREIGN </a:t>
            </a:r>
            <a:r>
              <a:rPr lang="en-US" sz="1600" dirty="0"/>
              <a:t>KEY (&lt;</a:t>
            </a:r>
            <a:r>
              <a:rPr lang="uk-UA" sz="1600" dirty="0"/>
              <a:t>ім’я стовп </a:t>
            </a:r>
            <a:r>
              <a:rPr lang="uk-UA" sz="1600" dirty="0" err="1"/>
              <a:t>дочірн_табл</a:t>
            </a:r>
            <a:r>
              <a:rPr lang="uk-UA" sz="1600" dirty="0"/>
              <a:t>&gt;) </a:t>
            </a:r>
          </a:p>
          <a:p>
            <a:pPr marL="0" indent="457200">
              <a:buNone/>
            </a:pPr>
            <a:r>
              <a:rPr lang="en-US" sz="1600" dirty="0" smtClean="0"/>
              <a:t>REFERENCES </a:t>
            </a:r>
            <a:r>
              <a:rPr lang="en-US" sz="1600" dirty="0"/>
              <a:t>&lt;</a:t>
            </a:r>
            <a:r>
              <a:rPr lang="uk-UA" sz="1600" dirty="0"/>
              <a:t>ім’я </a:t>
            </a:r>
            <a:r>
              <a:rPr lang="uk-UA" sz="1600" dirty="0" err="1"/>
              <a:t>батьк_табл</a:t>
            </a:r>
            <a:r>
              <a:rPr lang="uk-UA" sz="1600" dirty="0"/>
              <a:t>&gt;(&lt;ім’я первинного ключа </a:t>
            </a:r>
            <a:r>
              <a:rPr lang="uk-UA" sz="1600" dirty="0" err="1"/>
              <a:t>батьк_табл</a:t>
            </a:r>
            <a:r>
              <a:rPr lang="uk-UA" sz="1600" dirty="0" smtClean="0"/>
              <a:t>&gt;</a:t>
            </a:r>
            <a:endParaRPr lang="en-US" sz="1600" dirty="0" smtClean="0"/>
          </a:p>
          <a:p>
            <a:pPr marL="0" indent="457200">
              <a:buNone/>
            </a:pPr>
            <a:r>
              <a:rPr lang="en-US" sz="1600" dirty="0"/>
              <a:t>[ON DELETE </a:t>
            </a:r>
            <a:r>
              <a:rPr lang="en-US" sz="1600" dirty="0" smtClean="0"/>
              <a:t>&lt;</a:t>
            </a:r>
            <a:r>
              <a:rPr lang="uk-UA" sz="1600" dirty="0" smtClean="0"/>
              <a:t>опція зв'язку</a:t>
            </a:r>
            <a:r>
              <a:rPr lang="en-US" sz="1600" dirty="0" smtClean="0"/>
              <a:t>&gt;]</a:t>
            </a:r>
            <a:r>
              <a:rPr lang="uk-UA" sz="1600" dirty="0" smtClean="0"/>
              <a:t> </a:t>
            </a:r>
            <a:r>
              <a:rPr lang="en-US" sz="1600" dirty="0" smtClean="0"/>
              <a:t>[</a:t>
            </a:r>
            <a:r>
              <a:rPr lang="en-US" sz="1600" dirty="0"/>
              <a:t>ON </a:t>
            </a:r>
            <a:r>
              <a:rPr lang="en-US" sz="1600" dirty="0" smtClean="0"/>
              <a:t>UPDATE &lt;</a:t>
            </a:r>
            <a:r>
              <a:rPr lang="uk-UA" sz="1600" dirty="0" smtClean="0"/>
              <a:t>опція зв'язку</a:t>
            </a:r>
            <a:r>
              <a:rPr lang="en-US" sz="1600" dirty="0" smtClean="0"/>
              <a:t>&gt;]</a:t>
            </a:r>
            <a:endParaRPr lang="uk-UA" sz="1600" dirty="0" smtClean="0"/>
          </a:p>
          <a:p>
            <a:pPr marL="0" indent="457200">
              <a:buNone/>
            </a:pPr>
            <a:endParaRPr lang="en-US" sz="1600" dirty="0"/>
          </a:p>
          <a:p>
            <a:pPr marL="0" indent="457200">
              <a:buNone/>
            </a:pPr>
            <a:r>
              <a:rPr lang="uk-UA" sz="1600" dirty="0" smtClean="0"/>
              <a:t>Опції зв'язку</a:t>
            </a:r>
            <a:r>
              <a:rPr lang="en-US" sz="1600" dirty="0" smtClean="0"/>
              <a:t>:</a:t>
            </a:r>
            <a:endParaRPr lang="en-US" sz="1600" dirty="0"/>
          </a:p>
          <a:p>
            <a:pPr marL="0" indent="457200">
              <a:buNone/>
            </a:pPr>
            <a:r>
              <a:rPr lang="en-US" sz="1600" dirty="0"/>
              <a:t>    RESTRICT | CASCADE | SET NULL | NO ACTION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39227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Обмеження</a:t>
            </a:r>
            <a:r>
              <a:rPr lang="en-US" dirty="0"/>
              <a:t> </a:t>
            </a:r>
            <a:r>
              <a:rPr lang="en-US" dirty="0" smtClean="0"/>
              <a:t>AUTO_INCREMENT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198334"/>
            <a:ext cx="11201399" cy="3416300"/>
          </a:xfrm>
        </p:spPr>
        <p:txBody>
          <a:bodyPr>
            <a:normAutofit/>
          </a:bodyPr>
          <a:lstStyle/>
          <a:p>
            <a:pPr algn="just"/>
            <a:r>
              <a:rPr lang="uk-UA" sz="2400" dirty="0" smtClean="0"/>
              <a:t>Забезпечує автоматичне заповнення стовпця послідовними числами.</a:t>
            </a:r>
            <a:endParaRPr lang="uk-UA" sz="2400" dirty="0"/>
          </a:p>
          <a:p>
            <a:pPr algn="just"/>
            <a:r>
              <a:rPr lang="uk-UA" sz="2400" dirty="0"/>
              <a:t>Забезпечує </a:t>
            </a:r>
            <a:r>
              <a:rPr lang="uk-UA" sz="2400" dirty="0" smtClean="0"/>
              <a:t>унікальність значень.</a:t>
            </a:r>
            <a:endParaRPr lang="uk-UA" sz="2400" dirty="0"/>
          </a:p>
          <a:p>
            <a:pPr algn="just"/>
            <a:r>
              <a:rPr lang="uk-UA" sz="2400" dirty="0"/>
              <a:t>Обмеження </a:t>
            </a:r>
            <a:r>
              <a:rPr lang="en-US" sz="2400" dirty="0"/>
              <a:t>AUTO_INCREMENT </a:t>
            </a:r>
            <a:r>
              <a:rPr lang="uk-UA" sz="2400" dirty="0" smtClean="0"/>
              <a:t>може бути застосоване тільки для стовпців типу </a:t>
            </a:r>
            <a:r>
              <a:rPr lang="en-US" sz="2400" dirty="0" smtClean="0"/>
              <a:t>INT. </a:t>
            </a:r>
            <a:endParaRPr lang="en-US" sz="2400" dirty="0"/>
          </a:p>
          <a:p>
            <a:pPr algn="just"/>
            <a:r>
              <a:rPr lang="uk-UA" sz="2400" dirty="0"/>
              <a:t>Обмеження </a:t>
            </a:r>
            <a:r>
              <a:rPr lang="en-US" sz="2400" dirty="0" smtClean="0"/>
              <a:t>AUTO_INCREMENT</a:t>
            </a:r>
            <a:r>
              <a:rPr lang="uk-UA" sz="2400" dirty="0" smtClean="0"/>
              <a:t> може </a:t>
            </a:r>
            <a:r>
              <a:rPr lang="uk-UA" sz="2400" dirty="0"/>
              <a:t>використовуватись з </a:t>
            </a:r>
            <a:r>
              <a:rPr lang="uk-UA" sz="2400" dirty="0" smtClean="0"/>
              <a:t>обмеженням </a:t>
            </a:r>
            <a:r>
              <a:rPr lang="en-US" sz="2400" dirty="0"/>
              <a:t>PRIMARY KEY.</a:t>
            </a:r>
          </a:p>
        </p:txBody>
      </p:sp>
    </p:spTree>
    <p:extLst>
      <p:ext uri="{BB962C8B-B14F-4D97-AF65-F5344CB8AC3E}">
        <p14:creationId xmlns:p14="http://schemas.microsoft.com/office/powerpoint/2010/main" val="357312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220074" y="1465119"/>
            <a:ext cx="11149444" cy="50915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dirty="0" smtClean="0"/>
              <a:t>Приклад </a:t>
            </a:r>
            <a:r>
              <a:rPr lang="en-US" sz="2400" dirty="0" smtClean="0"/>
              <a:t>2</a:t>
            </a:r>
            <a:r>
              <a:rPr lang="uk-UA" sz="2400" dirty="0" smtClean="0"/>
              <a:t>: </a:t>
            </a:r>
            <a:r>
              <a:rPr lang="uk-UA" sz="2400" dirty="0"/>
              <a:t>Створимо таблицю </a:t>
            </a:r>
            <a:r>
              <a:rPr lang="en-US" sz="2400" dirty="0"/>
              <a:t>Customers </a:t>
            </a:r>
            <a:r>
              <a:rPr lang="uk-UA" sz="2400" dirty="0"/>
              <a:t>з первинним ключем </a:t>
            </a:r>
            <a:r>
              <a:rPr lang="en-US" sz="2400" dirty="0" smtClean="0"/>
              <a:t>cnum</a:t>
            </a:r>
            <a:r>
              <a:rPr lang="ru-RU" sz="2400" dirty="0" smtClean="0"/>
              <a:t>,</a:t>
            </a:r>
            <a:r>
              <a:rPr lang="uk-UA" sz="2400" dirty="0" smtClean="0"/>
              <a:t> </a:t>
            </a:r>
            <a:r>
              <a:rPr lang="uk-UA" sz="2400" dirty="0"/>
              <a:t>зовнішнім ключем </a:t>
            </a:r>
            <a:r>
              <a:rPr lang="en-US" sz="2400" dirty="0" err="1" smtClean="0"/>
              <a:t>snum</a:t>
            </a:r>
            <a:r>
              <a:rPr lang="ru-RU" sz="2400" dirty="0" smtClean="0"/>
              <a:t> та автоматично </a:t>
            </a:r>
            <a:r>
              <a:rPr lang="ru-RU" sz="2400" dirty="0" err="1" smtClean="0"/>
              <a:t>заповнюваним</a:t>
            </a:r>
            <a:r>
              <a:rPr lang="ru-RU" sz="2400" dirty="0" smtClean="0"/>
              <a:t> полем </a:t>
            </a:r>
            <a:r>
              <a:rPr lang="en-US" sz="2400" dirty="0" smtClean="0"/>
              <a:t>cnum:</a:t>
            </a:r>
            <a:endParaRPr lang="ru-RU" sz="2400" dirty="0" smtClean="0"/>
          </a:p>
          <a:p>
            <a:r>
              <a:rPr lang="ru-RU" sz="2400" dirty="0" smtClean="0"/>
              <a:t> </a:t>
            </a:r>
            <a:r>
              <a:rPr lang="en-US" sz="2400" dirty="0" smtClean="0"/>
              <a:t>CREATE TABLE Customers </a:t>
            </a:r>
          </a:p>
          <a:p>
            <a:pPr marL="0" indent="457200">
              <a:buNone/>
            </a:pPr>
            <a:r>
              <a:rPr lang="en-US" sz="2400" dirty="0" smtClean="0"/>
              <a:t>(</a:t>
            </a:r>
            <a:r>
              <a:rPr lang="en-US" sz="2400" dirty="0"/>
              <a:t>c</a:t>
            </a:r>
            <a:r>
              <a:rPr lang="en-US" sz="2400" dirty="0" smtClean="0"/>
              <a:t>num </a:t>
            </a:r>
            <a:r>
              <a:rPr lang="en-US" sz="2400" dirty="0" err="1" smtClean="0"/>
              <a:t>int</a:t>
            </a:r>
            <a:r>
              <a:rPr lang="ru-RU" sz="2400" dirty="0" smtClean="0"/>
              <a:t> </a:t>
            </a:r>
            <a:r>
              <a:rPr lang="en-US" sz="2400" dirty="0"/>
              <a:t>PRIMARY </a:t>
            </a:r>
            <a:r>
              <a:rPr lang="en-US" sz="2400" dirty="0" smtClean="0"/>
              <a:t>KEY</a:t>
            </a:r>
            <a:r>
              <a:rPr lang="ru-RU" sz="2400" dirty="0" smtClean="0"/>
              <a:t> </a:t>
            </a:r>
            <a:r>
              <a:rPr lang="en-US" sz="2400" dirty="0"/>
              <a:t>AUTO_INCREMENT, </a:t>
            </a:r>
            <a:endParaRPr lang="en-US" sz="2400" dirty="0" smtClean="0"/>
          </a:p>
          <a:p>
            <a:pPr marL="0" indent="457200">
              <a:buNone/>
            </a:pPr>
            <a:r>
              <a:rPr lang="en-US" sz="2400" dirty="0" err="1"/>
              <a:t>c</a:t>
            </a:r>
            <a:r>
              <a:rPr lang="en-US" sz="2400" dirty="0" err="1" smtClean="0"/>
              <a:t>name</a:t>
            </a:r>
            <a:r>
              <a:rPr lang="en-US" sz="2400" dirty="0" smtClean="0"/>
              <a:t> varchar(45) </a:t>
            </a:r>
            <a:r>
              <a:rPr lang="en-US" sz="2400" dirty="0"/>
              <a:t>NOT NULL UNIQUE,</a:t>
            </a:r>
            <a:endParaRPr lang="en-US" sz="2400" dirty="0" smtClean="0"/>
          </a:p>
          <a:p>
            <a:pPr marL="0" indent="457200">
              <a:buNone/>
            </a:pPr>
            <a:r>
              <a:rPr lang="en-US" sz="2400" dirty="0" smtClean="0"/>
              <a:t>rating </a:t>
            </a:r>
            <a:r>
              <a:rPr lang="en-US" sz="2400" dirty="0" err="1" smtClean="0"/>
              <a:t>int</a:t>
            </a:r>
            <a:r>
              <a:rPr lang="en-US" sz="2400" dirty="0" smtClean="0"/>
              <a:t>,</a:t>
            </a:r>
          </a:p>
          <a:p>
            <a:pPr marL="0" indent="457200">
              <a:buNone/>
            </a:pPr>
            <a:r>
              <a:rPr lang="en-US" sz="2400" dirty="0" smtClean="0"/>
              <a:t>city varchar(45</a:t>
            </a:r>
            <a:r>
              <a:rPr lang="en-US" sz="2400" dirty="0"/>
              <a:t>) DEFAULT </a:t>
            </a:r>
            <a:r>
              <a:rPr lang="en-US" sz="2400" dirty="0" smtClean="0"/>
              <a:t>'London</a:t>
            </a:r>
            <a:r>
              <a:rPr lang="en-US" sz="2400" dirty="0"/>
              <a:t>'</a:t>
            </a:r>
            <a:r>
              <a:rPr lang="en-US" sz="2400" dirty="0" smtClean="0"/>
              <a:t>, </a:t>
            </a:r>
          </a:p>
          <a:p>
            <a:pPr marL="0" indent="457200">
              <a:buNone/>
            </a:pPr>
            <a:r>
              <a:rPr lang="en-US" sz="2400" dirty="0" err="1" smtClean="0"/>
              <a:t>snum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, </a:t>
            </a:r>
            <a:endParaRPr lang="ru-RU" sz="2400" dirty="0" smtClean="0"/>
          </a:p>
          <a:p>
            <a:pPr marL="0" indent="457200">
              <a:buNone/>
            </a:pPr>
            <a:r>
              <a:rPr lang="en-US" sz="2400" dirty="0"/>
              <a:t>CONSTRAINT FK_Customers_Sellers </a:t>
            </a:r>
            <a:r>
              <a:rPr lang="en-US" sz="2400" dirty="0" smtClean="0"/>
              <a:t>FOREIGN </a:t>
            </a:r>
            <a:r>
              <a:rPr lang="en-US" sz="2400" dirty="0"/>
              <a:t>KEY (</a:t>
            </a:r>
            <a:r>
              <a:rPr lang="en-US" sz="2400" dirty="0" err="1"/>
              <a:t>snum</a:t>
            </a:r>
            <a:r>
              <a:rPr lang="en-US" sz="2400" dirty="0"/>
              <a:t>) </a:t>
            </a:r>
            <a:r>
              <a:rPr lang="en-US" sz="2400" dirty="0" smtClean="0"/>
              <a:t>REFERENCES Sellers </a:t>
            </a:r>
            <a:r>
              <a:rPr lang="en-US" sz="2400" dirty="0"/>
              <a:t>(</a:t>
            </a:r>
            <a:r>
              <a:rPr lang="en-US" sz="2400" dirty="0" err="1"/>
              <a:t>snum</a:t>
            </a:r>
            <a:r>
              <a:rPr lang="en-US" sz="2400" dirty="0" smtClean="0"/>
              <a:t>)</a:t>
            </a:r>
            <a:r>
              <a:rPr lang="uk-UA" sz="2400" dirty="0" smtClean="0"/>
              <a:t> </a:t>
            </a:r>
            <a:r>
              <a:rPr lang="en-US" sz="2400" dirty="0"/>
              <a:t>ON DELETE SET NULL ON UPDATE SET NULL);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49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1144" y="365125"/>
            <a:ext cx="9462655" cy="1325563"/>
          </a:xfrm>
        </p:spPr>
        <p:txBody>
          <a:bodyPr/>
          <a:lstStyle/>
          <a:p>
            <a:pPr algn="ctr"/>
            <a:r>
              <a:rPr lang="uk-UA" altLang="ru-RU" dirty="0"/>
              <a:t>Мова маніпулювання даними (DML – </a:t>
            </a:r>
            <a:r>
              <a:rPr lang="en-US" altLang="ru-RU" dirty="0"/>
              <a:t>Data</a:t>
            </a:r>
            <a:r>
              <a:rPr lang="uk-UA" altLang="ru-RU" dirty="0"/>
              <a:t> </a:t>
            </a:r>
            <a:r>
              <a:rPr lang="en-US" altLang="ru-RU" dirty="0"/>
              <a:t>Manipulation Language</a:t>
            </a:r>
            <a:r>
              <a:rPr lang="uk-UA" altLang="ru-RU" dirty="0"/>
              <a:t>)</a:t>
            </a:r>
            <a:r>
              <a:rPr lang="uk-UA" altLang="ru-RU" sz="4000" dirty="0"/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466269"/>
            <a:ext cx="11201400" cy="3416300"/>
          </a:xfrm>
        </p:spPr>
        <p:txBody>
          <a:bodyPr>
            <a:normAutofit/>
          </a:bodyPr>
          <a:lstStyle/>
          <a:p>
            <a:pPr algn="just"/>
            <a:r>
              <a:rPr lang="uk-UA" sz="2000" dirty="0"/>
              <a:t>Інструкції </a:t>
            </a:r>
            <a:r>
              <a:rPr lang="en-US" sz="2000" dirty="0" smtClean="0"/>
              <a:t>DML </a:t>
            </a:r>
            <a:r>
              <a:rPr lang="ru-RU" sz="2000" dirty="0" smtClean="0"/>
              <a:t>для </a:t>
            </a:r>
            <a:r>
              <a:rPr lang="uk-UA" sz="2000" dirty="0" smtClean="0"/>
              <a:t>модифікації даних</a:t>
            </a:r>
            <a:r>
              <a:rPr lang="en-US" sz="2000" dirty="0" smtClean="0"/>
              <a:t> </a:t>
            </a:r>
            <a:r>
              <a:rPr lang="uk-UA" sz="2000" dirty="0"/>
              <a:t>не повертають дані у вигляді тимчасових результатних таблиць, а змінюють </a:t>
            </a:r>
            <a:r>
              <a:rPr lang="uk-UA" sz="2000" dirty="0" err="1"/>
              <a:t>вмістиме</a:t>
            </a:r>
            <a:r>
              <a:rPr lang="uk-UA" sz="2000" dirty="0"/>
              <a:t> вже існуючих таблиць бази даних</a:t>
            </a:r>
            <a:r>
              <a:rPr lang="uk-UA" sz="2000" dirty="0" smtClean="0"/>
              <a:t>.</a:t>
            </a:r>
          </a:p>
          <a:p>
            <a:pPr algn="just"/>
            <a:r>
              <a:rPr lang="uk-UA" sz="2000" dirty="0"/>
              <a:t>Інструкції модифікації даних можуть вміщати вкладені запити на вибірку даних з тієї ж таблиці або з інших таблиць, однак самі не можуть бути вкладені в інші запити:</a:t>
            </a:r>
          </a:p>
          <a:p>
            <a:pPr indent="342900" algn="just">
              <a:buFont typeface="Wingdings" panose="05000000000000000000" pitchFamily="2" charset="2"/>
              <a:buChar char="§"/>
            </a:pPr>
            <a:r>
              <a:rPr lang="en-US" sz="2000" b="1" i="1" dirty="0"/>
              <a:t>INSERT</a:t>
            </a:r>
            <a:endParaRPr lang="uk-UA" sz="2000" b="1" i="1" dirty="0"/>
          </a:p>
          <a:p>
            <a:pPr indent="342900" algn="just">
              <a:buFont typeface="Wingdings" panose="05000000000000000000" pitchFamily="2" charset="2"/>
              <a:buChar char="§"/>
            </a:pPr>
            <a:r>
              <a:rPr lang="en-US" sz="2000" b="1" i="1" dirty="0"/>
              <a:t>UPDATE</a:t>
            </a:r>
            <a:endParaRPr lang="uk-UA" sz="2000" b="1" i="1" dirty="0"/>
          </a:p>
          <a:p>
            <a:pPr indent="342900" algn="just">
              <a:buFont typeface="Wingdings" panose="05000000000000000000" pitchFamily="2" charset="2"/>
              <a:buChar char="§"/>
            </a:pPr>
            <a:r>
              <a:rPr lang="en-US" sz="2000" b="1" i="1" dirty="0" smtClean="0"/>
              <a:t>DELETE</a:t>
            </a:r>
            <a:endParaRPr lang="uk-UA" sz="2000" dirty="0"/>
          </a:p>
          <a:p>
            <a:pPr algn="just"/>
            <a:r>
              <a:rPr lang="uk-UA" sz="2000" b="1" i="1" u="sng" dirty="0" smtClean="0"/>
              <a:t>Примітка:</a:t>
            </a:r>
            <a:r>
              <a:rPr lang="uk-UA" sz="2000" b="1" dirty="0" smtClean="0"/>
              <a:t> </a:t>
            </a:r>
            <a:r>
              <a:rPr lang="uk-UA" sz="2000" dirty="0" smtClean="0"/>
              <a:t>Для коректного виконання усіх інструкцій </a:t>
            </a:r>
            <a:r>
              <a:rPr lang="en-US" sz="2000" dirty="0"/>
              <a:t>DML </a:t>
            </a:r>
            <a:r>
              <a:rPr lang="uk-UA" sz="2000" dirty="0" smtClean="0"/>
              <a:t>необхідно зняти безпечний режим модифікації даних </a:t>
            </a:r>
            <a:r>
              <a:rPr lang="en-US" sz="2000" b="1" i="1" dirty="0" smtClean="0"/>
              <a:t>SET </a:t>
            </a:r>
            <a:r>
              <a:rPr lang="en-US" sz="2000" b="1" i="1" dirty="0"/>
              <a:t>SQL_SAFE_UPDATES = </a:t>
            </a:r>
            <a:r>
              <a:rPr lang="en-US" sz="2000" b="1" i="1" dirty="0" smtClean="0"/>
              <a:t>0</a:t>
            </a:r>
            <a:r>
              <a:rPr lang="en-US" sz="2000" dirty="0" smtClean="0"/>
              <a:t>.</a:t>
            </a:r>
            <a:endParaRPr lang="uk-UA" sz="2000" dirty="0" smtClean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966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Деякі популярні діалекти </a:t>
            </a:r>
            <a:r>
              <a:rPr lang="en-US" dirty="0"/>
              <a:t>SQL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1834572"/>
            <a:ext cx="11232571" cy="3901209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PL/SQL (Procedural Language/SQL) </a:t>
            </a:r>
            <a:r>
              <a:rPr lang="en-US" sz="2400" dirty="0"/>
              <a:t>– </a:t>
            </a:r>
            <a:r>
              <a:rPr lang="uk-UA" sz="2400" dirty="0"/>
              <a:t>використовується в </a:t>
            </a:r>
            <a:r>
              <a:rPr lang="en-US" sz="2400" dirty="0"/>
              <a:t>Oracle;</a:t>
            </a:r>
          </a:p>
          <a:p>
            <a:pPr algn="just"/>
            <a:r>
              <a:rPr lang="en-US" sz="2400" b="1" dirty="0" smtClean="0"/>
              <a:t>T-SQL </a:t>
            </a:r>
            <a:r>
              <a:rPr lang="en-US" sz="2400" b="1" dirty="0"/>
              <a:t>(Transact-SQL) </a:t>
            </a:r>
            <a:r>
              <a:rPr lang="en-US" sz="2400" dirty="0"/>
              <a:t>– </a:t>
            </a:r>
            <a:r>
              <a:rPr lang="uk-UA" sz="2400" dirty="0"/>
              <a:t>використовується в </a:t>
            </a:r>
            <a:r>
              <a:rPr lang="en-US" sz="2400" dirty="0"/>
              <a:t>Microsoft SQL Server </a:t>
            </a:r>
            <a:r>
              <a:rPr lang="uk-UA" sz="2400" dirty="0" smtClean="0"/>
              <a:t>та</a:t>
            </a:r>
            <a:r>
              <a:rPr lang="en-US" sz="2400" dirty="0" smtClean="0"/>
              <a:t> Sybase </a:t>
            </a:r>
            <a:r>
              <a:rPr lang="en-US" sz="2400" dirty="0"/>
              <a:t>Adaptive Server;</a:t>
            </a:r>
          </a:p>
          <a:p>
            <a:pPr algn="just"/>
            <a:r>
              <a:rPr lang="en-US" sz="2400" b="1" dirty="0"/>
              <a:t>PSQL (Procedural SQL) </a:t>
            </a:r>
            <a:r>
              <a:rPr lang="en-US" sz="2400" dirty="0"/>
              <a:t>– </a:t>
            </a:r>
            <a:r>
              <a:rPr lang="uk-UA" sz="2400" dirty="0"/>
              <a:t>використовується в </a:t>
            </a:r>
            <a:r>
              <a:rPr lang="en-US" sz="2400" dirty="0" err="1"/>
              <a:t>InterBase</a:t>
            </a:r>
            <a:r>
              <a:rPr lang="en-US" sz="2400" dirty="0"/>
              <a:t> </a:t>
            </a:r>
            <a:r>
              <a:rPr lang="uk-UA" sz="2400" dirty="0"/>
              <a:t>та </a:t>
            </a:r>
            <a:r>
              <a:rPr lang="en-US" sz="2400" dirty="0"/>
              <a:t>Firebird; </a:t>
            </a:r>
            <a:endParaRPr lang="en-US" sz="2400" dirty="0" smtClean="0"/>
          </a:p>
          <a:p>
            <a:pPr algn="just"/>
            <a:r>
              <a:rPr lang="en-US" sz="2400" b="1" dirty="0" smtClean="0"/>
              <a:t>SQL </a:t>
            </a:r>
            <a:r>
              <a:rPr lang="en-US" sz="2400" b="1" dirty="0"/>
              <a:t>PL (SQL Procedural Language) </a:t>
            </a:r>
            <a:r>
              <a:rPr lang="en-US" sz="2400" dirty="0"/>
              <a:t>– </a:t>
            </a:r>
            <a:r>
              <a:rPr lang="uk-UA" sz="2400" dirty="0"/>
              <a:t>використовується в </a:t>
            </a:r>
            <a:r>
              <a:rPr lang="en-US" sz="2400" dirty="0"/>
              <a:t>IBM DB2; </a:t>
            </a:r>
            <a:endParaRPr lang="en-US" sz="2400" dirty="0" smtClean="0"/>
          </a:p>
          <a:p>
            <a:pPr algn="just"/>
            <a:r>
              <a:rPr lang="en-US" sz="2400" b="1" dirty="0" smtClean="0"/>
              <a:t>SQL/PSM </a:t>
            </a:r>
            <a:r>
              <a:rPr lang="en-US" sz="2400" b="1" dirty="0"/>
              <a:t>(SQL/Persistent Stored Module) </a:t>
            </a:r>
            <a:r>
              <a:rPr lang="en-US" sz="2400" dirty="0"/>
              <a:t>– </a:t>
            </a:r>
            <a:r>
              <a:rPr lang="uk-UA" sz="2400" dirty="0"/>
              <a:t>використовується в </a:t>
            </a:r>
            <a:r>
              <a:rPr lang="en-US" sz="2400" dirty="0"/>
              <a:t>MySQL;</a:t>
            </a:r>
          </a:p>
          <a:p>
            <a:pPr algn="just"/>
            <a:r>
              <a:rPr lang="en-US" sz="2400" b="1" dirty="0"/>
              <a:t>PL/</a:t>
            </a:r>
            <a:r>
              <a:rPr lang="en-US" sz="2400" b="1" dirty="0" err="1"/>
              <a:t>pgSQL</a:t>
            </a:r>
            <a:r>
              <a:rPr lang="en-US" sz="2400" b="1" dirty="0"/>
              <a:t>  (Procedural  </a:t>
            </a:r>
            <a:r>
              <a:rPr lang="en-US" sz="2400" b="1" dirty="0" smtClean="0"/>
              <a:t>Language/PostgreSQL  </a:t>
            </a:r>
            <a:r>
              <a:rPr lang="en-US" sz="2400" b="1" dirty="0"/>
              <a:t>Structured  Query  Language) </a:t>
            </a:r>
            <a:r>
              <a:rPr lang="en-US" sz="2400" dirty="0" smtClean="0"/>
              <a:t>– </a:t>
            </a:r>
            <a:r>
              <a:rPr lang="uk-UA" sz="2400" dirty="0" smtClean="0"/>
              <a:t>використовується  </a:t>
            </a:r>
            <a:r>
              <a:rPr lang="uk-UA" sz="2400" dirty="0"/>
              <a:t>в  </a:t>
            </a:r>
            <a:r>
              <a:rPr lang="en-US" sz="2400" dirty="0"/>
              <a:t>PostgreSQL </a:t>
            </a:r>
            <a:r>
              <a:rPr lang="uk-UA" sz="2400" dirty="0" smtClean="0"/>
              <a:t>та </a:t>
            </a:r>
            <a:r>
              <a:rPr lang="uk-UA" sz="2400" dirty="0"/>
              <a:t>є подібний до  </a:t>
            </a:r>
            <a:r>
              <a:rPr lang="en-US" sz="2400" dirty="0"/>
              <a:t>Oracle PL/SQL.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835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3944" y="365125"/>
            <a:ext cx="9919855" cy="1325563"/>
          </a:xfrm>
        </p:spPr>
        <p:txBody>
          <a:bodyPr/>
          <a:lstStyle/>
          <a:p>
            <a:pPr algn="ctr"/>
            <a:r>
              <a:rPr lang="uk-UA" dirty="0"/>
              <a:t>Основні аргументи </a:t>
            </a:r>
            <a:r>
              <a:rPr lang="uk-UA" dirty="0" smtClean="0"/>
              <a:t>інструкцій </a:t>
            </a:r>
            <a:r>
              <a:rPr lang="en-US" dirty="0"/>
              <a:t>DML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1913242"/>
            <a:ext cx="11149445" cy="3969327"/>
          </a:xfrm>
        </p:spPr>
        <p:txBody>
          <a:bodyPr>
            <a:normAutofit/>
          </a:bodyPr>
          <a:lstStyle/>
          <a:p>
            <a:pPr algn="just"/>
            <a:r>
              <a:rPr lang="uk-UA" sz="2400" dirty="0" smtClean="0"/>
              <a:t>Необхідний оператор (</a:t>
            </a:r>
            <a:r>
              <a:rPr lang="en-US" sz="2400" b="1" i="1" dirty="0" smtClean="0"/>
              <a:t>SELECT</a:t>
            </a:r>
            <a:r>
              <a:rPr lang="en-US" sz="2400" i="1" dirty="0" smtClean="0"/>
              <a:t>, </a:t>
            </a:r>
            <a:r>
              <a:rPr lang="en-US" sz="2400" b="1" i="1" dirty="0" smtClean="0"/>
              <a:t>INSERT</a:t>
            </a:r>
            <a:r>
              <a:rPr lang="en-US" sz="2400" i="1" dirty="0" smtClean="0"/>
              <a:t>, </a:t>
            </a:r>
            <a:r>
              <a:rPr lang="en-US" sz="2400" b="1" i="1" dirty="0" smtClean="0"/>
              <a:t>DELETE</a:t>
            </a:r>
            <a:r>
              <a:rPr lang="en-US" sz="2400" i="1" dirty="0" smtClean="0"/>
              <a:t> </a:t>
            </a:r>
            <a:r>
              <a:rPr lang="uk-UA" sz="2400" dirty="0" smtClean="0"/>
              <a:t>або</a:t>
            </a:r>
            <a:r>
              <a:rPr lang="en-US" sz="2400" i="1" dirty="0" smtClean="0"/>
              <a:t> </a:t>
            </a:r>
            <a:r>
              <a:rPr lang="en-US" sz="2400" b="1" i="1" dirty="0" smtClean="0"/>
              <a:t>UPDATE</a:t>
            </a:r>
            <a:r>
              <a:rPr lang="en-US" sz="2400" dirty="0" smtClean="0"/>
              <a:t>);</a:t>
            </a:r>
            <a:endParaRPr lang="uk-UA" sz="2400" dirty="0" smtClean="0"/>
          </a:p>
          <a:p>
            <a:pPr algn="just"/>
            <a:r>
              <a:rPr lang="uk-UA" sz="2400" b="1" i="1" dirty="0" smtClean="0"/>
              <a:t>вираз-стовпець</a:t>
            </a:r>
            <a:r>
              <a:rPr lang="uk-UA" sz="2400" dirty="0" smtClean="0"/>
              <a:t> – виражає </a:t>
            </a:r>
            <a:r>
              <a:rPr lang="uk-UA" sz="2400" dirty="0"/>
              <a:t>ім’я стовпця або вираз з декількох </a:t>
            </a:r>
            <a:r>
              <a:rPr lang="uk-UA" sz="2400" dirty="0" smtClean="0"/>
              <a:t>імен стовпців із даними;</a:t>
            </a:r>
          </a:p>
          <a:p>
            <a:pPr algn="just"/>
            <a:r>
              <a:rPr lang="uk-UA" sz="2400" dirty="0" smtClean="0"/>
              <a:t>Ключове слово </a:t>
            </a:r>
            <a:r>
              <a:rPr lang="en-US" sz="2400" b="1" i="1" dirty="0" smtClean="0"/>
              <a:t>FROM</a:t>
            </a:r>
            <a:r>
              <a:rPr lang="en-US" sz="2400" dirty="0" smtClean="0"/>
              <a:t>;</a:t>
            </a:r>
          </a:p>
          <a:p>
            <a:pPr algn="just"/>
            <a:r>
              <a:rPr lang="uk-UA" sz="2400" b="1" i="1" dirty="0" smtClean="0"/>
              <a:t>таблиця</a:t>
            </a:r>
            <a:r>
              <a:rPr lang="uk-UA" sz="2400" dirty="0" smtClean="0"/>
              <a:t> – ім’я таблиці, для якої здійснюється запит.</a:t>
            </a:r>
          </a:p>
          <a:p>
            <a:pPr algn="just"/>
            <a:r>
              <a:rPr lang="uk-UA" sz="2400" dirty="0" smtClean="0"/>
              <a:t>Ключове слово </a:t>
            </a:r>
            <a:r>
              <a:rPr lang="en-US" sz="2400" b="1" i="1" dirty="0" smtClean="0"/>
              <a:t>WHERE</a:t>
            </a:r>
            <a:r>
              <a:rPr lang="en-US" sz="2400" dirty="0" smtClean="0"/>
              <a:t>;</a:t>
            </a:r>
          </a:p>
          <a:p>
            <a:pPr algn="just"/>
            <a:r>
              <a:rPr lang="uk-UA" sz="2400" b="1" i="1" dirty="0" smtClean="0"/>
              <a:t>предикат </a:t>
            </a:r>
            <a:r>
              <a:rPr lang="uk-UA" sz="2400" dirty="0" smtClean="0"/>
              <a:t>– умовний вираз, який може бути істинним або ні для певного рядка таблиці.</a:t>
            </a:r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573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0590" y="365125"/>
            <a:ext cx="9743209" cy="1325563"/>
          </a:xfrm>
        </p:spPr>
        <p:txBody>
          <a:bodyPr/>
          <a:lstStyle/>
          <a:p>
            <a:pPr algn="ctr"/>
            <a:r>
              <a:rPr lang="uk-UA" dirty="0"/>
              <a:t>Інструкція внесення даних (</a:t>
            </a:r>
            <a:r>
              <a:rPr lang="en-US" dirty="0"/>
              <a:t>INSERT)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1776845"/>
            <a:ext cx="11159836" cy="4105724"/>
          </a:xfrm>
        </p:spPr>
        <p:txBody>
          <a:bodyPr/>
          <a:lstStyle/>
          <a:p>
            <a:pPr algn="just"/>
            <a:r>
              <a:rPr lang="uk-UA" sz="2000" dirty="0"/>
              <a:t>Найпростіший синтаксис :</a:t>
            </a:r>
          </a:p>
          <a:p>
            <a:pPr marL="0" indent="457200" algn="just">
              <a:buNone/>
            </a:pPr>
            <a:r>
              <a:rPr lang="en-US" sz="2000" dirty="0" smtClean="0"/>
              <a:t>INSERT </a:t>
            </a:r>
            <a:r>
              <a:rPr lang="en-US" sz="2000" dirty="0"/>
              <a:t>INTO &lt;</a:t>
            </a:r>
            <a:r>
              <a:rPr lang="uk-UA" sz="2000" dirty="0" err="1"/>
              <a:t>ім’я_табл</a:t>
            </a:r>
            <a:r>
              <a:rPr lang="uk-UA" sz="2000" dirty="0"/>
              <a:t>&gt; </a:t>
            </a:r>
          </a:p>
          <a:p>
            <a:pPr marL="0" indent="457200" algn="just">
              <a:buNone/>
            </a:pPr>
            <a:r>
              <a:rPr lang="en-US" sz="2000" dirty="0" smtClean="0"/>
              <a:t>VALUES </a:t>
            </a:r>
            <a:r>
              <a:rPr lang="en-US" sz="2000" dirty="0"/>
              <a:t>(&lt;</a:t>
            </a:r>
            <a:r>
              <a:rPr lang="uk-UA" sz="2000" dirty="0" err="1"/>
              <a:t>зн</a:t>
            </a:r>
            <a:r>
              <a:rPr lang="uk-UA" sz="2000" dirty="0" smtClean="0"/>
              <a:t>.</a:t>
            </a:r>
            <a:r>
              <a:rPr lang="en-US" sz="2000" dirty="0" smtClean="0"/>
              <a:t> </a:t>
            </a:r>
            <a:r>
              <a:rPr lang="uk-UA" sz="2000" dirty="0" smtClean="0"/>
              <a:t>стовп1</a:t>
            </a:r>
            <a:r>
              <a:rPr lang="uk-UA" sz="2000" dirty="0"/>
              <a:t>&gt;,...,&lt;</a:t>
            </a:r>
            <a:r>
              <a:rPr lang="uk-UA" sz="2000" dirty="0" err="1"/>
              <a:t>зн</a:t>
            </a:r>
            <a:r>
              <a:rPr lang="uk-UA" sz="2000" dirty="0" smtClean="0"/>
              <a:t>.</a:t>
            </a:r>
            <a:r>
              <a:rPr lang="en-US" sz="2000" dirty="0" smtClean="0"/>
              <a:t> </a:t>
            </a:r>
            <a:r>
              <a:rPr lang="uk-UA" sz="2000" dirty="0" smtClean="0"/>
              <a:t>стовп</a:t>
            </a:r>
            <a:r>
              <a:rPr lang="en-US" sz="2000" dirty="0"/>
              <a:t>N&gt;);</a:t>
            </a:r>
          </a:p>
          <a:p>
            <a:pPr algn="just"/>
            <a:r>
              <a:rPr lang="uk-UA" sz="2000" dirty="0"/>
              <a:t>Ім’я таблиці має бути визначеним командою </a:t>
            </a:r>
            <a:r>
              <a:rPr lang="en-US" sz="2000" dirty="0"/>
              <a:t>CREATE TABLE. </a:t>
            </a:r>
          </a:p>
          <a:p>
            <a:pPr algn="just"/>
            <a:r>
              <a:rPr lang="uk-UA" sz="2000" dirty="0"/>
              <a:t>Кожне значення, що </a:t>
            </a:r>
            <a:r>
              <a:rPr lang="uk-UA" sz="2000" dirty="0" smtClean="0"/>
              <a:t>додається, </a:t>
            </a:r>
            <a:r>
              <a:rPr lang="uk-UA" sz="2000" dirty="0"/>
              <a:t>має співпадати з типом даних стовпця, в який воно </a:t>
            </a:r>
            <a:r>
              <a:rPr lang="uk-UA" sz="2000" dirty="0" smtClean="0"/>
              <a:t>додається. </a:t>
            </a:r>
            <a:endParaRPr lang="uk-UA" sz="2000" dirty="0"/>
          </a:p>
          <a:p>
            <a:pPr algn="just"/>
            <a:r>
              <a:rPr lang="uk-UA" sz="2000" dirty="0"/>
              <a:t>Інструкція не виводить результатів, але СУБД повинна видати підтвердження того, що дані були </a:t>
            </a:r>
            <a:r>
              <a:rPr lang="uk-UA" sz="2000" dirty="0" smtClean="0"/>
              <a:t>додані.</a:t>
            </a:r>
            <a:endParaRPr lang="uk-UA" sz="2000" dirty="0"/>
          </a:p>
          <a:p>
            <a:pPr algn="just"/>
            <a:r>
              <a:rPr lang="uk-UA" sz="2000" dirty="0"/>
              <a:t>Якщо необхідно ввести невизначене значення, то у відповідне поле </a:t>
            </a:r>
            <a:r>
              <a:rPr lang="uk-UA" sz="2000" dirty="0" smtClean="0"/>
              <a:t>додається значення </a:t>
            </a:r>
            <a:r>
              <a:rPr lang="en-US" sz="2000" dirty="0"/>
              <a:t>NULL.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3198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220074" y="1454727"/>
            <a:ext cx="11159836" cy="40005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/>
              <a:t>Приклад </a:t>
            </a:r>
            <a:r>
              <a:rPr lang="ru-RU" sz="2400" dirty="0" smtClean="0"/>
              <a:t>3: </a:t>
            </a:r>
            <a:r>
              <a:rPr lang="uk-UA" sz="2400" dirty="0" smtClean="0"/>
              <a:t>щоб додати перший рядок у таблицю </a:t>
            </a:r>
            <a:r>
              <a:rPr lang="en-US" sz="2400" dirty="0" smtClean="0"/>
              <a:t>Sellers</a:t>
            </a:r>
            <a:r>
              <a:rPr lang="en-US" sz="2400" dirty="0"/>
              <a:t>, </a:t>
            </a:r>
            <a:r>
              <a:rPr lang="uk-UA" sz="2400" dirty="0" smtClean="0"/>
              <a:t>можна використати команду</a:t>
            </a:r>
            <a:r>
              <a:rPr lang="ru-RU" sz="2400" dirty="0" smtClean="0"/>
              <a:t>:</a:t>
            </a:r>
            <a:endParaRPr lang="ru-RU" sz="2400" dirty="0"/>
          </a:p>
          <a:p>
            <a:pPr marL="0" indent="457200" algn="just">
              <a:buNone/>
            </a:pPr>
            <a:r>
              <a:rPr lang="en-US" sz="2400" dirty="0"/>
              <a:t>INSERT INTO </a:t>
            </a:r>
            <a:r>
              <a:rPr lang="en-US" sz="2400" dirty="0" smtClean="0"/>
              <a:t>Sellers </a:t>
            </a:r>
            <a:endParaRPr lang="en-US" sz="2400" dirty="0"/>
          </a:p>
          <a:p>
            <a:pPr marL="0" indent="457200" algn="just">
              <a:buNone/>
            </a:pPr>
            <a:r>
              <a:rPr lang="en-US" sz="2400" dirty="0" smtClean="0"/>
              <a:t>VALUES</a:t>
            </a:r>
            <a:r>
              <a:rPr lang="uk-UA" sz="2400" dirty="0" smtClean="0"/>
              <a:t> </a:t>
            </a:r>
            <a:r>
              <a:rPr lang="en-US" sz="2400" dirty="0"/>
              <a:t>(1001, 'Peel</a:t>
            </a:r>
            <a:r>
              <a:rPr lang="en-US" sz="2400" dirty="0" smtClean="0"/>
              <a:t>', </a:t>
            </a:r>
            <a:r>
              <a:rPr lang="en-US" sz="2400" dirty="0"/>
              <a:t>'London</a:t>
            </a:r>
            <a:r>
              <a:rPr lang="en-US" sz="2400" dirty="0" smtClean="0"/>
              <a:t>',</a:t>
            </a:r>
            <a:r>
              <a:rPr lang="uk-UA" sz="2400" dirty="0" smtClean="0"/>
              <a:t> </a:t>
            </a:r>
            <a:r>
              <a:rPr lang="en-US" sz="2400" dirty="0" smtClean="0"/>
              <a:t>0.12</a:t>
            </a:r>
            <a:r>
              <a:rPr lang="en-US" sz="2400" dirty="0"/>
              <a:t>);</a:t>
            </a:r>
          </a:p>
          <a:p>
            <a:pPr algn="just"/>
            <a:r>
              <a:rPr lang="uk-UA" sz="2400" dirty="0" smtClean="0"/>
              <a:t>Можна вказувати конкретні стовпці, в які потрібно додати значення. Це дозволяє додавати дані в довільному порядку</a:t>
            </a:r>
            <a:r>
              <a:rPr lang="ru-RU" sz="2400" dirty="0" smtClean="0"/>
              <a:t>:</a:t>
            </a:r>
            <a:endParaRPr lang="ru-RU" sz="2400" dirty="0"/>
          </a:p>
          <a:p>
            <a:pPr marL="0" indent="457200" algn="just">
              <a:buNone/>
            </a:pPr>
            <a:r>
              <a:rPr lang="en-US" sz="2400" dirty="0"/>
              <a:t>INSERT INTO </a:t>
            </a:r>
            <a:r>
              <a:rPr lang="en-US" sz="2400" dirty="0" smtClean="0"/>
              <a:t>Sellers </a:t>
            </a:r>
            <a:r>
              <a:rPr lang="en-US" sz="2400" dirty="0"/>
              <a:t>(</a:t>
            </a:r>
            <a:r>
              <a:rPr lang="en-US" sz="2400" dirty="0" err="1"/>
              <a:t>snum</a:t>
            </a:r>
            <a:r>
              <a:rPr lang="en-US" sz="2400" dirty="0" smtClean="0"/>
              <a:t>,</a:t>
            </a:r>
            <a:r>
              <a:rPr lang="uk-UA" sz="2400" dirty="0" smtClean="0"/>
              <a:t> </a:t>
            </a:r>
            <a:r>
              <a:rPr lang="en-US" sz="2400" dirty="0" err="1" smtClean="0"/>
              <a:t>sname</a:t>
            </a:r>
            <a:r>
              <a:rPr lang="en-US" sz="2400" dirty="0" smtClean="0"/>
              <a:t>,</a:t>
            </a:r>
            <a:r>
              <a:rPr lang="uk-UA" sz="2400" dirty="0" smtClean="0"/>
              <a:t> </a:t>
            </a:r>
            <a:r>
              <a:rPr lang="en-US" sz="2400" dirty="0" err="1" smtClean="0"/>
              <a:t>comm</a:t>
            </a:r>
            <a:r>
              <a:rPr lang="en-US" sz="2400" dirty="0"/>
              <a:t>)</a:t>
            </a:r>
          </a:p>
          <a:p>
            <a:pPr marL="0" indent="457200" algn="just">
              <a:buNone/>
            </a:pPr>
            <a:r>
              <a:rPr lang="en-US" sz="2400" dirty="0" smtClean="0"/>
              <a:t>VALUES (1001,</a:t>
            </a:r>
            <a:r>
              <a:rPr lang="uk-UA" sz="2400" dirty="0" smtClean="0"/>
              <a:t> </a:t>
            </a:r>
            <a:r>
              <a:rPr lang="en-US" sz="2400" dirty="0" smtClean="0"/>
              <a:t>'Peel',</a:t>
            </a:r>
            <a:r>
              <a:rPr lang="uk-UA" sz="2400" dirty="0" smtClean="0"/>
              <a:t> </a:t>
            </a:r>
            <a:r>
              <a:rPr lang="en-US" sz="2400" dirty="0" smtClean="0"/>
              <a:t>0.12</a:t>
            </a:r>
            <a:r>
              <a:rPr lang="en-US" sz="2400" dirty="0"/>
              <a:t>));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568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 txBox="1">
            <a:spLocks/>
          </p:cNvSpPr>
          <p:nvPr/>
        </p:nvSpPr>
        <p:spPr>
          <a:xfrm>
            <a:off x="220074" y="1340427"/>
            <a:ext cx="11159836" cy="5029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smtClean="0"/>
              <a:t>У </a:t>
            </a:r>
            <a:r>
              <a:rPr lang="uk-UA" sz="2400" dirty="0" smtClean="0"/>
              <a:t>сучасних діалектах </a:t>
            </a:r>
            <a:r>
              <a:rPr lang="en-US" sz="2400" dirty="0" smtClean="0"/>
              <a:t>SQL </a:t>
            </a:r>
            <a:r>
              <a:rPr lang="uk-UA" sz="2400" dirty="0" smtClean="0"/>
              <a:t>з’явилась можливість працювати зі значеннями типу «запис»</a:t>
            </a:r>
            <a:r>
              <a:rPr lang="ru-RU" sz="2400" dirty="0" smtClean="0"/>
              <a:t>. </a:t>
            </a:r>
            <a:endParaRPr lang="ru-RU" sz="2400" dirty="0"/>
          </a:p>
          <a:p>
            <a:pPr algn="just"/>
            <a:r>
              <a:rPr lang="uk-UA" sz="2400" dirty="0" smtClean="0"/>
              <a:t>Це дозволяє за фразою </a:t>
            </a:r>
            <a:r>
              <a:rPr lang="en-US" sz="2400" dirty="0" smtClean="0"/>
              <a:t>VALUES </a:t>
            </a:r>
            <a:r>
              <a:rPr lang="uk-UA" sz="2400" dirty="0" smtClean="0"/>
              <a:t>вказувати декілька наборів значень у дужках, які необхідно додати</a:t>
            </a:r>
            <a:r>
              <a:rPr lang="ru-RU" sz="2400" dirty="0" smtClean="0"/>
              <a:t>. </a:t>
            </a:r>
          </a:p>
          <a:p>
            <a:pPr algn="just"/>
            <a:r>
              <a:rPr lang="ru-RU" sz="2400" dirty="0" smtClean="0"/>
              <a:t>Приклад 4:</a:t>
            </a:r>
            <a:endParaRPr lang="ru-RU" sz="2400" dirty="0"/>
          </a:p>
          <a:p>
            <a:pPr marL="0" indent="457200" algn="just">
              <a:buNone/>
            </a:pPr>
            <a:r>
              <a:rPr lang="en-US" sz="2400" dirty="0"/>
              <a:t>INSERT INTO Customers (city</a:t>
            </a:r>
            <a:r>
              <a:rPr lang="en-US" sz="2400" dirty="0" smtClean="0"/>
              <a:t>,</a:t>
            </a:r>
            <a:r>
              <a:rPr lang="uk-UA" sz="2400" dirty="0" smtClean="0"/>
              <a:t> </a:t>
            </a:r>
            <a:r>
              <a:rPr lang="en-US" sz="2400" dirty="0" err="1" smtClean="0"/>
              <a:t>cnam</a:t>
            </a:r>
            <a:r>
              <a:rPr lang="ru-RU" sz="2400" dirty="0"/>
              <a:t>е</a:t>
            </a:r>
            <a:r>
              <a:rPr lang="ru-RU" sz="2400" dirty="0" smtClean="0"/>
              <a:t>, </a:t>
            </a:r>
            <a:r>
              <a:rPr lang="en-US" sz="2400" dirty="0" err="1" smtClean="0"/>
              <a:t>cnum</a:t>
            </a:r>
            <a:r>
              <a:rPr lang="en-US" sz="2400" dirty="0"/>
              <a:t>) </a:t>
            </a:r>
          </a:p>
          <a:p>
            <a:pPr marL="0" indent="457200" algn="just">
              <a:buNone/>
            </a:pPr>
            <a:r>
              <a:rPr lang="en-US" sz="2400" dirty="0" smtClean="0"/>
              <a:t>VALUES </a:t>
            </a:r>
            <a:r>
              <a:rPr lang="en-US" sz="2400" dirty="0"/>
              <a:t>(</a:t>
            </a:r>
            <a:r>
              <a:rPr lang="en-US" sz="2400" dirty="0" smtClean="0"/>
              <a:t>'London</a:t>
            </a:r>
            <a:r>
              <a:rPr lang="en-US" sz="2400" dirty="0"/>
              <a:t>'</a:t>
            </a:r>
            <a:r>
              <a:rPr lang="uk-UA" sz="2400" dirty="0" smtClean="0"/>
              <a:t>, </a:t>
            </a:r>
            <a:r>
              <a:rPr lang="en-US" sz="2400" dirty="0" smtClean="0"/>
              <a:t>'Hoffman</a:t>
            </a:r>
            <a:r>
              <a:rPr lang="en-US" sz="2400" dirty="0"/>
              <a:t>',</a:t>
            </a:r>
            <a:r>
              <a:rPr lang="uk-UA" sz="2400" dirty="0" smtClean="0"/>
              <a:t> </a:t>
            </a:r>
            <a:r>
              <a:rPr lang="en-US" sz="2400" dirty="0" smtClean="0"/>
              <a:t>2001</a:t>
            </a:r>
            <a:r>
              <a:rPr lang="en-US" sz="2400" dirty="0"/>
              <a:t>),</a:t>
            </a:r>
          </a:p>
          <a:p>
            <a:pPr marL="0" indent="457200" algn="just">
              <a:buNone/>
            </a:pPr>
            <a:r>
              <a:rPr lang="uk-UA" sz="2400" dirty="0" smtClean="0"/>
              <a:t>		 </a:t>
            </a:r>
            <a:r>
              <a:rPr lang="en-US" sz="2400" dirty="0"/>
              <a:t>(</a:t>
            </a:r>
            <a:r>
              <a:rPr lang="en-US" sz="2400" dirty="0" smtClean="0"/>
              <a:t>'Rome</a:t>
            </a:r>
            <a:r>
              <a:rPr lang="en-US" sz="2400" dirty="0"/>
              <a:t>',</a:t>
            </a:r>
            <a:r>
              <a:rPr lang="uk-UA" sz="2400" dirty="0" smtClean="0"/>
              <a:t> </a:t>
            </a:r>
            <a:r>
              <a:rPr lang="en-US" sz="2400" dirty="0" smtClean="0"/>
              <a:t>'Giovanni</a:t>
            </a:r>
            <a:r>
              <a:rPr lang="en-US" sz="2400" dirty="0"/>
              <a:t>',</a:t>
            </a:r>
            <a:r>
              <a:rPr lang="uk-UA" sz="2400" dirty="0" smtClean="0"/>
              <a:t> </a:t>
            </a:r>
            <a:r>
              <a:rPr lang="en-US" sz="2400" dirty="0" smtClean="0"/>
              <a:t>2002</a:t>
            </a:r>
            <a:r>
              <a:rPr lang="en-US" sz="2400" dirty="0"/>
              <a:t>),</a:t>
            </a:r>
          </a:p>
          <a:p>
            <a:pPr marL="0" indent="457200" algn="just">
              <a:buNone/>
            </a:pPr>
            <a:r>
              <a:rPr lang="uk-UA" sz="2400" dirty="0" smtClean="0"/>
              <a:t>		 </a:t>
            </a:r>
            <a:r>
              <a:rPr lang="en-US" sz="2400" dirty="0"/>
              <a:t>(</a:t>
            </a:r>
            <a:r>
              <a:rPr lang="en-US" sz="2400" dirty="0" smtClean="0"/>
              <a:t>'</a:t>
            </a:r>
            <a:r>
              <a:rPr lang="en-US" sz="2400" dirty="0" err="1" smtClean="0"/>
              <a:t>SanJose</a:t>
            </a:r>
            <a:r>
              <a:rPr lang="en-US" sz="2400" dirty="0"/>
              <a:t>',</a:t>
            </a:r>
            <a:r>
              <a:rPr lang="uk-UA" sz="2400" dirty="0" smtClean="0"/>
              <a:t> </a:t>
            </a:r>
            <a:r>
              <a:rPr lang="en-US" sz="2400" dirty="0" smtClean="0"/>
              <a:t>'Liu</a:t>
            </a:r>
            <a:r>
              <a:rPr lang="en-US" sz="2400" dirty="0"/>
              <a:t>',</a:t>
            </a:r>
            <a:r>
              <a:rPr lang="uk-UA" sz="2400" dirty="0" smtClean="0"/>
              <a:t> </a:t>
            </a:r>
            <a:r>
              <a:rPr lang="en-US" sz="2400" dirty="0" smtClean="0"/>
              <a:t>2003</a:t>
            </a:r>
            <a:r>
              <a:rPr lang="en-US" sz="2400" dirty="0"/>
              <a:t>);</a:t>
            </a:r>
          </a:p>
          <a:p>
            <a:pPr algn="just"/>
            <a:r>
              <a:rPr lang="ru-RU" sz="2400" dirty="0"/>
              <a:t>Поля </a:t>
            </a:r>
            <a:r>
              <a:rPr lang="en-US" sz="2400" dirty="0"/>
              <a:t>rating </a:t>
            </a:r>
            <a:r>
              <a:rPr lang="ru-RU" sz="2400" dirty="0"/>
              <a:t>та </a:t>
            </a:r>
            <a:r>
              <a:rPr lang="en-US" sz="2400" dirty="0" err="1"/>
              <a:t>snum</a:t>
            </a:r>
            <a:r>
              <a:rPr lang="en-US" sz="2400" dirty="0"/>
              <a:t> </a:t>
            </a:r>
            <a:r>
              <a:rPr lang="uk-UA" sz="2400" dirty="0" smtClean="0"/>
              <a:t>не вказані. Це означає, що дані стовпці</a:t>
            </a:r>
            <a:r>
              <a:rPr lang="en-US" sz="2400" dirty="0" smtClean="0"/>
              <a:t> </a:t>
            </a:r>
            <a:r>
              <a:rPr lang="uk-UA" sz="2400" dirty="0" smtClean="0"/>
              <a:t>будуть встановлені у значення «за замовчуванням».</a:t>
            </a:r>
            <a:r>
              <a:rPr lang="en-US" sz="2400" dirty="0" smtClean="0"/>
              <a:t> 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85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8964" y="365125"/>
            <a:ext cx="9254836" cy="1325563"/>
          </a:xfrm>
        </p:spPr>
        <p:txBody>
          <a:bodyPr/>
          <a:lstStyle/>
          <a:p>
            <a:pPr algn="ctr"/>
            <a:r>
              <a:rPr lang="uk-UA" dirty="0"/>
              <a:t>Інструкція видалення записів (</a:t>
            </a:r>
            <a:r>
              <a:rPr lang="en-US" dirty="0"/>
              <a:t>DELETE)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1610590"/>
            <a:ext cx="11201399" cy="4717473"/>
          </a:xfrm>
        </p:spPr>
        <p:txBody>
          <a:bodyPr>
            <a:noAutofit/>
          </a:bodyPr>
          <a:lstStyle/>
          <a:p>
            <a:pPr algn="just"/>
            <a:r>
              <a:rPr lang="uk-UA" sz="2400" dirty="0"/>
              <a:t>Інструкція видаляє цілі рядки таблиці, а не індивідуальні значення полів.</a:t>
            </a:r>
          </a:p>
          <a:p>
            <a:pPr algn="just"/>
            <a:r>
              <a:rPr lang="uk-UA" sz="2400" dirty="0"/>
              <a:t>Наприклад, щоб видалити все </a:t>
            </a:r>
            <a:r>
              <a:rPr lang="uk-UA" sz="2400" dirty="0" err="1"/>
              <a:t>вмістиме</a:t>
            </a:r>
            <a:r>
              <a:rPr lang="uk-UA" sz="2400" dirty="0"/>
              <a:t> таблиці </a:t>
            </a:r>
            <a:r>
              <a:rPr lang="en-US" sz="2400" dirty="0" smtClean="0"/>
              <a:t>Sellers</a:t>
            </a:r>
            <a:r>
              <a:rPr lang="en-US" sz="2400" dirty="0"/>
              <a:t>, </a:t>
            </a:r>
            <a:r>
              <a:rPr lang="uk-UA" sz="2400" dirty="0"/>
              <a:t>можна </a:t>
            </a:r>
            <a:r>
              <a:rPr lang="uk-UA" sz="2400" dirty="0" smtClean="0"/>
              <a:t>використати </a:t>
            </a:r>
            <a:r>
              <a:rPr lang="uk-UA" sz="2400" dirty="0"/>
              <a:t>команду:</a:t>
            </a:r>
          </a:p>
          <a:p>
            <a:pPr marL="0" indent="457200" algn="just">
              <a:buNone/>
            </a:pPr>
            <a:r>
              <a:rPr lang="en-US" sz="2400" dirty="0" smtClean="0"/>
              <a:t>DELETE </a:t>
            </a:r>
            <a:r>
              <a:rPr lang="en-US" sz="2400" dirty="0"/>
              <a:t>FROM </a:t>
            </a:r>
            <a:r>
              <a:rPr lang="en-US" sz="2400" dirty="0" smtClean="0"/>
              <a:t>Sellers</a:t>
            </a:r>
            <a:r>
              <a:rPr lang="en-US" sz="2400" dirty="0"/>
              <a:t>;</a:t>
            </a:r>
          </a:p>
          <a:p>
            <a:pPr algn="just"/>
            <a:r>
              <a:rPr lang="uk-UA" sz="2400" dirty="0"/>
              <a:t>Якщо необхідно видалити певні рядки з таблиці, </a:t>
            </a:r>
            <a:r>
              <a:rPr lang="uk-UA" sz="2400" dirty="0" smtClean="0"/>
              <a:t>використовують</a:t>
            </a:r>
            <a:r>
              <a:rPr lang="en-US" sz="2400" dirty="0" smtClean="0"/>
              <a:t> </a:t>
            </a:r>
            <a:r>
              <a:rPr lang="ru-RU" sz="2400" dirty="0" smtClean="0"/>
              <a:t>атрибут</a:t>
            </a:r>
            <a:r>
              <a:rPr lang="uk-UA" sz="2400" dirty="0" smtClean="0"/>
              <a:t> </a:t>
            </a:r>
            <a:r>
              <a:rPr lang="en-US" sz="2400" dirty="0"/>
              <a:t>WHERE. </a:t>
            </a:r>
          </a:p>
          <a:p>
            <a:pPr algn="just"/>
            <a:r>
              <a:rPr lang="uk-UA" sz="2400" dirty="0"/>
              <a:t>Наприклад, щоб видалити продавця </a:t>
            </a:r>
            <a:r>
              <a:rPr lang="en-US" sz="2400" dirty="0" smtClean="0"/>
              <a:t>Axelrod, </a:t>
            </a:r>
            <a:r>
              <a:rPr lang="uk-UA" sz="2400" dirty="0"/>
              <a:t>можна ввести:</a:t>
            </a:r>
          </a:p>
          <a:p>
            <a:pPr marL="0" indent="457200" algn="just">
              <a:buNone/>
            </a:pPr>
            <a:r>
              <a:rPr lang="en-US" sz="2400" dirty="0" smtClean="0"/>
              <a:t>DELETE </a:t>
            </a:r>
            <a:r>
              <a:rPr lang="en-US" sz="2400" dirty="0"/>
              <a:t>FROM </a:t>
            </a:r>
            <a:r>
              <a:rPr lang="en-US" sz="2400" dirty="0" smtClean="0"/>
              <a:t>Sellers WHERE </a:t>
            </a:r>
            <a:r>
              <a:rPr lang="en-US" sz="2400" dirty="0" err="1" smtClean="0"/>
              <a:t>snum</a:t>
            </a:r>
            <a:r>
              <a:rPr lang="uk-UA" sz="2400" dirty="0" smtClean="0"/>
              <a:t> </a:t>
            </a:r>
            <a:r>
              <a:rPr lang="en-US" sz="2400" dirty="0" smtClean="0"/>
              <a:t>=</a:t>
            </a:r>
            <a:r>
              <a:rPr lang="uk-UA" sz="2400" dirty="0" smtClean="0"/>
              <a:t> </a:t>
            </a:r>
            <a:r>
              <a:rPr lang="en-US" sz="2400" dirty="0" smtClean="0"/>
              <a:t>1003</a:t>
            </a:r>
            <a:r>
              <a:rPr lang="en-US" sz="2400" dirty="0"/>
              <a:t>;</a:t>
            </a:r>
          </a:p>
          <a:p>
            <a:pPr algn="just"/>
            <a:r>
              <a:rPr lang="uk-UA" sz="2400" dirty="0"/>
              <a:t>Тут вказано поле </a:t>
            </a:r>
            <a:r>
              <a:rPr lang="en-US" sz="2400" dirty="0" err="1"/>
              <a:t>snum</a:t>
            </a:r>
            <a:r>
              <a:rPr lang="en-US" sz="2400" dirty="0"/>
              <a:t>, </a:t>
            </a:r>
            <a:r>
              <a:rPr lang="uk-UA" sz="2400" dirty="0"/>
              <a:t>а не поле </a:t>
            </a:r>
            <a:r>
              <a:rPr lang="en-US" sz="2400" dirty="0" err="1"/>
              <a:t>sname</a:t>
            </a:r>
            <a:r>
              <a:rPr lang="en-US" sz="2400" dirty="0"/>
              <a:t>, </a:t>
            </a:r>
            <a:r>
              <a:rPr lang="uk-UA" sz="2400" dirty="0"/>
              <a:t>оскільки використання первинних ключів надійно забезпечує видалення лише одного рядка. </a:t>
            </a:r>
            <a:endParaRPr lang="uk-UA" sz="2400" dirty="0" smtClean="0"/>
          </a:p>
          <a:p>
            <a:pPr algn="just"/>
            <a:r>
              <a:rPr lang="uk-UA" sz="2400" b="1" i="1" u="sng" dirty="0" smtClean="0"/>
              <a:t>Примітка</a:t>
            </a:r>
            <a:r>
              <a:rPr lang="uk-UA" sz="2400" b="1" i="1" dirty="0" smtClean="0"/>
              <a:t>: </a:t>
            </a:r>
            <a:r>
              <a:rPr lang="uk-UA" sz="2400" dirty="0" smtClean="0"/>
              <a:t>Після видалення усіх рядків таблиці необхідно «</a:t>
            </a:r>
            <a:r>
              <a:rPr lang="uk-UA" sz="2400" dirty="0" err="1" smtClean="0"/>
              <a:t>обнуляти</a:t>
            </a:r>
            <a:r>
              <a:rPr lang="uk-UA" sz="2400" dirty="0" smtClean="0"/>
              <a:t>» </a:t>
            </a:r>
            <a:r>
              <a:rPr lang="uk-UA" sz="2400" dirty="0" err="1" smtClean="0"/>
              <a:t>автоінкементоване</a:t>
            </a:r>
            <a:r>
              <a:rPr lang="uk-UA" sz="2400" dirty="0" smtClean="0"/>
              <a:t> значення первинного ключа (</a:t>
            </a:r>
            <a:r>
              <a:rPr lang="en-US" sz="2400" dirty="0"/>
              <a:t>ALTER TABLE </a:t>
            </a:r>
            <a:r>
              <a:rPr lang="ru-RU" sz="2400" dirty="0"/>
              <a:t>&lt;</a:t>
            </a:r>
            <a:r>
              <a:rPr lang="ru-RU" sz="2400" dirty="0" err="1"/>
              <a:t>ім’я</a:t>
            </a:r>
            <a:r>
              <a:rPr lang="ru-RU" sz="2400" dirty="0"/>
              <a:t> </a:t>
            </a:r>
            <a:r>
              <a:rPr lang="ru-RU" sz="2400" dirty="0" err="1"/>
              <a:t>табл</a:t>
            </a:r>
            <a:r>
              <a:rPr lang="ru-RU" sz="2400" dirty="0" smtClean="0"/>
              <a:t>&gt;</a:t>
            </a:r>
            <a:r>
              <a:rPr lang="en-US" sz="2400" dirty="0" smtClean="0"/>
              <a:t> </a:t>
            </a:r>
            <a:r>
              <a:rPr lang="en-US" sz="2400" dirty="0"/>
              <a:t>AUTO_INCREMENT = </a:t>
            </a:r>
            <a:r>
              <a:rPr lang="en-US" sz="2400" dirty="0" smtClean="0"/>
              <a:t>1)!</a:t>
            </a:r>
            <a:endParaRPr lang="uk-UA" sz="2400" dirty="0" smtClean="0"/>
          </a:p>
        </p:txBody>
      </p:sp>
    </p:spTree>
    <p:extLst>
      <p:ext uri="{BB962C8B-B14F-4D97-AF65-F5344CB8AC3E}">
        <p14:creationId xmlns:p14="http://schemas.microsoft.com/office/powerpoint/2010/main" val="6370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Інструкція зміни даних </a:t>
            </a:r>
            <a:br>
              <a:rPr lang="uk-UA" dirty="0"/>
            </a:br>
            <a:r>
              <a:rPr lang="uk-UA" dirty="0"/>
              <a:t>(</a:t>
            </a:r>
            <a:r>
              <a:rPr lang="en-US" dirty="0"/>
              <a:t>UPDATE)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198334"/>
            <a:ext cx="11191009" cy="3416300"/>
          </a:xfrm>
        </p:spPr>
        <p:txBody>
          <a:bodyPr>
            <a:normAutofit/>
          </a:bodyPr>
          <a:lstStyle/>
          <a:p>
            <a:pPr algn="just"/>
            <a:r>
              <a:rPr lang="uk-UA" sz="2400" dirty="0"/>
              <a:t>Інструкція </a:t>
            </a:r>
            <a:r>
              <a:rPr lang="en-US" sz="2400" dirty="0"/>
              <a:t>UPDATE </a:t>
            </a:r>
            <a:r>
              <a:rPr lang="uk-UA" sz="2400" dirty="0"/>
              <a:t>змінює значення стовпців. </a:t>
            </a:r>
          </a:p>
          <a:p>
            <a:pPr algn="just"/>
            <a:r>
              <a:rPr lang="uk-UA" sz="2400" dirty="0"/>
              <a:t>Щоб змінити значення в одному стовпці таблиці, використовується синтаксис:</a:t>
            </a:r>
          </a:p>
          <a:p>
            <a:pPr marL="0" indent="457200" algn="just">
              <a:buNone/>
            </a:pPr>
            <a:r>
              <a:rPr lang="en-US" sz="2400" dirty="0" smtClean="0"/>
              <a:t>UPDATE </a:t>
            </a:r>
            <a:r>
              <a:rPr lang="en-US" sz="2400" dirty="0"/>
              <a:t>&lt;</a:t>
            </a:r>
            <a:r>
              <a:rPr lang="uk-UA" sz="2400" dirty="0"/>
              <a:t>ім’я таблиці&gt;</a:t>
            </a:r>
          </a:p>
          <a:p>
            <a:pPr marL="0" indent="457200" algn="just">
              <a:buNone/>
            </a:pPr>
            <a:r>
              <a:rPr lang="en-US" sz="2400" dirty="0" smtClean="0"/>
              <a:t>SET </a:t>
            </a:r>
            <a:r>
              <a:rPr lang="en-US" sz="2400" dirty="0"/>
              <a:t>&lt;</a:t>
            </a:r>
            <a:r>
              <a:rPr lang="uk-UA" sz="2400" dirty="0"/>
              <a:t>ім’я стовпця</a:t>
            </a:r>
            <a:r>
              <a:rPr lang="uk-UA" sz="2400" dirty="0" smtClean="0"/>
              <a:t>&gt; = &lt;</a:t>
            </a:r>
            <a:r>
              <a:rPr lang="uk-UA" sz="2400" dirty="0"/>
              <a:t>значення&gt;;</a:t>
            </a:r>
          </a:p>
          <a:p>
            <a:pPr algn="just"/>
            <a:r>
              <a:rPr lang="uk-UA" sz="2400" dirty="0"/>
              <a:t>Приклад </a:t>
            </a:r>
            <a:r>
              <a:rPr lang="en-US" sz="2400" dirty="0"/>
              <a:t>5</a:t>
            </a:r>
            <a:r>
              <a:rPr lang="uk-UA" sz="2400" dirty="0" smtClean="0"/>
              <a:t>. </a:t>
            </a:r>
            <a:r>
              <a:rPr lang="uk-UA" sz="2400" dirty="0"/>
              <a:t>Замінити рейтинг усіх замовників на 200:</a:t>
            </a:r>
          </a:p>
          <a:p>
            <a:pPr marL="0" indent="457200" algn="just">
              <a:buNone/>
            </a:pPr>
            <a:r>
              <a:rPr lang="en-US" sz="2400" dirty="0" smtClean="0"/>
              <a:t>UPDATE </a:t>
            </a:r>
            <a:r>
              <a:rPr lang="en-US" sz="2400" dirty="0"/>
              <a:t>Customers </a:t>
            </a:r>
            <a:r>
              <a:rPr lang="en-US" sz="2400" dirty="0" smtClean="0"/>
              <a:t>SET rating</a:t>
            </a:r>
            <a:r>
              <a:rPr lang="uk-UA" sz="2400" dirty="0" smtClean="0"/>
              <a:t> </a:t>
            </a:r>
            <a:r>
              <a:rPr lang="en-US" sz="2400" dirty="0" smtClean="0"/>
              <a:t>=</a:t>
            </a:r>
            <a:r>
              <a:rPr lang="uk-UA" sz="2400" dirty="0" smtClean="0"/>
              <a:t> </a:t>
            </a:r>
            <a:r>
              <a:rPr lang="en-US" sz="2400" dirty="0" smtClean="0"/>
              <a:t>200</a:t>
            </a:r>
            <a:r>
              <a:rPr lang="en-US" sz="2400" dirty="0"/>
              <a:t>;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1975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220074" y="2234045"/>
            <a:ext cx="11159836" cy="389659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altLang="ru-RU" sz="2400" dirty="0" smtClean="0"/>
              <a:t>Якщо </a:t>
            </a:r>
            <a:r>
              <a:rPr lang="uk-UA" altLang="ru-RU" sz="2400" dirty="0"/>
              <a:t>потрібно змінити значення стовпця у певному рядку, то використовується фраза  WHERE. </a:t>
            </a:r>
          </a:p>
          <a:p>
            <a:pPr algn="just"/>
            <a:r>
              <a:rPr lang="uk-UA" altLang="ru-RU" sz="2400" dirty="0"/>
              <a:t>Приклад </a:t>
            </a:r>
            <a:r>
              <a:rPr lang="en-US" altLang="ru-RU" sz="2400" dirty="0"/>
              <a:t>6</a:t>
            </a:r>
            <a:r>
              <a:rPr lang="uk-UA" altLang="ru-RU" sz="2400" dirty="0" smtClean="0"/>
              <a:t>. </a:t>
            </a:r>
            <a:r>
              <a:rPr lang="uk-UA" altLang="ru-RU" sz="2400" dirty="0"/>
              <a:t>Змінити рейтинг на 200 усіх замовників для продавця </a:t>
            </a:r>
            <a:r>
              <a:rPr lang="uk-UA" altLang="ru-RU" sz="2400" dirty="0" err="1"/>
              <a:t>Peel</a:t>
            </a:r>
            <a:r>
              <a:rPr lang="uk-UA" altLang="ru-RU" sz="2400" dirty="0"/>
              <a:t>:</a:t>
            </a:r>
          </a:p>
          <a:p>
            <a:pPr indent="342900" algn="just">
              <a:buFont typeface="Wingdings" panose="05000000000000000000" pitchFamily="2" charset="2"/>
              <a:buNone/>
            </a:pPr>
            <a:r>
              <a:rPr lang="uk-UA" altLang="ru-RU" sz="2400" dirty="0" smtClean="0"/>
              <a:t>UPDATE </a:t>
            </a:r>
            <a:r>
              <a:rPr lang="uk-UA" altLang="ru-RU" sz="2400" dirty="0" err="1"/>
              <a:t>Customers</a:t>
            </a:r>
            <a:r>
              <a:rPr lang="uk-UA" altLang="ru-RU" sz="2400" dirty="0"/>
              <a:t>  SET </a:t>
            </a:r>
            <a:r>
              <a:rPr lang="uk-UA" altLang="ru-RU" sz="2400" dirty="0" err="1" smtClean="0"/>
              <a:t>rating</a:t>
            </a:r>
            <a:r>
              <a:rPr lang="uk-UA" altLang="ru-RU" sz="2400" dirty="0" smtClean="0"/>
              <a:t> = 200</a:t>
            </a:r>
            <a:endParaRPr lang="uk-UA" altLang="ru-RU" sz="2400" dirty="0"/>
          </a:p>
          <a:p>
            <a:pPr indent="342900" algn="just">
              <a:buFont typeface="Wingdings" panose="05000000000000000000" pitchFamily="2" charset="2"/>
              <a:buNone/>
            </a:pPr>
            <a:r>
              <a:rPr lang="uk-UA" altLang="ru-RU" sz="2400" dirty="0" smtClean="0"/>
              <a:t>WHERE </a:t>
            </a:r>
            <a:r>
              <a:rPr lang="uk-UA" altLang="ru-RU" sz="2400" dirty="0" err="1" smtClean="0"/>
              <a:t>snum</a:t>
            </a:r>
            <a:r>
              <a:rPr lang="uk-UA" altLang="ru-RU" sz="2400" dirty="0" smtClean="0"/>
              <a:t> = 1001</a:t>
            </a:r>
            <a:r>
              <a:rPr lang="uk-UA" altLang="ru-RU" sz="2400" dirty="0"/>
              <a:t>; </a:t>
            </a:r>
          </a:p>
          <a:p>
            <a:pPr marL="0" indent="0" algn="just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492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2708" y="365125"/>
            <a:ext cx="9421091" cy="1325563"/>
          </a:xfrm>
        </p:spPr>
        <p:txBody>
          <a:bodyPr/>
          <a:lstStyle/>
          <a:p>
            <a:pPr algn="ctr"/>
            <a:r>
              <a:rPr lang="uk-UA" dirty="0" smtClean="0"/>
              <a:t>Інструкція зміни даних (UPDATE). Правила використання фрази SET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192482"/>
            <a:ext cx="11211790" cy="42706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uk-UA" sz="2600" dirty="0"/>
              <a:t>В одній команді можна модифікувати лише одну </a:t>
            </a:r>
            <a:r>
              <a:rPr lang="uk-UA" sz="2600" dirty="0" smtClean="0"/>
              <a:t>таблицю.</a:t>
            </a:r>
            <a:endParaRPr lang="uk-UA" sz="2600" dirty="0"/>
          </a:p>
          <a:p>
            <a:pPr algn="just"/>
            <a:r>
              <a:rPr lang="uk-UA" sz="2600" dirty="0"/>
              <a:t>У фразі </a:t>
            </a:r>
            <a:r>
              <a:rPr lang="en-US" sz="2600" dirty="0"/>
              <a:t>SET </a:t>
            </a:r>
            <a:r>
              <a:rPr lang="uk-UA" sz="2600" dirty="0"/>
              <a:t>можна використовувати вирази. </a:t>
            </a:r>
            <a:endParaRPr lang="en-US" sz="2600" dirty="0" smtClean="0"/>
          </a:p>
          <a:p>
            <a:pPr algn="just"/>
            <a:r>
              <a:rPr lang="uk-UA" sz="2600" dirty="0" smtClean="0"/>
              <a:t>Приклад 7. </a:t>
            </a:r>
            <a:r>
              <a:rPr lang="uk-UA" sz="2600" dirty="0"/>
              <a:t>Продавцям у Лондоні </a:t>
            </a:r>
            <a:r>
              <a:rPr lang="uk-UA" sz="2600" dirty="0" smtClean="0"/>
              <a:t>збільшит</a:t>
            </a:r>
            <a:r>
              <a:rPr lang="uk-UA" sz="2600" dirty="0"/>
              <a:t>и</a:t>
            </a:r>
            <a:r>
              <a:rPr lang="uk-UA" sz="2600" dirty="0" smtClean="0"/>
              <a:t> </a:t>
            </a:r>
            <a:r>
              <a:rPr lang="uk-UA" sz="2600" dirty="0"/>
              <a:t>їх комісійні у два рази:</a:t>
            </a:r>
          </a:p>
          <a:p>
            <a:pPr marL="0" indent="457200" algn="just">
              <a:buNone/>
            </a:pPr>
            <a:r>
              <a:rPr lang="en-US" sz="2600" dirty="0" smtClean="0"/>
              <a:t>UPDATE Sellers SET </a:t>
            </a:r>
            <a:r>
              <a:rPr lang="en-US" sz="2600" dirty="0" err="1" smtClean="0"/>
              <a:t>comm</a:t>
            </a:r>
            <a:r>
              <a:rPr lang="en-US" sz="2600" dirty="0" smtClean="0"/>
              <a:t> = </a:t>
            </a:r>
            <a:r>
              <a:rPr lang="en-US" sz="2600" dirty="0" err="1" smtClean="0"/>
              <a:t>comm</a:t>
            </a:r>
            <a:r>
              <a:rPr lang="en-US" sz="2600" dirty="0" smtClean="0"/>
              <a:t> * 2</a:t>
            </a:r>
            <a:endParaRPr lang="en-US" sz="2600" dirty="0"/>
          </a:p>
          <a:p>
            <a:pPr marL="0" indent="457200" algn="just">
              <a:buNone/>
            </a:pPr>
            <a:r>
              <a:rPr lang="en-US" sz="2600" dirty="0" smtClean="0"/>
              <a:t>WHERE city = 'London</a:t>
            </a:r>
            <a:r>
              <a:rPr lang="en-US" sz="2600" dirty="0"/>
              <a:t>';</a:t>
            </a:r>
          </a:p>
          <a:p>
            <a:pPr algn="just"/>
            <a:r>
              <a:rPr lang="uk-UA" sz="2600" dirty="0"/>
              <a:t>Вираз </a:t>
            </a:r>
            <a:r>
              <a:rPr lang="en-US" sz="2600" dirty="0"/>
              <a:t>SET </a:t>
            </a:r>
            <a:r>
              <a:rPr lang="uk-UA" sz="2600" dirty="0"/>
              <a:t>не є предикатом. Тому треба вводити </a:t>
            </a:r>
            <a:r>
              <a:rPr lang="en-US" sz="2600" dirty="0"/>
              <a:t>NULL </a:t>
            </a:r>
            <a:r>
              <a:rPr lang="uk-UA" sz="2600" dirty="0"/>
              <a:t>значення без синтаксису предикату. </a:t>
            </a:r>
          </a:p>
          <a:p>
            <a:pPr algn="just"/>
            <a:r>
              <a:rPr lang="uk-UA" sz="2600" dirty="0" smtClean="0"/>
              <a:t>Приклад </a:t>
            </a:r>
            <a:r>
              <a:rPr lang="en-US" sz="2600" dirty="0" smtClean="0"/>
              <a:t>8</a:t>
            </a:r>
            <a:r>
              <a:rPr lang="uk-UA" sz="2600" dirty="0" smtClean="0"/>
              <a:t>. </a:t>
            </a:r>
            <a:r>
              <a:rPr lang="uk-UA" sz="2600" dirty="0"/>
              <a:t>Встановити рейтинг замовників у Лондоні в </a:t>
            </a:r>
            <a:r>
              <a:rPr lang="en-US" sz="2600" dirty="0"/>
              <a:t>NULL:</a:t>
            </a:r>
          </a:p>
          <a:p>
            <a:pPr marL="0" indent="457200" algn="just">
              <a:buNone/>
            </a:pPr>
            <a:r>
              <a:rPr lang="en-US" sz="2600" dirty="0" smtClean="0"/>
              <a:t>UPDATE </a:t>
            </a:r>
            <a:r>
              <a:rPr lang="uk-UA" sz="2600" dirty="0"/>
              <a:t>С</a:t>
            </a:r>
            <a:r>
              <a:rPr lang="en-US" sz="2600" dirty="0" err="1"/>
              <a:t>ustomers</a:t>
            </a:r>
            <a:r>
              <a:rPr lang="en-US" sz="2600" dirty="0"/>
              <a:t> </a:t>
            </a:r>
            <a:r>
              <a:rPr lang="en-US" sz="2600" dirty="0" smtClean="0"/>
              <a:t>SET rating = NULL </a:t>
            </a:r>
            <a:endParaRPr lang="en-US" sz="2600" dirty="0"/>
          </a:p>
          <a:p>
            <a:pPr marL="0" indent="457200" algn="just">
              <a:buNone/>
            </a:pPr>
            <a:r>
              <a:rPr lang="en-US" sz="2600" dirty="0" smtClean="0"/>
              <a:t>WHERE city = 'London</a:t>
            </a:r>
            <a:r>
              <a:rPr lang="en-US" sz="2600" dirty="0"/>
              <a:t>';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1685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Субпідрозділи (частини) </a:t>
            </a:r>
            <a:r>
              <a:rPr lang="en-US" dirty="0"/>
              <a:t>SQL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198254"/>
            <a:ext cx="11242963" cy="3859645"/>
          </a:xfrm>
        </p:spPr>
        <p:txBody>
          <a:bodyPr/>
          <a:lstStyle/>
          <a:p>
            <a:pPr algn="just"/>
            <a:r>
              <a:rPr lang="uk-UA" sz="2000" b="1" dirty="0" smtClean="0"/>
              <a:t>Оператори </a:t>
            </a:r>
            <a:r>
              <a:rPr lang="uk-UA" sz="2000" b="1" dirty="0"/>
              <a:t>визначення даних – </a:t>
            </a:r>
            <a:r>
              <a:rPr lang="en-US" sz="2000" b="1" dirty="0"/>
              <a:t>DDL (Data Definition Language). </a:t>
            </a:r>
            <a:r>
              <a:rPr lang="uk-UA" sz="2000" dirty="0"/>
              <a:t>Призначені для опису структури баз даних. Такі як: </a:t>
            </a:r>
            <a:r>
              <a:rPr lang="en-US" sz="2000" b="1" i="1" dirty="0"/>
              <a:t>CREATE</a:t>
            </a:r>
            <a:r>
              <a:rPr lang="en-US" sz="2000" dirty="0"/>
              <a:t> (</a:t>
            </a:r>
            <a:r>
              <a:rPr lang="uk-UA" sz="2000" dirty="0"/>
              <a:t>створити), </a:t>
            </a:r>
            <a:r>
              <a:rPr lang="en-US" sz="2000" b="1" i="1" dirty="0"/>
              <a:t>ALTER </a:t>
            </a:r>
            <a:r>
              <a:rPr lang="en-US" sz="2000" dirty="0"/>
              <a:t>(</a:t>
            </a:r>
            <a:r>
              <a:rPr lang="uk-UA" sz="2000" dirty="0"/>
              <a:t>змінити), </a:t>
            </a:r>
            <a:r>
              <a:rPr lang="en-US" sz="2000" b="1" i="1" dirty="0"/>
              <a:t>DROP</a:t>
            </a:r>
            <a:r>
              <a:rPr lang="en-US" sz="2000" dirty="0"/>
              <a:t> (</a:t>
            </a:r>
            <a:r>
              <a:rPr lang="uk-UA" sz="2000" dirty="0"/>
              <a:t>видалити).</a:t>
            </a:r>
          </a:p>
          <a:p>
            <a:pPr algn="just"/>
            <a:r>
              <a:rPr lang="uk-UA" sz="2000" b="1" dirty="0" smtClean="0"/>
              <a:t>Оператори </a:t>
            </a:r>
            <a:r>
              <a:rPr lang="uk-UA" sz="2000" b="1" dirty="0"/>
              <a:t>маніпулювання даними – </a:t>
            </a:r>
            <a:r>
              <a:rPr lang="en-US" sz="2000" b="1" dirty="0"/>
              <a:t>DML (Data Manipulation Language). </a:t>
            </a:r>
            <a:r>
              <a:rPr lang="uk-UA" sz="2000" dirty="0"/>
              <a:t>Призначені для отримання, вставки, видалення чи зміни даних у БД. Такі як: </a:t>
            </a:r>
            <a:r>
              <a:rPr lang="en-US" sz="2000" b="1" i="1" dirty="0"/>
              <a:t>SELECT</a:t>
            </a:r>
            <a:r>
              <a:rPr lang="en-US" sz="2000" dirty="0"/>
              <a:t> (</a:t>
            </a:r>
            <a:r>
              <a:rPr lang="uk-UA" sz="2000" dirty="0"/>
              <a:t>вибрати), </a:t>
            </a:r>
            <a:r>
              <a:rPr lang="en-US" sz="2000" b="1" i="1" dirty="0"/>
              <a:t>INSERT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uk-UA" sz="2000" dirty="0" smtClean="0"/>
              <a:t>додати), </a:t>
            </a:r>
            <a:r>
              <a:rPr lang="en-US" sz="2000" b="1" i="1" dirty="0"/>
              <a:t>UPDATE</a:t>
            </a:r>
            <a:r>
              <a:rPr lang="en-US" sz="2000" dirty="0"/>
              <a:t> (</a:t>
            </a:r>
            <a:r>
              <a:rPr lang="uk-UA" sz="2000" dirty="0"/>
              <a:t>обновити), </a:t>
            </a:r>
            <a:r>
              <a:rPr lang="en-US" sz="2000" b="1" i="1" dirty="0"/>
              <a:t>DELETE</a:t>
            </a:r>
            <a:r>
              <a:rPr lang="en-US" sz="2000" dirty="0"/>
              <a:t> (</a:t>
            </a:r>
            <a:r>
              <a:rPr lang="uk-UA" sz="2000" dirty="0"/>
              <a:t>видалити).</a:t>
            </a:r>
          </a:p>
          <a:p>
            <a:pPr algn="just"/>
            <a:r>
              <a:rPr lang="uk-UA" sz="2000" b="1" dirty="0" smtClean="0"/>
              <a:t>Оператори </a:t>
            </a:r>
            <a:r>
              <a:rPr lang="uk-UA" sz="2000" b="1" dirty="0"/>
              <a:t>визначення доступу до даних – </a:t>
            </a:r>
            <a:r>
              <a:rPr lang="en-US" sz="2000" b="1" dirty="0"/>
              <a:t>DCL (Data Control Language). </a:t>
            </a:r>
            <a:r>
              <a:rPr lang="uk-UA" sz="2000" dirty="0"/>
              <a:t>Такі як: </a:t>
            </a:r>
            <a:r>
              <a:rPr lang="en-US" sz="2000" b="1" i="1" dirty="0"/>
              <a:t>GRANT</a:t>
            </a:r>
            <a:r>
              <a:rPr lang="en-US" sz="2000" dirty="0"/>
              <a:t> (</a:t>
            </a:r>
            <a:r>
              <a:rPr lang="uk-UA" sz="2000" dirty="0"/>
              <a:t>надати доступ), </a:t>
            </a:r>
            <a:r>
              <a:rPr lang="en-US" sz="2000" b="1" i="1" dirty="0" smtClean="0"/>
              <a:t>REVOKE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uk-UA" sz="2000" dirty="0"/>
              <a:t>анулювати видані раніше дозволи чи заборони).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546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9354" y="365125"/>
            <a:ext cx="9244445" cy="1325563"/>
          </a:xfrm>
        </p:spPr>
        <p:txBody>
          <a:bodyPr/>
          <a:lstStyle/>
          <a:p>
            <a:pPr algn="ctr"/>
            <a:r>
              <a:rPr lang="uk-UA" dirty="0" smtClean="0"/>
              <a:t>Використання SQL для роботи з базою даних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30969" y="2369870"/>
            <a:ext cx="8509222" cy="346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Загальні типи даних в SQL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094346"/>
            <a:ext cx="11274136" cy="3416300"/>
          </a:xfrm>
        </p:spPr>
        <p:txBody>
          <a:bodyPr>
            <a:normAutofit/>
          </a:bodyPr>
          <a:lstStyle/>
          <a:p>
            <a:r>
              <a:rPr lang="uk-UA" sz="2400" b="1" dirty="0" smtClean="0"/>
              <a:t>Символи </a:t>
            </a:r>
          </a:p>
          <a:p>
            <a:r>
              <a:rPr lang="uk-UA" sz="2400" b="1" dirty="0" smtClean="0"/>
              <a:t>Числа </a:t>
            </a:r>
          </a:p>
          <a:p>
            <a:r>
              <a:rPr lang="uk-UA" sz="2400" b="1" dirty="0" smtClean="0"/>
              <a:t>Логічні дані </a:t>
            </a:r>
          </a:p>
          <a:p>
            <a:r>
              <a:rPr lang="ru-RU" sz="2400" b="1" dirty="0" smtClean="0"/>
              <a:t>Дата </a:t>
            </a:r>
            <a:r>
              <a:rPr lang="ru-RU" sz="2400" b="1" dirty="0"/>
              <a:t>і час </a:t>
            </a:r>
          </a:p>
          <a:p>
            <a:r>
              <a:rPr lang="ru-RU" sz="2400" b="1" dirty="0" smtClean="0"/>
              <a:t>Д</a:t>
            </a:r>
            <a:r>
              <a:rPr lang="uk-UA" sz="2400" b="1" dirty="0" smtClean="0"/>
              <a:t>війкові дані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25162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Символьні типи даних в SQL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1930400"/>
            <a:ext cx="11180618" cy="4077855"/>
          </a:xfrm>
        </p:spPr>
        <p:txBody>
          <a:bodyPr>
            <a:normAutofit/>
          </a:bodyPr>
          <a:lstStyle/>
          <a:p>
            <a:pPr algn="just"/>
            <a:r>
              <a:rPr lang="en-US" sz="2000" b="1" i="1" dirty="0"/>
              <a:t>CHARACTER(n) </a:t>
            </a:r>
            <a:r>
              <a:rPr lang="en-US" sz="2000" dirty="0"/>
              <a:t>(</a:t>
            </a:r>
            <a:r>
              <a:rPr lang="uk-UA" sz="2000" dirty="0"/>
              <a:t>або </a:t>
            </a:r>
            <a:r>
              <a:rPr lang="en-US" sz="2000" b="1" dirty="0"/>
              <a:t>CHAR(n) </a:t>
            </a:r>
            <a:r>
              <a:rPr lang="uk-UA" sz="2000" dirty="0"/>
              <a:t>в реальних СУБД) – символьний рядок фіксованої довжини з </a:t>
            </a:r>
            <a:r>
              <a:rPr lang="en-US" sz="2000" dirty="0"/>
              <a:t>n </a:t>
            </a:r>
            <a:r>
              <a:rPr lang="uk-UA" sz="2000" dirty="0"/>
              <a:t>символів (0&lt;</a:t>
            </a:r>
            <a:r>
              <a:rPr lang="en-US" sz="2000" dirty="0"/>
              <a:t>n&lt;256). </a:t>
            </a:r>
            <a:r>
              <a:rPr lang="uk-UA" sz="2000" dirty="0"/>
              <a:t>Якщо </a:t>
            </a:r>
            <a:r>
              <a:rPr lang="en-US" sz="2000" dirty="0"/>
              <a:t>n </a:t>
            </a:r>
            <a:r>
              <a:rPr lang="uk-UA" sz="2000" dirty="0"/>
              <a:t>не вказане, то припускається, що рядок складається з одного символу. Якщо у стовпець такого типу вводиться </a:t>
            </a:r>
            <a:r>
              <a:rPr lang="en-US" sz="2000" dirty="0"/>
              <a:t>m&lt;n </a:t>
            </a:r>
            <a:r>
              <a:rPr lang="uk-UA" sz="2000" dirty="0"/>
              <a:t>символів, то решта позицій заповнюються пропусками</a:t>
            </a:r>
            <a:r>
              <a:rPr lang="uk-UA" sz="2000" dirty="0" smtClean="0"/>
              <a:t>.</a:t>
            </a:r>
          </a:p>
          <a:p>
            <a:pPr algn="just"/>
            <a:r>
              <a:rPr lang="en-US" sz="2000" b="1" i="1" dirty="0"/>
              <a:t>CHARACTER VARYING(n) </a:t>
            </a:r>
            <a:r>
              <a:rPr lang="en-US" sz="2000" dirty="0"/>
              <a:t>(</a:t>
            </a:r>
            <a:r>
              <a:rPr lang="uk-UA" sz="2000" dirty="0"/>
              <a:t>або </a:t>
            </a:r>
            <a:r>
              <a:rPr lang="en-US" sz="2000" b="1" dirty="0"/>
              <a:t>VARCHAR(n) </a:t>
            </a:r>
            <a:r>
              <a:rPr lang="uk-UA" sz="2000" dirty="0"/>
              <a:t>в реальних СУБД) – символьний рядок змінної довжини, яка не перевищує </a:t>
            </a:r>
            <a:r>
              <a:rPr lang="en-US" sz="2000" dirty="0"/>
              <a:t>n </a:t>
            </a:r>
            <a:r>
              <a:rPr lang="uk-UA" sz="2000" dirty="0"/>
              <a:t>символів. Застосовується, коли дані мають різну довжину і не бажано доповнювати їх пропусками. В даному випадку є </a:t>
            </a:r>
            <a:r>
              <a:rPr lang="uk-UA" sz="2000" b="1" i="1" u="sng" dirty="0"/>
              <a:t>обов’язковим</a:t>
            </a:r>
            <a:r>
              <a:rPr lang="uk-UA" sz="2000" dirty="0"/>
              <a:t> вказання максимальної кількості символів, на відміну від </a:t>
            </a:r>
            <a:r>
              <a:rPr lang="en-US" sz="2000" dirty="0"/>
              <a:t>CHAR. </a:t>
            </a:r>
            <a:endParaRPr lang="uk-UA" sz="2000" dirty="0" smtClean="0"/>
          </a:p>
          <a:p>
            <a:pPr algn="just"/>
            <a:r>
              <a:rPr lang="en-US" sz="2000" dirty="0"/>
              <a:t>CHAR </a:t>
            </a:r>
            <a:r>
              <a:rPr lang="ru-RU" sz="2000" dirty="0"/>
              <a:t>та </a:t>
            </a:r>
            <a:r>
              <a:rPr lang="en-US" sz="2000" dirty="0"/>
              <a:t>VARCHAR </a:t>
            </a:r>
            <a:r>
              <a:rPr lang="uk-UA" sz="2000" dirty="0" smtClean="0"/>
              <a:t>використовують 1-байтний варіант зберігання символів, який базується</a:t>
            </a:r>
            <a:r>
              <a:rPr lang="ru-RU" sz="2000" dirty="0" smtClean="0"/>
              <a:t> </a:t>
            </a:r>
            <a:r>
              <a:rPr lang="ru-RU" sz="2000" dirty="0"/>
              <a:t>на </a:t>
            </a:r>
            <a:r>
              <a:rPr lang="en-US" sz="2000" dirty="0" smtClean="0"/>
              <a:t>ASCII</a:t>
            </a:r>
            <a:r>
              <a:rPr lang="uk-UA" sz="2000" dirty="0" smtClean="0"/>
              <a:t>.</a:t>
            </a: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algn="just"/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8278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Ч</a:t>
            </a:r>
            <a:r>
              <a:rPr lang="uk-UA" dirty="0" smtClean="0"/>
              <a:t>ислові типи даних в SQL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0465" y="1450109"/>
            <a:ext cx="11222180" cy="3416300"/>
          </a:xfrm>
        </p:spPr>
        <p:txBody>
          <a:bodyPr/>
          <a:lstStyle/>
          <a:p>
            <a:pPr algn="just"/>
            <a:r>
              <a:rPr lang="en-US" b="1" i="1" dirty="0"/>
              <a:t>INTEGER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/>
              <a:t>INT</a:t>
            </a:r>
            <a:r>
              <a:rPr lang="en-US" dirty="0" smtClean="0"/>
              <a:t> </a:t>
            </a:r>
            <a:r>
              <a:rPr lang="uk-UA" dirty="0" smtClean="0"/>
              <a:t>в</a:t>
            </a:r>
            <a:r>
              <a:rPr lang="en-US" dirty="0" smtClean="0"/>
              <a:t> </a:t>
            </a:r>
            <a:r>
              <a:rPr lang="uk-UA" dirty="0" smtClean="0"/>
              <a:t>реальних </a:t>
            </a:r>
            <a:r>
              <a:rPr lang="uk-UA" dirty="0"/>
              <a:t>СУБД) – </a:t>
            </a:r>
            <a:r>
              <a:rPr lang="uk-UA" dirty="0" err="1"/>
              <a:t>чотирьохбайтне</a:t>
            </a:r>
            <a:r>
              <a:rPr lang="uk-UA" dirty="0"/>
              <a:t> ціле число (до </a:t>
            </a:r>
            <a:r>
              <a:rPr lang="uk-UA" dirty="0" smtClean="0"/>
              <a:t>± 2</a:t>
            </a:r>
            <a:r>
              <a:rPr lang="uk-UA" dirty="0"/>
              <a:t> 147 483 467</a:t>
            </a:r>
            <a:r>
              <a:rPr lang="uk-UA" dirty="0" smtClean="0"/>
              <a:t>);</a:t>
            </a:r>
          </a:p>
          <a:p>
            <a:pPr algn="just"/>
            <a:r>
              <a:rPr lang="en-US" b="1" i="1" dirty="0" smtClean="0"/>
              <a:t>DECIMAL</a:t>
            </a:r>
            <a:r>
              <a:rPr lang="ru-RU" b="1" i="1" dirty="0" smtClean="0"/>
              <a:t> </a:t>
            </a:r>
            <a:r>
              <a:rPr lang="en-US" b="1" i="1" dirty="0" smtClean="0"/>
              <a:t>(</a:t>
            </a:r>
            <a:r>
              <a:rPr lang="en-US" b="1" i="1" dirty="0"/>
              <a:t>x</a:t>
            </a:r>
            <a:r>
              <a:rPr lang="en-US" b="1" i="1" dirty="0" smtClean="0"/>
              <a:t>,</a:t>
            </a:r>
            <a:r>
              <a:rPr lang="ru-RU" b="1" i="1" dirty="0" smtClean="0"/>
              <a:t> </a:t>
            </a:r>
            <a:r>
              <a:rPr lang="en-US" b="1" i="1" dirty="0" smtClean="0"/>
              <a:t>y</a:t>
            </a:r>
            <a:r>
              <a:rPr lang="en-US" b="1" i="1" dirty="0"/>
              <a:t>) </a:t>
            </a:r>
            <a:r>
              <a:rPr lang="en-US" dirty="0"/>
              <a:t>– </a:t>
            </a:r>
            <a:r>
              <a:rPr lang="uk-UA" dirty="0"/>
              <a:t>десяткове число, </a:t>
            </a:r>
            <a:r>
              <a:rPr lang="uk-UA" dirty="0" smtClean="0"/>
              <a:t>у якому </a:t>
            </a:r>
            <a:r>
              <a:rPr lang="uk-UA" dirty="0"/>
              <a:t>всього </a:t>
            </a:r>
            <a:r>
              <a:rPr lang="en-US" dirty="0"/>
              <a:t>x </a:t>
            </a:r>
            <a:r>
              <a:rPr lang="uk-UA" dirty="0"/>
              <a:t>розрядів, з яких </a:t>
            </a:r>
            <a:r>
              <a:rPr lang="en-US" dirty="0"/>
              <a:t>y </a:t>
            </a:r>
            <a:r>
              <a:rPr lang="uk-UA" dirty="0"/>
              <a:t>відведено для дробової частини. Дозволяє вказати максимальне число </a:t>
            </a:r>
            <a:r>
              <a:rPr lang="uk-UA" dirty="0" smtClean="0"/>
              <a:t>знаків до коми і </a:t>
            </a:r>
            <a:r>
              <a:rPr lang="uk-UA" dirty="0"/>
              <a:t>після коми. Вимагає 5-17 байтів </a:t>
            </a:r>
            <a:r>
              <a:rPr lang="uk-UA" dirty="0" smtClean="0"/>
              <a:t>пам'яті.</a:t>
            </a:r>
          </a:p>
          <a:p>
            <a:pPr algn="just"/>
            <a:r>
              <a:rPr lang="en-US" b="1" i="1" dirty="0"/>
              <a:t>DOUBLE</a:t>
            </a:r>
            <a:r>
              <a:rPr lang="en-US" b="1" dirty="0"/>
              <a:t> </a:t>
            </a:r>
            <a:r>
              <a:rPr lang="en-US" b="1" i="1" dirty="0"/>
              <a:t>(x, y</a:t>
            </a:r>
            <a:r>
              <a:rPr lang="en-US" b="1" i="1" dirty="0" smtClean="0"/>
              <a:t>) </a:t>
            </a:r>
            <a:r>
              <a:rPr lang="en-US" dirty="0"/>
              <a:t>– </a:t>
            </a:r>
            <a:r>
              <a:rPr lang="uk-UA" dirty="0"/>
              <a:t>дійсне число подвійної точності з плаваючою крапкою. </a:t>
            </a:r>
            <a:r>
              <a:rPr lang="uk-UA" dirty="0" smtClean="0"/>
              <a:t>Застосовується </a:t>
            </a:r>
            <a:r>
              <a:rPr lang="uk-UA" dirty="0"/>
              <a:t>для представлення наукових даних, наприклад, дуже близьких до нуля або дуже великих</a:t>
            </a:r>
            <a:r>
              <a:rPr lang="uk-UA" dirty="0" smtClean="0"/>
              <a:t>.</a:t>
            </a:r>
          </a:p>
          <a:p>
            <a:pPr algn="just"/>
            <a:r>
              <a:rPr lang="en-US" b="1" i="1" dirty="0" smtClean="0"/>
              <a:t>FLOAT</a:t>
            </a:r>
            <a:r>
              <a:rPr lang="ru-RU" b="1" i="1" dirty="0" smtClean="0"/>
              <a:t> </a:t>
            </a:r>
            <a:r>
              <a:rPr lang="en-US" b="1" i="1" dirty="0" smtClean="0"/>
              <a:t>(</a:t>
            </a:r>
            <a:r>
              <a:rPr lang="en-US" b="1" i="1" dirty="0"/>
              <a:t>n) </a:t>
            </a:r>
            <a:r>
              <a:rPr lang="en-US" dirty="0"/>
              <a:t>– </a:t>
            </a:r>
            <a:r>
              <a:rPr lang="uk-UA" dirty="0"/>
              <a:t>дійсне число з плаваючою крапкою і мінімальною </a:t>
            </a:r>
            <a:r>
              <a:rPr lang="uk-UA" dirty="0" smtClean="0"/>
              <a:t>точністю, </a:t>
            </a:r>
            <a:r>
              <a:rPr lang="uk-UA" dirty="0"/>
              <a:t>яке займає 8 байтів, де </a:t>
            </a:r>
            <a:r>
              <a:rPr lang="en-US" dirty="0"/>
              <a:t>n –</a:t>
            </a:r>
            <a:r>
              <a:rPr lang="ru-RU" dirty="0" smtClean="0"/>
              <a:t> </a:t>
            </a:r>
            <a:r>
              <a:rPr lang="uk-UA" dirty="0" smtClean="0"/>
              <a:t>точність.</a:t>
            </a:r>
            <a:endParaRPr lang="en-US" dirty="0" smtClean="0"/>
          </a:p>
          <a:p>
            <a:pPr algn="just"/>
            <a:r>
              <a:rPr lang="en-US" b="1" i="1" dirty="0" smtClean="0"/>
              <a:t>UNSIGNED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uk-UA" dirty="0" smtClean="0"/>
              <a:t>умова, що забороняє запис від'ємних значень </a:t>
            </a:r>
            <a:r>
              <a:rPr lang="ru-RU" dirty="0" smtClean="0"/>
              <a:t>у поле числового типу!!!</a:t>
            </a:r>
            <a:endParaRPr lang="uk-UA" dirty="0"/>
          </a:p>
          <a:p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908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Логічні дані </a:t>
            </a:r>
            <a:r>
              <a:rPr lang="uk-UA" dirty="0" smtClean="0"/>
              <a:t>в </a:t>
            </a:r>
            <a:r>
              <a:rPr lang="en-US" dirty="0"/>
              <a:t>SQL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499590"/>
            <a:ext cx="11294918" cy="211397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/>
              <a:t>BIT </a:t>
            </a:r>
            <a:r>
              <a:rPr lang="uk-UA" sz="2400" dirty="0" smtClean="0"/>
              <a:t>може зберігати три </a:t>
            </a:r>
            <a:r>
              <a:rPr lang="uk-UA" sz="2400" dirty="0"/>
              <a:t>значення </a:t>
            </a:r>
            <a:r>
              <a:rPr lang="uk-UA" sz="2400" dirty="0" smtClean="0"/>
              <a:t>– 0, 1 або </a:t>
            </a:r>
            <a:r>
              <a:rPr lang="en-US" sz="2400" dirty="0"/>
              <a:t>NULL</a:t>
            </a:r>
            <a:r>
              <a:rPr lang="uk-UA" sz="2400" dirty="0" smtClean="0"/>
              <a:t>, перші два з яких фактично відповідають значенням </a:t>
            </a:r>
            <a:r>
              <a:rPr lang="en-US" sz="2400" dirty="0" smtClean="0"/>
              <a:t>true</a:t>
            </a:r>
            <a:r>
              <a:rPr lang="uk-UA" sz="2400" dirty="0" smtClean="0"/>
              <a:t> та </a:t>
            </a:r>
            <a:r>
              <a:rPr lang="en-US" sz="2400" dirty="0" smtClean="0"/>
              <a:t>false</a:t>
            </a:r>
            <a:r>
              <a:rPr lang="uk-UA" sz="2400" dirty="0" smtClean="0"/>
              <a:t>.</a:t>
            </a:r>
          </a:p>
          <a:p>
            <a:pPr algn="just"/>
            <a:r>
              <a:rPr lang="en-US" sz="2400" b="1" dirty="0"/>
              <a:t>BOOL</a:t>
            </a:r>
            <a:r>
              <a:rPr lang="en-US" sz="2400" dirty="0"/>
              <a:t> </a:t>
            </a:r>
            <a:r>
              <a:rPr lang="uk-UA" sz="2400" dirty="0" smtClean="0"/>
              <a:t>або</a:t>
            </a:r>
            <a:r>
              <a:rPr lang="ru-RU" sz="2400" dirty="0" smtClean="0"/>
              <a:t> </a:t>
            </a:r>
            <a:r>
              <a:rPr lang="en-US" sz="2400" b="1" dirty="0" smtClean="0"/>
              <a:t>BOOLEAN</a:t>
            </a:r>
            <a:r>
              <a:rPr lang="uk-UA" sz="2400" b="1" dirty="0" smtClean="0"/>
              <a:t> </a:t>
            </a:r>
            <a:r>
              <a:rPr lang="uk-UA" sz="2400" dirty="0" smtClean="0"/>
              <a:t>– 1-байтовий логічний тип даних, який може приймати два значення </a:t>
            </a:r>
            <a:r>
              <a:rPr lang="uk-UA" sz="2400" dirty="0"/>
              <a:t>–</a:t>
            </a:r>
            <a:r>
              <a:rPr lang="uk-UA" sz="2400" dirty="0" smtClean="0"/>
              <a:t> </a:t>
            </a:r>
            <a:r>
              <a:rPr lang="en-US" sz="2400" dirty="0"/>
              <a:t>true, </a:t>
            </a:r>
            <a:r>
              <a:rPr lang="en-US" sz="2400" dirty="0" smtClean="0"/>
              <a:t>false</a:t>
            </a:r>
            <a:r>
              <a:rPr lang="uk-UA" sz="2400" dirty="0" smtClean="0"/>
              <a:t>.</a:t>
            </a:r>
            <a:endParaRPr lang="en-US" sz="2400" dirty="0" smtClean="0"/>
          </a:p>
          <a:p>
            <a:pPr algn="just"/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22126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7F3124F-E882-4F42-9C82-8C392C9AFAD6}" vid="{7E262DEC-25AF-4722-BD2B-1D2A5EC657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624</TotalTime>
  <Words>2097</Words>
  <Application>Microsoft Office PowerPoint</Application>
  <PresentationFormat>Широкоэкранный</PresentationFormat>
  <Paragraphs>222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Wingdings 3</vt:lpstr>
      <vt:lpstr>Template</vt:lpstr>
      <vt:lpstr>Заняття 2. Мова SQL: загальний огляд. Формування SQL-запиту. Інструкції модифікації даних. </vt:lpstr>
      <vt:lpstr>SQL – структурована мова запитів</vt:lpstr>
      <vt:lpstr>Деякі популярні діалекти SQL</vt:lpstr>
      <vt:lpstr>Субпідрозділи (частини) SQL</vt:lpstr>
      <vt:lpstr>Використання SQL для роботи з базою даних</vt:lpstr>
      <vt:lpstr>Загальні типи даних в SQL</vt:lpstr>
      <vt:lpstr>Символьні типи даних в SQL</vt:lpstr>
      <vt:lpstr>Числові типи даних в SQL</vt:lpstr>
      <vt:lpstr>Логічні дані в SQL</vt:lpstr>
      <vt:lpstr>Дата і час в SQL</vt:lpstr>
      <vt:lpstr>Двійкові дані в SQL</vt:lpstr>
      <vt:lpstr>Перетворення типів в SQL</vt:lpstr>
      <vt:lpstr>SQL-операції</vt:lpstr>
      <vt:lpstr>SQL-операції</vt:lpstr>
      <vt:lpstr>Інструкції маніпуляції з таблицями</vt:lpstr>
      <vt:lpstr>Мова визначення даних (DDL – Data Definition Language) </vt:lpstr>
      <vt:lpstr>Інструкція створення таблиці (CREATE TABLE)</vt:lpstr>
      <vt:lpstr>Інструкція створення таблиці (CREATE TABLE)</vt:lpstr>
      <vt:lpstr>Обмеження на значення даних</vt:lpstr>
      <vt:lpstr>Обмеження на значення даних в SQL </vt:lpstr>
      <vt:lpstr>Обмеження стовпця та обмеження таблиці</vt:lpstr>
      <vt:lpstr>Обмеження NOT NULL </vt:lpstr>
      <vt:lpstr>Обмеження унікальності UNIQUE</vt:lpstr>
      <vt:lpstr>Встановлення значень стовпців за замовчуванням</vt:lpstr>
      <vt:lpstr>Обмеження первинного ключа PRIMARY KEY </vt:lpstr>
      <vt:lpstr>Обмеження зовнішнього ключа FOREIGN KEY</vt:lpstr>
      <vt:lpstr>Обмеження AUTO_INCREMENT</vt:lpstr>
      <vt:lpstr>Презентация PowerPoint</vt:lpstr>
      <vt:lpstr>Мова маніпулювання даними (DML – Data Manipulation Language) </vt:lpstr>
      <vt:lpstr>Основні аргументи інструкцій DML </vt:lpstr>
      <vt:lpstr>Інструкція внесення даних (INSERT)</vt:lpstr>
      <vt:lpstr>Презентация PowerPoint</vt:lpstr>
      <vt:lpstr>Презентация PowerPoint</vt:lpstr>
      <vt:lpstr>Інструкція видалення записів (DELETE)</vt:lpstr>
      <vt:lpstr>Інструкція зміни даних  (UPDATE)</vt:lpstr>
      <vt:lpstr>Презентация PowerPoint</vt:lpstr>
      <vt:lpstr>Інструкція зміни даних (UPDATE). Правила використання фрази SET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Заняття 2. Мова SQL: загальний огляд. Формування SQL-запиту. Інструкції маніпуляції з таблицями. Інструкції модифікації даних</dc:title>
  <dc:creator>Tanya</dc:creator>
  <cp:lastModifiedBy>beardyman beardyman</cp:lastModifiedBy>
  <cp:revision>63</cp:revision>
  <dcterms:created xsi:type="dcterms:W3CDTF">2015-01-15T00:59:43Z</dcterms:created>
  <dcterms:modified xsi:type="dcterms:W3CDTF">2016-01-06T00:49:32Z</dcterms:modified>
</cp:coreProperties>
</file>