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96" r:id="rId3"/>
    <p:sldId id="279" r:id="rId4"/>
    <p:sldId id="280" r:id="rId5"/>
    <p:sldId id="297" r:id="rId6"/>
    <p:sldId id="281" r:id="rId7"/>
    <p:sldId id="300" r:id="rId8"/>
    <p:sldId id="283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02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462EF3-3C4F-43EE-ACEE-D4B806740EA3}" type="datetimeFigureOut">
              <a:rPr lang="en-US" smtClean="0"/>
              <a:pPr/>
              <a:t>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30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68300E-C023-45CD-A0BE-EDB7A8C6EA8B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67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620EAD-E369-4933-8469-ED7764B56A1B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70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6C0EF2-9919-473B-8215-8616BAF10692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2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9472EB-AC54-4713-BFC2-BEB621108C63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4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9455A0C-791E-4545-B787-F98AD45CD761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46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536B77-F4F4-4427-AC4F-9A623798AD82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47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BE790C-34EB-4565-8437-CACF4CDB7822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38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4A4C11-22B8-4A4E-8126-B3AF6B948A8E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4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ED06B6-C816-4861-964D-15A98395707D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36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B1A8AB-EA7C-4B1B-9D73-E2551851FABE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5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5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8063" y="2144942"/>
            <a:ext cx="8825658" cy="2677648"/>
          </a:xfrm>
        </p:spPr>
        <p:txBody>
          <a:bodyPr/>
          <a:lstStyle/>
          <a:p>
            <a:pPr algn="ctr"/>
            <a:r>
              <a:rPr lang="uk-UA" dirty="0" smtClean="0"/>
              <a:t>Заняття </a:t>
            </a:r>
            <a:r>
              <a:rPr lang="en-US" dirty="0" smtClean="0"/>
              <a:t>4</a:t>
            </a:r>
            <a:r>
              <a:rPr lang="uk-UA" smtClean="0"/>
              <a:t>. </a:t>
            </a:r>
            <a:r>
              <a:rPr lang="uk-UA" dirty="0"/>
              <a:t>Звичайні </a:t>
            </a:r>
            <a:r>
              <a:rPr lang="uk-UA" dirty="0" err="1"/>
              <a:t>підзапити</a:t>
            </a:r>
            <a:r>
              <a:rPr lang="uk-UA" dirty="0"/>
              <a:t>. Зв’язані </a:t>
            </a:r>
            <a:r>
              <a:rPr lang="uk-UA" dirty="0" err="1" smtClean="0"/>
              <a:t>підзапити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8231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230465" y="2052781"/>
            <a:ext cx="11170226" cy="285172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uk-UA" sz="2400" dirty="0" smtClean="0"/>
              <a:t>Типовий </a:t>
            </a:r>
            <a:r>
              <a:rPr lang="uk-UA" sz="2400" dirty="0"/>
              <a:t>абстрактний зв’язаний </a:t>
            </a:r>
            <a:r>
              <a:rPr lang="uk-UA" sz="2400" dirty="0" err="1"/>
              <a:t>підзапит</a:t>
            </a:r>
            <a:r>
              <a:rPr lang="uk-UA" sz="2400" dirty="0"/>
              <a:t>:</a:t>
            </a:r>
          </a:p>
          <a:p>
            <a:pPr marL="0" indent="457200" algn="just">
              <a:buNone/>
            </a:pPr>
            <a:r>
              <a:rPr lang="en-US" sz="2400" dirty="0" smtClean="0"/>
              <a:t>SELECT </a:t>
            </a:r>
            <a:r>
              <a:rPr lang="en-US" sz="2400" dirty="0"/>
              <a:t>A </a:t>
            </a:r>
            <a:r>
              <a:rPr lang="en-US" sz="2400" dirty="0" smtClean="0"/>
              <a:t>FROM T1</a:t>
            </a:r>
            <a:r>
              <a:rPr lang="uk-UA" sz="2400" dirty="0"/>
              <a:t> </a:t>
            </a:r>
            <a:r>
              <a:rPr lang="en-US" sz="2400" dirty="0" smtClean="0"/>
              <a:t>WHERE T1.B</a:t>
            </a:r>
            <a:r>
              <a:rPr lang="uk-UA" sz="2400" dirty="0" smtClean="0"/>
              <a:t> </a:t>
            </a:r>
            <a:r>
              <a:rPr lang="en-US" sz="2400" dirty="0" smtClean="0"/>
              <a:t>=</a:t>
            </a:r>
            <a:endParaRPr lang="en-US" sz="2400" dirty="0"/>
          </a:p>
          <a:p>
            <a:pPr marL="0" indent="457200" algn="just">
              <a:buNone/>
            </a:pPr>
            <a:r>
              <a:rPr lang="en-US" sz="2400" dirty="0" smtClean="0"/>
              <a:t>(</a:t>
            </a:r>
            <a:r>
              <a:rPr lang="en-US" sz="2400" dirty="0"/>
              <a:t>SELECT T2.B </a:t>
            </a:r>
            <a:r>
              <a:rPr lang="en-US" sz="2400" dirty="0" smtClean="0"/>
              <a:t>FROM </a:t>
            </a:r>
            <a:r>
              <a:rPr lang="en-US" sz="2400" dirty="0"/>
              <a:t>T2 WHERE </a:t>
            </a:r>
            <a:r>
              <a:rPr lang="en-US" sz="2400" dirty="0" smtClean="0"/>
              <a:t>T2.C</a:t>
            </a:r>
            <a:r>
              <a:rPr lang="uk-UA" sz="2400" dirty="0" smtClean="0"/>
              <a:t> </a:t>
            </a:r>
            <a:r>
              <a:rPr lang="en-US" sz="2400" dirty="0" smtClean="0"/>
              <a:t>=</a:t>
            </a:r>
            <a:r>
              <a:rPr lang="uk-UA" sz="2400" dirty="0" smtClean="0"/>
              <a:t> </a:t>
            </a:r>
            <a:r>
              <a:rPr lang="en-US" sz="2400" dirty="0" smtClean="0"/>
              <a:t>T1.C)</a:t>
            </a:r>
            <a:endParaRPr lang="en-US" sz="2400" dirty="0"/>
          </a:p>
          <a:p>
            <a:pPr indent="342900" algn="just">
              <a:buFont typeface="Wingdings" panose="05000000000000000000" pitchFamily="2" charset="2"/>
              <a:buChar char="§"/>
            </a:pPr>
            <a:r>
              <a:rPr lang="uk-UA" sz="2400" dirty="0"/>
              <a:t>Цей запит використовує дві таблиці </a:t>
            </a:r>
            <a:r>
              <a:rPr lang="en-US" sz="2400" dirty="0"/>
              <a:t>T1 </a:t>
            </a:r>
            <a:r>
              <a:rPr lang="uk-UA" sz="2400" dirty="0"/>
              <a:t>і </a:t>
            </a:r>
            <a:r>
              <a:rPr lang="en-US" sz="2400" dirty="0"/>
              <a:t>T2, </a:t>
            </a:r>
            <a:r>
              <a:rPr lang="uk-UA" sz="2400" dirty="0"/>
              <a:t>в яких є стовпці з однаковими іменами </a:t>
            </a:r>
            <a:r>
              <a:rPr lang="en-US" sz="2400" dirty="0"/>
              <a:t>B, C, </a:t>
            </a:r>
            <a:r>
              <a:rPr lang="uk-UA" sz="2400" dirty="0"/>
              <a:t>і однаковими типами. </a:t>
            </a:r>
          </a:p>
          <a:p>
            <a:pPr algn="just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346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9808" y="365125"/>
            <a:ext cx="9763991" cy="1325563"/>
          </a:xfrm>
        </p:spPr>
        <p:txBody>
          <a:bodyPr/>
          <a:lstStyle/>
          <a:p>
            <a:pPr algn="ctr"/>
            <a:r>
              <a:rPr lang="uk-UA" dirty="0" smtClean="0"/>
              <a:t>Виконання запиту з </a:t>
            </a:r>
            <a:r>
              <a:rPr lang="uk-UA" dirty="0" err="1" smtClean="0"/>
              <a:t>корельованим</a:t>
            </a:r>
            <a:r>
              <a:rPr lang="uk-UA" dirty="0" smtClean="0"/>
              <a:t> </a:t>
            </a:r>
            <a:r>
              <a:rPr lang="uk-UA" dirty="0" err="1" smtClean="0"/>
              <a:t>підзапитом</a:t>
            </a:r>
            <a:r>
              <a:rPr lang="uk-UA" dirty="0" smtClean="0"/>
              <a:t>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158004"/>
            <a:ext cx="11242963" cy="4170059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uk-UA" dirty="0"/>
              <a:t>Спочатку береться увесь перший запис з таблиці </a:t>
            </a:r>
            <a:r>
              <a:rPr lang="en-US" dirty="0"/>
              <a:t>T1. </a:t>
            </a:r>
            <a:r>
              <a:rPr lang="uk-UA" dirty="0"/>
              <a:t>Цей запис називається поточним. Значення стовпців для цього запису є доступними і можуть використовуватись у </a:t>
            </a:r>
            <a:r>
              <a:rPr lang="uk-UA" dirty="0" err="1"/>
              <a:t>підзапиті</a:t>
            </a:r>
            <a:r>
              <a:rPr lang="uk-UA" dirty="0"/>
              <a:t>.</a:t>
            </a:r>
          </a:p>
          <a:p>
            <a:pPr algn="just"/>
            <a:r>
              <a:rPr lang="uk-UA" dirty="0"/>
              <a:t>Після цього виконується </a:t>
            </a:r>
            <a:r>
              <a:rPr lang="uk-UA" dirty="0" err="1"/>
              <a:t>підзапит</a:t>
            </a:r>
            <a:r>
              <a:rPr lang="uk-UA" dirty="0"/>
              <a:t>, який повертає список значень стовпця </a:t>
            </a:r>
            <a:r>
              <a:rPr lang="en-US" dirty="0"/>
              <a:t>B </a:t>
            </a:r>
            <a:r>
              <a:rPr lang="uk-UA" dirty="0"/>
              <a:t>таблиці </a:t>
            </a:r>
            <a:r>
              <a:rPr lang="en-US" dirty="0"/>
              <a:t>T2 </a:t>
            </a:r>
            <a:r>
              <a:rPr lang="uk-UA" dirty="0"/>
              <a:t>у тих записах, в яких значення стовпця </a:t>
            </a:r>
            <a:r>
              <a:rPr lang="en-US" dirty="0"/>
              <a:t>C </a:t>
            </a:r>
            <a:r>
              <a:rPr lang="uk-UA" dirty="0"/>
              <a:t>рівне значенню стовпця </a:t>
            </a:r>
            <a:r>
              <a:rPr lang="en-US" dirty="0"/>
              <a:t>C </a:t>
            </a:r>
            <a:r>
              <a:rPr lang="uk-UA" dirty="0"/>
              <a:t>з таблиці </a:t>
            </a:r>
            <a:r>
              <a:rPr lang="en-US" dirty="0"/>
              <a:t>T1. </a:t>
            </a:r>
            <a:r>
              <a:rPr lang="uk-UA" dirty="0"/>
              <a:t>Припускаємо, що </a:t>
            </a:r>
            <a:r>
              <a:rPr lang="uk-UA" dirty="0" err="1"/>
              <a:t>підзапит</a:t>
            </a:r>
            <a:r>
              <a:rPr lang="uk-UA" dirty="0"/>
              <a:t> повертає єдине значення (оскільки в операторі </a:t>
            </a:r>
            <a:r>
              <a:rPr lang="en-US" dirty="0"/>
              <a:t>WHERE </a:t>
            </a:r>
            <a:r>
              <a:rPr lang="uk-UA" dirty="0"/>
              <a:t>основного запиту операція </a:t>
            </a:r>
            <a:r>
              <a:rPr lang="uk-UA" dirty="0" smtClean="0"/>
              <a:t>=).</a:t>
            </a:r>
          </a:p>
          <a:p>
            <a:pPr algn="just"/>
            <a:r>
              <a:rPr lang="uk-UA" dirty="0" smtClean="0"/>
              <a:t>Тепер виконується оператор WHERE основного запиту. Якщо значення стовпця B поточного запису таблиці T1 рівне значенню, яке вибрав </a:t>
            </a:r>
            <a:r>
              <a:rPr lang="uk-UA" dirty="0" err="1" smtClean="0"/>
              <a:t>підзапит</a:t>
            </a:r>
            <a:r>
              <a:rPr lang="uk-UA" dirty="0" smtClean="0"/>
              <a:t>, то цей запис виділяється зовнішнім запитом і поміщається в результатну таблицю. Якщо умова оператора WHERE основного запиту не виконується, то вибраний запис ігнорується.</a:t>
            </a:r>
          </a:p>
          <a:p>
            <a:pPr algn="just"/>
            <a:r>
              <a:rPr lang="uk-UA" dirty="0" smtClean="0"/>
              <a:t>Після цього відбувається перехід на наступний запис таблиці T1. Аналогічно все виконується для кожного запису таблиці T1.</a:t>
            </a:r>
          </a:p>
          <a:p>
            <a:pPr algn="just"/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9132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Зв’язані (</a:t>
            </a:r>
            <a:r>
              <a:rPr lang="uk-UA" dirty="0" err="1"/>
              <a:t>корельовані</a:t>
            </a:r>
            <a:r>
              <a:rPr lang="uk-UA" dirty="0"/>
              <a:t>) </a:t>
            </a:r>
            <a:r>
              <a:rPr lang="uk-UA" dirty="0" err="1"/>
              <a:t>підзапити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198334"/>
            <a:ext cx="11242963" cy="3416300"/>
          </a:xfrm>
        </p:spPr>
        <p:txBody>
          <a:bodyPr/>
          <a:lstStyle/>
          <a:p>
            <a:pPr algn="just"/>
            <a:r>
              <a:rPr lang="uk-UA" sz="2400" dirty="0"/>
              <a:t>Приклад </a:t>
            </a:r>
            <a:r>
              <a:rPr lang="en-US" sz="2400" dirty="0" smtClean="0"/>
              <a:t>6</a:t>
            </a:r>
            <a:r>
              <a:rPr lang="uk-UA" sz="2400" dirty="0" smtClean="0"/>
              <a:t>. </a:t>
            </a:r>
            <a:r>
              <a:rPr lang="uk-UA" sz="2400" dirty="0"/>
              <a:t>Знайти інформацію про усіх </a:t>
            </a:r>
            <a:r>
              <a:rPr lang="uk-UA" sz="2400" dirty="0" smtClean="0"/>
              <a:t>замовників, що здійснювали замовлення </a:t>
            </a:r>
            <a:r>
              <a:rPr lang="uk-UA" sz="2400" dirty="0"/>
              <a:t>3 </a:t>
            </a:r>
            <a:r>
              <a:rPr lang="ru-RU" sz="2400" dirty="0" err="1" smtClean="0"/>
              <a:t>жовтня</a:t>
            </a:r>
            <a:r>
              <a:rPr lang="uk-UA" sz="2400" dirty="0" smtClean="0"/>
              <a:t>:</a:t>
            </a:r>
            <a:endParaRPr lang="uk-UA" sz="2400" dirty="0"/>
          </a:p>
          <a:p>
            <a:pPr marL="0" indent="457200">
              <a:buNone/>
            </a:pPr>
            <a:r>
              <a:rPr lang="en-US" sz="2400" dirty="0"/>
              <a:t>SELECT * FROM </a:t>
            </a:r>
            <a:r>
              <a:rPr lang="en-US" sz="2400" dirty="0" smtClean="0"/>
              <a:t>Customers</a:t>
            </a:r>
          </a:p>
          <a:p>
            <a:pPr marL="0" indent="457200">
              <a:buNone/>
            </a:pPr>
            <a:r>
              <a:rPr lang="en-US" sz="2400" dirty="0" smtClean="0"/>
              <a:t>WHERE </a:t>
            </a:r>
            <a:r>
              <a:rPr lang="en-US" sz="2400" dirty="0"/>
              <a:t>'2009-10-03' </a:t>
            </a:r>
            <a:r>
              <a:rPr lang="en-US" sz="2400" dirty="0" smtClean="0"/>
              <a:t>IN</a:t>
            </a:r>
          </a:p>
          <a:p>
            <a:pPr marL="0" indent="457200">
              <a:buNone/>
            </a:pPr>
            <a:r>
              <a:rPr lang="en-US" sz="2400" dirty="0" smtClean="0"/>
              <a:t>(</a:t>
            </a:r>
            <a:r>
              <a:rPr lang="en-US" sz="2400" dirty="0"/>
              <a:t>SELECT </a:t>
            </a:r>
            <a:r>
              <a:rPr lang="en-US" sz="2400" dirty="0" err="1"/>
              <a:t>odate</a:t>
            </a:r>
            <a:r>
              <a:rPr lang="en-US" sz="2400" dirty="0"/>
              <a:t> FROM </a:t>
            </a:r>
            <a:r>
              <a:rPr lang="en-US" sz="2400" dirty="0" smtClean="0"/>
              <a:t>Orders</a:t>
            </a:r>
          </a:p>
          <a:p>
            <a:pPr marL="0" indent="457200">
              <a:buNone/>
            </a:pPr>
            <a:r>
              <a:rPr lang="en-US" sz="2400" dirty="0" smtClean="0"/>
              <a:t>WHERE </a:t>
            </a:r>
            <a:r>
              <a:rPr lang="en-US" sz="2400" dirty="0" err="1"/>
              <a:t>Customers.cnum</a:t>
            </a:r>
            <a:r>
              <a:rPr lang="en-US" sz="2400" dirty="0"/>
              <a:t> = </a:t>
            </a:r>
            <a:r>
              <a:rPr lang="en-US" sz="2400" dirty="0" err="1"/>
              <a:t>Orders.cnum</a:t>
            </a:r>
            <a:r>
              <a:rPr lang="en-US" sz="2400" dirty="0"/>
              <a:t>);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29962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251246" y="1647536"/>
            <a:ext cx="11242963" cy="40258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uk-UA" altLang="ru-RU" sz="2400" dirty="0" smtClean="0"/>
              <a:t>Приклад </a:t>
            </a:r>
            <a:r>
              <a:rPr lang="en-US" altLang="ru-RU" sz="2400" dirty="0"/>
              <a:t>7</a:t>
            </a:r>
            <a:r>
              <a:rPr lang="uk-UA" altLang="ru-RU" sz="2400" dirty="0" smtClean="0"/>
              <a:t>. </a:t>
            </a:r>
            <a:r>
              <a:rPr lang="uk-UA" altLang="ru-RU" sz="2400" dirty="0"/>
              <a:t>(Зв’язані </a:t>
            </a:r>
            <a:r>
              <a:rPr lang="uk-UA" altLang="ru-RU" sz="2400" dirty="0" err="1"/>
              <a:t>підзапити</a:t>
            </a:r>
            <a:r>
              <a:rPr lang="uk-UA" altLang="ru-RU" sz="2400" dirty="0"/>
              <a:t> у фразі HAVING). Просумувати платежі за кожен день, виводячи дати, де сума платежів була б на 2000 більша від максимального платежу за цей день.</a:t>
            </a:r>
          </a:p>
          <a:p>
            <a:pPr indent="3429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ru-RU" sz="2400" dirty="0" smtClean="0"/>
              <a:t>SELECT </a:t>
            </a:r>
            <a:r>
              <a:rPr lang="uk-UA" altLang="ru-RU" sz="2400" dirty="0" err="1"/>
              <a:t>odate</a:t>
            </a:r>
            <a:r>
              <a:rPr lang="uk-UA" altLang="ru-RU" sz="2400" dirty="0"/>
              <a:t>, SUM(</a:t>
            </a:r>
            <a:r>
              <a:rPr lang="uk-UA" altLang="ru-RU" sz="2400" dirty="0" err="1"/>
              <a:t>amt</a:t>
            </a:r>
            <a:r>
              <a:rPr lang="uk-UA" altLang="ru-RU" sz="2400" dirty="0"/>
              <a:t>) </a:t>
            </a:r>
            <a:endParaRPr lang="uk-UA" altLang="ru-RU" sz="2400" dirty="0" smtClean="0"/>
          </a:p>
          <a:p>
            <a:pPr indent="3429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ru-RU" sz="2400" dirty="0" smtClean="0"/>
              <a:t>FROM </a:t>
            </a:r>
            <a:r>
              <a:rPr lang="uk-UA" altLang="ru-RU" sz="2400" dirty="0" err="1"/>
              <a:t>Orders</a:t>
            </a:r>
            <a:r>
              <a:rPr lang="uk-UA" altLang="ru-RU" sz="2400" dirty="0"/>
              <a:t> </a:t>
            </a:r>
            <a:r>
              <a:rPr lang="en-US" altLang="ru-RU" sz="2400" dirty="0" smtClean="0"/>
              <a:t>o1</a:t>
            </a:r>
            <a:r>
              <a:rPr lang="uk-UA" altLang="ru-RU" sz="2400" dirty="0" smtClean="0"/>
              <a:t> </a:t>
            </a:r>
          </a:p>
          <a:p>
            <a:pPr indent="3429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ru-RU" sz="2400" dirty="0" smtClean="0"/>
              <a:t>GROUP </a:t>
            </a:r>
            <a:r>
              <a:rPr lang="uk-UA" altLang="ru-RU" sz="2400" dirty="0"/>
              <a:t>BY </a:t>
            </a:r>
            <a:r>
              <a:rPr lang="uk-UA" altLang="ru-RU" sz="2400" dirty="0" err="1"/>
              <a:t>odate</a:t>
            </a:r>
            <a:r>
              <a:rPr lang="uk-UA" altLang="ru-RU" sz="2400" dirty="0"/>
              <a:t> </a:t>
            </a:r>
            <a:endParaRPr lang="uk-UA" altLang="ru-RU" sz="2400" dirty="0" smtClean="0"/>
          </a:p>
          <a:p>
            <a:pPr indent="3429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ru-RU" sz="2400" dirty="0" smtClean="0"/>
              <a:t>HAVING </a:t>
            </a:r>
            <a:r>
              <a:rPr lang="uk-UA" altLang="ru-RU" sz="2400" dirty="0"/>
              <a:t>SUM(</a:t>
            </a:r>
            <a:r>
              <a:rPr lang="uk-UA" altLang="ru-RU" sz="2400" dirty="0" err="1"/>
              <a:t>amt</a:t>
            </a:r>
            <a:r>
              <a:rPr lang="uk-UA" altLang="ru-RU" sz="2400" dirty="0" smtClean="0"/>
              <a:t>) &gt; </a:t>
            </a:r>
          </a:p>
          <a:p>
            <a:pPr indent="3429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ru-RU" sz="2400" dirty="0" smtClean="0"/>
              <a:t>(</a:t>
            </a:r>
            <a:r>
              <a:rPr lang="uk-UA" altLang="ru-RU" sz="2400" dirty="0"/>
              <a:t>SELECT </a:t>
            </a:r>
            <a:r>
              <a:rPr lang="uk-UA" altLang="ru-RU" sz="2400" dirty="0" smtClean="0"/>
              <a:t>2000.00</a:t>
            </a:r>
            <a:r>
              <a:rPr lang="en-US" altLang="ru-RU" sz="2400" dirty="0" smtClean="0"/>
              <a:t> </a:t>
            </a:r>
            <a:r>
              <a:rPr lang="uk-UA" altLang="ru-RU" sz="2400" dirty="0" smtClean="0"/>
              <a:t>+</a:t>
            </a:r>
            <a:r>
              <a:rPr lang="en-US" altLang="ru-RU" sz="2400" dirty="0" smtClean="0"/>
              <a:t> </a:t>
            </a:r>
            <a:r>
              <a:rPr lang="uk-UA" altLang="ru-RU" sz="2400" dirty="0" smtClean="0"/>
              <a:t>MAX(</a:t>
            </a:r>
            <a:r>
              <a:rPr lang="uk-UA" altLang="ru-RU" sz="2400" dirty="0" err="1" smtClean="0"/>
              <a:t>amt</a:t>
            </a:r>
            <a:r>
              <a:rPr lang="uk-UA" altLang="ru-RU" sz="2400" dirty="0"/>
              <a:t>) </a:t>
            </a:r>
            <a:endParaRPr lang="uk-UA" altLang="ru-RU" sz="2400" dirty="0" smtClean="0"/>
          </a:p>
          <a:p>
            <a:pPr indent="3429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ru-RU" sz="2400" dirty="0" smtClean="0"/>
              <a:t>FROM </a:t>
            </a:r>
            <a:r>
              <a:rPr lang="uk-UA" altLang="ru-RU" sz="2400" dirty="0" err="1"/>
              <a:t>Orders</a:t>
            </a:r>
            <a:r>
              <a:rPr lang="uk-UA" altLang="ru-RU" sz="2400" dirty="0"/>
              <a:t> </a:t>
            </a:r>
            <a:r>
              <a:rPr lang="en-US" altLang="ru-RU" sz="2400" dirty="0" smtClean="0"/>
              <a:t>o2</a:t>
            </a:r>
            <a:r>
              <a:rPr lang="uk-UA" altLang="ru-RU" sz="2400" dirty="0" smtClean="0"/>
              <a:t> </a:t>
            </a:r>
          </a:p>
          <a:p>
            <a:pPr indent="3429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ru-RU" sz="2400" dirty="0" smtClean="0"/>
              <a:t>WHERE </a:t>
            </a:r>
            <a:r>
              <a:rPr lang="en-US" altLang="ru-RU" sz="2400" dirty="0" smtClean="0"/>
              <a:t>o1</a:t>
            </a:r>
            <a:r>
              <a:rPr lang="uk-UA" altLang="ru-RU" sz="2400" dirty="0" smtClean="0"/>
              <a:t>.</a:t>
            </a:r>
            <a:r>
              <a:rPr lang="uk-UA" altLang="ru-RU" sz="2400" dirty="0" err="1" smtClean="0"/>
              <a:t>odate</a:t>
            </a:r>
            <a:r>
              <a:rPr lang="en-US" altLang="ru-RU" sz="2400" dirty="0" smtClean="0"/>
              <a:t> </a:t>
            </a:r>
            <a:r>
              <a:rPr lang="uk-UA" altLang="ru-RU" sz="2400" dirty="0" smtClean="0"/>
              <a:t>=</a:t>
            </a:r>
            <a:r>
              <a:rPr lang="en-US" altLang="ru-RU" sz="2400" dirty="0" smtClean="0"/>
              <a:t> o2</a:t>
            </a:r>
            <a:r>
              <a:rPr lang="uk-UA" altLang="ru-RU" sz="2400" dirty="0" smtClean="0"/>
              <a:t>.</a:t>
            </a:r>
            <a:r>
              <a:rPr lang="uk-UA" altLang="ru-RU" sz="2400" dirty="0" err="1" smtClean="0"/>
              <a:t>odate</a:t>
            </a:r>
            <a:r>
              <a:rPr lang="uk-UA" altLang="ru-RU" sz="2400" dirty="0"/>
              <a:t>);</a:t>
            </a:r>
            <a:r>
              <a:rPr lang="uk-UA" altLang="ru-RU" sz="2400" dirty="0" smtClean="0"/>
              <a:t>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5892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Використання предиката </a:t>
            </a:r>
            <a:r>
              <a:rPr lang="en-US" dirty="0"/>
              <a:t>EXISTS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231238"/>
            <a:ext cx="11242963" cy="3350492"/>
          </a:xfrm>
        </p:spPr>
        <p:txBody>
          <a:bodyPr/>
          <a:lstStyle/>
          <a:p>
            <a:pPr algn="just"/>
            <a:r>
              <a:rPr lang="uk-UA" sz="2400" dirty="0"/>
              <a:t>Приклад </a:t>
            </a:r>
            <a:r>
              <a:rPr lang="en-US" sz="2400" dirty="0"/>
              <a:t>8</a:t>
            </a:r>
            <a:r>
              <a:rPr lang="uk-UA" sz="2400" dirty="0" smtClean="0"/>
              <a:t>. </a:t>
            </a:r>
            <a:r>
              <a:rPr lang="uk-UA" sz="2400" dirty="0"/>
              <a:t>(Перевірка на непорожній результат). Отримати відомості про замовників, які зробили хоча б одну покупку.</a:t>
            </a:r>
          </a:p>
          <a:p>
            <a:pPr marL="0" indent="457200" algn="just">
              <a:buNone/>
            </a:pPr>
            <a:r>
              <a:rPr lang="en-US" sz="2400" dirty="0" smtClean="0"/>
              <a:t>SELECT </a:t>
            </a:r>
            <a:r>
              <a:rPr lang="en-US" sz="2400" dirty="0"/>
              <a:t>* FROM </a:t>
            </a:r>
            <a:r>
              <a:rPr lang="en-US" sz="2400" dirty="0" smtClean="0"/>
              <a:t>Customers</a:t>
            </a:r>
            <a:endParaRPr lang="uk-UA" sz="2400" dirty="0" smtClean="0"/>
          </a:p>
          <a:p>
            <a:pPr marL="0" indent="457200" algn="just">
              <a:buNone/>
            </a:pPr>
            <a:r>
              <a:rPr lang="en-US" sz="2400" dirty="0" smtClean="0"/>
              <a:t>WHERE EXISTS</a:t>
            </a:r>
            <a:endParaRPr lang="uk-UA" sz="2400" dirty="0" smtClean="0"/>
          </a:p>
          <a:p>
            <a:pPr marL="0" indent="457200" algn="just">
              <a:buNone/>
            </a:pPr>
            <a:r>
              <a:rPr lang="en-US" sz="2400" dirty="0" smtClean="0"/>
              <a:t>(SELECT </a:t>
            </a:r>
            <a:r>
              <a:rPr lang="en-US" sz="2400" dirty="0"/>
              <a:t>DISTINCT </a:t>
            </a:r>
            <a:r>
              <a:rPr lang="en-US" sz="2400" dirty="0" err="1"/>
              <a:t>onum</a:t>
            </a:r>
            <a:r>
              <a:rPr lang="en-US" sz="2400" dirty="0"/>
              <a:t> FROM </a:t>
            </a:r>
            <a:r>
              <a:rPr lang="en-US" sz="2400" dirty="0" smtClean="0"/>
              <a:t>Orders</a:t>
            </a:r>
            <a:endParaRPr lang="uk-UA" sz="2400" dirty="0" smtClean="0"/>
          </a:p>
          <a:p>
            <a:pPr marL="0" indent="457200" algn="just">
              <a:buNone/>
            </a:pPr>
            <a:r>
              <a:rPr lang="en-US" sz="2400" dirty="0" smtClean="0"/>
              <a:t>WHERE </a:t>
            </a:r>
            <a:r>
              <a:rPr lang="en-US" sz="2400" dirty="0" err="1" smtClean="0"/>
              <a:t>Customers.cnum</a:t>
            </a:r>
            <a:r>
              <a:rPr lang="uk-UA" sz="2400" dirty="0" smtClean="0"/>
              <a:t> </a:t>
            </a:r>
            <a:r>
              <a:rPr lang="en-US" sz="2400" dirty="0" smtClean="0"/>
              <a:t>= </a:t>
            </a:r>
            <a:r>
              <a:rPr lang="en-US" sz="2400" dirty="0" err="1"/>
              <a:t>Orders.cnum</a:t>
            </a:r>
            <a:r>
              <a:rPr lang="en-US" sz="2400" dirty="0"/>
              <a:t>);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5407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3718" y="365125"/>
            <a:ext cx="9660082" cy="1325563"/>
          </a:xfrm>
        </p:spPr>
        <p:txBody>
          <a:bodyPr/>
          <a:lstStyle/>
          <a:p>
            <a:pPr algn="ctr"/>
            <a:r>
              <a:rPr lang="uk-UA" dirty="0"/>
              <a:t>Теоретико-множинні операції в </a:t>
            </a:r>
            <a:r>
              <a:rPr lang="en-US" dirty="0"/>
              <a:t>SQL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937821"/>
            <a:ext cx="11242963" cy="1937327"/>
          </a:xfrm>
        </p:spPr>
        <p:txBody>
          <a:bodyPr>
            <a:normAutofit/>
          </a:bodyPr>
          <a:lstStyle/>
          <a:p>
            <a:r>
              <a:rPr lang="en-US" sz="2400" b="1" dirty="0"/>
              <a:t>UNION</a:t>
            </a:r>
            <a:r>
              <a:rPr lang="en-US" sz="2400" dirty="0"/>
              <a:t> – </a:t>
            </a:r>
            <a:r>
              <a:rPr lang="uk-UA" sz="2400" dirty="0"/>
              <a:t>об’єднання наборів </a:t>
            </a:r>
            <a:r>
              <a:rPr lang="uk-UA" sz="2400" dirty="0" smtClean="0"/>
              <a:t>записів</a:t>
            </a:r>
            <a:r>
              <a:rPr lang="en-US" sz="2400" dirty="0"/>
              <a:t>.</a:t>
            </a:r>
            <a:r>
              <a:rPr lang="uk-UA" sz="2400" dirty="0" smtClean="0"/>
              <a:t> </a:t>
            </a:r>
            <a:endParaRPr lang="uk-UA" sz="2400" dirty="0"/>
          </a:p>
          <a:p>
            <a:r>
              <a:rPr lang="en-US" sz="2400" b="1" dirty="0"/>
              <a:t>INTERSECT</a:t>
            </a:r>
            <a:r>
              <a:rPr lang="en-US" sz="2400" dirty="0"/>
              <a:t> – </a:t>
            </a:r>
            <a:r>
              <a:rPr lang="uk-UA" sz="2400" dirty="0"/>
              <a:t>перетин наборів </a:t>
            </a:r>
            <a:r>
              <a:rPr lang="uk-UA" sz="2400" dirty="0" smtClean="0"/>
              <a:t>записів</a:t>
            </a:r>
            <a:r>
              <a:rPr lang="en-US" sz="2400" dirty="0" smtClean="0"/>
              <a:t>.</a:t>
            </a:r>
            <a:r>
              <a:rPr lang="uk-UA" sz="2400" dirty="0" smtClean="0"/>
              <a:t> </a:t>
            </a:r>
            <a:endParaRPr lang="uk-UA" sz="2400" dirty="0"/>
          </a:p>
          <a:p>
            <a:r>
              <a:rPr lang="en-US" sz="2400" b="1" dirty="0"/>
              <a:t>EXEPT</a:t>
            </a:r>
            <a:r>
              <a:rPr lang="en-US" sz="2400" dirty="0"/>
              <a:t> – </a:t>
            </a:r>
            <a:r>
              <a:rPr lang="uk-UA" sz="2400" dirty="0"/>
              <a:t>віднімання наборів </a:t>
            </a:r>
            <a:r>
              <a:rPr lang="uk-UA" sz="2400" dirty="0" smtClean="0"/>
              <a:t>записів</a:t>
            </a:r>
            <a:r>
              <a:rPr lang="en-US" sz="2400" dirty="0" smtClean="0"/>
              <a:t>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34699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Об’єднання наборів записів</a:t>
            </a:r>
            <a:br>
              <a:rPr lang="uk-UA" dirty="0"/>
            </a:br>
            <a:r>
              <a:rPr lang="uk-UA" dirty="0"/>
              <a:t>(</a:t>
            </a:r>
            <a:r>
              <a:rPr lang="en-US" dirty="0"/>
              <a:t>UNION)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070180"/>
            <a:ext cx="11242963" cy="39461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2400" b="1" dirty="0"/>
              <a:t>Запит1 </a:t>
            </a:r>
            <a:r>
              <a:rPr lang="en-US" sz="2400" b="1" dirty="0"/>
              <a:t>UNION </a:t>
            </a:r>
            <a:r>
              <a:rPr lang="uk-UA" sz="2400" b="1" dirty="0"/>
              <a:t>Запит2;</a:t>
            </a:r>
          </a:p>
          <a:p>
            <a:pPr algn="just"/>
            <a:r>
              <a:rPr lang="uk-UA" sz="2400" dirty="0"/>
              <a:t>До набору рядків, які виводяться одним запитом додаються рядки, які виводяться другим </a:t>
            </a:r>
            <a:r>
              <a:rPr lang="uk-UA" sz="2400" dirty="0" smtClean="0"/>
              <a:t>запитом</a:t>
            </a:r>
            <a:r>
              <a:rPr lang="en-US" sz="2400" dirty="0" smtClean="0"/>
              <a:t>.</a:t>
            </a:r>
            <a:endParaRPr lang="uk-UA" sz="2400" dirty="0"/>
          </a:p>
          <a:p>
            <a:pPr algn="just"/>
            <a:r>
              <a:rPr lang="uk-UA" sz="2400" dirty="0"/>
              <a:t>Об’єднуються рядки двох чи більше таблиць з подібними структурами в одну </a:t>
            </a:r>
            <a:r>
              <a:rPr lang="uk-UA" sz="2400" dirty="0" smtClean="0"/>
              <a:t>таблицю</a:t>
            </a:r>
            <a:r>
              <a:rPr lang="en-US" sz="2400" dirty="0" smtClean="0"/>
              <a:t>.</a:t>
            </a:r>
            <a:endParaRPr lang="uk-UA" sz="2400" dirty="0"/>
          </a:p>
          <a:p>
            <a:pPr algn="just"/>
            <a:r>
              <a:rPr lang="uk-UA" sz="2400" dirty="0"/>
              <a:t>При об’єднанні в результатній таблиці залишаються лише різні рядки. </a:t>
            </a:r>
          </a:p>
          <a:p>
            <a:pPr algn="just"/>
            <a:r>
              <a:rPr lang="uk-UA" sz="2400" dirty="0"/>
              <a:t>Щоб зберегти в результатній таблиці усі рядки, необхідно написати </a:t>
            </a:r>
            <a:r>
              <a:rPr lang="en-US" sz="2400" dirty="0"/>
              <a:t>UNION ALL. </a:t>
            </a:r>
          </a:p>
          <a:p>
            <a:pPr algn="just"/>
            <a:r>
              <a:rPr lang="uk-UA" sz="2400" dirty="0"/>
              <a:t>Коли використовується об’єднання більш ніж двох запитів, можна використовувати дужки для визначення порядку запитів.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7849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220074" y="1489364"/>
            <a:ext cx="11244263" cy="4073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5300" indent="-495300">
              <a:lnSpc>
                <a:spcPct val="90000"/>
              </a:lnSpc>
            </a:pPr>
            <a:r>
              <a:rPr lang="uk-UA" sz="2400" dirty="0" smtClean="0"/>
              <a:t>Приклад </a:t>
            </a:r>
            <a:r>
              <a:rPr lang="en-US" sz="2400" dirty="0"/>
              <a:t>9</a:t>
            </a:r>
            <a:r>
              <a:rPr lang="uk-UA" sz="2400" dirty="0" smtClean="0"/>
              <a:t>.</a:t>
            </a:r>
            <a:r>
              <a:rPr lang="uk-UA" altLang="ru-RU" sz="2400" dirty="0" smtClean="0"/>
              <a:t> </a:t>
            </a:r>
            <a:r>
              <a:rPr lang="uk-UA" altLang="ru-RU" sz="2400" dirty="0"/>
              <a:t>Вивести усіх продавців та замовників з Лондона:</a:t>
            </a:r>
          </a:p>
          <a:p>
            <a:pPr marL="495300" indent="-4953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uk-UA" altLang="ru-RU" sz="2400" dirty="0"/>
              <a:t>	SELECT </a:t>
            </a:r>
            <a:r>
              <a:rPr lang="uk-UA" altLang="ru-RU" sz="2400" dirty="0" err="1"/>
              <a:t>snum</a:t>
            </a:r>
            <a:r>
              <a:rPr lang="en-US" altLang="ru-RU" sz="2400" dirty="0"/>
              <a:t> AS </a:t>
            </a:r>
            <a:r>
              <a:rPr lang="en-US" altLang="ru-RU" sz="2400" dirty="0" err="1"/>
              <a:t>num</a:t>
            </a:r>
            <a:r>
              <a:rPr lang="uk-UA" altLang="ru-RU" sz="2400" dirty="0"/>
              <a:t>,</a:t>
            </a:r>
            <a:r>
              <a:rPr lang="en-US" altLang="ru-RU" sz="2400" dirty="0"/>
              <a:t> </a:t>
            </a:r>
            <a:r>
              <a:rPr lang="uk-UA" altLang="ru-RU" sz="2400" dirty="0" err="1"/>
              <a:t>sname</a:t>
            </a:r>
            <a:r>
              <a:rPr lang="en-US" altLang="ru-RU" sz="2400" dirty="0"/>
              <a:t> AS </a:t>
            </a:r>
            <a:r>
              <a:rPr lang="uk-UA" altLang="ru-RU" sz="2400" dirty="0" err="1"/>
              <a:t>name</a:t>
            </a:r>
            <a:r>
              <a:rPr lang="uk-UA" altLang="ru-RU" sz="2400" dirty="0"/>
              <a:t> </a:t>
            </a:r>
          </a:p>
          <a:p>
            <a:pPr marL="495300" indent="-4953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uk-UA" altLang="ru-RU" sz="2400" dirty="0"/>
              <a:t>	  FROM </a:t>
            </a:r>
            <a:r>
              <a:rPr lang="uk-UA" altLang="ru-RU" sz="2400" dirty="0" smtClean="0"/>
              <a:t>S</a:t>
            </a:r>
            <a:r>
              <a:rPr lang="en-US" altLang="ru-RU" sz="2400" dirty="0" smtClean="0"/>
              <a:t>el</a:t>
            </a:r>
            <a:r>
              <a:rPr lang="uk-UA" altLang="ru-RU" sz="2400" dirty="0" err="1" smtClean="0"/>
              <a:t>le</a:t>
            </a:r>
            <a:r>
              <a:rPr lang="en-US" altLang="ru-RU" sz="2400" dirty="0"/>
              <a:t>r</a:t>
            </a:r>
            <a:r>
              <a:rPr lang="uk-UA" altLang="ru-RU" sz="2400" dirty="0"/>
              <a:t>s </a:t>
            </a:r>
          </a:p>
          <a:p>
            <a:pPr marL="495300" indent="-4953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uk-UA" altLang="ru-RU" sz="2400" dirty="0"/>
              <a:t>	  WHERE </a:t>
            </a:r>
            <a:r>
              <a:rPr lang="uk-UA" altLang="ru-RU" sz="2400" dirty="0" err="1" smtClean="0"/>
              <a:t>city</a:t>
            </a:r>
            <a:r>
              <a:rPr lang="en-US" altLang="ru-RU" sz="2400" dirty="0" smtClean="0"/>
              <a:t> </a:t>
            </a:r>
            <a:r>
              <a:rPr lang="uk-UA" altLang="ru-RU" sz="2400" dirty="0" smtClean="0"/>
              <a:t>=</a:t>
            </a:r>
            <a:r>
              <a:rPr lang="en-US" altLang="ru-RU" sz="2400" dirty="0"/>
              <a:t> 'London'</a:t>
            </a:r>
            <a:r>
              <a:rPr lang="uk-UA" altLang="ru-RU" sz="2400" dirty="0" smtClean="0"/>
              <a:t> </a:t>
            </a:r>
            <a:endParaRPr lang="uk-UA" altLang="ru-RU" sz="2400" dirty="0"/>
          </a:p>
          <a:p>
            <a:pPr marL="495300" indent="-4953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uk-UA" altLang="ru-RU" sz="2400" dirty="0"/>
              <a:t>	UNION </a:t>
            </a:r>
          </a:p>
          <a:p>
            <a:pPr marL="495300" indent="-4953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uk-UA" altLang="ru-RU" sz="2400" dirty="0"/>
              <a:t>	SELECT </a:t>
            </a:r>
            <a:r>
              <a:rPr lang="uk-UA" altLang="ru-RU" sz="2400" dirty="0" err="1"/>
              <a:t>cnum</a:t>
            </a:r>
            <a:r>
              <a:rPr lang="en-US" altLang="ru-RU" sz="2400" dirty="0"/>
              <a:t> AS </a:t>
            </a:r>
            <a:r>
              <a:rPr lang="en-US" altLang="ru-RU" sz="2400" dirty="0" err="1"/>
              <a:t>num</a:t>
            </a:r>
            <a:r>
              <a:rPr lang="uk-UA" altLang="ru-RU" sz="2400" dirty="0"/>
              <a:t>,</a:t>
            </a:r>
            <a:r>
              <a:rPr lang="en-US" altLang="ru-RU" sz="2400" dirty="0"/>
              <a:t> </a:t>
            </a:r>
            <a:r>
              <a:rPr lang="uk-UA" altLang="ru-RU" sz="2400" dirty="0" err="1"/>
              <a:t>cname</a:t>
            </a:r>
            <a:r>
              <a:rPr lang="en-US" altLang="ru-RU" sz="2400" dirty="0"/>
              <a:t> AS </a:t>
            </a:r>
            <a:r>
              <a:rPr lang="uk-UA" altLang="ru-RU" sz="2400" dirty="0" err="1"/>
              <a:t>name</a:t>
            </a:r>
            <a:r>
              <a:rPr lang="uk-UA" altLang="ru-RU" sz="2400" dirty="0"/>
              <a:t> </a:t>
            </a:r>
          </a:p>
          <a:p>
            <a:pPr marL="495300" indent="-4953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uk-UA" altLang="ru-RU" sz="2400" dirty="0"/>
              <a:t>	  FROM </a:t>
            </a:r>
            <a:r>
              <a:rPr lang="uk-UA" altLang="ru-RU" sz="2400" dirty="0" err="1"/>
              <a:t>Customers</a:t>
            </a:r>
            <a:r>
              <a:rPr lang="uk-UA" altLang="ru-RU" sz="2400" dirty="0"/>
              <a:t> </a:t>
            </a:r>
          </a:p>
          <a:p>
            <a:pPr marL="495300" indent="-4953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uk-UA" altLang="ru-RU" sz="2400" dirty="0"/>
              <a:t>	  WHERE </a:t>
            </a:r>
            <a:r>
              <a:rPr lang="uk-UA" altLang="ru-RU" sz="2400" dirty="0" err="1" smtClean="0"/>
              <a:t>city</a:t>
            </a:r>
            <a:r>
              <a:rPr lang="en-US" altLang="ru-RU" sz="2400" dirty="0" smtClean="0"/>
              <a:t> </a:t>
            </a:r>
            <a:r>
              <a:rPr lang="uk-UA" altLang="ru-RU" sz="2400" dirty="0" smtClean="0"/>
              <a:t>=</a:t>
            </a:r>
            <a:r>
              <a:rPr lang="en-US" altLang="ru-RU" sz="2400" dirty="0"/>
              <a:t> 'London'</a:t>
            </a:r>
            <a:endParaRPr lang="uk-UA" altLang="ru-RU" sz="2400" dirty="0"/>
          </a:p>
          <a:p>
            <a:pPr marL="495300" indent="-4953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uk-UA" altLang="ru-RU" sz="2400" dirty="0"/>
              <a:t>	</a:t>
            </a:r>
            <a:r>
              <a:rPr lang="en-US" altLang="ru-RU" sz="2400" dirty="0"/>
              <a:t>ORDER BY </a:t>
            </a:r>
            <a:r>
              <a:rPr lang="uk-UA" altLang="ru-RU" sz="2400" dirty="0" err="1"/>
              <a:t>name</a:t>
            </a:r>
            <a:r>
              <a:rPr lang="en-US" altLang="ru-RU" sz="2400" dirty="0"/>
              <a:t> DESC</a:t>
            </a:r>
            <a:r>
              <a:rPr lang="uk-UA" altLang="ru-RU" sz="2400" dirty="0"/>
              <a:t>;</a:t>
            </a:r>
            <a:r>
              <a:rPr lang="ru-RU" altLang="ru-RU" sz="2400" dirty="0"/>
              <a:t> </a:t>
            </a:r>
          </a:p>
          <a:p>
            <a:pPr algn="just"/>
            <a:endParaRPr lang="uk-UA" sz="2400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925" y="2633262"/>
            <a:ext cx="1676545" cy="163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56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Правила використання оператора</a:t>
            </a:r>
            <a:br>
              <a:rPr lang="uk-UA" dirty="0"/>
            </a:br>
            <a:r>
              <a:rPr lang="en-US" dirty="0"/>
              <a:t>UNION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385291"/>
            <a:ext cx="11242963" cy="3838864"/>
          </a:xfrm>
        </p:spPr>
        <p:txBody>
          <a:bodyPr/>
          <a:lstStyle/>
          <a:p>
            <a:pPr marL="0" indent="0" algn="ctr">
              <a:buNone/>
            </a:pPr>
            <a:r>
              <a:rPr lang="uk-UA" sz="2400" b="1" dirty="0"/>
              <a:t>При об’єднанні рядків двох таблиць їх стовпці повинні бути сумісними. </a:t>
            </a:r>
          </a:p>
          <a:p>
            <a:pPr algn="just"/>
            <a:r>
              <a:rPr lang="uk-UA" sz="2400" dirty="0"/>
              <a:t>Це означає, що кожний запит повинен вказувати однакову кількість стовпців і в однаковому порядку. </a:t>
            </a:r>
          </a:p>
          <a:p>
            <a:pPr algn="just"/>
            <a:r>
              <a:rPr lang="uk-UA" sz="2400" dirty="0"/>
              <a:t>Типи полів повинні бути теж сумісні. </a:t>
            </a:r>
          </a:p>
          <a:p>
            <a:pPr algn="just"/>
            <a:r>
              <a:rPr lang="uk-UA" sz="2400" dirty="0"/>
              <a:t>Однак, імена відповідних стовпців та їх розміри можуть бути різними.</a:t>
            </a:r>
          </a:p>
          <a:p>
            <a:pPr algn="just"/>
            <a:r>
              <a:rPr lang="uk-UA" sz="2400" dirty="0"/>
              <a:t>Щоб об’єднати рядки таблиць з несумісними (по типу даних) стовпцями, необхідно застосувати функцію перетворення типу даних </a:t>
            </a:r>
            <a:r>
              <a:rPr lang="en-US" sz="2400" b="1" i="1" dirty="0"/>
              <a:t>CAST(). 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3368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9582" y="365125"/>
            <a:ext cx="9504218" cy="1325563"/>
          </a:xfrm>
        </p:spPr>
        <p:txBody>
          <a:bodyPr/>
          <a:lstStyle/>
          <a:p>
            <a:pPr algn="ctr"/>
            <a:r>
              <a:rPr lang="uk-UA" dirty="0"/>
              <a:t>Упорядкування об’єднання наборів записів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3019137"/>
            <a:ext cx="11242963" cy="2342573"/>
          </a:xfrm>
        </p:spPr>
        <p:txBody>
          <a:bodyPr/>
          <a:lstStyle/>
          <a:p>
            <a:pPr algn="just"/>
            <a:r>
              <a:rPr lang="uk-UA" sz="2400" dirty="0"/>
              <a:t>Використовується фраза:</a:t>
            </a:r>
          </a:p>
          <a:p>
            <a:pPr marL="0" indent="457200" algn="just">
              <a:buNone/>
            </a:pPr>
            <a:r>
              <a:rPr lang="en-US" sz="2400" dirty="0"/>
              <a:t>ORDER BY </a:t>
            </a:r>
            <a:r>
              <a:rPr lang="en-US" sz="2400" dirty="0" smtClean="0"/>
              <a:t>&lt;</a:t>
            </a:r>
            <a:r>
              <a:rPr lang="uk-UA" sz="2400" dirty="0" smtClean="0"/>
              <a:t>ім'я </a:t>
            </a:r>
            <a:r>
              <a:rPr lang="uk-UA" sz="2400" dirty="0"/>
              <a:t>стовпця&gt;</a:t>
            </a:r>
          </a:p>
          <a:p>
            <a:pPr algn="just"/>
            <a:r>
              <a:rPr lang="uk-UA" sz="2400" dirty="0"/>
              <a:t>Можна упорядковувати об’єднання за декількома полями, одне всередині іншого, і вказати </a:t>
            </a:r>
            <a:r>
              <a:rPr lang="en-US" sz="2400" dirty="0"/>
              <a:t>ASC </a:t>
            </a:r>
            <a:r>
              <a:rPr lang="uk-UA" sz="2400" dirty="0"/>
              <a:t>або </a:t>
            </a:r>
            <a:r>
              <a:rPr lang="en-US" sz="2400" dirty="0"/>
              <a:t>DESC </a:t>
            </a:r>
            <a:r>
              <a:rPr lang="uk-UA" sz="2400" dirty="0"/>
              <a:t>для кожного.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6294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/>
          <p:cNvSpPr txBox="1">
            <a:spLocks/>
          </p:cNvSpPr>
          <p:nvPr/>
        </p:nvSpPr>
        <p:spPr>
          <a:xfrm>
            <a:off x="220074" y="1480936"/>
            <a:ext cx="11159835" cy="407820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uk-UA" altLang="ru-RU" sz="2400" dirty="0" smtClean="0"/>
              <a:t>Приклад </a:t>
            </a:r>
            <a:r>
              <a:rPr lang="en-US" altLang="ru-RU" sz="2400" dirty="0"/>
              <a:t>1</a:t>
            </a:r>
            <a:r>
              <a:rPr lang="uk-UA" altLang="ru-RU" sz="2400" dirty="0" smtClean="0"/>
              <a:t>. </a:t>
            </a:r>
            <a:r>
              <a:rPr lang="uk-UA" altLang="ru-RU" sz="2400" dirty="0"/>
              <a:t>Вивести інформацію про усі операції купівлі-продажу, які обслуговуються продавцем</a:t>
            </a:r>
            <a:r>
              <a:rPr lang="ru-RU" altLang="ru-RU" sz="2400" dirty="0"/>
              <a:t> </a:t>
            </a:r>
            <a:r>
              <a:rPr lang="uk-UA" altLang="ru-RU" sz="2400" dirty="0" err="1" smtClean="0"/>
              <a:t>Motika</a:t>
            </a:r>
            <a:r>
              <a:rPr lang="ru-RU" altLang="ru-RU" sz="2400" dirty="0" smtClean="0"/>
              <a:t>, </a:t>
            </a:r>
            <a:r>
              <a:rPr lang="ru-RU" altLang="ru-RU" sz="2400" dirty="0"/>
              <a:t>припустивши, </a:t>
            </a:r>
            <a:r>
              <a:rPr lang="uk-UA" altLang="ru-RU" sz="2400" dirty="0"/>
              <a:t>що його номер нам невідомий</a:t>
            </a:r>
            <a:r>
              <a:rPr lang="uk-UA" altLang="ru-RU" sz="2400" dirty="0" smtClean="0"/>
              <a:t>.</a:t>
            </a:r>
          </a:p>
          <a:p>
            <a:pPr indent="3429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u-RU" sz="2400" dirty="0"/>
              <a:t>SELECT * FROM Orders </a:t>
            </a:r>
            <a:endParaRPr lang="uk-UA" altLang="ru-RU" sz="2400" dirty="0" smtClean="0"/>
          </a:p>
          <a:p>
            <a:pPr indent="3429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u-RU" sz="2400" dirty="0" smtClean="0"/>
              <a:t>WHERE </a:t>
            </a:r>
            <a:r>
              <a:rPr lang="en-US" altLang="ru-RU" sz="2400" dirty="0" err="1"/>
              <a:t>snum</a:t>
            </a:r>
            <a:r>
              <a:rPr lang="en-US" altLang="ru-RU" sz="2400" dirty="0"/>
              <a:t> </a:t>
            </a:r>
            <a:r>
              <a:rPr lang="en-US" altLang="ru-RU" sz="2400" dirty="0" smtClean="0"/>
              <a:t>=</a:t>
            </a:r>
            <a:endParaRPr lang="uk-UA" altLang="ru-RU" sz="2400" dirty="0" smtClean="0"/>
          </a:p>
          <a:p>
            <a:pPr indent="3429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u-RU" sz="2400" dirty="0" smtClean="0"/>
              <a:t>(</a:t>
            </a:r>
            <a:r>
              <a:rPr lang="en-US" altLang="ru-RU" sz="2400" dirty="0"/>
              <a:t>SELECT </a:t>
            </a:r>
            <a:r>
              <a:rPr lang="en-US" altLang="ru-RU" sz="2400" dirty="0" err="1"/>
              <a:t>snum</a:t>
            </a:r>
            <a:r>
              <a:rPr lang="en-US" altLang="ru-RU" sz="2400" dirty="0"/>
              <a:t>  FROM Sellers </a:t>
            </a:r>
            <a:endParaRPr lang="uk-UA" altLang="ru-RU" sz="2400" dirty="0" smtClean="0"/>
          </a:p>
          <a:p>
            <a:pPr indent="3429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u-RU" sz="2400" dirty="0" smtClean="0"/>
              <a:t>WHERE </a:t>
            </a:r>
            <a:r>
              <a:rPr lang="en-US" altLang="ru-RU" sz="2400" dirty="0" err="1"/>
              <a:t>sname</a:t>
            </a:r>
            <a:r>
              <a:rPr lang="en-US" altLang="ru-RU" sz="2400" dirty="0"/>
              <a:t> = '</a:t>
            </a:r>
            <a:r>
              <a:rPr lang="en-US" altLang="ru-RU" sz="2400" dirty="0" err="1"/>
              <a:t>Motika</a:t>
            </a:r>
            <a:r>
              <a:rPr lang="en-US" altLang="ru-RU" sz="2400" dirty="0"/>
              <a:t>'); </a:t>
            </a:r>
            <a:endParaRPr lang="uk-UA" altLang="ru-RU" sz="2400" dirty="0" smtClean="0"/>
          </a:p>
          <a:p>
            <a:pPr indent="342900">
              <a:lnSpc>
                <a:spcPct val="80000"/>
              </a:lnSpc>
              <a:buFont typeface="Wingdings" panose="05000000000000000000" pitchFamily="2" charset="2"/>
              <a:buNone/>
            </a:pPr>
            <a:endParaRPr lang="uk-UA" altLang="ru-RU" sz="2400" dirty="0" smtClean="0"/>
          </a:p>
          <a:p>
            <a:pPr algn="just">
              <a:lnSpc>
                <a:spcPct val="80000"/>
              </a:lnSpc>
            </a:pPr>
            <a:r>
              <a:rPr lang="ru-RU" altLang="ru-RU" sz="2400" dirty="0"/>
              <a:t>Стандарт ANSI </a:t>
            </a:r>
            <a:r>
              <a:rPr lang="uk-UA" altLang="ru-RU" sz="2400" dirty="0" smtClean="0"/>
              <a:t>забороняє додавати для порівняння два </a:t>
            </a:r>
            <a:r>
              <a:rPr lang="uk-UA" altLang="ru-RU" sz="2400" dirty="0" err="1" smtClean="0"/>
              <a:t>підзапити</a:t>
            </a:r>
            <a:r>
              <a:rPr lang="uk-UA" altLang="ru-RU" sz="2400" dirty="0" smtClean="0"/>
              <a:t>: &lt;</a:t>
            </a:r>
            <a:r>
              <a:rPr lang="uk-UA" altLang="ru-RU" sz="2400" dirty="0" err="1" smtClean="0"/>
              <a:t>підзапит</a:t>
            </a:r>
            <a:r>
              <a:rPr lang="uk-UA" altLang="ru-RU" sz="2400" dirty="0" smtClean="0"/>
              <a:t>&gt; &lt;оператор&gt; &lt;</a:t>
            </a:r>
            <a:r>
              <a:rPr lang="uk-UA" altLang="ru-RU" sz="2400" dirty="0" err="1" smtClean="0"/>
              <a:t>підзапит</a:t>
            </a:r>
            <a:r>
              <a:rPr lang="uk-UA" altLang="ru-RU" sz="2400" dirty="0" smtClean="0"/>
              <a:t>&gt;.</a:t>
            </a:r>
          </a:p>
          <a:p>
            <a:pPr algn="just">
              <a:lnSpc>
                <a:spcPct val="80000"/>
              </a:lnSpc>
            </a:pPr>
            <a:endParaRPr lang="uk-UA" altLang="ru-RU" sz="2400" dirty="0" smtClean="0"/>
          </a:p>
          <a:p>
            <a:pPr algn="just">
              <a:lnSpc>
                <a:spcPct val="80000"/>
              </a:lnSpc>
            </a:pPr>
            <a:endParaRPr lang="uk-UA" altLang="ru-RU" sz="2400" dirty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9368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0590" y="365125"/>
            <a:ext cx="9743209" cy="1325563"/>
          </a:xfrm>
        </p:spPr>
        <p:txBody>
          <a:bodyPr/>
          <a:lstStyle/>
          <a:p>
            <a:pPr algn="ctr"/>
            <a:r>
              <a:rPr lang="uk-UA" dirty="0" smtClean="0"/>
              <a:t>Використання агрегатних функцій у </a:t>
            </a:r>
            <a:r>
              <a:rPr lang="uk-UA" dirty="0" err="1" smtClean="0"/>
              <a:t>підзапитах</a:t>
            </a:r>
            <a:r>
              <a:rPr lang="uk-UA" dirty="0" smtClean="0"/>
              <a:t>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198334"/>
            <a:ext cx="11159835" cy="3416300"/>
          </a:xfrm>
        </p:spPr>
        <p:txBody>
          <a:bodyPr/>
          <a:lstStyle/>
          <a:p>
            <a:pPr algn="just"/>
            <a:r>
              <a:rPr lang="uk-UA" sz="2400" dirty="0"/>
              <a:t>Приклад </a:t>
            </a:r>
            <a:r>
              <a:rPr lang="en-US" sz="2400" dirty="0"/>
              <a:t>2</a:t>
            </a:r>
            <a:r>
              <a:rPr lang="uk-UA" sz="2400" dirty="0" smtClean="0"/>
              <a:t>. </a:t>
            </a:r>
            <a:r>
              <a:rPr lang="uk-UA" sz="2400" dirty="0"/>
              <a:t>Вивести усі операції за 3</a:t>
            </a:r>
            <a:r>
              <a:rPr lang="en-US" sz="2400" dirty="0" smtClean="0"/>
              <a:t> </a:t>
            </a:r>
            <a:r>
              <a:rPr lang="uk-UA" sz="2400" dirty="0" smtClean="0"/>
              <a:t>жовтня </a:t>
            </a:r>
            <a:r>
              <a:rPr lang="uk-UA" sz="2400" dirty="0"/>
              <a:t>з платежем вище </a:t>
            </a:r>
            <a:r>
              <a:rPr lang="uk-UA" sz="2400" dirty="0" smtClean="0"/>
              <a:t>середнього:</a:t>
            </a:r>
            <a:endParaRPr lang="uk-UA" sz="2400" dirty="0"/>
          </a:p>
          <a:p>
            <a:pPr marL="0" indent="457200">
              <a:buNone/>
            </a:pPr>
            <a:r>
              <a:rPr lang="en-US" sz="2400" dirty="0"/>
              <a:t>SELECT * FROM Orders </a:t>
            </a:r>
            <a:endParaRPr lang="uk-UA" sz="2400" dirty="0" smtClean="0"/>
          </a:p>
          <a:p>
            <a:pPr marL="0" indent="457200">
              <a:buNone/>
            </a:pPr>
            <a:r>
              <a:rPr lang="en-US" sz="2400" dirty="0" smtClean="0"/>
              <a:t>WHERE </a:t>
            </a:r>
            <a:r>
              <a:rPr lang="en-US" sz="2400" dirty="0" err="1"/>
              <a:t>odate</a:t>
            </a:r>
            <a:r>
              <a:rPr lang="en-US" sz="2400" dirty="0"/>
              <a:t> = '2009-10-03' </a:t>
            </a:r>
            <a:endParaRPr lang="uk-UA" sz="2400" dirty="0" smtClean="0"/>
          </a:p>
          <a:p>
            <a:pPr marL="0" indent="457200">
              <a:buNone/>
            </a:pPr>
            <a:r>
              <a:rPr lang="en-US" sz="2400" dirty="0" smtClean="0"/>
              <a:t>AND </a:t>
            </a:r>
            <a:r>
              <a:rPr lang="en-US" sz="2400" dirty="0" err="1"/>
              <a:t>amt</a:t>
            </a:r>
            <a:r>
              <a:rPr lang="en-US" sz="2400" dirty="0"/>
              <a:t> </a:t>
            </a:r>
            <a:r>
              <a:rPr lang="en-US" sz="2400" dirty="0" smtClean="0"/>
              <a:t>&gt;</a:t>
            </a:r>
            <a:r>
              <a:rPr lang="uk-UA" sz="2400" dirty="0" smtClean="0"/>
              <a:t> </a:t>
            </a:r>
          </a:p>
          <a:p>
            <a:pPr marL="0" indent="457200">
              <a:buNone/>
            </a:pPr>
            <a:r>
              <a:rPr lang="en-US" sz="2400" dirty="0" smtClean="0"/>
              <a:t>(</a:t>
            </a:r>
            <a:r>
              <a:rPr lang="en-US" sz="2400" dirty="0"/>
              <a:t>SELECT AVG(</a:t>
            </a:r>
            <a:r>
              <a:rPr lang="en-US" sz="2400" dirty="0" err="1"/>
              <a:t>amt</a:t>
            </a:r>
            <a:r>
              <a:rPr lang="en-US" sz="2400" dirty="0"/>
              <a:t>) </a:t>
            </a:r>
            <a:endParaRPr lang="uk-UA" sz="2400" dirty="0" smtClean="0"/>
          </a:p>
          <a:p>
            <a:pPr marL="0" indent="457200">
              <a:buNone/>
            </a:pPr>
            <a:r>
              <a:rPr lang="en-US" sz="2400" dirty="0" smtClean="0"/>
              <a:t>FROM </a:t>
            </a:r>
            <a:r>
              <a:rPr lang="en-US" sz="2400" dirty="0"/>
              <a:t>Orders); 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428977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220074" y="2135910"/>
            <a:ext cx="11159835" cy="34163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uk-UA" sz="2400" dirty="0" smtClean="0"/>
              <a:t>Згруповані </a:t>
            </a:r>
            <a:r>
              <a:rPr lang="uk-UA" sz="2400" dirty="0"/>
              <a:t>агрегатні функції за допомогою оператора </a:t>
            </a:r>
            <a:r>
              <a:rPr lang="en-US" sz="2400" dirty="0"/>
              <a:t>GROUP BY, </a:t>
            </a:r>
            <a:r>
              <a:rPr lang="uk-UA" sz="2400" dirty="0"/>
              <a:t>видають декілька значень. </a:t>
            </a:r>
          </a:p>
          <a:p>
            <a:pPr algn="just"/>
            <a:r>
              <a:rPr lang="uk-UA" sz="2400" dirty="0"/>
              <a:t>Таким чином вони не використовуються у </a:t>
            </a:r>
            <a:r>
              <a:rPr lang="uk-UA" sz="2400" dirty="0" err="1"/>
              <a:t>підзапитах</a:t>
            </a:r>
            <a:r>
              <a:rPr lang="uk-UA" sz="2400" dirty="0"/>
              <a:t>, навіть, коли оператор </a:t>
            </a:r>
            <a:r>
              <a:rPr lang="en-US" sz="2400" dirty="0"/>
              <a:t>GROUP BY </a:t>
            </a:r>
            <a:r>
              <a:rPr lang="uk-UA" sz="2400" dirty="0"/>
              <a:t>або </a:t>
            </a:r>
            <a:r>
              <a:rPr lang="en-US" sz="2400" dirty="0"/>
              <a:t>HAVING </a:t>
            </a:r>
            <a:r>
              <a:rPr lang="uk-UA" sz="2400" dirty="0"/>
              <a:t>виводять одну групу.</a:t>
            </a:r>
          </a:p>
          <a:p>
            <a:pPr algn="just"/>
            <a:r>
              <a:rPr lang="uk-UA" sz="2400" dirty="0"/>
              <a:t>У </a:t>
            </a:r>
            <a:r>
              <a:rPr lang="uk-UA" sz="2400" dirty="0" err="1"/>
              <a:t>підзапитах</a:t>
            </a:r>
            <a:r>
              <a:rPr lang="uk-UA" sz="2400" dirty="0"/>
              <a:t> необхідно використовувати одиничну агрегатну функцію у виразі </a:t>
            </a:r>
            <a:r>
              <a:rPr lang="en-US" sz="2400" dirty="0"/>
              <a:t>WHERE, </a:t>
            </a:r>
            <a:r>
              <a:rPr lang="uk-UA" sz="2400" dirty="0"/>
              <a:t>щоб уникнути небажаних груп. 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2227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230465" y="1371087"/>
            <a:ext cx="11159835" cy="522662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/>
            <a:r>
              <a:rPr lang="uk-UA" altLang="ru-RU" sz="2400" dirty="0" smtClean="0"/>
              <a:t>Приклад </a:t>
            </a:r>
            <a:r>
              <a:rPr lang="en-US" altLang="ru-RU" sz="2400" dirty="0"/>
              <a:t>3</a:t>
            </a:r>
            <a:r>
              <a:rPr lang="uk-UA" altLang="ru-RU" sz="2400" dirty="0" smtClean="0"/>
              <a:t>. Запит</a:t>
            </a:r>
            <a:r>
              <a:rPr lang="uk-UA" altLang="ru-RU" sz="2400" dirty="0"/>
              <a:t>, який повинен знайти середнє значення комісійних </a:t>
            </a:r>
            <a:r>
              <a:rPr lang="uk-UA" altLang="ru-RU" sz="2400" dirty="0" smtClean="0"/>
              <a:t>продавців </a:t>
            </a:r>
            <a:r>
              <a:rPr lang="uk-UA" altLang="ru-RU" sz="2400" dirty="0"/>
              <a:t>у Лондоні, </a:t>
            </a:r>
            <a:r>
              <a:rPr lang="uk-UA" altLang="ru-RU" sz="2400" b="1" dirty="0"/>
              <a:t>не можна</a:t>
            </a:r>
            <a:r>
              <a:rPr lang="uk-UA" altLang="ru-RU" sz="2400" dirty="0"/>
              <a:t> використовувати у </a:t>
            </a:r>
            <a:r>
              <a:rPr lang="uk-UA" altLang="ru-RU" sz="2400" dirty="0" err="1"/>
              <a:t>підзапиті</a:t>
            </a:r>
            <a:r>
              <a:rPr lang="uk-UA" altLang="ru-RU" sz="2400" dirty="0"/>
              <a:t>.</a:t>
            </a:r>
          </a:p>
          <a:p>
            <a:pPr marL="571500" indent="-571500">
              <a:buFont typeface="Wingdings" panose="05000000000000000000" pitchFamily="2" charset="2"/>
              <a:buNone/>
            </a:pPr>
            <a:r>
              <a:rPr lang="uk-UA" altLang="ru-RU" sz="2400" dirty="0"/>
              <a:t>	SELECT AVG(</a:t>
            </a:r>
            <a:r>
              <a:rPr lang="uk-UA" altLang="ru-RU" sz="2400" dirty="0" err="1"/>
              <a:t>comm</a:t>
            </a:r>
            <a:r>
              <a:rPr lang="uk-UA" altLang="ru-RU" sz="2400" dirty="0"/>
              <a:t>) </a:t>
            </a:r>
          </a:p>
          <a:p>
            <a:pPr marL="571500" indent="-571500">
              <a:buFont typeface="Wingdings" panose="05000000000000000000" pitchFamily="2" charset="2"/>
              <a:buNone/>
            </a:pPr>
            <a:r>
              <a:rPr lang="uk-UA" altLang="ru-RU" sz="2400" dirty="0"/>
              <a:t>	</a:t>
            </a:r>
            <a:r>
              <a:rPr lang="uk-UA" altLang="ru-RU" sz="2400" dirty="0" smtClean="0"/>
              <a:t>FROM S</a:t>
            </a:r>
            <a:r>
              <a:rPr lang="en-US" altLang="ru-RU" sz="2400" dirty="0" smtClean="0"/>
              <a:t>el</a:t>
            </a:r>
            <a:r>
              <a:rPr lang="uk-UA" altLang="ru-RU" sz="2400" dirty="0" err="1" smtClean="0"/>
              <a:t>le</a:t>
            </a:r>
            <a:r>
              <a:rPr lang="en-US" altLang="ru-RU" sz="2400" dirty="0"/>
              <a:t>r</a:t>
            </a:r>
            <a:r>
              <a:rPr lang="uk-UA" altLang="ru-RU" sz="2400" dirty="0"/>
              <a:t>s</a:t>
            </a:r>
          </a:p>
          <a:p>
            <a:pPr marL="571500" indent="-571500">
              <a:buFont typeface="Wingdings" panose="05000000000000000000" pitchFamily="2" charset="2"/>
              <a:buNone/>
            </a:pPr>
            <a:r>
              <a:rPr lang="uk-UA" altLang="ru-RU" sz="2400" dirty="0" smtClean="0"/>
              <a:t>	GROUP BY </a:t>
            </a:r>
            <a:r>
              <a:rPr lang="uk-UA" altLang="ru-RU" sz="2400" dirty="0" err="1" smtClean="0"/>
              <a:t>city</a:t>
            </a:r>
            <a:r>
              <a:rPr lang="uk-UA" altLang="ru-RU" sz="2400" dirty="0" smtClean="0"/>
              <a:t> </a:t>
            </a:r>
          </a:p>
          <a:p>
            <a:pPr marL="571500" indent="-571500">
              <a:buFont typeface="Wingdings" panose="05000000000000000000" pitchFamily="2" charset="2"/>
              <a:buNone/>
            </a:pPr>
            <a:r>
              <a:rPr lang="uk-UA" altLang="ru-RU" sz="2400" dirty="0"/>
              <a:t>	</a:t>
            </a:r>
            <a:r>
              <a:rPr lang="en-US" altLang="ru-RU" sz="2400" dirty="0"/>
              <a:t>HAVING city = 'London</a:t>
            </a:r>
            <a:r>
              <a:rPr lang="en-US" altLang="ru-RU" sz="2400" dirty="0" smtClean="0"/>
              <a:t>';</a:t>
            </a:r>
            <a:endParaRPr lang="uk-UA" altLang="ru-RU" sz="2400" dirty="0" smtClean="0"/>
          </a:p>
          <a:p>
            <a:pPr marL="571500" indent="-571500"/>
            <a:r>
              <a:rPr lang="uk-UA" altLang="ru-RU" sz="2400" dirty="0" smtClean="0"/>
              <a:t>Інший спосіб, який </a:t>
            </a:r>
            <a:r>
              <a:rPr lang="uk-UA" altLang="ru-RU" sz="2400" b="1" dirty="0" smtClean="0"/>
              <a:t>можна</a:t>
            </a:r>
            <a:r>
              <a:rPr lang="uk-UA" altLang="ru-RU" sz="2400" dirty="0" smtClean="0"/>
              <a:t> використовувати у </a:t>
            </a:r>
            <a:r>
              <a:rPr lang="uk-UA" altLang="ru-RU" sz="2400" dirty="0" err="1" smtClean="0"/>
              <a:t>підзапиті</a:t>
            </a:r>
            <a:r>
              <a:rPr lang="uk-UA" altLang="ru-RU" sz="2400" dirty="0" smtClean="0"/>
              <a:t>:</a:t>
            </a:r>
          </a:p>
          <a:p>
            <a:pPr marL="571500" indent="-571500">
              <a:buFont typeface="Wingdings" panose="05000000000000000000" pitchFamily="2" charset="2"/>
              <a:buNone/>
            </a:pPr>
            <a:r>
              <a:rPr lang="uk-UA" altLang="ru-RU" sz="2400" dirty="0"/>
              <a:t>	SELECT AVG(</a:t>
            </a:r>
            <a:r>
              <a:rPr lang="uk-UA" altLang="ru-RU" sz="2400" dirty="0" err="1"/>
              <a:t>comm</a:t>
            </a:r>
            <a:r>
              <a:rPr lang="uk-UA" altLang="ru-RU" sz="2400" dirty="0"/>
              <a:t>) </a:t>
            </a:r>
          </a:p>
          <a:p>
            <a:pPr marL="571500" indent="-571500">
              <a:buFont typeface="Wingdings" panose="05000000000000000000" pitchFamily="2" charset="2"/>
              <a:buNone/>
            </a:pPr>
            <a:r>
              <a:rPr lang="uk-UA" altLang="ru-RU" sz="2400" dirty="0"/>
              <a:t>	</a:t>
            </a:r>
            <a:r>
              <a:rPr lang="uk-UA" altLang="ru-RU" sz="2400" dirty="0" smtClean="0"/>
              <a:t>FROM S</a:t>
            </a:r>
            <a:r>
              <a:rPr lang="en-US" altLang="ru-RU" sz="2400" dirty="0" smtClean="0"/>
              <a:t>el</a:t>
            </a:r>
            <a:r>
              <a:rPr lang="uk-UA" altLang="ru-RU" sz="2400" dirty="0" err="1" smtClean="0"/>
              <a:t>le</a:t>
            </a:r>
            <a:r>
              <a:rPr lang="en-US" altLang="ru-RU" sz="2400" dirty="0"/>
              <a:t>r</a:t>
            </a:r>
            <a:r>
              <a:rPr lang="uk-UA" altLang="ru-RU" sz="2400" dirty="0" smtClean="0"/>
              <a:t>s </a:t>
            </a:r>
            <a:endParaRPr lang="en-US" altLang="ru-RU" sz="2400" dirty="0" smtClean="0"/>
          </a:p>
          <a:p>
            <a:pPr marL="0" indent="457200">
              <a:buNone/>
            </a:pPr>
            <a:r>
              <a:rPr lang="en-US" altLang="ru-RU" sz="2400" dirty="0" smtClean="0"/>
              <a:t> </a:t>
            </a:r>
            <a:r>
              <a:rPr lang="uk-UA" altLang="ru-RU" sz="2400" dirty="0" smtClean="0"/>
              <a:t>WHERE </a:t>
            </a:r>
            <a:r>
              <a:rPr lang="uk-UA" altLang="ru-RU" sz="2400" dirty="0" err="1" smtClean="0"/>
              <a:t>city</a:t>
            </a:r>
            <a:r>
              <a:rPr lang="en-US" altLang="ru-RU" sz="2400" dirty="0" smtClean="0"/>
              <a:t> </a:t>
            </a:r>
            <a:r>
              <a:rPr lang="uk-UA" altLang="ru-RU" sz="2400" dirty="0" smtClean="0"/>
              <a:t>=</a:t>
            </a:r>
            <a:r>
              <a:rPr lang="en-US" altLang="ru-RU" sz="2400" dirty="0"/>
              <a:t> 'London';</a:t>
            </a:r>
            <a:endParaRPr lang="uk-UA" altLang="ru-RU" sz="2400" dirty="0"/>
          </a:p>
          <a:p>
            <a:pPr marL="0" indent="457200">
              <a:buFont typeface="Wingdings" panose="05000000000000000000" pitchFamily="2" charset="2"/>
              <a:buNone/>
            </a:pPr>
            <a:r>
              <a:rPr lang="uk-UA" sz="2400" dirty="0" smtClean="0"/>
              <a:t>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5770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1926" y="365125"/>
            <a:ext cx="9441873" cy="1325563"/>
          </a:xfrm>
        </p:spPr>
        <p:txBody>
          <a:bodyPr/>
          <a:lstStyle/>
          <a:p>
            <a:pPr algn="ctr"/>
            <a:r>
              <a:rPr lang="uk-UA" dirty="0" smtClean="0"/>
              <a:t>Підзапити, в результаті яких виходить декілька значень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3185391"/>
            <a:ext cx="11159835" cy="1115148"/>
          </a:xfrm>
        </p:spPr>
        <p:txBody>
          <a:bodyPr/>
          <a:lstStyle/>
          <a:p>
            <a:r>
              <a:rPr lang="ru-RU" sz="2400" dirty="0"/>
              <a:t>IN – </a:t>
            </a:r>
            <a:r>
              <a:rPr lang="uk-UA" sz="2400" dirty="0" smtClean="0"/>
              <a:t>використовується з </a:t>
            </a:r>
            <a:r>
              <a:rPr lang="uk-UA" sz="2400" dirty="0" err="1" smtClean="0"/>
              <a:t>підзапитами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NOT IN </a:t>
            </a:r>
            <a:r>
              <a:rPr lang="ru-RU" sz="2400" dirty="0"/>
              <a:t>IN – </a:t>
            </a:r>
            <a:r>
              <a:rPr lang="uk-UA" sz="2400" dirty="0"/>
              <a:t>використовується з </a:t>
            </a:r>
            <a:r>
              <a:rPr lang="uk-UA" sz="2400" dirty="0" err="1"/>
              <a:t>підзапитами</a:t>
            </a:r>
            <a:r>
              <a:rPr lang="en-US" sz="2400" dirty="0" smtClean="0"/>
              <a:t>.</a:t>
            </a:r>
            <a:endParaRPr lang="uk-UA" sz="2400" dirty="0" smtClean="0"/>
          </a:p>
        </p:txBody>
      </p:sp>
    </p:spTree>
    <p:extLst>
      <p:ext uri="{BB962C8B-B14F-4D97-AF65-F5344CB8AC3E}">
        <p14:creationId xmlns:p14="http://schemas.microsoft.com/office/powerpoint/2010/main" val="414369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220074" y="1804714"/>
            <a:ext cx="11159835" cy="407785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uk-UA" altLang="ru-RU" sz="2400" dirty="0" smtClean="0"/>
              <a:t>Приклад </a:t>
            </a:r>
            <a:r>
              <a:rPr lang="en-US" altLang="ru-RU" sz="2400" dirty="0"/>
              <a:t>4</a:t>
            </a:r>
            <a:r>
              <a:rPr lang="uk-UA" altLang="ru-RU" sz="2400" dirty="0" smtClean="0"/>
              <a:t>. </a:t>
            </a:r>
            <a:r>
              <a:rPr lang="uk-UA" altLang="ru-RU" sz="2400" dirty="0"/>
              <a:t>Вивести всю інформацію про операції купівлі-продажу для продавців у Лондоні. (Тут використано з </a:t>
            </a:r>
            <a:r>
              <a:rPr lang="uk-UA" altLang="ru-RU" sz="2400" dirty="0" err="1"/>
              <a:t>підзапитом</a:t>
            </a:r>
            <a:r>
              <a:rPr lang="uk-UA" altLang="ru-RU" sz="2400" dirty="0"/>
              <a:t> оператор IN, оскільки інструкція не буде працювати з оператором порівняння):</a:t>
            </a:r>
          </a:p>
          <a:p>
            <a:pPr>
              <a:buFont typeface="Wingdings" panose="05000000000000000000" pitchFamily="2" charset="2"/>
              <a:buNone/>
            </a:pPr>
            <a:r>
              <a:rPr lang="uk-UA" altLang="ru-RU" sz="2400" dirty="0"/>
              <a:t>	SELECT *  FROM </a:t>
            </a:r>
            <a:r>
              <a:rPr lang="uk-UA" altLang="ru-RU" sz="2400" dirty="0" err="1"/>
              <a:t>Orders</a:t>
            </a:r>
            <a:r>
              <a:rPr lang="uk-UA" altLang="ru-RU" sz="2400" dirty="0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uk-UA" altLang="ru-RU" sz="2400" dirty="0"/>
              <a:t>	</a:t>
            </a:r>
            <a:r>
              <a:rPr lang="uk-UA" altLang="ru-RU" sz="2400" dirty="0" smtClean="0"/>
              <a:t>WHERE </a:t>
            </a:r>
            <a:r>
              <a:rPr lang="uk-UA" altLang="ru-RU" sz="2400" dirty="0" err="1"/>
              <a:t>snum</a:t>
            </a:r>
            <a:r>
              <a:rPr lang="uk-UA" altLang="ru-RU" sz="2400" dirty="0"/>
              <a:t> IN </a:t>
            </a:r>
          </a:p>
          <a:p>
            <a:pPr>
              <a:buFont typeface="Wingdings" panose="05000000000000000000" pitchFamily="2" charset="2"/>
              <a:buNone/>
            </a:pPr>
            <a:r>
              <a:rPr lang="uk-UA" altLang="ru-RU" sz="2400" dirty="0"/>
              <a:t>	</a:t>
            </a:r>
            <a:r>
              <a:rPr lang="uk-UA" altLang="ru-RU" sz="2400" dirty="0" smtClean="0"/>
              <a:t>(</a:t>
            </a:r>
            <a:r>
              <a:rPr lang="uk-UA" altLang="ru-RU" sz="2400" dirty="0"/>
              <a:t>SELECT </a:t>
            </a:r>
            <a:r>
              <a:rPr lang="uk-UA" altLang="ru-RU" sz="2400" dirty="0" err="1"/>
              <a:t>snum</a:t>
            </a:r>
            <a:r>
              <a:rPr lang="uk-UA" altLang="ru-RU" sz="2400" dirty="0"/>
              <a:t>  FROM </a:t>
            </a:r>
            <a:r>
              <a:rPr lang="uk-UA" altLang="ru-RU" sz="2400" dirty="0" smtClean="0"/>
              <a:t>S</a:t>
            </a:r>
            <a:r>
              <a:rPr lang="en-US" altLang="ru-RU" sz="2400" dirty="0" smtClean="0"/>
              <a:t>el</a:t>
            </a:r>
            <a:r>
              <a:rPr lang="uk-UA" altLang="ru-RU" sz="2400" dirty="0" err="1" smtClean="0"/>
              <a:t>le</a:t>
            </a:r>
            <a:r>
              <a:rPr lang="en-US" altLang="ru-RU" sz="2400" dirty="0"/>
              <a:t>r</a:t>
            </a:r>
            <a:r>
              <a:rPr lang="uk-UA" altLang="ru-RU" sz="2400" dirty="0"/>
              <a:t>s </a:t>
            </a:r>
          </a:p>
          <a:p>
            <a:pPr>
              <a:buFont typeface="Wingdings" panose="05000000000000000000" pitchFamily="2" charset="2"/>
              <a:buNone/>
            </a:pPr>
            <a:r>
              <a:rPr lang="uk-UA" altLang="ru-RU" sz="2400" dirty="0"/>
              <a:t>	</a:t>
            </a:r>
            <a:r>
              <a:rPr lang="uk-UA" altLang="ru-RU" sz="2400" dirty="0" smtClean="0"/>
              <a:t>WHERE </a:t>
            </a:r>
            <a:r>
              <a:rPr lang="uk-UA" altLang="ru-RU" sz="2400" dirty="0" err="1" smtClean="0"/>
              <a:t>city</a:t>
            </a:r>
            <a:r>
              <a:rPr lang="en-US" altLang="ru-RU" sz="2400" dirty="0" smtClean="0"/>
              <a:t> </a:t>
            </a:r>
            <a:r>
              <a:rPr lang="uk-UA" altLang="ru-RU" sz="2400" dirty="0" smtClean="0"/>
              <a:t>=</a:t>
            </a:r>
            <a:r>
              <a:rPr lang="en-US" altLang="ru-RU" sz="2400" dirty="0"/>
              <a:t> 'London'</a:t>
            </a:r>
            <a:r>
              <a:rPr lang="uk-UA" altLang="ru-RU" sz="2400" dirty="0" smtClean="0"/>
              <a:t>);</a:t>
            </a:r>
            <a:r>
              <a:rPr lang="ru-RU" altLang="ru-RU" sz="2400" dirty="0" smtClean="0"/>
              <a:t> </a:t>
            </a:r>
            <a:endParaRPr lang="uk-UA" altLang="ru-RU" sz="2400" dirty="0"/>
          </a:p>
          <a:p>
            <a:pPr marL="0" indent="0">
              <a:buNone/>
            </a:pPr>
            <a:r>
              <a:rPr lang="ru-RU" sz="2400" dirty="0" smtClean="0"/>
              <a:t>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8837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altLang="ru-RU" dirty="0"/>
              <a:t>Підзапити у фразі HAVING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1398154"/>
            <a:ext cx="11159835" cy="5127337"/>
          </a:xfrm>
        </p:spPr>
        <p:txBody>
          <a:bodyPr>
            <a:normAutofit/>
          </a:bodyPr>
          <a:lstStyle/>
          <a:p>
            <a:pPr algn="just"/>
            <a:r>
              <a:rPr lang="uk-UA" sz="2400" dirty="0"/>
              <a:t>Такі </a:t>
            </a:r>
            <a:r>
              <a:rPr lang="uk-UA" sz="2400" dirty="0" err="1"/>
              <a:t>підзапити</a:t>
            </a:r>
            <a:r>
              <a:rPr lang="uk-UA" sz="2400" dirty="0"/>
              <a:t> можуть використовувати свої агрегатні функції, якщо вони не виводять декількох </a:t>
            </a:r>
            <a:r>
              <a:rPr lang="uk-UA" sz="2400" dirty="0" smtClean="0"/>
              <a:t>значень</a:t>
            </a:r>
            <a:r>
              <a:rPr lang="en-US" sz="2400" dirty="0"/>
              <a:t>.</a:t>
            </a:r>
            <a:r>
              <a:rPr lang="uk-UA" sz="2400" dirty="0" smtClean="0"/>
              <a:t> </a:t>
            </a:r>
            <a:endParaRPr lang="uk-UA" sz="2400" dirty="0"/>
          </a:p>
          <a:p>
            <a:pPr algn="just"/>
            <a:r>
              <a:rPr lang="uk-UA" sz="2400" dirty="0"/>
              <a:t>Приклад </a:t>
            </a:r>
            <a:r>
              <a:rPr lang="en-US" sz="2400" dirty="0"/>
              <a:t>5</a:t>
            </a:r>
            <a:r>
              <a:rPr lang="uk-UA" sz="2400" dirty="0" smtClean="0"/>
              <a:t>. </a:t>
            </a:r>
            <a:r>
              <a:rPr lang="uk-UA" sz="2400" dirty="0"/>
              <a:t>Порахувати кількість замовників з рейтингом, вищим середнього, у місті </a:t>
            </a:r>
            <a:r>
              <a:rPr lang="en-US" sz="2400" dirty="0"/>
              <a:t>San </a:t>
            </a:r>
            <a:r>
              <a:rPr lang="en-US" sz="2400" dirty="0" smtClean="0"/>
              <a:t>Jose: </a:t>
            </a:r>
          </a:p>
          <a:p>
            <a:pPr indent="342900">
              <a:buFont typeface="Wingdings" panose="05000000000000000000" pitchFamily="2" charset="2"/>
              <a:buNone/>
            </a:pPr>
            <a:r>
              <a:rPr lang="uk-UA" altLang="ru-RU" sz="2400" dirty="0"/>
              <a:t>SELECT </a:t>
            </a:r>
            <a:r>
              <a:rPr lang="uk-UA" altLang="ru-RU" sz="2400" dirty="0" err="1"/>
              <a:t>rating</a:t>
            </a:r>
            <a:r>
              <a:rPr lang="uk-UA" altLang="ru-RU" sz="2400" dirty="0" smtClean="0"/>
              <a:t>,</a:t>
            </a:r>
            <a:r>
              <a:rPr lang="en-US" altLang="ru-RU" sz="2400" dirty="0" smtClean="0"/>
              <a:t> </a:t>
            </a:r>
            <a:r>
              <a:rPr lang="uk-UA" altLang="ru-RU" sz="2400" dirty="0" smtClean="0"/>
              <a:t>COUNT(</a:t>
            </a:r>
            <a:r>
              <a:rPr lang="uk-UA" altLang="ru-RU" sz="2400" dirty="0" err="1" smtClean="0"/>
              <a:t>cnum</a:t>
            </a:r>
            <a:r>
              <a:rPr lang="uk-UA" altLang="ru-RU" sz="2400" dirty="0"/>
              <a:t>) </a:t>
            </a:r>
            <a:endParaRPr lang="en-US" altLang="ru-RU" sz="2400" dirty="0" smtClean="0"/>
          </a:p>
          <a:p>
            <a:pPr indent="342900">
              <a:buFont typeface="Wingdings" panose="05000000000000000000" pitchFamily="2" charset="2"/>
              <a:buNone/>
            </a:pPr>
            <a:r>
              <a:rPr lang="uk-UA" altLang="ru-RU" sz="2400" dirty="0" smtClean="0"/>
              <a:t>FROM </a:t>
            </a:r>
            <a:r>
              <a:rPr lang="uk-UA" altLang="ru-RU" sz="2400" dirty="0" err="1"/>
              <a:t>Customers</a:t>
            </a:r>
            <a:r>
              <a:rPr lang="uk-UA" altLang="ru-RU" sz="2400" dirty="0"/>
              <a:t> </a:t>
            </a:r>
            <a:endParaRPr lang="en-US" altLang="ru-RU" sz="2400" dirty="0" smtClean="0"/>
          </a:p>
          <a:p>
            <a:pPr indent="342900">
              <a:buFont typeface="Wingdings" panose="05000000000000000000" pitchFamily="2" charset="2"/>
              <a:buNone/>
            </a:pPr>
            <a:r>
              <a:rPr lang="uk-UA" altLang="ru-RU" sz="2400" dirty="0" smtClean="0"/>
              <a:t>GROUP </a:t>
            </a:r>
            <a:r>
              <a:rPr lang="uk-UA" altLang="ru-RU" sz="2400" dirty="0"/>
              <a:t>BY </a:t>
            </a:r>
            <a:r>
              <a:rPr lang="uk-UA" altLang="ru-RU" sz="2400" dirty="0" err="1"/>
              <a:t>rating</a:t>
            </a:r>
            <a:r>
              <a:rPr lang="uk-UA" altLang="ru-RU" sz="2400" dirty="0"/>
              <a:t> </a:t>
            </a:r>
          </a:p>
          <a:p>
            <a:pPr indent="342900">
              <a:buFont typeface="Wingdings" panose="05000000000000000000" pitchFamily="2" charset="2"/>
              <a:buNone/>
            </a:pPr>
            <a:r>
              <a:rPr lang="uk-UA" altLang="ru-RU" sz="2400" dirty="0" smtClean="0"/>
              <a:t>HAVING </a:t>
            </a:r>
            <a:r>
              <a:rPr lang="uk-UA" altLang="ru-RU" sz="2400" dirty="0" err="1" smtClean="0"/>
              <a:t>rating</a:t>
            </a:r>
            <a:r>
              <a:rPr lang="en-US" altLang="ru-RU" sz="2400" dirty="0" smtClean="0"/>
              <a:t> </a:t>
            </a:r>
            <a:r>
              <a:rPr lang="uk-UA" altLang="ru-RU" sz="2400" dirty="0" smtClean="0"/>
              <a:t>&gt; </a:t>
            </a:r>
            <a:endParaRPr lang="uk-UA" altLang="ru-RU" sz="2400" dirty="0"/>
          </a:p>
          <a:p>
            <a:pPr indent="342900">
              <a:buFont typeface="Wingdings" panose="05000000000000000000" pitchFamily="2" charset="2"/>
              <a:buNone/>
            </a:pPr>
            <a:r>
              <a:rPr lang="uk-UA" altLang="ru-RU" sz="2400" dirty="0" smtClean="0"/>
              <a:t>(</a:t>
            </a:r>
            <a:r>
              <a:rPr lang="uk-UA" altLang="ru-RU" sz="2400" dirty="0"/>
              <a:t>SELECT AVG(</a:t>
            </a:r>
            <a:r>
              <a:rPr lang="uk-UA" altLang="ru-RU" sz="2400" dirty="0" err="1"/>
              <a:t>rating</a:t>
            </a:r>
            <a:r>
              <a:rPr lang="uk-UA" altLang="ru-RU" sz="2400" dirty="0"/>
              <a:t>) </a:t>
            </a:r>
            <a:endParaRPr lang="en-US" altLang="ru-RU" sz="2400" dirty="0" smtClean="0"/>
          </a:p>
          <a:p>
            <a:pPr indent="342900">
              <a:buFont typeface="Wingdings" panose="05000000000000000000" pitchFamily="2" charset="2"/>
              <a:buNone/>
            </a:pPr>
            <a:r>
              <a:rPr lang="uk-UA" altLang="ru-RU" sz="2400" dirty="0" smtClean="0"/>
              <a:t>FROM </a:t>
            </a:r>
            <a:r>
              <a:rPr lang="uk-UA" altLang="ru-RU" sz="2400" dirty="0" err="1"/>
              <a:t>Customers</a:t>
            </a:r>
            <a:r>
              <a:rPr lang="uk-UA" altLang="ru-RU" sz="2400" dirty="0"/>
              <a:t> </a:t>
            </a:r>
          </a:p>
          <a:p>
            <a:pPr indent="342900">
              <a:buFont typeface="Wingdings" panose="05000000000000000000" pitchFamily="2" charset="2"/>
              <a:buNone/>
            </a:pPr>
            <a:r>
              <a:rPr lang="uk-UA" altLang="ru-RU" sz="2400" dirty="0" smtClean="0"/>
              <a:t>WHERE </a:t>
            </a:r>
            <a:r>
              <a:rPr lang="uk-UA" altLang="ru-RU" sz="2400" dirty="0" err="1" smtClean="0"/>
              <a:t>city</a:t>
            </a:r>
            <a:r>
              <a:rPr lang="en-US" altLang="ru-RU" sz="2400" dirty="0" smtClean="0"/>
              <a:t> </a:t>
            </a:r>
            <a:r>
              <a:rPr lang="uk-UA" altLang="ru-RU" sz="2400" dirty="0" smtClean="0"/>
              <a:t>=</a:t>
            </a:r>
            <a:r>
              <a:rPr lang="en-US" altLang="ru-RU" sz="2400" dirty="0" smtClean="0"/>
              <a:t> '</a:t>
            </a:r>
            <a:r>
              <a:rPr lang="en-US" altLang="ru-RU" sz="2400" dirty="0" err="1" smtClean="0"/>
              <a:t>SanJose</a:t>
            </a:r>
            <a:r>
              <a:rPr lang="en-US" altLang="ru-RU" sz="2400" dirty="0" smtClean="0"/>
              <a:t>')</a:t>
            </a:r>
            <a:r>
              <a:rPr lang="uk-UA" altLang="ru-RU" sz="2400" dirty="0" smtClean="0"/>
              <a:t>;</a:t>
            </a:r>
            <a:r>
              <a:rPr lang="ru-RU" altLang="ru-RU" sz="2400" dirty="0" smtClean="0"/>
              <a:t> </a:t>
            </a:r>
            <a:endParaRPr lang="uk-UA" altLang="ru-RU" sz="2400" dirty="0"/>
          </a:p>
          <a:p>
            <a:pPr algn="just"/>
            <a:endParaRPr 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0117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Зв’язані (</a:t>
            </a:r>
            <a:r>
              <a:rPr lang="uk-UA" dirty="0" err="1"/>
              <a:t>корельовані</a:t>
            </a:r>
            <a:r>
              <a:rPr lang="uk-UA" dirty="0"/>
              <a:t>) </a:t>
            </a:r>
            <a:r>
              <a:rPr lang="uk-UA" dirty="0" err="1"/>
              <a:t>підзапити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074" y="2662462"/>
            <a:ext cx="11170226" cy="2488045"/>
          </a:xfrm>
        </p:spPr>
        <p:txBody>
          <a:bodyPr/>
          <a:lstStyle/>
          <a:p>
            <a:pPr algn="just"/>
            <a:r>
              <a:rPr lang="uk-UA" sz="2400" dirty="0" smtClean="0"/>
              <a:t>Основною ознакою зв’язаного (</a:t>
            </a:r>
            <a:r>
              <a:rPr lang="uk-UA" sz="2400" dirty="0" err="1" smtClean="0"/>
              <a:t>корельованого</a:t>
            </a:r>
            <a:r>
              <a:rPr lang="uk-UA" sz="2400" dirty="0" smtClean="0"/>
              <a:t>) </a:t>
            </a:r>
            <a:r>
              <a:rPr lang="uk-UA" sz="2400" dirty="0" err="1" smtClean="0"/>
              <a:t>підзапиту</a:t>
            </a:r>
            <a:r>
              <a:rPr lang="uk-UA" sz="2400" dirty="0" smtClean="0"/>
              <a:t> є те, що він не може бути виконаним самостійно, без зв’язку з основним запитом.</a:t>
            </a:r>
          </a:p>
          <a:p>
            <a:pPr algn="just"/>
            <a:r>
              <a:rPr lang="uk-UA" sz="2400" dirty="0" smtClean="0"/>
              <a:t>Формально це реалізується тим, що </a:t>
            </a:r>
            <a:r>
              <a:rPr lang="uk-UA" sz="2400" dirty="0" err="1" smtClean="0"/>
              <a:t>підзапит</a:t>
            </a:r>
            <a:r>
              <a:rPr lang="uk-UA" sz="2400" dirty="0" smtClean="0"/>
              <a:t> посилається на таблицю, яка вказується в основній частині запиту.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7790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7F3124F-E882-4F42-9C82-8C392C9AFAD6}" vid="{7E262DEC-25AF-4722-BD2B-1D2A5EC657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262</TotalTime>
  <Words>857</Words>
  <Application>Microsoft Office PowerPoint</Application>
  <PresentationFormat>Широкоэкранный</PresentationFormat>
  <Paragraphs>110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Wingdings 3</vt:lpstr>
      <vt:lpstr>Template</vt:lpstr>
      <vt:lpstr>Заняття 4. Звичайні підзапити. Зв’язані підзапити</vt:lpstr>
      <vt:lpstr>Презентация PowerPoint</vt:lpstr>
      <vt:lpstr>Використання агрегатних функцій у підзапитах </vt:lpstr>
      <vt:lpstr>Презентация PowerPoint</vt:lpstr>
      <vt:lpstr>Презентация PowerPoint</vt:lpstr>
      <vt:lpstr>Підзапити, в результаті яких виходить декілька значень </vt:lpstr>
      <vt:lpstr>Презентация PowerPoint</vt:lpstr>
      <vt:lpstr>Підзапити у фразі HAVING</vt:lpstr>
      <vt:lpstr>Зв’язані (корельовані) підзапити</vt:lpstr>
      <vt:lpstr>Презентация PowerPoint</vt:lpstr>
      <vt:lpstr>Виконання запиту з корельованим підзапитом </vt:lpstr>
      <vt:lpstr>Зв’язані (корельовані) підзапити</vt:lpstr>
      <vt:lpstr>Презентация PowerPoint</vt:lpstr>
      <vt:lpstr>Використання предиката EXISTS </vt:lpstr>
      <vt:lpstr>Теоретико-множинні операції в SQL</vt:lpstr>
      <vt:lpstr>Об’єднання наборів записів (UNION)</vt:lpstr>
      <vt:lpstr>Презентация PowerPoint</vt:lpstr>
      <vt:lpstr>Правила використання оператора UNION</vt:lpstr>
      <vt:lpstr>Упорядкування об’єднання наборів записів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Заняття 4. Звичайні підзапити. Зв’язані підзапити</dc:title>
  <dc:creator>Tanya</dc:creator>
  <cp:lastModifiedBy>beardyman beardyman</cp:lastModifiedBy>
  <cp:revision>52</cp:revision>
  <dcterms:created xsi:type="dcterms:W3CDTF">2015-01-19T01:15:38Z</dcterms:created>
  <dcterms:modified xsi:type="dcterms:W3CDTF">2016-01-06T01:28:03Z</dcterms:modified>
</cp:coreProperties>
</file>