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73" r:id="rId21"/>
    <p:sldId id="274" r:id="rId22"/>
    <p:sldId id="283" r:id="rId23"/>
    <p:sldId id="284" r:id="rId24"/>
    <p:sldId id="285" r:id="rId25"/>
    <p:sldId id="286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1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00E-C023-45CD-A0BE-EDB7A8C6EA8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20EAD-E369-4933-8469-ED7764B56A1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6C0EF2-9919-473B-8215-8616BAF1069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472EB-AC54-4713-BFC2-BEB621108C63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55A0C-791E-4545-B787-F98AD45CD76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36B77-F4F4-4427-AC4F-9A623798AD8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BE790C-34EB-4565-8437-CACF4CDB782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4A4C11-22B8-4A4E-8126-B3AF6B948A8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D06B6-C816-4861-964D-15A98395707D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B1A8AB-EA7C-4B1B-9D73-E2551851FAB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969" y="3807853"/>
            <a:ext cx="7766936" cy="1646302"/>
          </a:xfrm>
        </p:spPr>
        <p:txBody>
          <a:bodyPr/>
          <a:lstStyle/>
          <a:p>
            <a:pPr algn="ctr"/>
            <a:r>
              <a:rPr lang="uk-UA" dirty="0"/>
              <a:t>Заняття </a:t>
            </a:r>
            <a:r>
              <a:rPr lang="en-US" dirty="0" smtClean="0"/>
              <a:t>6</a:t>
            </a:r>
            <a:r>
              <a:rPr lang="uk-UA" dirty="0" smtClean="0"/>
              <a:t>. </a:t>
            </a:r>
            <a:r>
              <a:rPr lang="uk-UA" dirty="0"/>
              <a:t>Віртуальні таблиці </a:t>
            </a:r>
            <a:r>
              <a:rPr lang="uk-UA" dirty="0" smtClean="0"/>
              <a:t>(</a:t>
            </a:r>
            <a:r>
              <a:rPr lang="en-US" dirty="0"/>
              <a:t>view – </a:t>
            </a:r>
            <a:r>
              <a:rPr lang="uk-UA" dirty="0"/>
              <a:t>представлення</a:t>
            </a:r>
            <a:r>
              <a:rPr lang="uk-UA" dirty="0" smtClean="0"/>
              <a:t>)</a:t>
            </a:r>
            <a:r>
              <a:rPr lang="en-US" dirty="0" smtClean="0"/>
              <a:t>. </a:t>
            </a:r>
            <a:r>
              <a:rPr lang="uk-UA" dirty="0"/>
              <a:t>Збережені процедури. Користувацькі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18726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51247" y="1873829"/>
            <a:ext cx="11253353" cy="32696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Приклад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3</a:t>
            </a:r>
            <a:r>
              <a:rPr lang="en-US" altLang="ru-RU" sz="2400" dirty="0"/>
              <a:t>.</a:t>
            </a:r>
            <a:r>
              <a:rPr lang="uk-UA" altLang="ru-RU" sz="2400" dirty="0" smtClean="0"/>
              <a:t> </a:t>
            </a:r>
            <a:r>
              <a:rPr lang="uk-UA" altLang="ru-RU" sz="2400" dirty="0"/>
              <a:t>(віртуальна таблиця, побудована на одній базовій): створити віртуальну таблицю списку </a:t>
            </a:r>
            <a:r>
              <a:rPr lang="uk-UA" altLang="ru-RU" sz="2400" dirty="0" smtClean="0"/>
              <a:t>продавців:</a:t>
            </a:r>
            <a:endParaRPr lang="en-US" altLang="ru-RU" sz="2400" dirty="0" smtClean="0"/>
          </a:p>
          <a:p>
            <a:endParaRPr lang="en-US" altLang="ru-RU" sz="2400" dirty="0" smtClean="0"/>
          </a:p>
          <a:p>
            <a:pPr marL="0" indent="457200">
              <a:buNone/>
            </a:pPr>
            <a:r>
              <a:rPr lang="en-US" altLang="ru-RU" sz="2400" dirty="0" smtClean="0"/>
              <a:t>CREATE </a:t>
            </a:r>
            <a:r>
              <a:rPr lang="en-US" altLang="ru-RU" sz="2400" dirty="0"/>
              <a:t>VIEW </a:t>
            </a:r>
            <a:r>
              <a:rPr lang="en-US" altLang="ru-RU" sz="2400" dirty="0" err="1" smtClean="0"/>
              <a:t>Sellerslist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AS</a:t>
            </a:r>
          </a:p>
          <a:p>
            <a:pPr marL="0" indent="457200">
              <a:buFont typeface="Wingdings" panose="05000000000000000000" pitchFamily="2" charset="2"/>
              <a:buNone/>
            </a:pPr>
            <a:r>
              <a:rPr lang="uk-UA" altLang="ru-RU" sz="2400" dirty="0" smtClean="0"/>
              <a:t>SELECT </a:t>
            </a:r>
            <a:r>
              <a:rPr lang="uk-UA" altLang="ru-RU" sz="2400" dirty="0" err="1"/>
              <a:t>sname</a:t>
            </a:r>
            <a:r>
              <a:rPr lang="en-US" altLang="ru-RU" sz="2400" dirty="0" smtClean="0"/>
              <a:t>, city, </a:t>
            </a:r>
            <a:r>
              <a:rPr lang="en-US" altLang="ru-RU" sz="2400" dirty="0" err="1" smtClean="0"/>
              <a:t>comm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  </a:t>
            </a:r>
            <a:endParaRPr lang="uk-UA" altLang="ru-RU" sz="2400" dirty="0"/>
          </a:p>
          <a:p>
            <a:pPr marL="0" indent="457200"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lers</a:t>
            </a:r>
            <a:r>
              <a:rPr lang="en-US" altLang="ru-RU" sz="2400" dirty="0"/>
              <a:t>;</a:t>
            </a:r>
            <a:endParaRPr lang="uk-UA" altLang="ru-RU" sz="2400" dirty="0"/>
          </a:p>
          <a:p>
            <a:pPr marL="0" indent="0" algn="just">
              <a:lnSpc>
                <a:spcPct val="80000"/>
              </a:lnSpc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8992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Типи віртуальних таблиць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60600"/>
            <a:ext cx="11253353" cy="2882900"/>
          </a:xfrm>
        </p:spPr>
        <p:txBody>
          <a:bodyPr/>
          <a:lstStyle/>
          <a:p>
            <a:r>
              <a:rPr lang="uk-UA" sz="2400" b="1" dirty="0" smtClean="0"/>
              <a:t>Базові представлення</a:t>
            </a:r>
          </a:p>
          <a:p>
            <a:r>
              <a:rPr lang="uk-UA" sz="2400" b="1" dirty="0" smtClean="0"/>
              <a:t>Представлення з’єднання таблиць</a:t>
            </a:r>
          </a:p>
          <a:p>
            <a:r>
              <a:rPr lang="uk-UA" sz="2400" b="1" dirty="0" smtClean="0"/>
              <a:t>Представлення окремих записів</a:t>
            </a:r>
          </a:p>
          <a:p>
            <a:r>
              <a:rPr lang="uk-UA" sz="2400" b="1" dirty="0" smtClean="0"/>
              <a:t>Представлення окремих полів </a:t>
            </a:r>
          </a:p>
          <a:p>
            <a:r>
              <a:rPr lang="uk-UA" sz="2400" b="1" dirty="0" smtClean="0"/>
              <a:t>Підсумкові представлення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75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Базові представлення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53353" cy="3416300"/>
          </a:xfrm>
        </p:spPr>
        <p:txBody>
          <a:bodyPr/>
          <a:lstStyle/>
          <a:p>
            <a:pPr algn="just"/>
            <a:r>
              <a:rPr lang="uk-UA" sz="2400" dirty="0"/>
              <a:t>Б</a:t>
            </a:r>
            <a:r>
              <a:rPr lang="uk-UA" sz="2400" dirty="0" smtClean="0"/>
              <a:t>удуються </a:t>
            </a:r>
            <a:r>
              <a:rPr lang="uk-UA" sz="2400" dirty="0"/>
              <a:t>через вибірку даних з базових таблиць (див. приклад 3</a:t>
            </a:r>
            <a:r>
              <a:rPr lang="uk-UA" sz="2400" dirty="0" smtClean="0"/>
              <a:t>)</a:t>
            </a:r>
            <a:r>
              <a:rPr lang="uk-UA" sz="2400" dirty="0"/>
              <a:t>.</a:t>
            </a:r>
          </a:p>
          <a:p>
            <a:pPr algn="just"/>
            <a:r>
              <a:rPr lang="uk-UA" sz="2400" dirty="0"/>
              <a:t>К</a:t>
            </a:r>
            <a:r>
              <a:rPr lang="uk-UA" sz="2400" dirty="0" smtClean="0"/>
              <a:t>ористувачу </a:t>
            </a:r>
            <a:r>
              <a:rPr lang="uk-UA" sz="2400" dirty="0"/>
              <a:t>не потрібні первинні і зовнішні ключі таблиць, тому у віртуальні таблиці вибираються лише поля з </a:t>
            </a:r>
            <a:r>
              <a:rPr lang="uk-UA" sz="2400" dirty="0" smtClean="0"/>
              <a:t>даними</a:t>
            </a:r>
            <a:r>
              <a:rPr lang="uk-UA" sz="2400" dirty="0"/>
              <a:t>.</a:t>
            </a:r>
          </a:p>
          <a:p>
            <a:pPr algn="just"/>
            <a:r>
              <a:rPr lang="uk-UA" sz="2400" dirty="0"/>
              <a:t>У</a:t>
            </a:r>
            <a:r>
              <a:rPr lang="uk-UA" sz="2400" dirty="0" smtClean="0"/>
              <a:t> </a:t>
            </a:r>
            <a:r>
              <a:rPr lang="uk-UA" sz="2400" dirty="0"/>
              <a:t>таких представленнях немає необхідності виконувати операції фільтрування або впорядкування базових </a:t>
            </a:r>
            <a:r>
              <a:rPr lang="uk-UA" sz="2400" dirty="0" smtClean="0"/>
              <a:t>даних.</a:t>
            </a:r>
            <a:endParaRPr lang="uk-UA" sz="2400" dirty="0"/>
          </a:p>
          <a:p>
            <a:pPr algn="just"/>
            <a:r>
              <a:rPr lang="uk-UA" sz="2400" dirty="0" smtClean="0"/>
              <a:t>Такий </a:t>
            </a:r>
            <a:r>
              <a:rPr lang="uk-UA" sz="2400" dirty="0"/>
              <a:t>набір результатів є більш змістовним з точки зору кінцевих даних.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34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72" y="365125"/>
            <a:ext cx="9608127" cy="1325563"/>
          </a:xfrm>
        </p:spPr>
        <p:txBody>
          <a:bodyPr/>
          <a:lstStyle/>
          <a:p>
            <a:pPr algn="ctr"/>
            <a:r>
              <a:rPr lang="uk-UA" dirty="0"/>
              <a:t>Базове представлення з’єднання таблиць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65562"/>
            <a:ext cx="11253353" cy="368184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uk-UA" dirty="0"/>
              <a:t>Використовується для зв’язування усіх таблиць бази </a:t>
            </a:r>
            <a:r>
              <a:rPr lang="uk-UA" dirty="0" smtClean="0"/>
              <a:t>даних.</a:t>
            </a:r>
            <a:endParaRPr lang="uk-UA" dirty="0"/>
          </a:p>
          <a:p>
            <a:pPr algn="just"/>
            <a:r>
              <a:rPr lang="uk-UA" dirty="0"/>
              <a:t>Це базове представлення, в якому присутні усі дані бази без зовнішніх ключів. </a:t>
            </a:r>
          </a:p>
          <a:p>
            <a:pPr algn="just"/>
            <a:r>
              <a:rPr lang="uk-UA" dirty="0"/>
              <a:t>Для формування таких базових представлень в </a:t>
            </a:r>
            <a:r>
              <a:rPr lang="uk-UA" dirty="0" smtClean="0"/>
              <a:t>СУБД</a:t>
            </a:r>
            <a:r>
              <a:rPr lang="en-US" dirty="0" smtClean="0"/>
              <a:t> </a:t>
            </a:r>
            <a:r>
              <a:rPr lang="uk-UA" dirty="0"/>
              <a:t>необхідно вказувати у фразі </a:t>
            </a:r>
            <a:r>
              <a:rPr lang="en-US" dirty="0"/>
              <a:t>SELECT </a:t>
            </a:r>
            <a:r>
              <a:rPr lang="uk-UA" dirty="0"/>
              <a:t>класифікатори даних, особливо, коли вибираються поля з однаковими іменами.</a:t>
            </a:r>
          </a:p>
          <a:p>
            <a:pPr algn="just"/>
            <a:r>
              <a:rPr lang="uk-UA" dirty="0"/>
              <a:t>Базові представлення, побудовані як з окремих базових таблиць, так і з’єднаних базових таблиць формують основу для інших запитів, які використовують усі дані.</a:t>
            </a:r>
          </a:p>
          <a:p>
            <a:pPr algn="just"/>
            <a:r>
              <a:rPr lang="uk-UA" dirty="0"/>
              <a:t>Базові представлення відображають базові запити до усіх даних.</a:t>
            </a:r>
          </a:p>
          <a:p>
            <a:pPr marL="0" indent="0" algn="just">
              <a:buNone/>
            </a:pPr>
            <a:endParaRPr lang="uk-UA" dirty="0"/>
          </a:p>
          <a:p>
            <a:pPr algn="just"/>
            <a:r>
              <a:rPr lang="uk-UA" b="1" dirty="0"/>
              <a:t>Представлення з’єднання таблиць </a:t>
            </a:r>
            <a:r>
              <a:rPr lang="uk-UA" dirty="0"/>
              <a:t>будуються через вибірку конкретних полів, в якій присутні дані з однієї або декілька зв’язаних таблиць (можуть бути і небазовими). </a:t>
            </a:r>
          </a:p>
        </p:txBody>
      </p:sp>
    </p:spTree>
    <p:extLst>
      <p:ext uri="{BB962C8B-B14F-4D97-AF65-F5344CB8AC3E}">
        <p14:creationId xmlns:p14="http://schemas.microsoft.com/office/powerpoint/2010/main" val="21503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Представлення окремих записів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856" y="2115127"/>
            <a:ext cx="11253353" cy="34163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uk-UA" altLang="ru-RU" sz="2400" dirty="0"/>
              <a:t>Використовують у запиті, який їх будує, фразу фільтрування рядків WHERE.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/>
              <a:t>У деяких СУБД можна використовувати і фразу </a:t>
            </a:r>
            <a:r>
              <a:rPr lang="en-US" altLang="ru-RU" sz="2400" dirty="0"/>
              <a:t>ORDER BY</a:t>
            </a:r>
            <a:r>
              <a:rPr lang="uk-UA" altLang="ru-RU" sz="2400" dirty="0"/>
              <a:t> для сортування рядків за значеннями окремих полів, однак у цьому випадку накладаються обмеження на модифікацію даних через представлення.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/>
              <a:t>Такі представлення можна побудувати на основі базових представлень.</a:t>
            </a:r>
            <a:r>
              <a:rPr lang="ru-RU" altLang="ru-RU" sz="2400" dirty="0"/>
              <a:t> </a:t>
            </a:r>
            <a:endParaRPr lang="uk-UA" alt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62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72" y="365125"/>
            <a:ext cx="9608127" cy="1325563"/>
          </a:xfrm>
        </p:spPr>
        <p:txBody>
          <a:bodyPr/>
          <a:lstStyle/>
          <a:p>
            <a:pPr algn="ctr"/>
            <a:r>
              <a:rPr lang="uk-UA" altLang="ru-RU" dirty="0"/>
              <a:t>Опція для представлень окремих записів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02851"/>
            <a:ext cx="11253353" cy="397971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Опція </a:t>
            </a:r>
            <a:r>
              <a:rPr lang="en-US" dirty="0"/>
              <a:t>CHECK </a:t>
            </a:r>
            <a:r>
              <a:rPr lang="uk-UA" dirty="0"/>
              <a:t>для перевірки умови фільтрування при операціях модифікації даних.</a:t>
            </a:r>
          </a:p>
          <a:p>
            <a:pPr algn="just"/>
            <a:r>
              <a:rPr lang="uk-UA" dirty="0"/>
              <a:t>Інструкція побудови такого представлення:</a:t>
            </a:r>
          </a:p>
          <a:p>
            <a:pPr marL="0" indent="457200" algn="just">
              <a:buNone/>
            </a:pPr>
            <a:r>
              <a:rPr lang="en-US" dirty="0" smtClean="0"/>
              <a:t>CREATE </a:t>
            </a:r>
            <a:r>
              <a:rPr lang="en-US" dirty="0"/>
              <a:t>VIEW &lt;</a:t>
            </a:r>
            <a:r>
              <a:rPr lang="uk-UA" dirty="0"/>
              <a:t>ім’я </a:t>
            </a:r>
            <a:r>
              <a:rPr lang="uk-UA" dirty="0" err="1"/>
              <a:t>віртТабл</a:t>
            </a:r>
            <a:r>
              <a:rPr lang="uk-UA" dirty="0"/>
              <a:t>&gt; </a:t>
            </a:r>
            <a:r>
              <a:rPr lang="en-US" dirty="0"/>
              <a:t>AS </a:t>
            </a:r>
          </a:p>
          <a:p>
            <a:pPr marL="0" indent="457200" algn="just">
              <a:buNone/>
            </a:pPr>
            <a:r>
              <a:rPr lang="en-US" dirty="0" smtClean="0"/>
              <a:t>SELECT </a:t>
            </a:r>
            <a:r>
              <a:rPr lang="en-US" dirty="0"/>
              <a:t>{&lt;</a:t>
            </a:r>
            <a:r>
              <a:rPr lang="uk-UA" dirty="0"/>
              <a:t>стовпець&gt; </a:t>
            </a:r>
            <a:r>
              <a:rPr lang="en-US" dirty="0"/>
              <a:t>AS &lt;</a:t>
            </a:r>
            <a:r>
              <a:rPr lang="uk-UA" dirty="0"/>
              <a:t>псевдонім&gt;, ...}</a:t>
            </a:r>
          </a:p>
          <a:p>
            <a:pPr marL="0" indent="457200" algn="just">
              <a:buNone/>
            </a:pPr>
            <a:r>
              <a:rPr lang="en-US" dirty="0" smtClean="0"/>
              <a:t>FROM </a:t>
            </a:r>
            <a:r>
              <a:rPr lang="en-US" dirty="0"/>
              <a:t>&lt;</a:t>
            </a:r>
            <a:r>
              <a:rPr lang="uk-UA" dirty="0" err="1"/>
              <a:t>базова_таблиця</a:t>
            </a:r>
            <a:r>
              <a:rPr lang="uk-UA" dirty="0"/>
              <a:t>&gt; </a:t>
            </a:r>
            <a:r>
              <a:rPr lang="en-US" dirty="0" smtClean="0"/>
              <a:t>WHERE </a:t>
            </a:r>
            <a:r>
              <a:rPr lang="en-US" dirty="0"/>
              <a:t>&lt;</a:t>
            </a:r>
            <a:r>
              <a:rPr lang="uk-UA" dirty="0"/>
              <a:t>умова </a:t>
            </a:r>
            <a:r>
              <a:rPr lang="uk-UA" dirty="0" smtClean="0"/>
              <a:t>пошуку&gt; </a:t>
            </a:r>
            <a:r>
              <a:rPr lang="en-US" dirty="0" smtClean="0"/>
              <a:t>WITH </a:t>
            </a:r>
            <a:r>
              <a:rPr lang="en-US" dirty="0"/>
              <a:t>CHECK OPTION;</a:t>
            </a:r>
          </a:p>
          <a:p>
            <a:pPr algn="just"/>
            <a:r>
              <a:rPr lang="uk-UA" dirty="0"/>
              <a:t>СУБД зберігає &lt;умову пошуку&gt; разом з представленням. </a:t>
            </a:r>
          </a:p>
          <a:p>
            <a:pPr algn="just"/>
            <a:r>
              <a:rPr lang="uk-UA" dirty="0"/>
              <a:t>Кожен раз, коли користувач виконує через цю віртуальну таблицю інструкції </a:t>
            </a:r>
            <a:r>
              <a:rPr lang="en-US" dirty="0"/>
              <a:t>DML, </a:t>
            </a:r>
            <a:r>
              <a:rPr lang="uk-UA" dirty="0"/>
              <a:t>СУБД перевіряє кожну дію на відповідність критеріям у фразі </a:t>
            </a:r>
            <a:r>
              <a:rPr lang="en-US" dirty="0"/>
              <a:t>WHERE. </a:t>
            </a:r>
          </a:p>
          <a:p>
            <a:pPr algn="just"/>
            <a:r>
              <a:rPr lang="uk-UA" dirty="0"/>
              <a:t>Будь-які дії, що не відповідають цим критеріям, виконуватись не будуть.</a:t>
            </a:r>
          </a:p>
          <a:p>
            <a:pPr algn="just"/>
            <a:r>
              <a:rPr lang="uk-UA" dirty="0"/>
              <a:t>Операції модифікації для такого типу віртуальних таблиць повинні стосуватись </a:t>
            </a:r>
            <a:r>
              <a:rPr lang="uk-UA" dirty="0" smtClean="0"/>
              <a:t>лише до </a:t>
            </a:r>
            <a:r>
              <a:rPr lang="uk-UA" dirty="0"/>
              <a:t>тих рядків, які задовольняють умову фільтрування.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13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Представлення окремих полів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757380"/>
            <a:ext cx="11253353" cy="4125189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uk-UA" altLang="ru-RU" sz="2400" dirty="0"/>
              <a:t>Використовують у запиті, який їх будує, фразу SELECT з переліком конкретних стовпців, які необхідно вибрати.</a:t>
            </a:r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Вибираються усі записи (без фрази WHERE). </a:t>
            </a:r>
            <a:endParaRPr lang="uk-UA" altLang="ru-RU" sz="2400" dirty="0" smtClean="0"/>
          </a:p>
          <a:p>
            <a:pPr indent="34290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За </a:t>
            </a:r>
            <a:r>
              <a:rPr lang="uk-UA" altLang="ru-RU" sz="2400" dirty="0"/>
              <a:t>потребою можна будувати комбіновані </a:t>
            </a:r>
            <a:r>
              <a:rPr lang="uk-UA" altLang="ru-RU" sz="2400" b="1" dirty="0"/>
              <a:t>представлення окремих полів з фільтрованими записами</a:t>
            </a:r>
            <a:r>
              <a:rPr lang="uk-UA" altLang="ru-RU" sz="2400" dirty="0"/>
              <a:t>. Такі представлення </a:t>
            </a:r>
            <a:r>
              <a:rPr lang="uk-UA" altLang="ru-RU" sz="2400" b="1" i="1" u="sng" dirty="0"/>
              <a:t>рекомендується</a:t>
            </a:r>
            <a:r>
              <a:rPr lang="uk-UA" altLang="ru-RU" sz="2400" dirty="0"/>
              <a:t> будувати на основі базових представлень.</a:t>
            </a:r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У деяких СУБД можна використовувати і фразу </a:t>
            </a:r>
            <a:r>
              <a:rPr lang="en-US" altLang="ru-RU" sz="2400" dirty="0"/>
              <a:t>ORDER BY</a:t>
            </a:r>
            <a:r>
              <a:rPr lang="uk-UA" altLang="ru-RU" sz="2400" dirty="0"/>
              <a:t> для сортування рядків за значеннями окремих полів, однак у цьому випадку накладаються обмеження на модифікацію даних через представлення.</a:t>
            </a:r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Такі представлення можна побудувати на основі базових представлень.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71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Підсумкові представлення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53353" cy="3416300"/>
          </a:xfrm>
        </p:spPr>
        <p:txBody>
          <a:bodyPr/>
          <a:lstStyle/>
          <a:p>
            <a:pPr algn="just"/>
            <a:r>
              <a:rPr lang="uk-UA" sz="2400" dirty="0" smtClean="0"/>
              <a:t>Використовуються </a:t>
            </a:r>
            <a:r>
              <a:rPr lang="uk-UA" sz="2400" dirty="0"/>
              <a:t>при аналізі </a:t>
            </a:r>
            <a:r>
              <a:rPr lang="uk-UA" sz="2400" dirty="0" smtClean="0"/>
              <a:t>даних.</a:t>
            </a:r>
            <a:endParaRPr lang="uk-UA" sz="2400" dirty="0"/>
          </a:p>
          <a:p>
            <a:pPr algn="just"/>
            <a:r>
              <a:rPr lang="uk-UA" sz="2400" dirty="0"/>
              <a:t>Р</a:t>
            </a:r>
            <a:r>
              <a:rPr lang="uk-UA" sz="2400" dirty="0" smtClean="0"/>
              <a:t>екомендується </a:t>
            </a:r>
            <a:r>
              <a:rPr lang="uk-UA" sz="2400" dirty="0"/>
              <a:t>будувати на основі базових представлень, щоб не турбуватись про операції з’єднання </a:t>
            </a:r>
            <a:r>
              <a:rPr lang="uk-UA" sz="2400" dirty="0" smtClean="0"/>
              <a:t>таблиць. </a:t>
            </a:r>
            <a:endParaRPr lang="uk-UA" sz="2400" dirty="0"/>
          </a:p>
          <a:p>
            <a:pPr algn="just"/>
            <a:r>
              <a:rPr lang="uk-UA" sz="2400" dirty="0" smtClean="0"/>
              <a:t>При </a:t>
            </a:r>
            <a:r>
              <a:rPr lang="uk-UA" sz="2400" dirty="0"/>
              <a:t>побудові використовуються обчислювані стовпці, агрегатні функції, групування та інші операції, необхідні для представлення підсумкових </a:t>
            </a:r>
            <a:r>
              <a:rPr lang="uk-UA" sz="2400" dirty="0" smtClean="0"/>
              <a:t>даних. </a:t>
            </a:r>
            <a:endParaRPr lang="uk-UA" sz="2400" dirty="0"/>
          </a:p>
          <a:p>
            <a:pPr algn="just"/>
            <a:r>
              <a:rPr lang="uk-UA" sz="2400" dirty="0" smtClean="0"/>
              <a:t>Не </a:t>
            </a:r>
            <a:r>
              <a:rPr lang="uk-UA" sz="2400" dirty="0"/>
              <a:t>допускають модифікацію своїх </a:t>
            </a:r>
            <a:r>
              <a:rPr lang="uk-UA" sz="2400" dirty="0" smtClean="0"/>
              <a:t>даних.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94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Обмеження модифікації даних у віртуальних таблицях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53353" cy="3932302"/>
          </a:xfrm>
        </p:spPr>
        <p:txBody>
          <a:bodyPr/>
          <a:lstStyle/>
          <a:p>
            <a:pPr algn="just"/>
            <a:r>
              <a:rPr lang="uk-UA" sz="2400" dirty="0" smtClean="0"/>
              <a:t>Будь-які </a:t>
            </a:r>
            <a:r>
              <a:rPr lang="uk-UA" sz="2400" dirty="0"/>
              <a:t>зміни даних через інструкції </a:t>
            </a:r>
            <a:r>
              <a:rPr lang="en-US" sz="2400" dirty="0"/>
              <a:t>UPDATE, INSERT </a:t>
            </a:r>
            <a:r>
              <a:rPr lang="uk-UA" sz="2400" dirty="0"/>
              <a:t>та </a:t>
            </a:r>
            <a:r>
              <a:rPr lang="en-US" sz="2400" dirty="0"/>
              <a:t>DELETE </a:t>
            </a:r>
            <a:r>
              <a:rPr lang="uk-UA" sz="2400" dirty="0"/>
              <a:t>повинні стосуватись стовпців лише однієї базової </a:t>
            </a:r>
            <a:r>
              <a:rPr lang="uk-UA" sz="2400" dirty="0" smtClean="0"/>
              <a:t>таблиці.</a:t>
            </a:r>
            <a:endParaRPr lang="uk-UA" sz="2400" dirty="0"/>
          </a:p>
          <a:p>
            <a:pPr algn="just"/>
            <a:r>
              <a:rPr lang="uk-UA" sz="2400" dirty="0" smtClean="0"/>
              <a:t>Забороняється </a:t>
            </a:r>
            <a:r>
              <a:rPr lang="uk-UA" sz="2400" dirty="0"/>
              <a:t>застосовувати інструкцію </a:t>
            </a:r>
            <a:r>
              <a:rPr lang="en-US" sz="2400" dirty="0"/>
              <a:t>DELETE </a:t>
            </a:r>
            <a:r>
              <a:rPr lang="uk-UA" sz="2400" dirty="0"/>
              <a:t>до віртуальних таблиць, визначених на декількох базових </a:t>
            </a:r>
            <a:r>
              <a:rPr lang="uk-UA" sz="2400" dirty="0" smtClean="0"/>
              <a:t>таблицях (В деяких СУБД це </a:t>
            </a:r>
            <a:r>
              <a:rPr lang="uk-UA" sz="2400" dirty="0"/>
              <a:t>правило розповсюджується на інструкції </a:t>
            </a:r>
            <a:r>
              <a:rPr lang="en-US" sz="2400" dirty="0"/>
              <a:t>UPDATE, INSERT </a:t>
            </a:r>
            <a:r>
              <a:rPr lang="uk-UA" sz="2400" dirty="0"/>
              <a:t>та </a:t>
            </a:r>
            <a:r>
              <a:rPr lang="en-US" sz="2400" dirty="0" smtClean="0"/>
              <a:t>DELETE</a:t>
            </a:r>
            <a:r>
              <a:rPr lang="uk-UA" sz="2400" dirty="0" smtClean="0"/>
              <a:t>).</a:t>
            </a:r>
            <a:endParaRPr lang="en-US" sz="2400" dirty="0"/>
          </a:p>
          <a:p>
            <a:pPr algn="just"/>
            <a:r>
              <a:rPr lang="uk-UA" sz="2400" dirty="0"/>
              <a:t>З</a:t>
            </a:r>
            <a:r>
              <a:rPr lang="uk-UA" sz="2400" dirty="0" smtClean="0"/>
              <a:t>абороняється </a:t>
            </a:r>
            <a:r>
              <a:rPr lang="uk-UA" sz="2400" dirty="0"/>
              <a:t>модифікувати дані через віртуальну таблицю, визначену із використанням </a:t>
            </a:r>
            <a:r>
              <a:rPr lang="uk-UA" sz="2400" dirty="0" err="1" smtClean="0"/>
              <a:t>підзапитів</a:t>
            </a:r>
            <a:r>
              <a:rPr lang="uk-UA" sz="2400" dirty="0" smtClean="0"/>
              <a:t>.</a:t>
            </a:r>
            <a:endParaRPr lang="uk-UA" sz="2400" dirty="0"/>
          </a:p>
          <a:p>
            <a:pPr algn="just"/>
            <a:r>
              <a:rPr lang="uk-UA" sz="2400" dirty="0" smtClean="0"/>
              <a:t>Інструкція </a:t>
            </a:r>
            <a:r>
              <a:rPr lang="en-US" sz="2400" dirty="0"/>
              <a:t>INSERT </a:t>
            </a:r>
            <a:r>
              <a:rPr lang="uk-UA" sz="2400" dirty="0"/>
              <a:t>використовується лише в тому випадку, якщо віртуальна таблиця містить усі </a:t>
            </a:r>
            <a:r>
              <a:rPr lang="en-US" sz="2400" dirty="0"/>
              <a:t>NOT NULL </a:t>
            </a:r>
            <a:r>
              <a:rPr lang="uk-UA" sz="2400" dirty="0"/>
              <a:t>значення базової </a:t>
            </a:r>
            <a:r>
              <a:rPr lang="uk-UA" sz="2400" dirty="0" smtClean="0"/>
              <a:t>таблиці.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76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573806"/>
            <a:ext cx="11253353" cy="40165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Забороняється модифікувати дані через віртуальну таблицю, визначену: </a:t>
            </a:r>
          </a:p>
          <a:p>
            <a:pPr indent="342900"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із застосуванням у фразі</a:t>
            </a:r>
            <a:r>
              <a:rPr lang="ru-RU" altLang="ru-RU" sz="2400" dirty="0" smtClean="0"/>
              <a:t> </a:t>
            </a:r>
            <a:r>
              <a:rPr lang="en-US" altLang="ru-RU" sz="2400" dirty="0"/>
              <a:t>SELECT </a:t>
            </a:r>
            <a:r>
              <a:rPr lang="uk-UA" altLang="ru-RU" sz="2400" dirty="0" smtClean="0"/>
              <a:t>ключового с</a:t>
            </a:r>
            <a:r>
              <a:rPr lang="ru-RU" altLang="ru-RU" sz="2400" dirty="0" smtClean="0"/>
              <a:t>лова </a:t>
            </a:r>
            <a:r>
              <a:rPr lang="en-US" altLang="ru-RU" sz="2400" dirty="0" smtClean="0"/>
              <a:t>DISTINCT;  </a:t>
            </a:r>
          </a:p>
          <a:p>
            <a:pPr indent="342900">
              <a:buFont typeface="Wingdings" panose="05000000000000000000" pitchFamily="2" charset="2"/>
              <a:buChar char="§"/>
            </a:pPr>
            <a:r>
              <a:rPr lang="ru-RU" altLang="ru-RU" sz="2400" dirty="0" smtClean="0"/>
              <a:t>з </a:t>
            </a:r>
            <a:r>
              <a:rPr lang="uk-UA" altLang="ru-RU" sz="2400" dirty="0" smtClean="0"/>
              <a:t>використанням агрегатних функцій</a:t>
            </a:r>
            <a:r>
              <a:rPr lang="ru-RU" altLang="ru-RU" sz="2400" dirty="0" smtClean="0"/>
              <a:t>;</a:t>
            </a:r>
            <a:endParaRPr lang="en-US" altLang="ru-RU" sz="2400" dirty="0" smtClean="0"/>
          </a:p>
          <a:p>
            <a:pPr indent="342900">
              <a:buFont typeface="Wingdings" panose="05000000000000000000" pitchFamily="2" charset="2"/>
              <a:buChar char="§"/>
            </a:pPr>
            <a:r>
              <a:rPr lang="ru-RU" altLang="ru-RU" sz="2400" dirty="0" smtClean="0"/>
              <a:t>з </a:t>
            </a:r>
            <a:r>
              <a:rPr lang="uk-UA" altLang="ru-RU" sz="2400" dirty="0" smtClean="0"/>
              <a:t>використанням</a:t>
            </a:r>
            <a:r>
              <a:rPr lang="ru-RU" altLang="ru-RU" sz="2400" dirty="0" smtClean="0"/>
              <a:t> фраз</a:t>
            </a:r>
            <a:r>
              <a:rPr lang="en-US" altLang="ru-RU" sz="2400" dirty="0" smtClean="0"/>
              <a:t> GROUP </a:t>
            </a:r>
            <a:r>
              <a:rPr lang="en-US" altLang="ru-RU" sz="2400" dirty="0"/>
              <a:t>BY </a:t>
            </a:r>
            <a:r>
              <a:rPr lang="ru-RU" altLang="ru-RU" sz="2400" dirty="0"/>
              <a:t>та </a:t>
            </a:r>
            <a:r>
              <a:rPr lang="en-US" altLang="ru-RU" sz="2400" dirty="0" smtClean="0"/>
              <a:t>HAVING.</a:t>
            </a:r>
            <a:endParaRPr lang="en-US" altLang="ru-RU" sz="2400" dirty="0"/>
          </a:p>
          <a:p>
            <a:endParaRPr lang="en-US" altLang="ru-RU" sz="2400" dirty="0"/>
          </a:p>
          <a:p>
            <a:pPr algn="just"/>
            <a:r>
              <a:rPr lang="uk-UA" altLang="ru-RU" sz="2400" dirty="0" smtClean="0"/>
              <a:t>Не дозволяється оновлювати обчислювані стовпці, тобто стовпці, значення яких є результатами обчислення виразів</a:t>
            </a:r>
            <a:r>
              <a:rPr lang="en-US" altLang="ru-RU" sz="24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107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Базові та віртуальні таблиці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TABLE and VIEW)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05447"/>
            <a:ext cx="11253353" cy="4073236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/>
              <a:t>Базові таблиці (</a:t>
            </a:r>
            <a:r>
              <a:rPr lang="en-US" sz="2400" b="1" dirty="0"/>
              <a:t>TABLE): 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фізичні об’єкти БД, які містять дані і зберігаються в пам’яті комп’ютера на жорсткому </a:t>
            </a:r>
            <a:r>
              <a:rPr lang="uk-UA" sz="2400" dirty="0" smtClean="0"/>
              <a:t>диску; 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запит </a:t>
            </a:r>
            <a:r>
              <a:rPr lang="uk-UA" sz="2400" dirty="0"/>
              <a:t>на вибірку даних до базових таблиць </a:t>
            </a:r>
            <a:r>
              <a:rPr lang="uk-UA" sz="2400" dirty="0" smtClean="0"/>
              <a:t>– </a:t>
            </a:r>
            <a:r>
              <a:rPr lang="uk-UA" sz="2400" dirty="0"/>
              <a:t>тимчасова результатна таблиця, доступна лише тому, хто виконав </a:t>
            </a:r>
            <a:r>
              <a:rPr lang="uk-UA" sz="2400" dirty="0" smtClean="0"/>
              <a:t>запит. </a:t>
            </a:r>
          </a:p>
          <a:p>
            <a:pPr algn="just"/>
            <a:r>
              <a:rPr lang="uk-UA" sz="2400" b="1" dirty="0"/>
              <a:t>Віртуальні таблиці (</a:t>
            </a:r>
            <a:r>
              <a:rPr lang="en-US" sz="2400" b="1" dirty="0"/>
              <a:t>VIEW</a:t>
            </a:r>
            <a:r>
              <a:rPr lang="en-US" sz="2400" b="1" dirty="0" smtClean="0"/>
              <a:t>):</a:t>
            </a:r>
            <a:endParaRPr lang="uk-UA" sz="2400" b="1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не </a:t>
            </a:r>
            <a:r>
              <a:rPr lang="uk-UA" sz="2400" dirty="0"/>
              <a:t>є фізичними об’єктами зберігання </a:t>
            </a:r>
            <a:r>
              <a:rPr lang="uk-UA" sz="2400" dirty="0" smtClean="0"/>
              <a:t>даних;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дозволяють </a:t>
            </a:r>
            <a:r>
              <a:rPr lang="uk-UA" sz="2400" dirty="0"/>
              <a:t>повертати певні поля таблиць у вигляді зв’язаного набору даних, які можуть бути доступні багатьом користувачам і існують в базі даних до тих пір, поки не будуть спеціально </a:t>
            </a:r>
            <a:r>
              <a:rPr lang="uk-UA" sz="2400" dirty="0" smtClean="0"/>
              <a:t>видалені. </a:t>
            </a:r>
            <a:endParaRPr lang="uk-UA" sz="2400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4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6064" y="365125"/>
            <a:ext cx="9597736" cy="1325563"/>
          </a:xfrm>
        </p:spPr>
        <p:txBody>
          <a:bodyPr/>
          <a:lstStyle/>
          <a:p>
            <a:pPr algn="ctr"/>
            <a:r>
              <a:rPr lang="uk-UA" dirty="0" smtClean="0"/>
              <a:t>Зміна схеми бази даних і віртуальні таблиці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420" y="2198334"/>
            <a:ext cx="11253353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Віртуальні таблиці повинні забезпечувати незалежність користувацьких програм від змін у логічній структурі БД. </a:t>
            </a:r>
          </a:p>
          <a:p>
            <a:pPr algn="just"/>
            <a:r>
              <a:rPr lang="uk-UA" sz="2400" dirty="0" smtClean="0"/>
              <a:t>Якщо </a:t>
            </a:r>
            <a:r>
              <a:rPr lang="uk-UA" sz="2400" dirty="0"/>
              <a:t>представлення залежить від видаленого об’єкта (базової або віртуальної таблиці), то воно не може використовуватись – його необхідно видалити. </a:t>
            </a:r>
          </a:p>
          <a:p>
            <a:pPr algn="just"/>
            <a:r>
              <a:rPr lang="uk-UA" sz="2400" dirty="0"/>
              <a:t>Якщо замість видаленої базової таблиці створено нову базову таблицю, навіть з подібною структурою, то представлення і в цьому випадку необхідно видалити і побудувати заново.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70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Видалення віртуальної таблиці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11789" cy="3416300"/>
          </a:xfrm>
        </p:spPr>
        <p:txBody>
          <a:bodyPr/>
          <a:lstStyle/>
          <a:p>
            <a:pPr algn="just"/>
            <a:r>
              <a:rPr lang="uk-UA" altLang="ru-RU" sz="2400" dirty="0"/>
              <a:t>Інструкція: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ru-RU" sz="2400" b="1" dirty="0"/>
              <a:t>DROP VIEW</a:t>
            </a:r>
            <a:r>
              <a:rPr lang="uk-UA" altLang="ru-RU" sz="2400" b="1" dirty="0"/>
              <a:t> &lt;ім’я </a:t>
            </a:r>
            <a:r>
              <a:rPr lang="uk-UA" altLang="ru-RU" sz="2400" b="1" dirty="0" err="1"/>
              <a:t>віртТабл</a:t>
            </a:r>
            <a:r>
              <a:rPr lang="uk-UA" altLang="ru-RU" sz="2400" b="1" dirty="0"/>
              <a:t>&gt;;</a:t>
            </a:r>
          </a:p>
          <a:p>
            <a:pPr algn="just"/>
            <a:endParaRPr lang="uk-UA" altLang="ru-RU" sz="2400" dirty="0"/>
          </a:p>
          <a:p>
            <a:pPr algn="just"/>
            <a:r>
              <a:rPr lang="uk-UA" altLang="ru-RU" sz="2400" dirty="0"/>
              <a:t>При видаленні віртуальної таблиці дані, які в ній відображались, залишаються без змін, оскільки віртуальна таблиця не є об’єктом зберігання </a:t>
            </a:r>
            <a:r>
              <a:rPr lang="uk-UA" altLang="ru-RU" sz="2400" dirty="0" smtClean="0"/>
              <a:t>даних. </a:t>
            </a:r>
            <a:endParaRPr lang="uk-UA" alt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00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Основи збережених процедур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96060" cy="3416300"/>
          </a:xfrm>
        </p:spPr>
        <p:txBody>
          <a:bodyPr/>
          <a:lstStyle/>
          <a:p>
            <a:pPr algn="just"/>
            <a:r>
              <a:rPr lang="uk-UA" sz="2400" b="1" dirty="0"/>
              <a:t>Збережена процедура </a:t>
            </a:r>
            <a:r>
              <a:rPr lang="uk-UA" sz="2400" dirty="0"/>
              <a:t>– попередньо скомпільований набір операторів мови </a:t>
            </a:r>
            <a:r>
              <a:rPr lang="en-US" sz="2400" dirty="0"/>
              <a:t>SQL, </a:t>
            </a:r>
            <a:r>
              <a:rPr lang="uk-UA" sz="2400" dirty="0"/>
              <a:t>який зберігається на сервері. </a:t>
            </a:r>
          </a:p>
          <a:p>
            <a:pPr algn="just"/>
            <a:r>
              <a:rPr lang="uk-UA" sz="2400" dirty="0"/>
              <a:t>Збережені процедури є основним засобом оформлення часто розв’язуваних задач, який забезпечує їх ефективне виконання, оскільки інструкції не потрібно повторно компілювати.</a:t>
            </a:r>
          </a:p>
          <a:p>
            <a:pPr algn="just"/>
            <a:r>
              <a:rPr lang="uk-UA" sz="2400" dirty="0"/>
              <a:t>Збережені процедури </a:t>
            </a:r>
            <a:r>
              <a:rPr lang="uk-UA" sz="2400" dirty="0" smtClean="0"/>
              <a:t>у СУБД</a:t>
            </a:r>
            <a:r>
              <a:rPr lang="en-US" sz="2400" dirty="0" smtClean="0"/>
              <a:t> </a:t>
            </a:r>
            <a:r>
              <a:rPr lang="uk-UA" sz="2400" dirty="0"/>
              <a:t>є аналогічні процедурам в інших мовах </a:t>
            </a:r>
            <a:r>
              <a:rPr lang="uk-UA" sz="2400" dirty="0" smtClean="0"/>
              <a:t>програмування. 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339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5054" y="365125"/>
            <a:ext cx="9358745" cy="1806575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Переваги збережених процедур у порівнянні з кодом, який зберігається локально на клієнтських комп’ютерах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881905"/>
            <a:ext cx="11242964" cy="3416300"/>
          </a:xfrm>
        </p:spPr>
        <p:txBody>
          <a:bodyPr/>
          <a:lstStyle/>
          <a:p>
            <a:pPr algn="just"/>
            <a:r>
              <a:rPr lang="uk-UA" sz="2400" dirty="0" smtClean="0"/>
              <a:t>Збережені процедури реєструються на сервері.</a:t>
            </a:r>
          </a:p>
          <a:p>
            <a:pPr algn="just"/>
            <a:r>
              <a:rPr lang="uk-UA" sz="2400" dirty="0" smtClean="0"/>
              <a:t>Збережені процедури можуть мати атрибути безпеки і до них можна прикріпляти сертифікати. Користувачі можуть мати права на виконання збережених процедур замість прямих дозволів для роботи з об’єктами, на які посилаються ці процедури.</a:t>
            </a:r>
          </a:p>
          <a:p>
            <a:pPr algn="just"/>
            <a:r>
              <a:rPr lang="uk-UA" sz="2400" dirty="0" smtClean="0"/>
              <a:t>Збережені процедури дозволяють зробити надійнішим захист програм.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20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704109"/>
            <a:ext cx="11242964" cy="45408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Збережені </a:t>
            </a:r>
            <a:r>
              <a:rPr lang="uk-UA" altLang="ru-RU" sz="2400" dirty="0"/>
              <a:t>процедури підтримують модульне програмування. Процедуру можна створити один раз і за необхідністю викликати її будь-яку кількість раз. Це робить зручнішим обслуговування програми і дозволяє уніфікувати доступ програм до бази даних.</a:t>
            </a:r>
          </a:p>
          <a:p>
            <a:pPr algn="just"/>
            <a:r>
              <a:rPr lang="uk-UA" altLang="ru-RU" sz="2400" dirty="0"/>
              <a:t>Збережені процедури являють собою іменований код, який надає можливість відстроченого зв’язування. Це забезпечує спрощення розвивання програмного коду.</a:t>
            </a:r>
          </a:p>
          <a:p>
            <a:pPr algn="just"/>
            <a:r>
              <a:rPr lang="uk-UA" altLang="ru-RU" sz="2400" dirty="0"/>
              <a:t>Збережені процедури дозволяють зменшити мережевий трафік. Операцію, яка займає сотні рядків програмного коду </a:t>
            </a:r>
            <a:r>
              <a:rPr lang="uk-UA" altLang="ru-RU" sz="2400" dirty="0" smtClean="0"/>
              <a:t>SQL</a:t>
            </a:r>
            <a:r>
              <a:rPr lang="uk-UA" altLang="ru-RU" sz="2400" dirty="0"/>
              <a:t>, можна виконати в одній інструкції, яка </a:t>
            </a:r>
            <a:r>
              <a:rPr lang="uk-UA" altLang="ru-RU" sz="2400" dirty="0" smtClean="0"/>
              <a:t>опрацьовує </a:t>
            </a:r>
            <a:r>
              <a:rPr lang="uk-UA" altLang="ru-RU" sz="2400" dirty="0"/>
              <a:t>процедуру, а не передає цей код по мережі.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99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890" y="365125"/>
            <a:ext cx="9628909" cy="1325563"/>
          </a:xfrm>
        </p:spPr>
        <p:txBody>
          <a:bodyPr/>
          <a:lstStyle/>
          <a:p>
            <a:pPr algn="ctr"/>
            <a:r>
              <a:rPr lang="uk-UA" dirty="0" smtClean="0"/>
              <a:t>Загальний синтаксис створення збереженої процедури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42964" cy="37776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CREATE</a:t>
            </a:r>
          </a:p>
          <a:p>
            <a:pPr marL="0" indent="457200">
              <a:buNone/>
            </a:pPr>
            <a:r>
              <a:rPr lang="en-US" sz="2400" dirty="0"/>
              <a:t>[DEFINER = { user | CURRENT_USER }]</a:t>
            </a:r>
          </a:p>
          <a:p>
            <a:pPr marL="0" indent="457200">
              <a:buNone/>
            </a:pPr>
            <a:r>
              <a:rPr lang="en-US" sz="2400" dirty="0"/>
              <a:t>PROCEDURE </a:t>
            </a:r>
            <a:r>
              <a:rPr lang="en-US" altLang="ru-RU" sz="2400" dirty="0"/>
              <a:t>&lt;</a:t>
            </a:r>
            <a:r>
              <a:rPr lang="uk-UA" altLang="ru-RU" sz="2400" dirty="0"/>
              <a:t>ім’я </a:t>
            </a:r>
            <a:r>
              <a:rPr lang="uk-UA" altLang="ru-RU" sz="2400" dirty="0" smtClean="0"/>
              <a:t>процедури</a:t>
            </a:r>
            <a:r>
              <a:rPr lang="en-US" altLang="ru-RU" sz="2400" dirty="0" smtClean="0"/>
              <a:t>&gt; </a:t>
            </a:r>
            <a:r>
              <a:rPr lang="en-US" sz="2400" dirty="0" smtClean="0"/>
              <a:t>([</a:t>
            </a:r>
            <a:r>
              <a:rPr lang="en-US" altLang="ru-RU" sz="2400" dirty="0" smtClean="0"/>
              <a:t>&lt;</a:t>
            </a:r>
            <a:r>
              <a:rPr lang="uk-UA" altLang="ru-RU" sz="2400" dirty="0" smtClean="0"/>
              <a:t>параметр процедури</a:t>
            </a:r>
            <a:r>
              <a:rPr lang="en-US" altLang="ru-RU" sz="2400" dirty="0" smtClean="0"/>
              <a:t>&gt;</a:t>
            </a:r>
            <a:r>
              <a:rPr lang="en-US" sz="2400" dirty="0" smtClean="0"/>
              <a:t> [,...]])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altLang="ru-RU" sz="2400" dirty="0" smtClean="0"/>
              <a:t>&lt;</a:t>
            </a:r>
            <a:r>
              <a:rPr lang="uk-UA" altLang="ru-RU" sz="2400" dirty="0" smtClean="0"/>
              <a:t>характеристика</a:t>
            </a:r>
            <a:r>
              <a:rPr lang="en-US" altLang="ru-RU" sz="2400" dirty="0" smtClean="0"/>
              <a:t>&gt; </a:t>
            </a:r>
            <a:r>
              <a:rPr lang="en-US" sz="2400" dirty="0" smtClean="0"/>
              <a:t>...] </a:t>
            </a:r>
            <a:r>
              <a:rPr lang="en-US" sz="2400" dirty="0"/>
              <a:t>&lt;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 err="1"/>
              <a:t>інструкція</a:t>
            </a:r>
            <a:r>
              <a:rPr lang="ru-RU" sz="2400" dirty="0" smtClean="0"/>
              <a:t>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uk-UA" altLang="ru-RU" sz="2400" dirty="0" smtClean="0"/>
              <a:t>Параметр процедури</a:t>
            </a:r>
            <a:r>
              <a:rPr lang="en-US" sz="2400" dirty="0" smtClean="0"/>
              <a:t>:</a:t>
            </a:r>
          </a:p>
          <a:p>
            <a:pPr marL="0" indent="457200">
              <a:buNone/>
            </a:pPr>
            <a:r>
              <a:rPr lang="en-US" sz="2400" dirty="0" smtClean="0"/>
              <a:t>[ </a:t>
            </a:r>
            <a:r>
              <a:rPr lang="en-US" sz="2400" dirty="0"/>
              <a:t>IN | OUT | INOUT ] </a:t>
            </a:r>
            <a:r>
              <a:rPr lang="en-US" altLang="ru-RU" sz="2400" dirty="0" smtClean="0"/>
              <a:t>&lt;</a:t>
            </a:r>
            <a:r>
              <a:rPr lang="uk-UA" altLang="ru-RU" sz="2400" dirty="0" smtClean="0"/>
              <a:t>ім'я параметра</a:t>
            </a:r>
            <a:r>
              <a:rPr lang="en-US" altLang="ru-RU" sz="2400" dirty="0" smtClean="0"/>
              <a:t>&gt;</a:t>
            </a:r>
            <a:r>
              <a:rPr lang="uk-UA" altLang="ru-RU" sz="2400" dirty="0" smtClean="0"/>
              <a:t> </a:t>
            </a:r>
            <a:r>
              <a:rPr lang="en-US" altLang="ru-RU" sz="2400" dirty="0" smtClean="0"/>
              <a:t>&lt;</a:t>
            </a:r>
            <a:r>
              <a:rPr lang="uk-UA" altLang="ru-RU" sz="2400" dirty="0" smtClean="0"/>
              <a:t>тип даних</a:t>
            </a:r>
            <a:r>
              <a:rPr lang="en-US" altLang="ru-RU" sz="2400" dirty="0" smtClean="0"/>
              <a:t>&gt;</a:t>
            </a:r>
            <a:r>
              <a:rPr lang="en-US" sz="2400" dirty="0" smtClean="0"/>
              <a:t> </a:t>
            </a: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4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336" y="365125"/>
            <a:ext cx="9909464" cy="1325563"/>
          </a:xfrm>
        </p:spPr>
        <p:txBody>
          <a:bodyPr/>
          <a:lstStyle/>
          <a:p>
            <a:pPr algn="ctr"/>
            <a:r>
              <a:rPr lang="uk-UA" dirty="0" smtClean="0"/>
              <a:t>Параметри збережених процедур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94346"/>
            <a:ext cx="11242964" cy="3416300"/>
          </a:xfrm>
        </p:spPr>
        <p:txBody>
          <a:bodyPr/>
          <a:lstStyle/>
          <a:p>
            <a:pPr algn="just"/>
            <a:r>
              <a:rPr lang="en-US" sz="2400" dirty="0"/>
              <a:t>CREATE PROCEDURE </a:t>
            </a:r>
            <a:r>
              <a:rPr lang="en-US" sz="2400" dirty="0" err="1" smtClean="0"/>
              <a:t>proc</a:t>
            </a:r>
            <a:r>
              <a:rPr lang="uk-UA" sz="2400" dirty="0"/>
              <a:t> </a:t>
            </a:r>
            <a:r>
              <a:rPr lang="en-US" sz="2400" dirty="0" smtClean="0"/>
              <a:t>(): </a:t>
            </a:r>
            <a:r>
              <a:rPr lang="uk-UA" sz="2400" dirty="0" smtClean="0"/>
              <a:t>порожній список параметрів</a:t>
            </a:r>
          </a:p>
          <a:p>
            <a:pPr algn="just"/>
            <a:r>
              <a:rPr lang="en-US" sz="2400" dirty="0" smtClean="0"/>
              <a:t>CREATE </a:t>
            </a:r>
            <a:r>
              <a:rPr lang="en-US" sz="2400" dirty="0"/>
              <a:t>PROCEDURE </a:t>
            </a:r>
            <a:r>
              <a:rPr lang="en-US" sz="2400" dirty="0" err="1" smtClean="0"/>
              <a:t>proc</a:t>
            </a:r>
            <a:r>
              <a:rPr lang="en-US" sz="2400" dirty="0" smtClean="0"/>
              <a:t> </a:t>
            </a:r>
            <a:r>
              <a:rPr lang="en-US" sz="2400" dirty="0"/>
              <a:t>(IN </a:t>
            </a:r>
            <a:r>
              <a:rPr lang="en-US" sz="2400" dirty="0" err="1"/>
              <a:t>varname</a:t>
            </a:r>
            <a:r>
              <a:rPr lang="en-US" sz="2400" dirty="0"/>
              <a:t> DATA-TYPE): </a:t>
            </a:r>
            <a:r>
              <a:rPr lang="uk-UA" sz="2400" dirty="0" smtClean="0"/>
              <a:t>один вхідний параметр.</a:t>
            </a:r>
            <a:r>
              <a:rPr lang="ru-RU" sz="2400" dirty="0" smtClean="0"/>
              <a:t> </a:t>
            </a:r>
            <a:r>
              <a:rPr lang="uk-UA" sz="2400" dirty="0" smtClean="0"/>
              <a:t>(Слово </a:t>
            </a:r>
            <a:r>
              <a:rPr lang="en-US" sz="2400" dirty="0" smtClean="0"/>
              <a:t>IN </a:t>
            </a:r>
            <a:r>
              <a:rPr lang="uk-UA" sz="2400" dirty="0" smtClean="0"/>
              <a:t>необов'язкове тому, що параметри по замовчуванню – вхідні</a:t>
            </a:r>
            <a:r>
              <a:rPr lang="ru-RU" sz="2400" dirty="0" smtClean="0"/>
              <a:t>).</a:t>
            </a:r>
            <a:endParaRPr lang="ru-RU" sz="2400" dirty="0"/>
          </a:p>
          <a:p>
            <a:pPr algn="just"/>
            <a:r>
              <a:rPr lang="en-US" sz="2400" dirty="0"/>
              <a:t>CREATE PROCEDURE </a:t>
            </a:r>
            <a:r>
              <a:rPr lang="en-US" sz="2400" dirty="0" err="1" smtClean="0"/>
              <a:t>proc</a:t>
            </a:r>
            <a:r>
              <a:rPr lang="en-US" sz="2400" dirty="0" smtClean="0"/>
              <a:t> </a:t>
            </a:r>
            <a:r>
              <a:rPr lang="en-US" sz="2400" dirty="0"/>
              <a:t>(OUT </a:t>
            </a:r>
            <a:r>
              <a:rPr lang="en-US" sz="2400" dirty="0" err="1"/>
              <a:t>varname</a:t>
            </a:r>
            <a:r>
              <a:rPr lang="en-US" sz="2400" dirty="0"/>
              <a:t> DATA-TYPE): </a:t>
            </a:r>
            <a:r>
              <a:rPr lang="uk-UA" sz="2400" dirty="0" smtClean="0"/>
              <a:t>один вихідний параметр.</a:t>
            </a:r>
          </a:p>
          <a:p>
            <a:pPr algn="just"/>
            <a:r>
              <a:rPr lang="en-US" sz="2400" dirty="0" smtClean="0"/>
              <a:t>CREATE </a:t>
            </a:r>
            <a:r>
              <a:rPr lang="en-US" sz="2400" dirty="0"/>
              <a:t>PROCEDURE </a:t>
            </a:r>
            <a:r>
              <a:rPr lang="en-US" sz="2400" dirty="0" err="1" smtClean="0"/>
              <a:t>proc</a:t>
            </a:r>
            <a:r>
              <a:rPr lang="en-US" sz="2400" dirty="0" smtClean="0"/>
              <a:t> </a:t>
            </a:r>
            <a:r>
              <a:rPr lang="en-US" sz="2400" dirty="0"/>
              <a:t>(INOUT </a:t>
            </a:r>
            <a:r>
              <a:rPr lang="en-US" sz="2400" dirty="0" err="1"/>
              <a:t>varname</a:t>
            </a:r>
            <a:r>
              <a:rPr lang="en-US" sz="2400" dirty="0"/>
              <a:t> DATA-TYPE): </a:t>
            </a:r>
            <a:r>
              <a:rPr lang="uk-UA" sz="2400" dirty="0" smtClean="0"/>
              <a:t>один параметр, що одночасно є вхідним і вихідним.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42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Створення збереженої процедури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29427"/>
            <a:ext cx="11159836" cy="2955637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Приклад </a:t>
            </a:r>
            <a:r>
              <a:rPr lang="en-US" sz="2400" dirty="0" smtClean="0"/>
              <a:t>4</a:t>
            </a:r>
            <a:r>
              <a:rPr lang="uk-UA" sz="2400" dirty="0" smtClean="0"/>
              <a:t>. (</a:t>
            </a:r>
            <a:r>
              <a:rPr lang="uk-UA" sz="2400" dirty="0"/>
              <a:t>збережена процедура із порожнім параметром). Створити збережену процедуру, яка виводить усі дані із таблиці </a:t>
            </a:r>
            <a:r>
              <a:rPr lang="en-US" sz="2400" dirty="0"/>
              <a:t>Sellers:</a:t>
            </a:r>
          </a:p>
          <a:p>
            <a:pPr marL="0" indent="45720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PROCEDURE </a:t>
            </a:r>
            <a:r>
              <a:rPr lang="en-US" sz="2400" dirty="0" err="1"/>
              <a:t>proc</a:t>
            </a:r>
            <a:r>
              <a:rPr lang="en-US" sz="2400" dirty="0"/>
              <a:t>()</a:t>
            </a:r>
          </a:p>
          <a:p>
            <a:pPr marL="0" indent="457200">
              <a:buNone/>
            </a:pPr>
            <a:r>
              <a:rPr lang="en-US" sz="2400" dirty="0"/>
              <a:t>BEGIN</a:t>
            </a:r>
          </a:p>
          <a:p>
            <a:pPr marL="0" indent="457200">
              <a:buNone/>
            </a:pPr>
            <a:r>
              <a:rPr lang="en-US" sz="2400" dirty="0" smtClean="0"/>
              <a:t>	SELECT </a:t>
            </a:r>
            <a:r>
              <a:rPr lang="en-US" sz="2400" dirty="0"/>
              <a:t>* FROM Sellers;</a:t>
            </a:r>
          </a:p>
          <a:p>
            <a:pPr marL="0" indent="457200">
              <a:buNone/>
            </a:pPr>
            <a:r>
              <a:rPr lang="en-US" sz="2400" dirty="0"/>
              <a:t>END;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761836"/>
            <a:ext cx="11159836" cy="3797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Приклад </a:t>
            </a:r>
            <a:r>
              <a:rPr lang="en-US" sz="2400" dirty="0"/>
              <a:t>5</a:t>
            </a:r>
            <a:r>
              <a:rPr lang="uk-UA" sz="2400" dirty="0" smtClean="0"/>
              <a:t>. (збережена процедура із вхідним параметром). Створити збережену процедуру, яка виводить усі дані із таблиці</a:t>
            </a:r>
            <a:r>
              <a:rPr lang="en-US" sz="2400" dirty="0" smtClean="0"/>
              <a:t> </a:t>
            </a:r>
            <a:r>
              <a:rPr lang="uk-UA" sz="2400" dirty="0" smtClean="0"/>
              <a:t>про покупця із номером 1002:</a:t>
            </a:r>
          </a:p>
          <a:p>
            <a:pPr marL="0" indent="45720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PROCEDURE proc2(IN </a:t>
            </a:r>
            <a:r>
              <a:rPr lang="en-US" sz="2400" dirty="0" err="1"/>
              <a:t>selnum</a:t>
            </a:r>
            <a:r>
              <a:rPr lang="en-US" sz="2400" dirty="0"/>
              <a:t> INT)</a:t>
            </a:r>
            <a:endParaRPr lang="en-US" sz="2400" dirty="0" smtClean="0"/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BEGIN</a:t>
            </a:r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    SELECT * FROM Sellers WHERE </a:t>
            </a:r>
            <a:r>
              <a:rPr lang="en-US" sz="2400" dirty="0" err="1" smtClean="0"/>
              <a:t>snum</a:t>
            </a:r>
            <a:r>
              <a:rPr lang="en-US" sz="2400" dirty="0" smtClean="0"/>
              <a:t> = </a:t>
            </a:r>
            <a:r>
              <a:rPr lang="en-US" sz="2400" dirty="0" err="1" smtClean="0"/>
              <a:t>selnum</a:t>
            </a:r>
            <a:r>
              <a:rPr lang="en-US" sz="2400" dirty="0" smtClean="0"/>
              <a:t>;</a:t>
            </a:r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END;</a:t>
            </a:r>
            <a:endParaRPr lang="uk-UA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01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751445"/>
            <a:ext cx="11159836" cy="3797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Приклад </a:t>
            </a:r>
            <a:r>
              <a:rPr lang="en-US" sz="2400" dirty="0"/>
              <a:t>6</a:t>
            </a:r>
            <a:r>
              <a:rPr lang="uk-UA" sz="2400" dirty="0" smtClean="0"/>
              <a:t>. (збережена процедура із вихідним параметром). Створити збережену процедуру, яка виводить кількість продавців, які містяться у таблиці </a:t>
            </a:r>
            <a:r>
              <a:rPr lang="en-US" sz="2400" dirty="0" smtClean="0"/>
              <a:t>Sellers</a:t>
            </a:r>
            <a:r>
              <a:rPr lang="uk-UA" sz="2400" dirty="0" smtClean="0"/>
              <a:t>:</a:t>
            </a:r>
          </a:p>
          <a:p>
            <a:pPr marL="0" indent="45720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PROCEDURE </a:t>
            </a:r>
            <a:r>
              <a:rPr lang="en-US" sz="2400" dirty="0" err="1" smtClean="0"/>
              <a:t>proc</a:t>
            </a:r>
            <a:r>
              <a:rPr lang="uk-UA" sz="2400" dirty="0" smtClean="0"/>
              <a:t>3</a:t>
            </a:r>
            <a:r>
              <a:rPr lang="en-US" sz="2400" dirty="0" smtClean="0"/>
              <a:t>(OUT </a:t>
            </a:r>
            <a:r>
              <a:rPr lang="en-US" sz="2400" dirty="0" err="1" smtClean="0"/>
              <a:t>selcount</a:t>
            </a:r>
            <a:r>
              <a:rPr lang="en-US" sz="2400" dirty="0" smtClean="0"/>
              <a:t> </a:t>
            </a:r>
            <a:r>
              <a:rPr lang="en-US" sz="2400" dirty="0"/>
              <a:t>INT)</a:t>
            </a:r>
            <a:endParaRPr lang="en-US" sz="2400" dirty="0" smtClean="0"/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BEGIN</a:t>
            </a:r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    SELECT COUNT (</a:t>
            </a:r>
            <a:r>
              <a:rPr lang="en-US" sz="2400" dirty="0" err="1" smtClean="0"/>
              <a:t>snum</a:t>
            </a:r>
            <a:r>
              <a:rPr lang="en-US" sz="2400" dirty="0" smtClean="0"/>
              <a:t>) FROM Sellers INTO </a:t>
            </a:r>
            <a:r>
              <a:rPr lang="en-US" sz="2400" dirty="0" err="1" smtClean="0"/>
              <a:t>selcount</a:t>
            </a:r>
            <a:r>
              <a:rPr lang="en-US" sz="2400" dirty="0" smtClean="0"/>
              <a:t>;</a:t>
            </a:r>
          </a:p>
          <a:p>
            <a:pPr marL="0" indent="457200">
              <a:buFont typeface="Wingdings 3" charset="2"/>
              <a:buNone/>
            </a:pPr>
            <a:r>
              <a:rPr lang="en-US" sz="2400" dirty="0" smtClean="0"/>
              <a:t>END;</a:t>
            </a:r>
            <a:endParaRPr lang="uk-UA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92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40856" y="1809333"/>
            <a:ext cx="11253353" cy="40732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Дані </a:t>
            </a:r>
            <a:r>
              <a:rPr lang="uk-UA" altLang="ru-RU" sz="2400" dirty="0"/>
              <a:t>у віртуальних таблицях, подібно як і в результатних таблицях запиту, вибираються з базових таблиць, тобто представляються в тому чи іншому вигляді. 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/>
              <a:t>Параметри представлення даних у віртуальних таблицях зберігаються у розділі метаданих бази. </a:t>
            </a:r>
            <a:endParaRPr lang="uk-UA" altLang="ru-RU" sz="2400" dirty="0" smtClean="0"/>
          </a:p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Працювати </a:t>
            </a:r>
            <a:r>
              <a:rPr lang="uk-UA" altLang="ru-RU" sz="2400" dirty="0"/>
              <a:t>з віртуальними таблицями можна як зі звичайними базовими таблицями. 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/>
              <a:t>Будь-який новий запит до віртуальної таблиці ініціює прихований запит до базових таблиць, який комбінується з цим новим запитом.</a:t>
            </a:r>
            <a:r>
              <a:rPr lang="ru-RU" altLang="ru-RU" sz="2400" dirty="0"/>
              <a:t> </a:t>
            </a:r>
            <a:endParaRPr lang="uk-UA" altLang="ru-RU" sz="2400" dirty="0"/>
          </a:p>
          <a:p>
            <a:pPr marL="0" indent="0" algn="just">
              <a:buNone/>
            </a:pPr>
            <a:r>
              <a:rPr lang="en-US" sz="2000" b="1" dirty="0" smtClean="0"/>
              <a:t> </a:t>
            </a:r>
            <a:endParaRPr lang="uk-UA" sz="2000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2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Змінні у збережених процедурах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76236"/>
            <a:ext cx="11242964" cy="2228273"/>
          </a:xfrm>
        </p:spPr>
        <p:txBody>
          <a:bodyPr/>
          <a:lstStyle/>
          <a:p>
            <a:pPr algn="just"/>
            <a:r>
              <a:rPr lang="uk-UA" sz="2400" dirty="0" smtClean="0"/>
              <a:t>Змінні у збережених процедурах задаються за допомогою команди </a:t>
            </a:r>
            <a:r>
              <a:rPr lang="en-US" sz="2400" dirty="0" smtClean="0"/>
              <a:t>DECLARE.</a:t>
            </a:r>
          </a:p>
          <a:p>
            <a:pPr algn="just"/>
            <a:r>
              <a:rPr lang="uk-UA" sz="2400" dirty="0" smtClean="0"/>
              <a:t>Після того, як</a:t>
            </a:r>
            <a:r>
              <a:rPr lang="ru-RU" sz="2400" dirty="0" smtClean="0"/>
              <a:t> </a:t>
            </a:r>
            <a:r>
              <a:rPr lang="uk-UA" sz="2400" dirty="0" smtClean="0"/>
              <a:t>змінна була оголошена можна задати їй значення за допомогою команд</a:t>
            </a:r>
            <a:r>
              <a:rPr lang="ru-RU" sz="2400" dirty="0" smtClean="0"/>
              <a:t> </a:t>
            </a:r>
            <a:r>
              <a:rPr lang="ru-RU" sz="2400" dirty="0"/>
              <a:t>SET </a:t>
            </a:r>
            <a:r>
              <a:rPr lang="uk-UA" sz="2400" dirty="0" smtClean="0"/>
              <a:t>або</a:t>
            </a:r>
            <a:r>
              <a:rPr lang="ru-RU" sz="2400" dirty="0" smtClean="0"/>
              <a:t> SELECT.</a:t>
            </a:r>
          </a:p>
          <a:p>
            <a:pPr algn="just"/>
            <a:endParaRPr lang="uk-UA" dirty="0" smtClean="0"/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92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684642"/>
            <a:ext cx="11159836" cy="49356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Приклад </a:t>
            </a:r>
            <a:r>
              <a:rPr lang="en-US" sz="2400" dirty="0" smtClean="0"/>
              <a:t>7</a:t>
            </a:r>
            <a:r>
              <a:rPr lang="uk-UA" sz="2400" dirty="0" smtClean="0"/>
              <a:t>. (збережена процедура із використанням змінних).</a:t>
            </a:r>
            <a:r>
              <a:rPr lang="ru-RU" sz="2400" dirty="0" smtClean="0"/>
              <a:t> </a:t>
            </a:r>
            <a:r>
              <a:rPr lang="uk-UA" sz="2400" dirty="0" smtClean="0"/>
              <a:t>Створити </a:t>
            </a:r>
            <a:r>
              <a:rPr lang="uk-UA" sz="2400" dirty="0"/>
              <a:t>збережену процедуру, яка виводить операції купівлі-продажу, що були здійснені в поточному місяці.</a:t>
            </a:r>
          </a:p>
          <a:p>
            <a:pPr marL="0" indent="457200" algn="just">
              <a:buNone/>
            </a:pPr>
            <a:r>
              <a:rPr lang="en-US" sz="2400" dirty="0"/>
              <a:t>CREATE PROCEDURE </a:t>
            </a:r>
            <a:r>
              <a:rPr lang="en-US" sz="2400" dirty="0" err="1" smtClean="0"/>
              <a:t>proc</a:t>
            </a:r>
            <a:r>
              <a:rPr lang="uk-UA" sz="2400" dirty="0" smtClean="0"/>
              <a:t>4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457200" algn="just">
              <a:buNone/>
            </a:pPr>
            <a:r>
              <a:rPr lang="en-US" sz="2400" dirty="0" smtClean="0"/>
              <a:t>BEGIN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	DECLARE </a:t>
            </a:r>
            <a:r>
              <a:rPr lang="en-US" sz="2400" dirty="0" err="1"/>
              <a:t>last_month</a:t>
            </a:r>
            <a:r>
              <a:rPr lang="en-US" sz="2400" dirty="0"/>
              <a:t> DATE;    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	SET </a:t>
            </a:r>
            <a:r>
              <a:rPr lang="en-US" sz="2400" dirty="0" err="1"/>
              <a:t>last_month</a:t>
            </a:r>
            <a:r>
              <a:rPr lang="en-US" sz="2400" dirty="0"/>
              <a:t> = CURRENT_DATE();	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	SELECT </a:t>
            </a:r>
            <a:r>
              <a:rPr lang="en-US" sz="2400" dirty="0"/>
              <a:t>* FROM orders 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	WHERE </a:t>
            </a:r>
            <a:r>
              <a:rPr lang="en-US" sz="2400" dirty="0"/>
              <a:t>MONTH(</a:t>
            </a:r>
            <a:r>
              <a:rPr lang="en-US" sz="2400" dirty="0" err="1"/>
              <a:t>odate</a:t>
            </a:r>
            <a:r>
              <a:rPr lang="en-US" sz="2400" dirty="0"/>
              <a:t>) = MONTH(</a:t>
            </a:r>
            <a:r>
              <a:rPr lang="en-US" sz="2400" dirty="0" err="1"/>
              <a:t>last_month</a:t>
            </a:r>
            <a:r>
              <a:rPr lang="en-US" sz="2400" dirty="0"/>
              <a:t>) AND YEAR(</a:t>
            </a:r>
            <a:r>
              <a:rPr lang="en-US" sz="2400" dirty="0" err="1"/>
              <a:t>odate</a:t>
            </a:r>
            <a:r>
              <a:rPr lang="en-US" sz="2400" dirty="0"/>
              <a:t>) </a:t>
            </a:r>
            <a:r>
              <a:rPr lang="en-US" sz="2400" dirty="0" smtClean="0"/>
              <a:t>=</a:t>
            </a:r>
            <a:r>
              <a:rPr lang="uk-UA" sz="2400" dirty="0" smtClean="0"/>
              <a:t> 	</a:t>
            </a:r>
            <a:r>
              <a:rPr lang="en-US" sz="2400" dirty="0" smtClean="0"/>
              <a:t>		YEAR(</a:t>
            </a:r>
            <a:r>
              <a:rPr lang="en-US" sz="2400" dirty="0" err="1" smtClean="0"/>
              <a:t>last_month</a:t>
            </a:r>
            <a:r>
              <a:rPr lang="en-US" sz="2400" dirty="0" smtClean="0"/>
              <a:t>);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END;</a:t>
            </a:r>
            <a:r>
              <a:rPr lang="uk-UA" sz="2400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0136" y="365125"/>
            <a:ext cx="9223664" cy="1325563"/>
          </a:xfrm>
        </p:spPr>
        <p:txBody>
          <a:bodyPr/>
          <a:lstStyle/>
          <a:p>
            <a:pPr algn="ctr"/>
            <a:r>
              <a:rPr lang="uk-UA" dirty="0" smtClean="0"/>
              <a:t>Виконання збережених процедур в</a:t>
            </a:r>
            <a:r>
              <a:rPr lang="en-US" dirty="0" smtClean="0"/>
              <a:t> MySQL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322946"/>
            <a:ext cx="11242964" cy="34163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uk-UA" altLang="ru-RU" sz="2400" dirty="0"/>
              <a:t>Використовується команда </a:t>
            </a:r>
            <a:r>
              <a:rPr lang="en-US" altLang="ru-RU" sz="2400" dirty="0" smtClean="0"/>
              <a:t>CALL</a:t>
            </a:r>
            <a:r>
              <a:rPr lang="uk-UA" altLang="ru-RU" sz="2400" dirty="0" smtClean="0"/>
              <a:t>. </a:t>
            </a:r>
            <a:endParaRPr lang="en-US" altLang="ru-RU" sz="2400" dirty="0" smtClean="0"/>
          </a:p>
          <a:p>
            <a:pPr algn="just">
              <a:lnSpc>
                <a:spcPct val="90000"/>
              </a:lnSpc>
            </a:pPr>
            <a:r>
              <a:rPr lang="uk-UA" sz="2400" dirty="0"/>
              <a:t>Щоб викликати збережену процедуру, необхідно </a:t>
            </a:r>
            <a:r>
              <a:rPr lang="uk-UA" sz="2400" dirty="0" smtClean="0"/>
              <a:t>після </a:t>
            </a:r>
            <a:r>
              <a:rPr lang="uk-UA" altLang="ru-RU" sz="2400" dirty="0" smtClean="0"/>
              <a:t>команди </a:t>
            </a:r>
            <a:r>
              <a:rPr lang="en-US" altLang="ru-RU" sz="2400" dirty="0" smtClean="0"/>
              <a:t>CALL</a:t>
            </a:r>
            <a:r>
              <a:rPr lang="uk-UA" altLang="ru-RU" sz="2400" dirty="0"/>
              <a:t> </a:t>
            </a:r>
            <a:r>
              <a:rPr lang="uk-UA" altLang="ru-RU" sz="2400" dirty="0" smtClean="0"/>
              <a:t>вказати</a:t>
            </a:r>
            <a:r>
              <a:rPr lang="uk-UA" sz="2400" dirty="0" smtClean="0"/>
              <a:t> </a:t>
            </a:r>
            <a:r>
              <a:rPr lang="uk-UA" sz="2400" dirty="0"/>
              <a:t>назву процедури, а в дужках вказати параметри (змінні або значення</a:t>
            </a:r>
            <a:r>
              <a:rPr lang="uk-UA" sz="2400" dirty="0" smtClean="0"/>
              <a:t>).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Для вхідних параметрів в дужках вказуються значення, для вихідних – змінні.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Для виводу значення вихідного параметру, що міститься у змінній необхідно використати команду </a:t>
            </a:r>
            <a:r>
              <a:rPr lang="en-US" altLang="ru-RU" sz="2400" dirty="0" smtClean="0"/>
              <a:t>SELECT.</a:t>
            </a:r>
            <a:endParaRPr lang="uk-UA" altLang="ru-RU" sz="24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2400" b="1" dirty="0"/>
              <a:t>CALL </a:t>
            </a:r>
            <a:r>
              <a:rPr lang="en-US" altLang="ru-RU" sz="2400" b="1" dirty="0" err="1" smtClean="0"/>
              <a:t>proc</a:t>
            </a:r>
            <a:r>
              <a:rPr lang="en-US" altLang="ru-RU" sz="2400" b="1" dirty="0" smtClean="0"/>
              <a:t> </a:t>
            </a:r>
            <a:r>
              <a:rPr lang="en-US" altLang="ru-RU" sz="2400" b="1" dirty="0"/>
              <a:t>(param1, param2, </a:t>
            </a:r>
            <a:r>
              <a:rPr lang="en-US" altLang="ru-RU" sz="2400" b="1" dirty="0" smtClean="0"/>
              <a:t>....)</a:t>
            </a:r>
            <a:r>
              <a:rPr lang="en-US" altLang="ru-RU" sz="2400" b="1" dirty="0"/>
              <a:t>;</a:t>
            </a:r>
            <a:r>
              <a:rPr lang="en-US" altLang="ru-RU" sz="2400" b="1" dirty="0" smtClean="0"/>
              <a:t> </a:t>
            </a:r>
            <a:endParaRPr lang="en-US" altLang="ru-RU" sz="2400" b="1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2400" b="1" dirty="0" smtClean="0"/>
              <a:t>CALL proc1(10 </a:t>
            </a:r>
            <a:r>
              <a:rPr lang="en-US" altLang="ru-RU" sz="2400" b="1" dirty="0"/>
              <a:t>, 'string parameter' , @</a:t>
            </a:r>
            <a:r>
              <a:rPr lang="en-US" altLang="ru-RU" sz="2400" b="1" dirty="0" err="1"/>
              <a:t>parameter_var</a:t>
            </a:r>
            <a:r>
              <a:rPr lang="en-US" altLang="ru-RU" sz="2400" b="1" dirty="0"/>
              <a:t>);</a:t>
            </a:r>
            <a:endParaRPr lang="uk-UA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32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7464" y="365125"/>
            <a:ext cx="9826336" cy="1325563"/>
          </a:xfrm>
        </p:spPr>
        <p:txBody>
          <a:bodyPr/>
          <a:lstStyle/>
          <a:p>
            <a:pPr algn="ctr"/>
            <a:r>
              <a:rPr lang="uk-UA" dirty="0" smtClean="0"/>
              <a:t>Видалення збереженої процедури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83954"/>
            <a:ext cx="11242964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Коли збережена процедура не потрібна, її можна видалити командою </a:t>
            </a:r>
            <a:r>
              <a:rPr lang="en-US" sz="2400" b="1" i="1" dirty="0" smtClean="0"/>
              <a:t>DROP PROCEDURE</a:t>
            </a:r>
            <a:r>
              <a:rPr lang="uk-UA" sz="2400" b="1" i="1" dirty="0" smtClean="0"/>
              <a:t>.</a:t>
            </a:r>
            <a:endParaRPr lang="en-US" sz="2400" b="1" i="1" dirty="0"/>
          </a:p>
          <a:p>
            <a:pPr algn="just"/>
            <a:r>
              <a:rPr lang="uk-UA" sz="2400" dirty="0"/>
              <a:t>Якщо на видалену процедуру посилається інша збережена процедура, то при її виклику </a:t>
            </a:r>
            <a:r>
              <a:rPr lang="uk-UA" sz="2400" dirty="0" smtClean="0"/>
              <a:t>СУБД</a:t>
            </a:r>
            <a:r>
              <a:rPr lang="en-US" sz="2400" dirty="0" smtClean="0"/>
              <a:t> </a:t>
            </a:r>
            <a:r>
              <a:rPr lang="uk-UA" sz="2400" dirty="0"/>
              <a:t>відобразить повідомлення про помилку. Однак, якщо замість видаленої визначити іншу збережену процедуру з таким же ім’ям і параметрами, то процедури, які на неї посилаються будуть виконуватись </a:t>
            </a:r>
            <a:r>
              <a:rPr lang="uk-UA" sz="2400" dirty="0" smtClean="0"/>
              <a:t>успішно.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643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Користувацькі функції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42964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Збережені процедури відрізняються від функцій тим, що вони не повертають значення на місце своїх імен, і їх не можна безпосередньо використовувати у виразах.</a:t>
            </a:r>
          </a:p>
          <a:p>
            <a:pPr algn="just"/>
            <a:r>
              <a:rPr lang="uk-UA" sz="2400" b="1" dirty="0"/>
              <a:t>Функція</a:t>
            </a:r>
            <a:r>
              <a:rPr lang="uk-UA" sz="2400" dirty="0"/>
              <a:t> являє собою підпрограму </a:t>
            </a:r>
            <a:r>
              <a:rPr lang="en-US" sz="2400" dirty="0" smtClean="0"/>
              <a:t>SQL, </a:t>
            </a:r>
            <a:r>
              <a:rPr lang="uk-UA" sz="2400" dirty="0"/>
              <a:t>яка повертає значення.</a:t>
            </a:r>
          </a:p>
          <a:p>
            <a:pPr algn="just"/>
            <a:r>
              <a:rPr lang="uk-UA" sz="2400" dirty="0"/>
              <a:t>Користувацька функція не може виконувати дії, які змінюють стан бази даних. </a:t>
            </a:r>
          </a:p>
          <a:p>
            <a:pPr algn="just"/>
            <a:r>
              <a:rPr lang="uk-UA" sz="2400" dirty="0" smtClean="0"/>
              <a:t>Користувацькі </a:t>
            </a:r>
            <a:r>
              <a:rPr lang="uk-UA" sz="2400" dirty="0"/>
              <a:t>функції можуть викликатись із запиту.</a:t>
            </a:r>
          </a:p>
        </p:txBody>
      </p:sp>
    </p:spTree>
    <p:extLst>
      <p:ext uri="{BB962C8B-B14F-4D97-AF65-F5344CB8AC3E}">
        <p14:creationId xmlns:p14="http://schemas.microsoft.com/office/powerpoint/2010/main" val="32063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2872" y="365125"/>
            <a:ext cx="9150927" cy="1325563"/>
          </a:xfrm>
        </p:spPr>
        <p:txBody>
          <a:bodyPr/>
          <a:lstStyle/>
          <a:p>
            <a:pPr algn="ctr"/>
            <a:r>
              <a:rPr lang="uk-UA" dirty="0"/>
              <a:t>Використання користувацьких функцій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42964" cy="3494809"/>
          </a:xfrm>
        </p:spPr>
        <p:txBody>
          <a:bodyPr/>
          <a:lstStyle/>
          <a:p>
            <a:r>
              <a:rPr lang="uk-UA" sz="2400" dirty="0"/>
              <a:t>в інструкціях </a:t>
            </a:r>
            <a:r>
              <a:rPr lang="en-US" sz="2400" dirty="0" smtClean="0"/>
              <a:t>SQL</a:t>
            </a:r>
            <a:r>
              <a:rPr lang="en-US" sz="2400" dirty="0"/>
              <a:t>, </a:t>
            </a:r>
            <a:r>
              <a:rPr lang="uk-UA" sz="2400" dirty="0"/>
              <a:t>наприклад </a:t>
            </a:r>
            <a:r>
              <a:rPr lang="en-US" sz="2400" dirty="0" smtClean="0"/>
              <a:t>SELECT</a:t>
            </a:r>
            <a:r>
              <a:rPr lang="uk-UA" sz="2400" dirty="0"/>
              <a:t>;</a:t>
            </a:r>
            <a:endParaRPr lang="en-US" sz="2400" dirty="0"/>
          </a:p>
          <a:p>
            <a:r>
              <a:rPr lang="uk-UA" sz="2400" dirty="0"/>
              <a:t>у програмах, які викликають </a:t>
            </a:r>
            <a:r>
              <a:rPr lang="uk-UA" sz="2400" dirty="0" smtClean="0"/>
              <a:t>функцію;</a:t>
            </a:r>
            <a:endParaRPr lang="uk-UA" sz="2400" dirty="0"/>
          </a:p>
          <a:p>
            <a:r>
              <a:rPr lang="uk-UA" sz="2400" dirty="0"/>
              <a:t>у визначенні іншої користувацької </a:t>
            </a:r>
            <a:r>
              <a:rPr lang="uk-UA" sz="2400" dirty="0" smtClean="0"/>
              <a:t>функції;</a:t>
            </a:r>
            <a:endParaRPr lang="uk-UA" sz="2400" dirty="0"/>
          </a:p>
          <a:p>
            <a:r>
              <a:rPr lang="uk-UA" sz="2400" dirty="0"/>
              <a:t>для параметризації віртуальної таблиці (</a:t>
            </a:r>
            <a:r>
              <a:rPr lang="en-US" sz="2400" dirty="0"/>
              <a:t>view</a:t>
            </a:r>
            <a:r>
              <a:rPr lang="en-US" sz="2400" dirty="0" smtClean="0"/>
              <a:t>)</a:t>
            </a:r>
            <a:r>
              <a:rPr lang="uk-UA" sz="2400" dirty="0" smtClean="0"/>
              <a:t>;</a:t>
            </a:r>
            <a:endParaRPr lang="en-US" sz="2400" dirty="0"/>
          </a:p>
          <a:p>
            <a:r>
              <a:rPr lang="uk-UA" sz="2400" dirty="0"/>
              <a:t>для визначення стовпця </a:t>
            </a:r>
            <a:r>
              <a:rPr lang="uk-UA" sz="2400" dirty="0" smtClean="0"/>
              <a:t>таблиці;</a:t>
            </a:r>
            <a:endParaRPr lang="uk-UA" sz="2400" dirty="0"/>
          </a:p>
          <a:p>
            <a:r>
              <a:rPr lang="uk-UA" sz="2400" dirty="0" smtClean="0"/>
              <a:t>для </a:t>
            </a:r>
            <a:r>
              <a:rPr lang="uk-UA" sz="2400" dirty="0"/>
              <a:t>визначення обмеження </a:t>
            </a:r>
            <a:r>
              <a:rPr lang="en-US" sz="2400" dirty="0"/>
              <a:t>CHECK </a:t>
            </a:r>
            <a:r>
              <a:rPr lang="uk-UA" sz="2400" dirty="0"/>
              <a:t>на </a:t>
            </a:r>
            <a:r>
              <a:rPr lang="uk-UA" sz="2400" dirty="0" smtClean="0"/>
              <a:t>стовпець;</a:t>
            </a:r>
            <a:endParaRPr lang="uk-UA" sz="2400" dirty="0"/>
          </a:p>
          <a:p>
            <a:r>
              <a:rPr lang="uk-UA" sz="2400" dirty="0"/>
              <a:t>для заміни збереженої </a:t>
            </a:r>
            <a:r>
              <a:rPr lang="uk-UA" sz="2400" dirty="0" smtClean="0"/>
              <a:t>процедури;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2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Загальний синтаксис створення користувацької функції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399"/>
            <a:ext cx="11242964" cy="3952169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CREATE</a:t>
            </a:r>
          </a:p>
          <a:p>
            <a:pPr marL="0" indent="457200">
              <a:buNone/>
            </a:pPr>
            <a:r>
              <a:rPr lang="en-US" sz="2400" dirty="0"/>
              <a:t>[DEFINER = { user | CURRENT_USER }]</a:t>
            </a:r>
          </a:p>
          <a:p>
            <a:pPr marL="0" indent="457200">
              <a:buNone/>
            </a:pPr>
            <a:r>
              <a:rPr lang="en-US" sz="2400" dirty="0"/>
              <a:t>FUNCTION </a:t>
            </a:r>
            <a:r>
              <a:rPr lang="en-US" altLang="ru-RU" sz="2400" dirty="0"/>
              <a:t>&lt;</a:t>
            </a:r>
            <a:r>
              <a:rPr lang="uk-UA" altLang="ru-RU" sz="2400" dirty="0"/>
              <a:t>ім’я </a:t>
            </a:r>
            <a:r>
              <a:rPr lang="uk-UA" altLang="ru-RU" sz="2400" dirty="0" smtClean="0"/>
              <a:t>фун</a:t>
            </a:r>
            <a:r>
              <a:rPr lang="uk-UA" altLang="ru-RU" sz="2400" dirty="0"/>
              <a:t>к</a:t>
            </a:r>
            <a:r>
              <a:rPr lang="uk-UA" altLang="ru-RU" sz="2400" dirty="0" smtClean="0"/>
              <a:t>ції</a:t>
            </a:r>
            <a:r>
              <a:rPr lang="en-US" altLang="ru-RU" sz="2400" dirty="0" smtClean="0"/>
              <a:t>&gt; </a:t>
            </a:r>
            <a:r>
              <a:rPr lang="en-US" sz="2400" dirty="0"/>
              <a:t>([</a:t>
            </a:r>
            <a:r>
              <a:rPr lang="en-US" altLang="ru-RU" sz="2400" dirty="0"/>
              <a:t>&lt;</a:t>
            </a:r>
            <a:r>
              <a:rPr lang="uk-UA" altLang="ru-RU" sz="2400" dirty="0"/>
              <a:t>параметр </a:t>
            </a:r>
            <a:r>
              <a:rPr lang="uk-UA" altLang="ru-RU" sz="2400" dirty="0" smtClean="0"/>
              <a:t>функції</a:t>
            </a:r>
            <a:r>
              <a:rPr lang="en-US" altLang="ru-RU" sz="2400" dirty="0" smtClean="0"/>
              <a:t>&gt;</a:t>
            </a:r>
            <a:r>
              <a:rPr lang="en-US" sz="2400" dirty="0" smtClean="0"/>
              <a:t> [,...]])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smtClean="0"/>
              <a:t>RETURNS </a:t>
            </a:r>
            <a:r>
              <a:rPr lang="ru-RU" sz="2400" dirty="0" smtClean="0"/>
              <a:t>&lt;</a:t>
            </a:r>
            <a:r>
              <a:rPr lang="uk-UA" sz="2400" dirty="0" smtClean="0"/>
              <a:t>тип</a:t>
            </a:r>
            <a:r>
              <a:rPr lang="ru-RU" sz="2400" dirty="0" smtClean="0"/>
              <a:t> </a:t>
            </a:r>
            <a:r>
              <a:rPr lang="uk-UA" sz="2400" dirty="0" smtClean="0"/>
              <a:t>даних</a:t>
            </a:r>
            <a:r>
              <a:rPr lang="ru-RU" sz="2400" dirty="0" smtClean="0"/>
              <a:t>&gt; </a:t>
            </a:r>
            <a:endParaRPr lang="uk-UA" sz="2400" dirty="0" smtClean="0"/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altLang="ru-RU" sz="2400" dirty="0"/>
              <a:t>&lt;</a:t>
            </a:r>
            <a:r>
              <a:rPr lang="uk-UA" altLang="ru-RU" sz="2400" dirty="0" smtClean="0"/>
              <a:t>характеристика</a:t>
            </a:r>
            <a:r>
              <a:rPr lang="en-US" altLang="ru-RU" sz="2400" dirty="0" smtClean="0"/>
              <a:t>&gt;</a:t>
            </a:r>
            <a:r>
              <a:rPr lang="en-US" sz="2400" dirty="0" smtClean="0"/>
              <a:t>...] </a:t>
            </a:r>
            <a:r>
              <a:rPr lang="en-US" sz="2400" dirty="0"/>
              <a:t>&lt;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uk-UA" sz="2400" dirty="0" smtClean="0"/>
              <a:t>інструкція</a:t>
            </a:r>
            <a:r>
              <a:rPr lang="ru-RU" sz="2400" dirty="0" smtClean="0"/>
              <a:t>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uk-UA" sz="2400" dirty="0" smtClean="0"/>
              <a:t>Параметр</a:t>
            </a:r>
            <a:r>
              <a:rPr lang="ru-RU" sz="2400" dirty="0" smtClean="0"/>
              <a:t> </a:t>
            </a:r>
            <a:r>
              <a:rPr lang="uk-UA" sz="2400" dirty="0" smtClean="0"/>
              <a:t>функції</a:t>
            </a:r>
            <a:r>
              <a:rPr lang="en-US" sz="2400" dirty="0" smtClean="0"/>
              <a:t>:</a:t>
            </a:r>
          </a:p>
          <a:p>
            <a:pPr marL="0" indent="45720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&lt;</a:t>
            </a:r>
            <a:r>
              <a:rPr lang="uk-UA" sz="2400" dirty="0" smtClean="0"/>
              <a:t>ім'я</a:t>
            </a:r>
            <a:r>
              <a:rPr lang="ru-RU" sz="2400" dirty="0" smtClean="0"/>
              <a:t> </a:t>
            </a:r>
            <a:r>
              <a:rPr lang="uk-UA" sz="2400" dirty="0" smtClean="0"/>
              <a:t>параметра</a:t>
            </a:r>
            <a:r>
              <a:rPr lang="ru-RU" sz="2400" dirty="0" smtClean="0"/>
              <a:t>&gt; &lt;</a:t>
            </a:r>
            <a:r>
              <a:rPr lang="uk-UA" sz="2400" dirty="0" smtClean="0"/>
              <a:t>тип</a:t>
            </a:r>
            <a:r>
              <a:rPr lang="ru-RU" sz="2400" dirty="0" smtClean="0"/>
              <a:t> </a:t>
            </a:r>
            <a:r>
              <a:rPr lang="uk-UA" sz="2400" dirty="0" smtClean="0"/>
              <a:t>даних</a:t>
            </a:r>
            <a:r>
              <a:rPr lang="ru-RU" sz="2400" dirty="0" smtClean="0"/>
              <a:t>&gt;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13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154" y="365125"/>
            <a:ext cx="9701645" cy="1325563"/>
          </a:xfrm>
        </p:spPr>
        <p:txBody>
          <a:bodyPr/>
          <a:lstStyle/>
          <a:p>
            <a:pPr algn="ctr"/>
            <a:r>
              <a:rPr lang="uk-UA" dirty="0" smtClean="0"/>
              <a:t>Створення користувацької функції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465" y="1690688"/>
            <a:ext cx="11242964" cy="4291445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Приклад </a:t>
            </a:r>
            <a:r>
              <a:rPr lang="en-US" sz="2400" dirty="0"/>
              <a:t>8</a:t>
            </a:r>
            <a:r>
              <a:rPr lang="uk-UA" sz="2400" dirty="0" smtClean="0"/>
              <a:t>. Створити користувацьку функцію, </a:t>
            </a:r>
            <a:r>
              <a:rPr lang="uk-UA" sz="2400" dirty="0"/>
              <a:t>яка виводить кількість продавців, які містяться у таблиці </a:t>
            </a:r>
            <a:r>
              <a:rPr lang="en-US" sz="2400" dirty="0"/>
              <a:t>Sellers:</a:t>
            </a:r>
          </a:p>
          <a:p>
            <a:pPr marL="0" indent="457200">
              <a:buNone/>
            </a:pPr>
            <a:r>
              <a:rPr lang="en-US" sz="2400" dirty="0"/>
              <a:t>CREATE  </a:t>
            </a: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()</a:t>
            </a:r>
            <a:endParaRPr lang="uk-UA" sz="2400" dirty="0" smtClean="0"/>
          </a:p>
          <a:p>
            <a:pPr marL="0" indent="457200">
              <a:buNone/>
            </a:pPr>
            <a:r>
              <a:rPr lang="en-US" sz="2400" dirty="0"/>
              <a:t>RETURNS </a:t>
            </a:r>
            <a:r>
              <a:rPr lang="en-US" sz="2400" dirty="0" smtClean="0"/>
              <a:t>INT</a:t>
            </a:r>
          </a:p>
          <a:p>
            <a:pPr marL="0" indent="457200">
              <a:buNone/>
            </a:pPr>
            <a:r>
              <a:rPr lang="en-US" sz="2400" dirty="0" smtClean="0"/>
              <a:t>BEGIN</a:t>
            </a:r>
          </a:p>
          <a:p>
            <a:pPr marL="0" indent="457200">
              <a:buNone/>
            </a:pPr>
            <a:r>
              <a:rPr lang="en-US" sz="2400" dirty="0" smtClean="0"/>
              <a:t>	DECLARE </a:t>
            </a:r>
            <a:r>
              <a:rPr lang="en-US" sz="2400" dirty="0" err="1"/>
              <a:t>selcount</a:t>
            </a:r>
            <a:r>
              <a:rPr lang="en-US" sz="2400" dirty="0"/>
              <a:t> INT</a:t>
            </a:r>
            <a:r>
              <a:rPr lang="en-US" sz="2400" dirty="0" smtClean="0"/>
              <a:t>;</a:t>
            </a:r>
          </a:p>
          <a:p>
            <a:pPr marL="0" indent="457200">
              <a:buNone/>
            </a:pPr>
            <a:r>
              <a:rPr lang="en-US" sz="2400" dirty="0" smtClean="0"/>
              <a:t>	SELECT </a:t>
            </a:r>
            <a:r>
              <a:rPr lang="en-US" sz="2400" dirty="0"/>
              <a:t>COUNT(</a:t>
            </a:r>
            <a:r>
              <a:rPr lang="en-US" sz="2400" dirty="0" err="1"/>
              <a:t>snum</a:t>
            </a:r>
            <a:r>
              <a:rPr lang="en-US" sz="2400" dirty="0"/>
              <a:t>) FROM Sellers INTO </a:t>
            </a:r>
            <a:r>
              <a:rPr lang="en-US" sz="2400" dirty="0" err="1"/>
              <a:t>selcount</a:t>
            </a:r>
            <a:r>
              <a:rPr lang="en-US" sz="2400" dirty="0" smtClean="0"/>
              <a:t>;</a:t>
            </a:r>
          </a:p>
          <a:p>
            <a:pPr marL="0" indent="457200">
              <a:buNone/>
            </a:pPr>
            <a:r>
              <a:rPr lang="en-US" sz="2400" dirty="0" smtClean="0"/>
              <a:t>	RETURN </a:t>
            </a:r>
            <a:r>
              <a:rPr lang="en-US" sz="2400" dirty="0" err="1"/>
              <a:t>selcount</a:t>
            </a:r>
            <a:r>
              <a:rPr lang="en-US" sz="2400" dirty="0"/>
              <a:t>;</a:t>
            </a:r>
          </a:p>
          <a:p>
            <a:pPr marL="0" indent="457200">
              <a:buNone/>
            </a:pPr>
            <a:r>
              <a:rPr lang="en-US" sz="2400" dirty="0" smtClean="0"/>
              <a:t>END</a:t>
            </a:r>
            <a:r>
              <a:rPr lang="en-US" sz="2400" dirty="0"/>
              <a:t>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32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890" y="365125"/>
            <a:ext cx="9628909" cy="1325563"/>
          </a:xfrm>
        </p:spPr>
        <p:txBody>
          <a:bodyPr/>
          <a:lstStyle/>
          <a:p>
            <a:pPr algn="ctr"/>
            <a:r>
              <a:rPr lang="uk-UA" dirty="0"/>
              <a:t>Використання віртуальних таблиць (представлень)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53353" cy="3767282"/>
          </a:xfrm>
        </p:spPr>
        <p:txBody>
          <a:bodyPr/>
          <a:lstStyle/>
          <a:p>
            <a:pPr algn="just"/>
            <a:r>
              <a:rPr lang="uk-UA" sz="2400" dirty="0" smtClean="0"/>
              <a:t>надбудова для адаптації бази даних для різних категорій користувачів;</a:t>
            </a:r>
          </a:p>
          <a:p>
            <a:pPr algn="just"/>
            <a:r>
              <a:rPr lang="uk-UA" sz="2400" dirty="0" smtClean="0"/>
              <a:t>потреба надати користувачу дані не в тому форматі, в якому вони зберігаються у базі даних: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представлення забезпечують «персоналізацію» даних, перетворюючи набір нормалізованих таблиць в одну або декілька віртуальних таблиць, зрозумілих користувачу;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у представленнях можна </a:t>
            </a:r>
            <a:r>
              <a:rPr lang="uk-UA" sz="2400" dirty="0" err="1" smtClean="0"/>
              <a:t>переіменовувати</a:t>
            </a:r>
            <a:r>
              <a:rPr lang="uk-UA" sz="2400" dirty="0" smtClean="0"/>
              <a:t> поля таким чином, щоб користувачі з різним рівнем підготовки отримували дані у зрозумілих термінах;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81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61637" y="1641765"/>
            <a:ext cx="11253353" cy="48019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вирішення </a:t>
            </a:r>
            <a:r>
              <a:rPr lang="uk-UA" altLang="ru-RU" sz="2400" dirty="0"/>
              <a:t>проблеми захисту </a:t>
            </a:r>
            <a:r>
              <a:rPr lang="uk-UA" altLang="ru-RU" sz="2400" dirty="0" smtClean="0"/>
              <a:t>даних:</a:t>
            </a:r>
          </a:p>
          <a:p>
            <a:pPr indent="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/>
              <a:t>адміністратор бази даних надає користувачам доступ до певної інформації лише через віртуальні таблиці; </a:t>
            </a:r>
          </a:p>
          <a:p>
            <a:pPr indent="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/>
              <a:t>адміністратор бази даних визначає для користувачів такі набори результатів, які не дозволять їм бачити дані, призначені для інших користувачів</a:t>
            </a:r>
            <a:r>
              <a:rPr lang="uk-UA" altLang="ru-RU" sz="2400" dirty="0" smtClean="0"/>
              <a:t>;</a:t>
            </a:r>
          </a:p>
          <a:p>
            <a:pPr algn="just">
              <a:lnSpc>
                <a:spcPct val="90000"/>
              </a:lnSpc>
            </a:pPr>
            <a:r>
              <a:rPr lang="uk-UA" altLang="ru-RU" sz="2400" dirty="0" smtClean="0"/>
              <a:t>основа для інших представлень або запитів:</a:t>
            </a:r>
          </a:p>
          <a:p>
            <a:pPr indent="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представлення можуть вкладатись одне в інше, і при цьому кожен рівень буде виконувати свою конкретну функцію з перетворення базового набору даних;  </a:t>
            </a:r>
          </a:p>
          <a:p>
            <a:pPr indent="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uk-UA" altLang="ru-RU" sz="2400" dirty="0" smtClean="0"/>
              <a:t>складний запит, що має ієрархічну структуру, легше сформулювати, використовуючи віртуальні таблиці як допоміжні.</a:t>
            </a:r>
          </a:p>
        </p:txBody>
      </p:sp>
    </p:spTree>
    <p:extLst>
      <p:ext uri="{BB962C8B-B14F-4D97-AF65-F5344CB8AC3E}">
        <p14:creationId xmlns:p14="http://schemas.microsoft.com/office/powerpoint/2010/main" val="18659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926" y="365125"/>
            <a:ext cx="9441873" cy="1325563"/>
          </a:xfrm>
        </p:spPr>
        <p:txBody>
          <a:bodyPr/>
          <a:lstStyle/>
          <a:p>
            <a:pPr algn="ctr"/>
            <a:r>
              <a:rPr lang="uk-UA" dirty="0"/>
              <a:t>Загальний синтаксис інструкції </a:t>
            </a:r>
            <a:r>
              <a:rPr lang="en-US" dirty="0" smtClean="0"/>
              <a:t>CREATE VIEW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53353" cy="376513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2400" dirty="0" smtClean="0"/>
              <a:t>CREATE [OR </a:t>
            </a:r>
            <a:r>
              <a:rPr lang="en-US" sz="2400" dirty="0"/>
              <a:t>REPLACE</a:t>
            </a:r>
            <a:r>
              <a:rPr lang="en-US" sz="2400" dirty="0" smtClean="0"/>
              <a:t>]</a:t>
            </a:r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sz="2400" dirty="0"/>
              <a:t>ALGORITHM = {UNDEFINED | MERGE | TEMPTABLE}]</a:t>
            </a:r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sz="2400" dirty="0"/>
              <a:t>DEFINER = { user | CURRENT_USER }]</a:t>
            </a:r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sz="2400" dirty="0"/>
              <a:t>SQL SECURITY { DEFINER | INVOKER }]</a:t>
            </a:r>
          </a:p>
          <a:p>
            <a:pPr marL="0" indent="457200">
              <a:buNone/>
            </a:pPr>
            <a:r>
              <a:rPr lang="en-US" sz="2400" dirty="0" smtClean="0"/>
              <a:t>VIEW </a:t>
            </a:r>
            <a:r>
              <a:rPr lang="en-US" altLang="ru-RU" sz="2400" dirty="0"/>
              <a:t>&lt;</a:t>
            </a:r>
            <a:r>
              <a:rPr lang="uk-UA" altLang="ru-RU" sz="2400" dirty="0"/>
              <a:t>ім’я </a:t>
            </a:r>
            <a:r>
              <a:rPr lang="uk-UA" altLang="ru-RU" sz="2400" dirty="0" err="1"/>
              <a:t>віртТабл</a:t>
            </a:r>
            <a:r>
              <a:rPr lang="en-US" altLang="ru-RU" sz="2400" dirty="0"/>
              <a:t>&gt; </a:t>
            </a:r>
            <a:r>
              <a:rPr lang="en-US" sz="2400" dirty="0" smtClean="0"/>
              <a:t>[(</a:t>
            </a:r>
            <a:r>
              <a:rPr lang="en-US" altLang="ru-RU" sz="2400" dirty="0" smtClean="0"/>
              <a:t>&lt;</a:t>
            </a:r>
            <a:r>
              <a:rPr lang="ru-RU" altLang="ru-RU" sz="2400" dirty="0" smtClean="0"/>
              <a:t>список </a:t>
            </a:r>
            <a:r>
              <a:rPr lang="uk-UA" altLang="ru-RU" sz="2400" dirty="0" smtClean="0"/>
              <a:t>стовпців</a:t>
            </a:r>
            <a:r>
              <a:rPr lang="en-US" altLang="ru-RU" sz="2400" dirty="0" smtClean="0"/>
              <a:t>&gt;</a:t>
            </a:r>
            <a:r>
              <a:rPr lang="en-US" sz="2400" dirty="0" smtClean="0"/>
              <a:t>)]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smtClean="0"/>
              <a:t>AS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запит </a:t>
            </a:r>
            <a:r>
              <a:rPr lang="en-US" sz="2400" dirty="0" smtClean="0"/>
              <a:t>SELECT&gt;</a:t>
            </a:r>
            <a:endParaRPr lang="ru-RU" sz="2400" dirty="0" smtClean="0"/>
          </a:p>
          <a:p>
            <a:pPr marL="0" indent="457200">
              <a:buNone/>
            </a:pPr>
            <a:r>
              <a:rPr lang="en-US" sz="2400" dirty="0" smtClean="0"/>
              <a:t>[</a:t>
            </a:r>
            <a:r>
              <a:rPr lang="en-US" sz="2400" dirty="0"/>
              <a:t>WITH [CASCADED | LOCAL] CHECK OPTION]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94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Створення віртуальних таблиць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454727"/>
            <a:ext cx="11253353" cy="4343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uk-UA" altLang="ru-RU" sz="2400" dirty="0" smtClean="0"/>
              <a:t>Мінімально допустима інструкція </a:t>
            </a:r>
            <a:r>
              <a:rPr lang="uk-UA" altLang="ru-RU" sz="2400" dirty="0"/>
              <a:t>створення віртуальної </a:t>
            </a:r>
            <a:r>
              <a:rPr lang="uk-UA" altLang="ru-RU" sz="2400" dirty="0" smtClean="0"/>
              <a:t>таблиці:</a:t>
            </a:r>
            <a:endParaRPr lang="uk-UA" altLang="ru-RU" sz="2400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/>
              <a:t>CREATE VIEW &lt;</a:t>
            </a:r>
            <a:r>
              <a:rPr lang="uk-UA" altLang="ru-RU" sz="2400" b="1" dirty="0"/>
              <a:t>ім’я </a:t>
            </a:r>
            <a:r>
              <a:rPr lang="uk-UA" altLang="ru-RU" sz="2400" b="1" dirty="0" err="1"/>
              <a:t>віртТабл</a:t>
            </a:r>
            <a:r>
              <a:rPr lang="en-US" altLang="ru-RU" sz="2400" b="1" dirty="0"/>
              <a:t>&gt; AS &lt;</a:t>
            </a:r>
            <a:r>
              <a:rPr lang="uk-UA" altLang="ru-RU" sz="2400" b="1" dirty="0" smtClean="0"/>
              <a:t>запит </a:t>
            </a:r>
            <a:r>
              <a:rPr lang="en-US" altLang="ru-RU" sz="2400" b="1" dirty="0" smtClean="0"/>
              <a:t>SELECT</a:t>
            </a:r>
            <a:r>
              <a:rPr lang="en-US" altLang="ru-RU" sz="2400" b="1" dirty="0"/>
              <a:t>&gt;;</a:t>
            </a:r>
            <a:endParaRPr lang="uk-UA" altLang="ru-RU" sz="2400" b="1" dirty="0"/>
          </a:p>
          <a:p>
            <a:pPr algn="just">
              <a:lnSpc>
                <a:spcPct val="80000"/>
              </a:lnSpc>
            </a:pPr>
            <a:endParaRPr lang="uk-UA" altLang="ru-RU" sz="2400" dirty="0"/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Віртуальній таблиці присвоюють ім’я, яке не повинно співпадати ні з одним іменем базової таблиці. </a:t>
            </a:r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За ключовим словом </a:t>
            </a:r>
            <a:r>
              <a:rPr lang="en-US" altLang="ru-RU" sz="2400" dirty="0"/>
              <a:t>AS</a:t>
            </a:r>
            <a:r>
              <a:rPr lang="uk-UA" altLang="ru-RU" sz="2400" dirty="0"/>
              <a:t> записується </a:t>
            </a:r>
            <a:r>
              <a:rPr lang="en-US" altLang="ru-RU" sz="2400" dirty="0"/>
              <a:t>SQL</a:t>
            </a:r>
            <a:r>
              <a:rPr lang="uk-UA" altLang="ru-RU" sz="2400" dirty="0"/>
              <a:t>-запит на вибірку даних. </a:t>
            </a:r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Інструкція </a:t>
            </a:r>
            <a:r>
              <a:rPr lang="en-US" altLang="ru-RU" sz="2400" dirty="0"/>
              <a:t>CREATE VIEW</a:t>
            </a:r>
            <a:r>
              <a:rPr lang="uk-UA" altLang="ru-RU" sz="2400" dirty="0"/>
              <a:t> не вибирає дані з таблиць і не відображає їх, а лише дає вказівку СУБД запам’ятати команду </a:t>
            </a:r>
            <a:r>
              <a:rPr lang="en-US" altLang="ru-RU" sz="2400" dirty="0"/>
              <a:t>SELECT</a:t>
            </a:r>
            <a:r>
              <a:rPr lang="uk-UA" altLang="ru-RU" sz="2400" dirty="0"/>
              <a:t> як представлення з іменем &lt;ім’я</a:t>
            </a:r>
            <a:r>
              <a:rPr lang="en-US" altLang="ru-RU" sz="2400" dirty="0"/>
              <a:t> </a:t>
            </a:r>
            <a:r>
              <a:rPr lang="uk-UA" altLang="ru-RU" sz="2400" dirty="0" err="1"/>
              <a:t>віртТабл</a:t>
            </a:r>
            <a:r>
              <a:rPr lang="uk-UA" altLang="ru-RU" sz="2400" dirty="0"/>
              <a:t>&gt;. </a:t>
            </a:r>
          </a:p>
          <a:p>
            <a:pPr algn="just">
              <a:lnSpc>
                <a:spcPct val="80000"/>
              </a:lnSpc>
            </a:pPr>
            <a:r>
              <a:rPr lang="ru-RU" altLang="ru-RU" sz="2400" dirty="0"/>
              <a:t>&lt;</a:t>
            </a:r>
            <a:r>
              <a:rPr lang="uk-UA" altLang="ru-RU" sz="2400" dirty="0"/>
              <a:t>ім’я </a:t>
            </a:r>
            <a:r>
              <a:rPr lang="uk-UA" altLang="ru-RU" sz="2400" dirty="0" err="1"/>
              <a:t>віртТабл</a:t>
            </a:r>
            <a:r>
              <a:rPr lang="ru-RU" altLang="ru-RU" sz="2400" dirty="0"/>
              <a:t>&gt;</a:t>
            </a:r>
            <a:r>
              <a:rPr lang="uk-UA" altLang="ru-RU" sz="2400" dirty="0"/>
              <a:t> використовується потім для формування запитів до цієї віртуальної таблиці.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96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Створення представлення (</a:t>
            </a:r>
            <a:r>
              <a:rPr lang="en-US" dirty="0"/>
              <a:t>VIEW)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44415"/>
            <a:ext cx="11253353" cy="393815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uk-UA" altLang="ru-RU" sz="2400" dirty="0"/>
              <a:t>Приклад </a:t>
            </a:r>
            <a:r>
              <a:rPr lang="uk-UA" altLang="ru-RU" sz="2400" dirty="0" smtClean="0"/>
              <a:t>1. </a:t>
            </a:r>
            <a:r>
              <a:rPr lang="ru-RU" altLang="ru-RU" sz="2400" dirty="0" smtClean="0"/>
              <a:t>(</a:t>
            </a:r>
            <a:r>
              <a:rPr lang="uk-UA" altLang="ru-RU" sz="2400" dirty="0" smtClean="0"/>
              <a:t>віртуальна таблиця, побудована на декількох базових</a:t>
            </a:r>
            <a:r>
              <a:rPr lang="ru-RU" altLang="ru-RU" sz="2400" dirty="0" smtClean="0"/>
              <a:t>): </a:t>
            </a:r>
            <a:r>
              <a:rPr lang="uk-UA" altLang="ru-RU" sz="2400" dirty="0"/>
              <a:t>створити віртуальну таблицю, в якій відображено імена продавців, які обслуговують кожного </a:t>
            </a:r>
            <a:r>
              <a:rPr lang="uk-UA" altLang="ru-RU" sz="2400" dirty="0" smtClean="0"/>
              <a:t>замовника:</a:t>
            </a:r>
          </a:p>
          <a:p>
            <a:pPr marL="0" indent="457200">
              <a:lnSpc>
                <a:spcPct val="80000"/>
              </a:lnSpc>
              <a:buNone/>
            </a:pPr>
            <a:r>
              <a:rPr lang="en-US" altLang="ru-RU" sz="2400" dirty="0" smtClean="0"/>
              <a:t>CREATE </a:t>
            </a:r>
            <a:r>
              <a:rPr lang="en-US" altLang="ru-RU" sz="2400" dirty="0"/>
              <a:t>VIEW Service AS</a:t>
            </a:r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SELECT </a:t>
            </a:r>
            <a:r>
              <a:rPr lang="uk-UA" altLang="ru-RU" sz="2400" dirty="0" err="1"/>
              <a:t>Customers.cname</a:t>
            </a:r>
            <a:r>
              <a:rPr lang="en-US" altLang="ru-RU" sz="2400" dirty="0"/>
              <a:t> AS </a:t>
            </a:r>
            <a:r>
              <a:rPr lang="en-US" altLang="ru-RU" sz="2400" dirty="0" err="1"/>
              <a:t>custname</a:t>
            </a:r>
            <a:r>
              <a:rPr lang="uk-UA" altLang="ru-RU" sz="2400" dirty="0"/>
              <a:t>, </a:t>
            </a:r>
            <a:r>
              <a:rPr lang="uk-UA" altLang="ru-RU" sz="2400" dirty="0" smtClean="0"/>
              <a:t>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lers.sname</a:t>
            </a:r>
            <a:r>
              <a:rPr lang="uk-UA" altLang="ru-RU" sz="2400" dirty="0" smtClean="0"/>
              <a:t> </a:t>
            </a:r>
            <a:r>
              <a:rPr lang="en-US" altLang="ru-RU" sz="2400" dirty="0"/>
              <a:t>AS </a:t>
            </a:r>
            <a:r>
              <a:rPr lang="en-US" altLang="ru-RU" sz="2400" dirty="0" err="1" smtClean="0"/>
              <a:t>selname</a:t>
            </a:r>
            <a:endParaRPr lang="uk-UA" altLang="ru-RU" sz="2400" dirty="0"/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Customers</a:t>
            </a:r>
            <a:r>
              <a:rPr lang="en-US" altLang="ru-RU" sz="2400" dirty="0"/>
              <a:t> JOIN </a:t>
            </a:r>
            <a:r>
              <a:rPr lang="uk-UA" altLang="ru-RU" sz="2400" dirty="0" smtClean="0"/>
              <a:t>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lers</a:t>
            </a:r>
            <a:r>
              <a:rPr lang="uk-UA" altLang="ru-RU" sz="2400" dirty="0" smtClean="0"/>
              <a:t> </a:t>
            </a:r>
            <a:endParaRPr lang="uk-UA" altLang="ru-RU" sz="2400" dirty="0"/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dirty="0" smtClean="0"/>
              <a:t>ON </a:t>
            </a:r>
            <a:r>
              <a:rPr lang="uk-UA" altLang="ru-RU" sz="2400" dirty="0" smtClean="0"/>
              <a:t>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lers.snum</a:t>
            </a:r>
            <a:r>
              <a:rPr lang="uk-UA" altLang="ru-RU" sz="2400" dirty="0" smtClean="0"/>
              <a:t> = </a:t>
            </a:r>
            <a:r>
              <a:rPr lang="uk-UA" altLang="ru-RU" sz="2400" dirty="0" err="1" smtClean="0"/>
              <a:t>Customers.snum</a:t>
            </a:r>
            <a:r>
              <a:rPr lang="uk-UA" altLang="ru-RU" sz="2400" dirty="0"/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2400" dirty="0"/>
          </a:p>
          <a:p>
            <a:pPr algn="just">
              <a:lnSpc>
                <a:spcPct val="80000"/>
              </a:lnSpc>
            </a:pPr>
            <a:r>
              <a:rPr lang="uk-UA" altLang="ru-RU" sz="2400" dirty="0"/>
              <a:t>В результаті буде створена віртуальна таблиця </a:t>
            </a:r>
            <a:r>
              <a:rPr lang="en-US" altLang="ru-RU" sz="2400" dirty="0"/>
              <a:t>Service</a:t>
            </a:r>
            <a:r>
              <a:rPr lang="uk-UA" altLang="ru-RU" sz="2400" dirty="0"/>
              <a:t>  до якої можна звертатись з </a:t>
            </a:r>
            <a:r>
              <a:rPr lang="uk-UA" altLang="ru-RU" sz="2400" dirty="0" smtClean="0"/>
              <a:t>запитами</a:t>
            </a:r>
            <a:r>
              <a:rPr lang="en-US" altLang="ru-RU" sz="2400" dirty="0"/>
              <a:t>.</a:t>
            </a:r>
            <a:endParaRPr lang="uk-UA" alt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5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09683" y="1499755"/>
            <a:ext cx="11253353" cy="47555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uk-UA" altLang="ru-RU" sz="2400" dirty="0" smtClean="0"/>
              <a:t>Приклад 2</a:t>
            </a:r>
            <a:r>
              <a:rPr lang="en-US" altLang="ru-RU" sz="2400" dirty="0" smtClean="0"/>
              <a:t>.</a:t>
            </a:r>
            <a:r>
              <a:rPr lang="uk-UA" altLang="ru-RU" sz="2400" dirty="0" smtClean="0"/>
              <a:t> </a:t>
            </a:r>
            <a:r>
              <a:rPr lang="ru-RU" altLang="ru-RU" sz="2400" dirty="0"/>
              <a:t>(</a:t>
            </a:r>
            <a:r>
              <a:rPr lang="uk-UA" altLang="ru-RU" sz="2400" dirty="0"/>
              <a:t>віртуальна таблиця, побудована на декількох базових</a:t>
            </a:r>
            <a:r>
              <a:rPr lang="ru-RU" altLang="ru-RU" sz="2400" dirty="0"/>
              <a:t>): </a:t>
            </a:r>
            <a:r>
              <a:rPr lang="uk-UA" altLang="ru-RU" sz="2400" dirty="0"/>
              <a:t>створити віртуальну таблицю, в якій відображено операцію-купівлі-продажу, ім’я продавця, що обслуговує дану операцію, та суму комісійних продавця, яку він отримає за проведення операції:</a:t>
            </a:r>
            <a:endParaRPr lang="en-US" altLang="ru-RU" sz="2400" dirty="0"/>
          </a:p>
          <a:p>
            <a:pPr algn="just">
              <a:lnSpc>
                <a:spcPct val="80000"/>
              </a:lnSpc>
            </a:pPr>
            <a:r>
              <a:rPr lang="en-US" altLang="ru-RU" sz="2400" dirty="0" smtClean="0"/>
              <a:t>  CREATE </a:t>
            </a:r>
            <a:r>
              <a:rPr lang="en-US" altLang="ru-RU" sz="2400" dirty="0"/>
              <a:t>VIEW </a:t>
            </a:r>
            <a:r>
              <a:rPr lang="en-US" altLang="ru-RU" sz="2400" dirty="0" err="1"/>
              <a:t>Sale_Orders</a:t>
            </a:r>
            <a:r>
              <a:rPr lang="en-US" altLang="ru-RU" sz="2400" dirty="0"/>
              <a:t> AS  </a:t>
            </a:r>
            <a:endParaRPr lang="en-US" altLang="ru-RU" sz="2400" dirty="0" smtClean="0"/>
          </a:p>
          <a:p>
            <a:pPr marL="0" indent="457200" algn="just">
              <a:lnSpc>
                <a:spcPct val="80000"/>
              </a:lnSpc>
              <a:buNone/>
            </a:pPr>
            <a:r>
              <a:rPr lang="en-US" altLang="ru-RU" sz="2400" dirty="0" smtClean="0"/>
              <a:t>SELECT </a:t>
            </a:r>
            <a:r>
              <a:rPr lang="en-US" altLang="ru-RU" sz="2400" dirty="0" err="1"/>
              <a:t>Orders.onum</a:t>
            </a:r>
            <a:r>
              <a:rPr lang="en-US" altLang="ru-RU" sz="2400" dirty="0"/>
              <a:t> AS </a:t>
            </a:r>
            <a:r>
              <a:rPr lang="en-US" altLang="ru-RU" sz="2400" dirty="0" err="1"/>
              <a:t>onum</a:t>
            </a:r>
            <a:r>
              <a:rPr lang="en-US" altLang="ru-RU" sz="2400" dirty="0"/>
              <a:t>, </a:t>
            </a:r>
            <a:endParaRPr lang="en-US" altLang="ru-RU" sz="2400" dirty="0" smtClean="0"/>
          </a:p>
          <a:p>
            <a:pPr marL="0" indent="457200" algn="just">
              <a:lnSpc>
                <a:spcPct val="80000"/>
              </a:lnSpc>
              <a:buNone/>
            </a:pPr>
            <a:r>
              <a:rPr lang="en-US" altLang="ru-RU" sz="2400" dirty="0" err="1" smtClean="0"/>
              <a:t>Sellers.sname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AS </a:t>
            </a:r>
            <a:r>
              <a:rPr lang="en-US" altLang="ru-RU" sz="2400" dirty="0" err="1" smtClean="0"/>
              <a:t>salename</a:t>
            </a:r>
            <a:r>
              <a:rPr lang="en-US" altLang="ru-RU" sz="2400" dirty="0" smtClean="0"/>
              <a:t>, </a:t>
            </a:r>
          </a:p>
          <a:p>
            <a:pPr marL="0" indent="457200" algn="just">
              <a:lnSpc>
                <a:spcPct val="80000"/>
              </a:lnSpc>
              <a:buNone/>
            </a:pPr>
            <a:r>
              <a:rPr lang="en-US" altLang="ru-RU" sz="2400" dirty="0" err="1" smtClean="0"/>
              <a:t>Orders.amt</a:t>
            </a:r>
            <a:r>
              <a:rPr lang="en-US" altLang="ru-RU" sz="2400" dirty="0" smtClean="0"/>
              <a:t> * </a:t>
            </a:r>
            <a:r>
              <a:rPr lang="en-US" altLang="ru-RU" sz="2400" dirty="0" err="1" smtClean="0"/>
              <a:t>Sellers.comm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AS </a:t>
            </a:r>
            <a:r>
              <a:rPr lang="en-US" altLang="ru-RU" sz="2400" dirty="0" err="1"/>
              <a:t>paym</a:t>
            </a:r>
            <a:r>
              <a:rPr lang="en-US" altLang="ru-RU" sz="2400" dirty="0"/>
              <a:t>  </a:t>
            </a:r>
            <a:endParaRPr lang="en-US" altLang="ru-RU" sz="2400" dirty="0" smtClean="0"/>
          </a:p>
          <a:p>
            <a:pPr marL="0" indent="457200" algn="just">
              <a:lnSpc>
                <a:spcPct val="80000"/>
              </a:lnSpc>
              <a:buNone/>
            </a:pPr>
            <a:r>
              <a:rPr lang="en-US" altLang="ru-RU" sz="2400" dirty="0" smtClean="0"/>
              <a:t>FROM </a:t>
            </a:r>
            <a:r>
              <a:rPr lang="en-US" altLang="ru-RU" sz="2400" dirty="0"/>
              <a:t>Orders JOIN Sellers   </a:t>
            </a:r>
            <a:endParaRPr lang="en-US" altLang="ru-RU" sz="2400" dirty="0" smtClean="0"/>
          </a:p>
          <a:p>
            <a:pPr marL="0" indent="457200" algn="just">
              <a:lnSpc>
                <a:spcPct val="80000"/>
              </a:lnSpc>
              <a:buNone/>
            </a:pPr>
            <a:r>
              <a:rPr lang="en-US" altLang="ru-RU" sz="2400" dirty="0" smtClean="0"/>
              <a:t>ON </a:t>
            </a:r>
            <a:r>
              <a:rPr lang="en-US" altLang="ru-RU" sz="2400" dirty="0" err="1" smtClean="0"/>
              <a:t>Sellers.snum</a:t>
            </a:r>
            <a:r>
              <a:rPr lang="en-US" altLang="ru-RU" sz="2400" dirty="0" smtClean="0"/>
              <a:t> = </a:t>
            </a:r>
            <a:r>
              <a:rPr lang="en-US" altLang="ru-RU" sz="2400" dirty="0" err="1" smtClean="0"/>
              <a:t>Orders.snum</a:t>
            </a:r>
            <a:r>
              <a:rPr lang="en-US" altLang="ru-RU" sz="2400" dirty="0"/>
              <a:t>;</a:t>
            </a:r>
            <a:endParaRPr lang="uk-UA" altLang="ru-RU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2400" dirty="0" smtClean="0"/>
          </a:p>
          <a:p>
            <a:pPr algn="just">
              <a:lnSpc>
                <a:spcPct val="80000"/>
              </a:lnSpc>
            </a:pPr>
            <a:r>
              <a:rPr lang="uk-UA" altLang="ru-RU" sz="2400" dirty="0" smtClean="0"/>
              <a:t>В результаті буде створена віртуальна таблиця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Sale</a:t>
            </a:r>
            <a:r>
              <a:rPr lang="ru-RU" altLang="ru-RU" sz="2400" dirty="0"/>
              <a:t>_</a:t>
            </a:r>
            <a:r>
              <a:rPr lang="en-US" altLang="ru-RU" sz="2400" dirty="0"/>
              <a:t>Orders</a:t>
            </a:r>
            <a:r>
              <a:rPr lang="uk-UA" altLang="ru-RU" sz="2400" dirty="0"/>
              <a:t>, до якої можна звертатись з </a:t>
            </a:r>
            <a:r>
              <a:rPr lang="uk-UA" altLang="ru-RU" sz="2400" dirty="0" smtClean="0"/>
              <a:t>запитами</a:t>
            </a:r>
            <a:r>
              <a:rPr lang="en-US" alt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903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F3124F-E882-4F42-9C82-8C392C9AFAD6}" vid="{7E262DEC-25AF-4722-BD2B-1D2A5EC657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172</TotalTime>
  <Words>2223</Words>
  <Application>Microsoft Office PowerPoint</Application>
  <PresentationFormat>Широкоэкранный</PresentationFormat>
  <Paragraphs>218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Wingdings 3</vt:lpstr>
      <vt:lpstr>Template</vt:lpstr>
      <vt:lpstr>Заняття 6. Віртуальні таблиці (view – представлення). Збережені процедури. Користувацькі функції</vt:lpstr>
      <vt:lpstr>Базові та віртуальні таблиці (TABLE and VIEW)</vt:lpstr>
      <vt:lpstr>Презентация PowerPoint</vt:lpstr>
      <vt:lpstr>Використання віртуальних таблиць (представлень)</vt:lpstr>
      <vt:lpstr>Презентация PowerPoint</vt:lpstr>
      <vt:lpstr>Загальний синтаксис інструкції CREATE VIEW</vt:lpstr>
      <vt:lpstr>Створення віртуальних таблиць</vt:lpstr>
      <vt:lpstr>Створення представлення (VIEW) </vt:lpstr>
      <vt:lpstr>Презентация PowerPoint</vt:lpstr>
      <vt:lpstr>Презентация PowerPoint</vt:lpstr>
      <vt:lpstr>Типи віртуальних таблиць</vt:lpstr>
      <vt:lpstr>Базові представлення</vt:lpstr>
      <vt:lpstr>Базове представлення з’єднання таблиць</vt:lpstr>
      <vt:lpstr>Представлення окремих записів </vt:lpstr>
      <vt:lpstr>Опція для представлень окремих записів</vt:lpstr>
      <vt:lpstr>Представлення окремих полів</vt:lpstr>
      <vt:lpstr>Підсумкові представлення </vt:lpstr>
      <vt:lpstr>Обмеження модифікації даних у віртуальних таблицях</vt:lpstr>
      <vt:lpstr>Презентация PowerPoint</vt:lpstr>
      <vt:lpstr>Зміна схеми бази даних і віртуальні таблиці</vt:lpstr>
      <vt:lpstr>Видалення віртуальної таблиці</vt:lpstr>
      <vt:lpstr>Основи збережених процедур</vt:lpstr>
      <vt:lpstr>Переваги збережених процедур у порівнянні з кодом, який зберігається локально на клієнтських комп’ютерах </vt:lpstr>
      <vt:lpstr>Презентация PowerPoint</vt:lpstr>
      <vt:lpstr>Загальний синтаксис створення збереженої процедури</vt:lpstr>
      <vt:lpstr>Параметри збережених процедур</vt:lpstr>
      <vt:lpstr>Створення збереженої процедури</vt:lpstr>
      <vt:lpstr>Презентация PowerPoint</vt:lpstr>
      <vt:lpstr>Презентация PowerPoint</vt:lpstr>
      <vt:lpstr>Змінні у збережених процедурах</vt:lpstr>
      <vt:lpstr>Презентация PowerPoint</vt:lpstr>
      <vt:lpstr>Виконання збережених процедур в MySQL</vt:lpstr>
      <vt:lpstr>Видалення збереженої процедури</vt:lpstr>
      <vt:lpstr>Користувацькі функції</vt:lpstr>
      <vt:lpstr>Використання користувацьких функцій</vt:lpstr>
      <vt:lpstr>Загальний синтаксис створення користувацької функції</vt:lpstr>
      <vt:lpstr>Створення користувацької функції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Заняття 6. Віртуальні таблиці (view – представлення). Збережені процедури. Користувацькі функції</dc:title>
  <dc:creator>Tanya</dc:creator>
  <cp:lastModifiedBy>beardyman beardyman</cp:lastModifiedBy>
  <cp:revision>20</cp:revision>
  <dcterms:created xsi:type="dcterms:W3CDTF">2015-01-25T20:23:23Z</dcterms:created>
  <dcterms:modified xsi:type="dcterms:W3CDTF">2016-01-06T01:37:36Z</dcterms:modified>
</cp:coreProperties>
</file>