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16"/>
  </p:notesMasterIdLst>
  <p:sldIdLst>
    <p:sldId id="259" r:id="rId2"/>
    <p:sldId id="257" r:id="rId3"/>
    <p:sldId id="260" r:id="rId4"/>
    <p:sldId id="258" r:id="rId5"/>
    <p:sldId id="261" r:id="rId6"/>
    <p:sldId id="262" r:id="rId7"/>
    <p:sldId id="263" r:id="rId8"/>
    <p:sldId id="264" r:id="rId9"/>
    <p:sldId id="274" r:id="rId10"/>
    <p:sldId id="272" r:id="rId11"/>
    <p:sldId id="273" r:id="rId12"/>
    <p:sldId id="275" r:id="rId13"/>
    <p:sldId id="276"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43"/>
  </p:normalViewPr>
  <p:slideViewPr>
    <p:cSldViewPr snapToGrid="0">
      <p:cViewPr>
        <p:scale>
          <a:sx n="70" d="100"/>
          <a:sy n="70" d="100"/>
        </p:scale>
        <p:origin x="2312"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447BC-87A5-46FF-94C6-0FC163459926}" type="datetimeFigureOut">
              <a:rPr lang="en-IE" smtClean="0"/>
              <a:t>08/08/2025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17928-D41F-475F-BEB5-74ED1E9F9E8A}" type="slidenum">
              <a:rPr lang="en-IE" smtClean="0"/>
              <a:t>‹#›</a:t>
            </a:fld>
            <a:endParaRPr lang="en-IE"/>
          </a:p>
        </p:txBody>
      </p:sp>
    </p:spTree>
    <p:extLst>
      <p:ext uri="{BB962C8B-B14F-4D97-AF65-F5344CB8AC3E}">
        <p14:creationId xmlns:p14="http://schemas.microsoft.com/office/powerpoint/2010/main" val="386428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7E17928-D41F-475F-BEB5-74ED1E9F9E8A}" type="slidenum">
              <a:rPr lang="en-IE" smtClean="0"/>
              <a:t>8</a:t>
            </a:fld>
            <a:endParaRPr lang="en-IE"/>
          </a:p>
        </p:txBody>
      </p:sp>
    </p:spTree>
    <p:extLst>
      <p:ext uri="{BB962C8B-B14F-4D97-AF65-F5344CB8AC3E}">
        <p14:creationId xmlns:p14="http://schemas.microsoft.com/office/powerpoint/2010/main" val="288127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8/8/25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83731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7420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8/8/25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4167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8/8/25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2300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485584D-7D79-4248-9986-4CA35242F944}" type="datetimeFigureOut">
              <a:rPr lang="en-US" smtClean="0"/>
              <a:t>8/8/25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310621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485584D-7D79-4248-9986-4CA35242F944}" type="datetimeFigureOut">
              <a:rPr lang="en-US" smtClean="0"/>
              <a:t>8/8/25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8254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485584D-7D79-4248-9986-4CA35242F944}" type="datetimeFigureOut">
              <a:rPr lang="en-US" smtClean="0"/>
              <a:t>8/8/25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0968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8/8/25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5260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8/8/25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4828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C485584D-7D79-4248-9986-4CA35242F944}" type="datetimeFigureOut">
              <a:rPr lang="en-US" smtClean="0"/>
              <a:t>8/8/25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7985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485584D-7D79-4248-9986-4CA35242F944}" type="datetimeFigureOut">
              <a:rPr lang="en-US" smtClean="0"/>
              <a:t>8/8/25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2451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485584D-7D79-4248-9986-4CA35242F944}" type="datetimeFigureOut">
              <a:rPr lang="en-US" smtClean="0"/>
              <a:t>8/8/25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887979114"/>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A22-3D35-8A4D-49EB-83A4BD426C7E}"/>
              </a:ext>
            </a:extLst>
          </p:cNvPr>
          <p:cNvSpPr>
            <a:spLocks noGrp="1"/>
          </p:cNvSpPr>
          <p:nvPr>
            <p:ph type="ctrTitle"/>
          </p:nvPr>
        </p:nvSpPr>
        <p:spPr>
          <a:xfrm>
            <a:off x="1600200" y="2286000"/>
            <a:ext cx="9444038" cy="1828800"/>
          </a:xfrm>
          <a:noFill/>
          <a:ln>
            <a:solidFill>
              <a:schemeClr val="tx1"/>
            </a:solidFill>
          </a:ln>
        </p:spPr>
        <p:txBody>
          <a:bodyPr>
            <a:normAutofit/>
          </a:bodyPr>
          <a:lstStyle/>
          <a:p>
            <a:r>
              <a:rPr lang="en-US" sz="3200">
                <a:solidFill>
                  <a:schemeClr val="tx1"/>
                </a:solidFill>
              </a:rPr>
              <a:t>Data Storage Solutions</a:t>
            </a:r>
            <a:endParaRPr lang="en-IE" sz="3200">
              <a:solidFill>
                <a:schemeClr val="tx1"/>
              </a:solidFill>
            </a:endParaRPr>
          </a:p>
        </p:txBody>
      </p:sp>
      <p:sp>
        <p:nvSpPr>
          <p:cNvPr id="3" name="Subtitle 2">
            <a:extLst>
              <a:ext uri="{FF2B5EF4-FFF2-40B4-BE49-F238E27FC236}">
                <a16:creationId xmlns:a16="http://schemas.microsoft.com/office/drawing/2014/main" id="{0CA65A0A-2685-AD91-56C2-AAB33B351F12}"/>
              </a:ext>
            </a:extLst>
          </p:cNvPr>
          <p:cNvSpPr>
            <a:spLocks noGrp="1"/>
          </p:cNvSpPr>
          <p:nvPr>
            <p:ph type="subTitle" idx="1"/>
          </p:nvPr>
        </p:nvSpPr>
        <p:spPr>
          <a:xfrm>
            <a:off x="1757363" y="4483290"/>
            <a:ext cx="9072562" cy="1329208"/>
          </a:xfrm>
        </p:spPr>
        <p:txBody>
          <a:bodyPr>
            <a:normAutofit/>
          </a:bodyPr>
          <a:lstStyle/>
          <a:p>
            <a:endParaRPr lang="en-US" dirty="0"/>
          </a:p>
          <a:p>
            <a:r>
              <a:rPr lang="en-US" dirty="0"/>
              <a:t>Sri Sandeep Sakthivel, </a:t>
            </a:r>
            <a:r>
              <a:rPr lang="en-IN" dirty="0"/>
              <a:t>Chittalummoodu Biju Bimal</a:t>
            </a:r>
            <a:r>
              <a:rPr lang="en-US" dirty="0"/>
              <a:t>, Harsha Chowdhary</a:t>
            </a:r>
          </a:p>
          <a:p>
            <a:endParaRPr lang="en-IE" dirty="0"/>
          </a:p>
        </p:txBody>
      </p:sp>
    </p:spTree>
    <p:extLst>
      <p:ext uri="{BB962C8B-B14F-4D97-AF65-F5344CB8AC3E}">
        <p14:creationId xmlns:p14="http://schemas.microsoft.com/office/powerpoint/2010/main" val="292089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20B2-677D-936B-4F19-D31DE29CB828}"/>
              </a:ext>
            </a:extLst>
          </p:cNvPr>
          <p:cNvSpPr>
            <a:spLocks noGrp="1"/>
          </p:cNvSpPr>
          <p:nvPr>
            <p:ph type="title"/>
          </p:nvPr>
        </p:nvSpPr>
        <p:spPr>
          <a:xfrm>
            <a:off x="214313" y="2392964"/>
            <a:ext cx="4000499" cy="1757363"/>
          </a:xfrm>
        </p:spPr>
        <p:txBody>
          <a:bodyPr vert="horz" lIns="274320" tIns="182880" rIns="274320" bIns="182880" rtlCol="0" anchor="ctr" anchorCtr="1">
            <a:normAutofit/>
          </a:bodyPr>
          <a:lstStyle/>
          <a:p>
            <a:r>
              <a:rPr lang="en-US" sz="2000" b="1" dirty="0"/>
              <a:t>SSRS</a:t>
            </a:r>
            <a:r>
              <a:rPr lang="en-US" sz="2000" dirty="0"/>
              <a:t> Report </a:t>
            </a:r>
            <a:br>
              <a:rPr lang="en-US" sz="2000" dirty="0"/>
            </a:br>
            <a:br>
              <a:rPr lang="en-US" sz="2000" dirty="0"/>
            </a:br>
            <a:r>
              <a:rPr lang="en-US" sz="2000" b="1" dirty="0"/>
              <a:t>TOP 10 </a:t>
            </a:r>
            <a:r>
              <a:rPr lang="en-US" sz="2000" dirty="0"/>
              <a:t>Products SOLD </a:t>
            </a:r>
          </a:p>
        </p:txBody>
      </p:sp>
      <p:pic>
        <p:nvPicPr>
          <p:cNvPr id="3" name="Picture 2">
            <a:extLst>
              <a:ext uri="{FF2B5EF4-FFF2-40B4-BE49-F238E27FC236}">
                <a16:creationId xmlns:a16="http://schemas.microsoft.com/office/drawing/2014/main" id="{FC1F87BB-E18C-68AA-0FFA-E1F188FCC99C}"/>
              </a:ext>
            </a:extLst>
          </p:cNvPr>
          <p:cNvPicPr>
            <a:picLocks noChangeAspect="1"/>
          </p:cNvPicPr>
          <p:nvPr/>
        </p:nvPicPr>
        <p:blipFill>
          <a:blip r:embed="rId2"/>
          <a:stretch>
            <a:fillRect/>
          </a:stretch>
        </p:blipFill>
        <p:spPr>
          <a:xfrm>
            <a:off x="5294376" y="690410"/>
            <a:ext cx="6257544" cy="5162473"/>
          </a:xfrm>
          <a:prstGeom prst="rect">
            <a:avLst/>
          </a:prstGeom>
        </p:spPr>
      </p:pic>
    </p:spTree>
    <p:extLst>
      <p:ext uri="{BB962C8B-B14F-4D97-AF65-F5344CB8AC3E}">
        <p14:creationId xmlns:p14="http://schemas.microsoft.com/office/powerpoint/2010/main" val="30947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58A90-FCFC-2290-BEDD-70C3920455C0}"/>
              </a:ext>
            </a:extLst>
          </p:cNvPr>
          <p:cNvSpPr>
            <a:spLocks noGrp="1"/>
          </p:cNvSpPr>
          <p:nvPr>
            <p:ph type="title" idx="4294967295"/>
          </p:nvPr>
        </p:nvSpPr>
        <p:spPr>
          <a:xfrm>
            <a:off x="643468" y="1605823"/>
            <a:ext cx="3415288" cy="3212654"/>
          </a:xfrm>
          <a:noFill/>
          <a:ln>
            <a:solidFill>
              <a:schemeClr val="bg1"/>
            </a:solidFill>
          </a:ln>
        </p:spPr>
        <p:txBody>
          <a:bodyPr vert="horz" lIns="274320" tIns="182880" rIns="274320" bIns="182880" rtlCol="0" anchor="ctr" anchorCtr="1">
            <a:normAutofit/>
          </a:bodyPr>
          <a:lstStyle/>
          <a:p>
            <a:r>
              <a:rPr lang="en-US" sz="3500" b="1">
                <a:solidFill>
                  <a:schemeClr val="bg1"/>
                </a:solidFill>
              </a:rPr>
              <a:t>Tableau</a:t>
            </a:r>
            <a:r>
              <a:rPr lang="en-US" sz="3500">
                <a:solidFill>
                  <a:schemeClr val="bg1"/>
                </a:solidFill>
              </a:rPr>
              <a:t>    Dashboard</a:t>
            </a:r>
          </a:p>
        </p:txBody>
      </p:sp>
      <p:pic>
        <p:nvPicPr>
          <p:cNvPr id="3" name="Picture 2" descr="A screenshot of a computer screen&#10;&#10;AI-generated content may be incorrect.">
            <a:extLst>
              <a:ext uri="{FF2B5EF4-FFF2-40B4-BE49-F238E27FC236}">
                <a16:creationId xmlns:a16="http://schemas.microsoft.com/office/drawing/2014/main" id="{569EF514-8D58-F665-D232-B1AF82FB7DFD}"/>
              </a:ext>
            </a:extLst>
          </p:cNvPr>
          <p:cNvPicPr>
            <a:picLocks noChangeAspect="1"/>
          </p:cNvPicPr>
          <p:nvPr/>
        </p:nvPicPr>
        <p:blipFill>
          <a:blip r:embed="rId2"/>
          <a:stretch>
            <a:fillRect/>
          </a:stretch>
        </p:blipFill>
        <p:spPr>
          <a:xfrm>
            <a:off x="5297763" y="848260"/>
            <a:ext cx="6250769" cy="5000613"/>
          </a:xfrm>
          <a:prstGeom prst="rect">
            <a:avLst/>
          </a:prstGeom>
          <a:solidFill>
            <a:schemeClr val="accent2"/>
          </a:solidFill>
        </p:spPr>
      </p:pic>
    </p:spTree>
    <p:extLst>
      <p:ext uri="{BB962C8B-B14F-4D97-AF65-F5344CB8AC3E}">
        <p14:creationId xmlns:p14="http://schemas.microsoft.com/office/powerpoint/2010/main" val="184787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9B6EB9-3E1C-ACF2-89CF-C8B2EDBF4B9D}"/>
              </a:ext>
            </a:extLst>
          </p:cNvPr>
          <p:cNvSpPr txBox="1"/>
          <p:nvPr/>
        </p:nvSpPr>
        <p:spPr>
          <a:xfrm>
            <a:off x="0" y="1627629"/>
            <a:ext cx="2771681" cy="3602737"/>
          </a:xfrm>
          <a:prstGeom prst="rect">
            <a:avLst/>
          </a:prstGeom>
        </p:spPr>
        <p:txBody>
          <a:bodyPr vert="horz" lIns="274320" tIns="182880" rIns="274320" bIns="182880" rtlCol="0" anchor="ctr" anchorCtr="1">
            <a:normAutofit/>
          </a:bodyPr>
          <a:lstStyle/>
          <a:p>
            <a:pPr defTabSz="914400">
              <a:lnSpc>
                <a:spcPct val="90000"/>
              </a:lnSpc>
              <a:spcBef>
                <a:spcPct val="0"/>
              </a:spcBef>
              <a:spcAft>
                <a:spcPts val="600"/>
              </a:spcAft>
              <a:buClr>
                <a:schemeClr val="accent2"/>
              </a:buClr>
            </a:pPr>
            <a:r>
              <a:rPr lang="en-US" sz="3600" b="1" cap="all" spc="200" dirty="0">
                <a:solidFill>
                  <a:schemeClr val="bg1"/>
                </a:solidFill>
                <a:latin typeface="+mj-lt"/>
                <a:ea typeface="+mj-ea"/>
                <a:cs typeface="+mj-cs"/>
              </a:rPr>
              <a:t>Neo4J</a:t>
            </a:r>
            <a:r>
              <a:rPr lang="en-US" sz="3600" cap="all" spc="200" dirty="0">
                <a:solidFill>
                  <a:schemeClr val="bg1"/>
                </a:solidFill>
                <a:latin typeface="+mj-lt"/>
                <a:ea typeface="+mj-ea"/>
                <a:cs typeface="+mj-cs"/>
              </a:rPr>
              <a:t> </a:t>
            </a:r>
            <a:r>
              <a:rPr lang="en-US" sz="3200" cap="all" spc="200" dirty="0">
                <a:solidFill>
                  <a:schemeClr val="bg1"/>
                </a:solidFill>
                <a:latin typeface="+mj-lt"/>
                <a:ea typeface="+mj-ea"/>
                <a:cs typeface="+mj-cs"/>
              </a:rPr>
              <a:t>Database</a:t>
            </a:r>
          </a:p>
        </p:txBody>
      </p:sp>
      <p:sp>
        <p:nvSpPr>
          <p:cNvPr id="38" name="Rectangle 37">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product&#10;&#10;AI-generated content may be incorrect.">
            <a:extLst>
              <a:ext uri="{FF2B5EF4-FFF2-40B4-BE49-F238E27FC236}">
                <a16:creationId xmlns:a16="http://schemas.microsoft.com/office/drawing/2014/main" id="{61477A15-8E48-FD8E-8857-87DEB8F66C4E}"/>
              </a:ext>
            </a:extLst>
          </p:cNvPr>
          <p:cNvPicPr>
            <a:picLocks noChangeAspect="1"/>
          </p:cNvPicPr>
          <p:nvPr/>
        </p:nvPicPr>
        <p:blipFill>
          <a:blip r:embed="rId2">
            <a:extLst>
              <a:ext uri="{28A0092B-C50C-407E-A947-70E740481C1C}">
                <a14:useLocalDpi xmlns:a14="http://schemas.microsoft.com/office/drawing/2010/main" val="0"/>
              </a:ext>
            </a:extLst>
          </a:blip>
          <a:srcRect l="12204" t="6166" r="12338" b="7038"/>
          <a:stretch/>
        </p:blipFill>
        <p:spPr>
          <a:xfrm>
            <a:off x="2552225" y="343623"/>
            <a:ext cx="9335309" cy="6170754"/>
          </a:xfrm>
          <a:prstGeom prst="rect">
            <a:avLst/>
          </a:prstGeom>
        </p:spPr>
      </p:pic>
    </p:spTree>
    <p:extLst>
      <p:ext uri="{BB962C8B-B14F-4D97-AF65-F5344CB8AC3E}">
        <p14:creationId xmlns:p14="http://schemas.microsoft.com/office/powerpoint/2010/main" val="285580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6758-7288-F39F-6E73-E8771EE8B3D7}"/>
              </a:ext>
            </a:extLst>
          </p:cNvPr>
          <p:cNvSpPr>
            <a:spLocks noGrp="1"/>
          </p:cNvSpPr>
          <p:nvPr>
            <p:ph type="title"/>
          </p:nvPr>
        </p:nvSpPr>
        <p:spPr>
          <a:xfrm>
            <a:off x="1" y="0"/>
            <a:ext cx="4224527" cy="6857999"/>
          </a:xfrm>
          <a:prstGeom prst="rect">
            <a:avLst/>
          </a:prstGeom>
          <a:solidFill>
            <a:schemeClr val="accent2"/>
          </a:solidFill>
          <a:ln w="190500" cap="sq" cmpd="thinThick">
            <a:solidFill>
              <a:schemeClr val="accent2"/>
            </a:solidFill>
            <a:miter lim="800000"/>
          </a:ln>
        </p:spPr>
        <p:txBody>
          <a:bodyPr vert="horz" wrap="square" lIns="182880" tIns="182880" rIns="182880" bIns="182880" rtlCol="0" anchor="ctr">
            <a:normAutofit/>
          </a:bodyPr>
          <a:lstStyle/>
          <a:p>
            <a:r>
              <a:rPr lang="en-US" sz="3200" b="0" i="0" u="none" strike="noStrike" kern="1200" cap="all" spc="200" baseline="0" dirty="0">
                <a:solidFill>
                  <a:srgbClr val="FFFFFF"/>
                </a:solidFill>
                <a:effectLst/>
                <a:latin typeface="+mj-lt"/>
                <a:ea typeface="+mj-ea"/>
                <a:cs typeface="+mj-cs"/>
              </a:rPr>
              <a:t>SQL vs. CQL: Performance Comparison</a:t>
            </a:r>
            <a:endParaRPr lang="en-US" sz="3200" kern="1200" cap="all" spc="200" baseline="0" dirty="0">
              <a:solidFill>
                <a:srgbClr val="FFFFFF"/>
              </a:solidFill>
              <a:latin typeface="+mj-lt"/>
              <a:ea typeface="+mj-ea"/>
              <a:cs typeface="+mj-cs"/>
            </a:endParaRPr>
          </a:p>
        </p:txBody>
      </p:sp>
      <p:sp>
        <p:nvSpPr>
          <p:cNvPr id="25" name="TextBox 24">
            <a:extLst>
              <a:ext uri="{FF2B5EF4-FFF2-40B4-BE49-F238E27FC236}">
                <a16:creationId xmlns:a16="http://schemas.microsoft.com/office/drawing/2014/main" id="{780C105E-695C-A717-351E-F81B15B52537}"/>
              </a:ext>
            </a:extLst>
          </p:cNvPr>
          <p:cNvSpPr txBox="1"/>
          <p:nvPr/>
        </p:nvSpPr>
        <p:spPr>
          <a:xfrm>
            <a:off x="4370833" y="0"/>
            <a:ext cx="7187183" cy="6858000"/>
          </a:xfrm>
          <a:prstGeom prst="rect">
            <a:avLst/>
          </a:prstGeom>
        </p:spPr>
        <p:txBody>
          <a:bodyPr vert="horz" lIns="91440" tIns="45720" rIns="91440" bIns="45720" rtlCol="0" anchor="ctr">
            <a:normAutofit/>
          </a:bodyPr>
          <a:lstStyle/>
          <a:p>
            <a:pPr indent="-228600" algn="ctr" defTabSz="914400">
              <a:lnSpc>
                <a:spcPct val="90000"/>
              </a:lnSpc>
              <a:spcBef>
                <a:spcPts val="1000"/>
              </a:spcBef>
              <a:buClr>
                <a:schemeClr val="accent2"/>
              </a:buClr>
              <a:buFont typeface="Arial" panose="020B0604020202020204" pitchFamily="34" charset="0"/>
              <a:buChar char="•"/>
            </a:pPr>
            <a:r>
              <a:rPr lang="en-US" sz="2400" b="1" i="0" strike="noStrike" dirty="0">
                <a:solidFill>
                  <a:schemeClr val="tx1">
                    <a:lumMod val="75000"/>
                    <a:lumOff val="25000"/>
                  </a:schemeClr>
                </a:solidFill>
                <a:effectLst/>
              </a:rPr>
              <a:t>SQL (Relational Database)</a:t>
            </a:r>
          </a:p>
          <a:p>
            <a:pPr algn="ctr" defTabSz="914400">
              <a:lnSpc>
                <a:spcPct val="90000"/>
              </a:lnSpc>
              <a:spcBef>
                <a:spcPts val="1000"/>
              </a:spcBef>
              <a:buClr>
                <a:schemeClr val="accent2"/>
              </a:buClr>
            </a:pPr>
            <a:r>
              <a:rPr lang="en-US" sz="1900" b="1" i="0" u="none" strike="noStrike" dirty="0">
                <a:solidFill>
                  <a:schemeClr val="tx1">
                    <a:lumMod val="75000"/>
                    <a:lumOff val="25000"/>
                  </a:schemeClr>
                </a:solidFill>
                <a:effectLst/>
              </a:rPr>
              <a:t> Model:</a:t>
            </a:r>
            <a:r>
              <a:rPr lang="en-US" sz="1900" b="0" i="0" u="none" strike="noStrike" dirty="0">
                <a:solidFill>
                  <a:schemeClr val="tx1">
                    <a:lumMod val="75000"/>
                    <a:lumOff val="25000"/>
                  </a:schemeClr>
                </a:solidFill>
                <a:effectLst/>
              </a:rPr>
              <a:t> Structured </a:t>
            </a:r>
            <a:r>
              <a:rPr lang="en-US" sz="1900" b="1" i="0" u="none" strike="noStrike" dirty="0">
                <a:solidFill>
                  <a:schemeClr val="tx1">
                    <a:lumMod val="75000"/>
                    <a:lumOff val="25000"/>
                  </a:schemeClr>
                </a:solidFill>
                <a:effectLst/>
              </a:rPr>
              <a:t>tables</a:t>
            </a:r>
            <a:r>
              <a:rPr lang="en-US" sz="1900" b="0" i="0" u="none" strike="noStrike" dirty="0">
                <a:solidFill>
                  <a:schemeClr val="tx1">
                    <a:lumMod val="75000"/>
                    <a:lumOff val="25000"/>
                  </a:schemeClr>
                </a:solidFill>
                <a:effectLst/>
              </a:rPr>
              <a:t> joined by keys.</a:t>
            </a:r>
          </a:p>
          <a:p>
            <a:pPr algn="ctr" defTabSz="914400">
              <a:lnSpc>
                <a:spcPct val="90000"/>
              </a:lnSpc>
              <a:spcBef>
                <a:spcPts val="1000"/>
              </a:spcBef>
              <a:buClr>
                <a:schemeClr val="accent2"/>
              </a:buClr>
            </a:pPr>
            <a:r>
              <a:rPr lang="en-US" sz="1900" b="1" i="0" u="none" strike="noStrike" dirty="0">
                <a:solidFill>
                  <a:schemeClr val="tx1">
                    <a:lumMod val="75000"/>
                    <a:lumOff val="25000"/>
                  </a:schemeClr>
                </a:solidFill>
                <a:effectLst/>
              </a:rPr>
              <a:t>Core Strength:</a:t>
            </a:r>
            <a:r>
              <a:rPr lang="en-US" sz="1900" b="0" i="0" u="none" strike="noStrike" dirty="0">
                <a:solidFill>
                  <a:schemeClr val="tx1">
                    <a:lumMod val="75000"/>
                    <a:lumOff val="25000"/>
                  </a:schemeClr>
                </a:solidFill>
                <a:effectLst/>
              </a:rPr>
              <a:t> Highly optimized for </a:t>
            </a:r>
            <a:r>
              <a:rPr lang="en-US" sz="1900" b="1" i="0" u="none" strike="noStrike" dirty="0">
                <a:solidFill>
                  <a:schemeClr val="tx1">
                    <a:lumMod val="75000"/>
                    <a:lumOff val="25000"/>
                  </a:schemeClr>
                </a:solidFill>
                <a:effectLst/>
              </a:rPr>
              <a:t>aggregations</a:t>
            </a:r>
            <a:r>
              <a:rPr lang="en-US" sz="1900" b="0" i="0" u="none" strike="noStrike" dirty="0">
                <a:solidFill>
                  <a:schemeClr val="tx1">
                    <a:lumMod val="75000"/>
                    <a:lumOff val="25000"/>
                  </a:schemeClr>
                </a:solidFill>
                <a:effectLst/>
              </a:rPr>
              <a:t> (SUM, COUNT) and straightforward data lookups.</a:t>
            </a:r>
          </a:p>
          <a:p>
            <a:pPr algn="ctr" defTabSz="914400">
              <a:lnSpc>
                <a:spcPct val="90000"/>
              </a:lnSpc>
              <a:spcBef>
                <a:spcPts val="1000"/>
              </a:spcBef>
              <a:buClr>
                <a:schemeClr val="accent2"/>
              </a:buClr>
            </a:pPr>
            <a:r>
              <a:rPr lang="en-US" sz="1900" b="1" i="0" u="none" strike="noStrike" dirty="0">
                <a:solidFill>
                  <a:schemeClr val="tx1">
                    <a:lumMod val="75000"/>
                    <a:lumOff val="25000"/>
                  </a:schemeClr>
                </a:solidFill>
                <a:effectLst/>
              </a:rPr>
              <a:t>Key Challenge:</a:t>
            </a:r>
            <a:r>
              <a:rPr lang="en-US" sz="1900" b="0" i="0" u="none" strike="noStrike" dirty="0">
                <a:solidFill>
                  <a:schemeClr val="tx1">
                    <a:lumMod val="75000"/>
                    <a:lumOff val="25000"/>
                  </a:schemeClr>
                </a:solidFill>
                <a:effectLst/>
              </a:rPr>
              <a:t> Performance slows down significantly with complex queries that require multiple </a:t>
            </a:r>
            <a:r>
              <a:rPr lang="en-US" sz="1900" b="1" i="0" u="none" strike="noStrike" dirty="0">
                <a:solidFill>
                  <a:schemeClr val="tx1">
                    <a:lumMod val="75000"/>
                    <a:lumOff val="25000"/>
                  </a:schemeClr>
                </a:solidFill>
                <a:effectLst/>
              </a:rPr>
              <a:t>JOINs</a:t>
            </a:r>
            <a:r>
              <a:rPr lang="en-US" sz="1900" b="0" i="0" u="none" strike="noStrike" dirty="0">
                <a:solidFill>
                  <a:schemeClr val="tx1">
                    <a:lumMod val="75000"/>
                    <a:lumOff val="25000"/>
                  </a:schemeClr>
                </a:solidFill>
                <a:effectLst/>
              </a:rPr>
              <a:t>.</a:t>
            </a:r>
          </a:p>
          <a:p>
            <a:pPr indent="-228600" algn="ctr" defTabSz="914400">
              <a:lnSpc>
                <a:spcPct val="90000"/>
              </a:lnSpc>
              <a:spcBef>
                <a:spcPts val="1000"/>
              </a:spcBef>
              <a:buClr>
                <a:schemeClr val="accent2"/>
              </a:buClr>
              <a:buFont typeface="Arial" panose="020B0604020202020204" pitchFamily="34" charset="0"/>
              <a:buChar char="•"/>
            </a:pPr>
            <a:endParaRPr lang="en-US" sz="1900" b="0" i="0" u="none" strike="noStrike" dirty="0">
              <a:solidFill>
                <a:schemeClr val="tx1">
                  <a:lumMod val="75000"/>
                  <a:lumOff val="25000"/>
                </a:schemeClr>
              </a:solidFill>
              <a:effectLst/>
            </a:endParaRPr>
          </a:p>
          <a:p>
            <a:pPr indent="-228600" algn="ctr" defTabSz="914400">
              <a:lnSpc>
                <a:spcPct val="90000"/>
              </a:lnSpc>
              <a:spcBef>
                <a:spcPts val="1000"/>
              </a:spcBef>
              <a:buClr>
                <a:schemeClr val="accent2"/>
              </a:buClr>
              <a:buFont typeface="Arial" panose="020B0604020202020204" pitchFamily="34" charset="0"/>
              <a:buChar char="•"/>
            </a:pPr>
            <a:endParaRPr lang="en-US" sz="1900" dirty="0">
              <a:solidFill>
                <a:schemeClr val="tx1">
                  <a:lumMod val="75000"/>
                  <a:lumOff val="25000"/>
                </a:schemeClr>
              </a:solidFill>
            </a:endParaRPr>
          </a:p>
          <a:p>
            <a:pPr algn="ctr" defTabSz="914400">
              <a:lnSpc>
                <a:spcPct val="90000"/>
              </a:lnSpc>
              <a:spcBef>
                <a:spcPts val="1000"/>
              </a:spcBef>
              <a:buClr>
                <a:schemeClr val="accent2"/>
              </a:buClr>
            </a:pPr>
            <a:endParaRPr lang="en-US" sz="1900" b="0" i="0" u="none" strike="noStrike" dirty="0">
              <a:solidFill>
                <a:schemeClr val="tx1">
                  <a:lumMod val="75000"/>
                  <a:lumOff val="25000"/>
                </a:schemeClr>
              </a:solidFill>
              <a:effectLst/>
            </a:endParaRPr>
          </a:p>
          <a:p>
            <a:pPr indent="-228600" algn="ctr" defTabSz="914400">
              <a:lnSpc>
                <a:spcPct val="90000"/>
              </a:lnSpc>
              <a:spcBef>
                <a:spcPts val="1000"/>
              </a:spcBef>
              <a:buClr>
                <a:schemeClr val="accent2"/>
              </a:buClr>
              <a:buFont typeface="Arial" panose="020B0604020202020204" pitchFamily="34" charset="0"/>
              <a:buChar char="•"/>
            </a:pPr>
            <a:r>
              <a:rPr lang="en-US" sz="2400" b="1" i="0" u="none" strike="noStrike" dirty="0">
                <a:solidFill>
                  <a:schemeClr val="tx1">
                    <a:lumMod val="75000"/>
                    <a:lumOff val="25000"/>
                  </a:schemeClr>
                </a:solidFill>
                <a:effectLst/>
              </a:rPr>
              <a:t>CQL (Graph Database)</a:t>
            </a:r>
          </a:p>
          <a:p>
            <a:pPr algn="ctr" defTabSz="914400">
              <a:lnSpc>
                <a:spcPct val="90000"/>
              </a:lnSpc>
              <a:spcBef>
                <a:spcPts val="1000"/>
              </a:spcBef>
              <a:buClr>
                <a:schemeClr val="accent2"/>
              </a:buClr>
            </a:pPr>
            <a:r>
              <a:rPr lang="en-US" sz="1900" b="1" i="0" u="none" strike="noStrike" dirty="0">
                <a:solidFill>
                  <a:schemeClr val="tx1">
                    <a:lumMod val="75000"/>
                    <a:lumOff val="25000"/>
                  </a:schemeClr>
                </a:solidFill>
                <a:effectLst/>
              </a:rPr>
              <a:t>Model:</a:t>
            </a:r>
            <a:r>
              <a:rPr lang="en-US" sz="1900" b="0" i="0" u="none" strike="noStrike" dirty="0">
                <a:solidFill>
                  <a:schemeClr val="tx1">
                    <a:lumMod val="75000"/>
                    <a:lumOff val="25000"/>
                  </a:schemeClr>
                </a:solidFill>
                <a:effectLst/>
              </a:rPr>
              <a:t> A network of connected </a:t>
            </a:r>
            <a:r>
              <a:rPr lang="en-US" sz="1900" b="1" i="0" u="none" strike="noStrike" dirty="0">
                <a:solidFill>
                  <a:schemeClr val="tx1">
                    <a:lumMod val="75000"/>
                    <a:lumOff val="25000"/>
                  </a:schemeClr>
                </a:solidFill>
                <a:effectLst/>
              </a:rPr>
              <a:t>nodes</a:t>
            </a:r>
            <a:r>
              <a:rPr lang="en-US" sz="1900" b="0" i="0" u="none" strike="noStrike" dirty="0">
                <a:solidFill>
                  <a:schemeClr val="tx1">
                    <a:lumMod val="75000"/>
                    <a:lumOff val="25000"/>
                  </a:schemeClr>
                </a:solidFill>
                <a:effectLst/>
              </a:rPr>
              <a:t> and </a:t>
            </a:r>
            <a:r>
              <a:rPr lang="en-US" sz="1900" b="1" i="0" u="none" strike="noStrike" dirty="0">
                <a:solidFill>
                  <a:schemeClr val="tx1">
                    <a:lumMod val="75000"/>
                    <a:lumOff val="25000"/>
                  </a:schemeClr>
                </a:solidFill>
                <a:effectLst/>
              </a:rPr>
              <a:t>relationships</a:t>
            </a:r>
            <a:r>
              <a:rPr lang="en-US" sz="1900" b="0" i="0" u="none" strike="noStrike" dirty="0">
                <a:solidFill>
                  <a:schemeClr val="tx1">
                    <a:lumMod val="75000"/>
                    <a:lumOff val="25000"/>
                  </a:schemeClr>
                </a:solidFill>
                <a:effectLst/>
              </a:rPr>
              <a:t>.</a:t>
            </a:r>
          </a:p>
          <a:p>
            <a:pPr algn="ctr" defTabSz="914400">
              <a:lnSpc>
                <a:spcPct val="90000"/>
              </a:lnSpc>
              <a:spcBef>
                <a:spcPts val="1000"/>
              </a:spcBef>
              <a:buClr>
                <a:schemeClr val="accent2"/>
              </a:buClr>
            </a:pPr>
            <a:r>
              <a:rPr lang="en-US" sz="1900" b="1" i="0" u="none" strike="noStrike" dirty="0">
                <a:solidFill>
                  <a:schemeClr val="tx1">
                    <a:lumMod val="75000"/>
                    <a:lumOff val="25000"/>
                  </a:schemeClr>
                </a:solidFill>
                <a:effectLst/>
              </a:rPr>
              <a:t>Core Strength:</a:t>
            </a:r>
            <a:r>
              <a:rPr lang="en-US" sz="1900" b="0" i="0" u="none" strike="noStrike" dirty="0">
                <a:solidFill>
                  <a:schemeClr val="tx1">
                    <a:lumMod val="75000"/>
                    <a:lumOff val="25000"/>
                  </a:schemeClr>
                </a:solidFill>
                <a:effectLst/>
              </a:rPr>
              <a:t> Extremely fast for "multi-hop" queries that analyze </a:t>
            </a:r>
            <a:r>
              <a:rPr lang="en-US" sz="1900" b="1" i="0" u="none" strike="noStrike" dirty="0">
                <a:solidFill>
                  <a:schemeClr val="tx1">
                    <a:lumMod val="75000"/>
                    <a:lumOff val="25000"/>
                  </a:schemeClr>
                </a:solidFill>
                <a:effectLst/>
              </a:rPr>
              <a:t>deep, complex relationships</a:t>
            </a:r>
            <a:r>
              <a:rPr lang="en-US" sz="1900" b="0" i="0" u="none" strike="noStrike" dirty="0">
                <a:solidFill>
                  <a:schemeClr val="tx1">
                    <a:lumMod val="75000"/>
                    <a:lumOff val="25000"/>
                  </a:schemeClr>
                </a:solidFill>
                <a:effectLst/>
              </a:rPr>
              <a:t> and patterns.</a:t>
            </a:r>
          </a:p>
          <a:p>
            <a:pPr algn="ctr" defTabSz="914400">
              <a:lnSpc>
                <a:spcPct val="90000"/>
              </a:lnSpc>
              <a:spcBef>
                <a:spcPts val="1000"/>
              </a:spcBef>
              <a:buClr>
                <a:schemeClr val="accent2"/>
              </a:buClr>
            </a:pPr>
            <a:r>
              <a:rPr lang="en-US" sz="1900" b="1" i="0" u="none" strike="noStrike" dirty="0">
                <a:solidFill>
                  <a:schemeClr val="tx1">
                    <a:lumMod val="75000"/>
                    <a:lumOff val="25000"/>
                  </a:schemeClr>
                </a:solidFill>
                <a:effectLst/>
              </a:rPr>
              <a:t>Key Challenge:</a:t>
            </a:r>
            <a:r>
              <a:rPr lang="en-US" sz="1900" b="0" i="0" u="none" strike="noStrike" dirty="0">
                <a:solidFill>
                  <a:schemeClr val="tx1">
                    <a:lumMod val="75000"/>
                    <a:lumOff val="25000"/>
                  </a:schemeClr>
                </a:solidFill>
                <a:effectLst/>
              </a:rPr>
              <a:t> Can be less performant for certain full-database aggregations compared to mature SQL systems.</a:t>
            </a:r>
            <a:endParaRPr lang="en-US" sz="1900" dirty="0">
              <a:solidFill>
                <a:schemeClr val="tx1">
                  <a:lumMod val="75000"/>
                  <a:lumOff val="25000"/>
                </a:schemeClr>
              </a:solidFill>
            </a:endParaRPr>
          </a:p>
          <a:p>
            <a:pPr algn="ctr" defTabSz="914400">
              <a:lnSpc>
                <a:spcPct val="90000"/>
              </a:lnSpc>
              <a:spcBef>
                <a:spcPts val="1000"/>
              </a:spcBef>
              <a:buClr>
                <a:schemeClr val="accent2"/>
              </a:buClr>
            </a:pPr>
            <a:r>
              <a:rPr lang="en-US" sz="1900" b="1" i="0" u="none" strike="noStrike" dirty="0">
                <a:solidFill>
                  <a:schemeClr val="tx1">
                    <a:lumMod val="75000"/>
                    <a:lumOff val="25000"/>
                  </a:schemeClr>
                </a:solidFill>
                <a:effectLst/>
              </a:rPr>
              <a:t>Verdict : </a:t>
            </a:r>
            <a:r>
              <a:rPr lang="en-US" sz="1900" b="0" i="0" u="none" strike="noStrike" dirty="0">
                <a:solidFill>
                  <a:schemeClr val="tx1">
                    <a:lumMod val="75000"/>
                    <a:lumOff val="25000"/>
                  </a:schemeClr>
                </a:solidFill>
                <a:effectLst/>
              </a:rPr>
              <a:t>Use </a:t>
            </a:r>
            <a:r>
              <a:rPr lang="en-US" sz="1900" b="1" i="0" u="none" strike="noStrike" dirty="0">
                <a:solidFill>
                  <a:schemeClr val="tx1">
                    <a:lumMod val="75000"/>
                    <a:lumOff val="25000"/>
                  </a:schemeClr>
                </a:solidFill>
                <a:effectLst/>
              </a:rPr>
              <a:t>SQL</a:t>
            </a:r>
            <a:r>
              <a:rPr lang="en-US" sz="1900" b="0" i="0" u="none" strike="noStrike" dirty="0">
                <a:solidFill>
                  <a:schemeClr val="tx1">
                    <a:lumMod val="75000"/>
                    <a:lumOff val="25000"/>
                  </a:schemeClr>
                </a:solidFill>
                <a:effectLst/>
              </a:rPr>
              <a:t> for structured data and aggregations; use </a:t>
            </a:r>
            <a:r>
              <a:rPr lang="en-US" sz="1900" b="1" i="0" u="none" strike="noStrike" dirty="0">
                <a:solidFill>
                  <a:schemeClr val="tx1">
                    <a:lumMod val="75000"/>
                    <a:lumOff val="25000"/>
                  </a:schemeClr>
                </a:solidFill>
                <a:effectLst/>
              </a:rPr>
              <a:t>CQL</a:t>
            </a:r>
            <a:r>
              <a:rPr lang="en-US" sz="1900" b="0" i="0" u="none" strike="noStrike" dirty="0">
                <a:solidFill>
                  <a:schemeClr val="tx1">
                    <a:lumMod val="75000"/>
                    <a:lumOff val="25000"/>
                  </a:schemeClr>
                </a:solidFill>
                <a:effectLst/>
              </a:rPr>
              <a:t> for highly connected data where the relationships are key.</a:t>
            </a:r>
          </a:p>
          <a:p>
            <a:pPr indent="-228600" defTabSz="914400">
              <a:lnSpc>
                <a:spcPct val="90000"/>
              </a:lnSpc>
              <a:spcBef>
                <a:spcPts val="1000"/>
              </a:spcBef>
              <a:buClr>
                <a:schemeClr val="accent2"/>
              </a:buClr>
              <a:buFont typeface="Arial" panose="020B0604020202020204" pitchFamily="34" charset="0"/>
              <a:buChar char="•"/>
            </a:pPr>
            <a:endParaRPr lang="en-US" sz="1100" dirty="0">
              <a:solidFill>
                <a:schemeClr val="tx1">
                  <a:lumMod val="75000"/>
                  <a:lumOff val="25000"/>
                </a:schemeClr>
              </a:solidFill>
            </a:endParaRPr>
          </a:p>
        </p:txBody>
      </p:sp>
    </p:spTree>
    <p:extLst>
      <p:ext uri="{BB962C8B-B14F-4D97-AF65-F5344CB8AC3E}">
        <p14:creationId xmlns:p14="http://schemas.microsoft.com/office/powerpoint/2010/main" val="16470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2A9291-55AD-4DDC-8735-1BA5A1C98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3702A3-E683-3C30-F8DD-ECF7FE706AF3}"/>
              </a:ext>
            </a:extLst>
          </p:cNvPr>
          <p:cNvSpPr>
            <a:spLocks noGrp="1"/>
          </p:cNvSpPr>
          <p:nvPr>
            <p:ph type="title"/>
          </p:nvPr>
        </p:nvSpPr>
        <p:spPr>
          <a:xfrm>
            <a:off x="1752600" y="2542604"/>
            <a:ext cx="8686800" cy="1772793"/>
          </a:xfrm>
          <a:solidFill>
            <a:srgbClr val="FFFFFF"/>
          </a:solidFill>
          <a:ln>
            <a:solidFill>
              <a:srgbClr val="404040"/>
            </a:solidFill>
          </a:ln>
        </p:spPr>
        <p:txBody>
          <a:bodyPr vert="horz" wrap="square" lIns="274320" tIns="182880" rIns="274320" bIns="182880" rtlCol="0" anchorCtr="1">
            <a:normAutofit/>
          </a:bodyPr>
          <a:lstStyle/>
          <a:p>
            <a:br>
              <a:rPr lang="en-US" sz="3400" kern="1200" cap="all" spc="200" baseline="0">
                <a:latin typeface="+mj-lt"/>
                <a:ea typeface="+mj-ea"/>
                <a:cs typeface="+mj-cs"/>
              </a:rPr>
            </a:br>
            <a:r>
              <a:rPr lang="en-US" sz="3400" kern="1200" cap="all" spc="200" baseline="0">
                <a:latin typeface="+mj-lt"/>
                <a:ea typeface="+mj-ea"/>
                <a:cs typeface="+mj-cs"/>
              </a:rPr>
              <a:t>Q /  A - Session</a:t>
            </a:r>
            <a:br>
              <a:rPr lang="en-US" sz="3400" kern="1200" cap="all" spc="200" baseline="0">
                <a:latin typeface="+mj-lt"/>
                <a:ea typeface="+mj-ea"/>
                <a:cs typeface="+mj-cs"/>
              </a:rPr>
            </a:br>
            <a:endParaRPr lang="en-US" sz="3400" kern="1200" cap="all" spc="200" baseline="0">
              <a:latin typeface="+mj-lt"/>
              <a:ea typeface="+mj-ea"/>
              <a:cs typeface="+mj-cs"/>
            </a:endParaRPr>
          </a:p>
        </p:txBody>
      </p:sp>
    </p:spTree>
    <p:extLst>
      <p:ext uri="{BB962C8B-B14F-4D97-AF65-F5344CB8AC3E}">
        <p14:creationId xmlns:p14="http://schemas.microsoft.com/office/powerpoint/2010/main" val="356771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D60A4-3231-01CC-2449-9F52EED397C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Grocery Dataset Summary</a:t>
            </a:r>
            <a:endParaRPr lang="en-IE" sz="3000">
              <a:solidFill>
                <a:srgbClr val="FFFFFF"/>
              </a:solidFill>
            </a:endParaRPr>
          </a:p>
        </p:txBody>
      </p:sp>
      <p:sp>
        <p:nvSpPr>
          <p:cNvPr id="3" name="Content Placeholder 2">
            <a:extLst>
              <a:ext uri="{FF2B5EF4-FFF2-40B4-BE49-F238E27FC236}">
                <a16:creationId xmlns:a16="http://schemas.microsoft.com/office/drawing/2014/main" id="{FFEE6FDB-C507-5C0B-6469-15F49D502D3A}"/>
              </a:ext>
            </a:extLst>
          </p:cNvPr>
          <p:cNvSpPr>
            <a:spLocks noGrp="1"/>
          </p:cNvSpPr>
          <p:nvPr>
            <p:ph idx="1"/>
          </p:nvPr>
        </p:nvSpPr>
        <p:spPr>
          <a:xfrm>
            <a:off x="5591695" y="1402080"/>
            <a:ext cx="5320696" cy="4053840"/>
          </a:xfrm>
        </p:spPr>
        <p:txBody>
          <a:bodyPr anchor="ctr">
            <a:normAutofit/>
          </a:bodyPr>
          <a:lstStyle/>
          <a:p>
            <a:r>
              <a:rPr lang="en-US"/>
              <a:t>The Grocery Sales Database is a structured relational dataset designed for analyzing sales transactions, customer demographics, product details, employee records, and geographical information across multiple cities and countries. This dataset is ideal for data analysts, data scientists, and machine learning practitioners looking to explore sales trends, customer behaviors, and business insights.</a:t>
            </a:r>
            <a:endParaRPr lang="en-IE"/>
          </a:p>
        </p:txBody>
      </p:sp>
    </p:spTree>
    <p:extLst>
      <p:ext uri="{BB962C8B-B14F-4D97-AF65-F5344CB8AC3E}">
        <p14:creationId xmlns:p14="http://schemas.microsoft.com/office/powerpoint/2010/main" val="281802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D8D5-5C4F-3010-142A-EC882B4E00EA}"/>
              </a:ext>
            </a:extLst>
          </p:cNvPr>
          <p:cNvSpPr>
            <a:spLocks noGrp="1"/>
          </p:cNvSpPr>
          <p:nvPr>
            <p:ph type="title"/>
          </p:nvPr>
        </p:nvSpPr>
        <p:spPr>
          <a:xfrm>
            <a:off x="829781" y="2708804"/>
            <a:ext cx="3698803" cy="1440394"/>
          </a:xfrm>
          <a:prstGeom prst="ellipse">
            <a:avLst/>
          </a:prstGeom>
          <a:noFill/>
          <a:ln>
            <a:solidFill>
              <a:schemeClr val="tx1"/>
            </a:solidFill>
          </a:ln>
        </p:spPr>
        <p:txBody>
          <a:bodyPr>
            <a:normAutofit fontScale="90000"/>
          </a:bodyPr>
          <a:lstStyle/>
          <a:p>
            <a:r>
              <a:rPr lang="en-US" sz="1700" dirty="0">
                <a:solidFill>
                  <a:schemeClr val="tx1"/>
                </a:solidFill>
              </a:rPr>
              <a:t>Dataset </a:t>
            </a:r>
            <a:br>
              <a:rPr lang="en-US" sz="1700" dirty="0">
                <a:solidFill>
                  <a:schemeClr val="tx1"/>
                </a:solidFill>
              </a:rPr>
            </a:br>
            <a:r>
              <a:rPr lang="en-US" sz="1700" dirty="0">
                <a:solidFill>
                  <a:schemeClr val="tx1"/>
                </a:solidFill>
              </a:rPr>
              <a:t>ETL Considerations</a:t>
            </a:r>
            <a:endParaRPr lang="en-IE" sz="1700" dirty="0">
              <a:solidFill>
                <a:schemeClr val="tx1"/>
              </a:solidFill>
            </a:endParaRPr>
          </a:p>
        </p:txBody>
      </p:sp>
      <p:sp>
        <p:nvSpPr>
          <p:cNvPr id="12" name="Rectangle 11">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3480E6-43A9-5973-C8AD-387223F3EF14}"/>
              </a:ext>
            </a:extLst>
          </p:cNvPr>
          <p:cNvSpPr>
            <a:spLocks noGrp="1"/>
          </p:cNvSpPr>
          <p:nvPr>
            <p:ph idx="1"/>
          </p:nvPr>
        </p:nvSpPr>
        <p:spPr>
          <a:xfrm>
            <a:off x="6049182" y="802638"/>
            <a:ext cx="5408696" cy="5252722"/>
          </a:xfrm>
        </p:spPr>
        <p:txBody>
          <a:bodyPr anchor="ctr">
            <a:normAutofit/>
          </a:bodyPr>
          <a:lstStyle/>
          <a:p>
            <a:pPr marL="0" indent="0">
              <a:lnSpc>
                <a:spcPct val="90000"/>
              </a:lnSpc>
              <a:buNone/>
            </a:pPr>
            <a:r>
              <a:rPr lang="en-US" sz="1500">
                <a:solidFill>
                  <a:schemeClr val="bg1"/>
                </a:solidFill>
              </a:rPr>
              <a:t>During our ETL process, we identified a few data quality aspects typical of real-world datasets:</a:t>
            </a:r>
          </a:p>
          <a:p>
            <a:pPr marL="0" indent="0">
              <a:lnSpc>
                <a:spcPct val="90000"/>
              </a:lnSpc>
              <a:buNone/>
            </a:pPr>
            <a:endParaRPr lang="en-US" sz="1500">
              <a:solidFill>
                <a:schemeClr val="bg1"/>
              </a:solidFill>
            </a:endParaRPr>
          </a:p>
          <a:p>
            <a:pPr>
              <a:lnSpc>
                <a:spcPct val="90000"/>
              </a:lnSpc>
            </a:pPr>
            <a:r>
              <a:rPr lang="en-US" sz="1500" b="1">
                <a:solidFill>
                  <a:schemeClr val="bg1"/>
                </a:solidFill>
              </a:rPr>
              <a:t>Missing Values: </a:t>
            </a:r>
            <a:r>
              <a:rPr lang="en-US" sz="1500">
                <a:solidFill>
                  <a:schemeClr val="bg1"/>
                </a:solidFill>
              </a:rPr>
              <a:t>The SalesDate column in sales.csv had NULL values, requiring handling (filtering or mapping to an "Unknown" dimension member).</a:t>
            </a:r>
          </a:p>
          <a:p>
            <a:pPr marL="0" indent="0">
              <a:lnSpc>
                <a:spcPct val="90000"/>
              </a:lnSpc>
              <a:buNone/>
            </a:pPr>
            <a:endParaRPr lang="en-US" sz="1500">
              <a:solidFill>
                <a:schemeClr val="bg1"/>
              </a:solidFill>
            </a:endParaRPr>
          </a:p>
          <a:p>
            <a:pPr>
              <a:lnSpc>
                <a:spcPct val="90000"/>
              </a:lnSpc>
            </a:pPr>
            <a:r>
              <a:rPr lang="en-US" sz="1500" b="1">
                <a:solidFill>
                  <a:schemeClr val="bg1"/>
                </a:solidFill>
              </a:rPr>
              <a:t>Incomplete Calculations: </a:t>
            </a:r>
            <a:r>
              <a:rPr lang="en-US" sz="1500">
                <a:solidFill>
                  <a:schemeClr val="bg1"/>
                </a:solidFill>
              </a:rPr>
              <a:t>The TotalPrice in sales.csv was 0, necessitating derivation from Quantity and UnitPrice.</a:t>
            </a:r>
          </a:p>
          <a:p>
            <a:pPr>
              <a:lnSpc>
                <a:spcPct val="90000"/>
              </a:lnSpc>
            </a:pPr>
            <a:endParaRPr lang="en-US" sz="1500">
              <a:solidFill>
                <a:schemeClr val="bg1"/>
              </a:solidFill>
            </a:endParaRPr>
          </a:p>
          <a:p>
            <a:pPr>
              <a:lnSpc>
                <a:spcPct val="90000"/>
              </a:lnSpc>
            </a:pPr>
            <a:r>
              <a:rPr lang="en-US" sz="1500" b="1">
                <a:solidFill>
                  <a:schemeClr val="bg1"/>
                </a:solidFill>
              </a:rPr>
              <a:t>Data Type Alignment: </a:t>
            </a:r>
            <a:r>
              <a:rPr lang="en-US" sz="1500">
                <a:solidFill>
                  <a:schemeClr val="bg1"/>
                </a:solidFill>
              </a:rPr>
              <a:t>Mismatches in integer sizes (e.g., SMALLINT vs. INT) and string types (e.g., CHAR padding) between source and destination required careful handling.</a:t>
            </a:r>
          </a:p>
          <a:p>
            <a:pPr>
              <a:lnSpc>
                <a:spcPct val="90000"/>
              </a:lnSpc>
            </a:pPr>
            <a:endParaRPr lang="en-US" sz="1500">
              <a:solidFill>
                <a:schemeClr val="bg1"/>
              </a:solidFill>
            </a:endParaRPr>
          </a:p>
          <a:p>
            <a:pPr>
              <a:lnSpc>
                <a:spcPct val="90000"/>
              </a:lnSpc>
            </a:pPr>
            <a:r>
              <a:rPr lang="en-US" sz="1500" b="1">
                <a:solidFill>
                  <a:schemeClr val="bg1"/>
                </a:solidFill>
              </a:rPr>
              <a:t>Scale of Data: </a:t>
            </a:r>
            <a:r>
              <a:rPr lang="en-US" sz="1500">
                <a:solidFill>
                  <a:schemeClr val="bg1"/>
                </a:solidFill>
              </a:rPr>
              <a:t>With 6.6 million rows in sales.csv, we were unable to run SSRS reports for the whole data, so we had drop rows and made our row count 5000 rows. </a:t>
            </a:r>
            <a:endParaRPr lang="en-IE" sz="1500">
              <a:solidFill>
                <a:schemeClr val="bg1"/>
              </a:solidFill>
            </a:endParaRPr>
          </a:p>
        </p:txBody>
      </p:sp>
    </p:spTree>
    <p:extLst>
      <p:ext uri="{BB962C8B-B14F-4D97-AF65-F5344CB8AC3E}">
        <p14:creationId xmlns:p14="http://schemas.microsoft.com/office/powerpoint/2010/main" val="38017725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150-C852-4384-C7F6-29128511D935}"/>
              </a:ext>
            </a:extLst>
          </p:cNvPr>
          <p:cNvSpPr>
            <a:spLocks noGrp="1"/>
          </p:cNvSpPr>
          <p:nvPr>
            <p:ph type="title"/>
          </p:nvPr>
        </p:nvSpPr>
        <p:spPr>
          <a:xfrm>
            <a:off x="0" y="524616"/>
            <a:ext cx="4325112" cy="1049235"/>
          </a:xfrm>
        </p:spPr>
        <p:txBody>
          <a:bodyPr vert="horz" lIns="91440" tIns="45720" rIns="91440" bIns="0" rtlCol="0">
            <a:normAutofit/>
          </a:bodyPr>
          <a:lstStyle/>
          <a:p>
            <a:r>
              <a:rPr lang="en-US" sz="2800" dirty="0" err="1"/>
              <a:t>DaTA</a:t>
            </a:r>
            <a:r>
              <a:rPr lang="en-US" sz="2800" dirty="0"/>
              <a:t> WAREHOUSE DESIGN</a:t>
            </a:r>
          </a:p>
        </p:txBody>
      </p:sp>
      <p:pic>
        <p:nvPicPr>
          <p:cNvPr id="18" name="Content Placeholder 17">
            <a:extLst>
              <a:ext uri="{FF2B5EF4-FFF2-40B4-BE49-F238E27FC236}">
                <a16:creationId xmlns:a16="http://schemas.microsoft.com/office/drawing/2014/main" id="{3A9A54FA-6382-9749-EB7E-A61FAE3D2A6C}"/>
              </a:ext>
            </a:extLst>
          </p:cNvPr>
          <p:cNvPicPr>
            <a:picLocks noGrp="1" noChangeAspect="1"/>
          </p:cNvPicPr>
          <p:nvPr>
            <p:ph idx="1"/>
          </p:nvPr>
        </p:nvPicPr>
        <p:blipFill>
          <a:blip r:embed="rId2"/>
          <a:stretch>
            <a:fillRect/>
          </a:stretch>
        </p:blipFill>
        <p:spPr>
          <a:xfrm>
            <a:off x="6080" y="2013640"/>
            <a:ext cx="4319032" cy="3879954"/>
          </a:xfrm>
          <a:prstGeom prst="rect">
            <a:avLst/>
          </a:prstGeom>
        </p:spPr>
      </p:pic>
      <p:pic>
        <p:nvPicPr>
          <p:cNvPr id="6" name="Content Placeholder 3" descr="A diagram of a company">
            <a:extLst>
              <a:ext uri="{FF2B5EF4-FFF2-40B4-BE49-F238E27FC236}">
                <a16:creationId xmlns:a16="http://schemas.microsoft.com/office/drawing/2014/main" id="{711916EE-F155-3D15-2C9C-A5DDBA7EA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112" y="-1"/>
            <a:ext cx="7866889" cy="6858001"/>
          </a:xfrm>
          <a:prstGeom prst="rect">
            <a:avLst/>
          </a:prstGeom>
        </p:spPr>
      </p:pic>
    </p:spTree>
    <p:extLst>
      <p:ext uri="{BB962C8B-B14F-4D97-AF65-F5344CB8AC3E}">
        <p14:creationId xmlns:p14="http://schemas.microsoft.com/office/powerpoint/2010/main" val="398809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B33A-45E8-39D3-5BB6-6550102510F5}"/>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Populating Product Dimension</a:t>
            </a:r>
          </a:p>
        </p:txBody>
      </p:sp>
      <p:pic>
        <p:nvPicPr>
          <p:cNvPr id="4" name="Content Placeholder 3" descr="A screenshot of a computer&#10;&#10;Description automatically generated">
            <a:extLst>
              <a:ext uri="{FF2B5EF4-FFF2-40B4-BE49-F238E27FC236}">
                <a16:creationId xmlns:a16="http://schemas.microsoft.com/office/drawing/2014/main" id="{D3669FBE-D19E-CFF9-6495-BC241B3A8CF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r="3"/>
          <a:stretch>
            <a:fillRect/>
          </a:stretch>
        </p:blipFill>
        <p:spPr>
          <a:xfrm>
            <a:off x="20" y="10"/>
            <a:ext cx="12191675" cy="6857990"/>
          </a:xfrm>
          <a:prstGeom prst="rect">
            <a:avLst/>
          </a:prstGeom>
        </p:spPr>
      </p:pic>
    </p:spTree>
    <p:extLst>
      <p:ext uri="{BB962C8B-B14F-4D97-AF65-F5344CB8AC3E}">
        <p14:creationId xmlns:p14="http://schemas.microsoft.com/office/powerpoint/2010/main" val="66478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0E4D-0429-899E-F98E-26984FB0D698}"/>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Customer Dimension</a:t>
            </a:r>
          </a:p>
        </p:txBody>
      </p:sp>
      <p:pic>
        <p:nvPicPr>
          <p:cNvPr id="4" name="Content Placeholder 3" descr="A screenshot of a computer&#10;&#10;Description automatically generated">
            <a:extLst>
              <a:ext uri="{FF2B5EF4-FFF2-40B4-BE49-F238E27FC236}">
                <a16:creationId xmlns:a16="http://schemas.microsoft.com/office/drawing/2014/main" id="{C16A9ABB-C3F7-F244-3AFB-EEF4573DAA3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r="3"/>
          <a:stretch>
            <a:fillRect/>
          </a:stretch>
        </p:blipFill>
        <p:spPr>
          <a:xfrm>
            <a:off x="20" y="10"/>
            <a:ext cx="12191675" cy="6857990"/>
          </a:xfrm>
          <a:prstGeom prst="rect">
            <a:avLst/>
          </a:prstGeom>
        </p:spPr>
      </p:pic>
    </p:spTree>
    <p:extLst>
      <p:ext uri="{BB962C8B-B14F-4D97-AF65-F5344CB8AC3E}">
        <p14:creationId xmlns:p14="http://schemas.microsoft.com/office/powerpoint/2010/main" val="305411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BB3-4ACC-1E45-E1A6-A20D21EEFDFD}"/>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Employee Dimension</a:t>
            </a:r>
          </a:p>
        </p:txBody>
      </p:sp>
      <p:pic>
        <p:nvPicPr>
          <p:cNvPr id="4" name="Content Placeholder 3" descr="A screenshot of a computer&#10;&#10;Description automatically generated">
            <a:extLst>
              <a:ext uri="{FF2B5EF4-FFF2-40B4-BE49-F238E27FC236}">
                <a16:creationId xmlns:a16="http://schemas.microsoft.com/office/drawing/2014/main" id="{5BDE73E4-EF2C-25BD-CB54-CE751AD94A1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r="3"/>
          <a:stretch>
            <a:fillRect/>
          </a:stretch>
        </p:blipFill>
        <p:spPr>
          <a:xfrm>
            <a:off x="20" y="10"/>
            <a:ext cx="12191675" cy="6857990"/>
          </a:xfrm>
          <a:prstGeom prst="rect">
            <a:avLst/>
          </a:prstGeom>
        </p:spPr>
      </p:pic>
    </p:spTree>
    <p:extLst>
      <p:ext uri="{BB962C8B-B14F-4D97-AF65-F5344CB8AC3E}">
        <p14:creationId xmlns:p14="http://schemas.microsoft.com/office/powerpoint/2010/main" val="426992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4D72-C01D-1392-C2B6-ECC80A853ED2}"/>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Fact Table</a:t>
            </a:r>
          </a:p>
        </p:txBody>
      </p:sp>
      <p:pic>
        <p:nvPicPr>
          <p:cNvPr id="4" name="Content Placeholder 3" descr="A screenshot of a computer&#10;&#10;Description automatically generated">
            <a:extLst>
              <a:ext uri="{FF2B5EF4-FFF2-40B4-BE49-F238E27FC236}">
                <a16:creationId xmlns:a16="http://schemas.microsoft.com/office/drawing/2014/main" id="{FBC0065A-CDB8-7EFE-8946-AE6A5ED26A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r="3"/>
          <a:stretch>
            <a:fillRect/>
          </a:stretch>
        </p:blipFill>
        <p:spPr>
          <a:xfrm>
            <a:off x="20" y="10"/>
            <a:ext cx="12191675" cy="6857990"/>
          </a:xfrm>
          <a:prstGeom prst="rect">
            <a:avLst/>
          </a:prstGeom>
        </p:spPr>
      </p:pic>
    </p:spTree>
    <p:extLst>
      <p:ext uri="{BB962C8B-B14F-4D97-AF65-F5344CB8AC3E}">
        <p14:creationId xmlns:p14="http://schemas.microsoft.com/office/powerpoint/2010/main" val="343768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88C7-0E49-DB56-8918-901BBE698C64}"/>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Reports - Demo</a:t>
            </a:r>
          </a:p>
        </p:txBody>
      </p:sp>
      <p:pic>
        <p:nvPicPr>
          <p:cNvPr id="7" name="Graphic 6" descr="Teacher">
            <a:extLst>
              <a:ext uri="{FF2B5EF4-FFF2-40B4-BE49-F238E27FC236}">
                <a16:creationId xmlns:a16="http://schemas.microsoft.com/office/drawing/2014/main" id="{B435BC8E-011E-B100-794A-B61A56A011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40825968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92</TotalTime>
  <Words>381</Words>
  <Application>Microsoft Macintosh PowerPoint</Application>
  <PresentationFormat>Widescreen</PresentationFormat>
  <Paragraphs>39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Gill Sans MT</vt:lpstr>
      <vt:lpstr>Parcel</vt:lpstr>
      <vt:lpstr>Data Storage Solutions</vt:lpstr>
      <vt:lpstr>Grocery Dataset Summary</vt:lpstr>
      <vt:lpstr>Dataset  ETL Considerations</vt:lpstr>
      <vt:lpstr>DaTA WAREHOUSE DESIGN</vt:lpstr>
      <vt:lpstr>Populating Product Dimension</vt:lpstr>
      <vt:lpstr>Customer Dimension</vt:lpstr>
      <vt:lpstr>Employee Dimension</vt:lpstr>
      <vt:lpstr>Fact Table</vt:lpstr>
      <vt:lpstr>Reports - Demo</vt:lpstr>
      <vt:lpstr>SSRS Report   TOP 10 Products SOLD </vt:lpstr>
      <vt:lpstr>Tableau    Dashboard</vt:lpstr>
      <vt:lpstr>PowerPoint Presentation</vt:lpstr>
      <vt:lpstr>SQL vs. CQL: Performance Comparison</vt:lpstr>
      <vt:lpstr> Q /  A - Session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Sandeep Sakthivel</dc:creator>
  <cp:lastModifiedBy>BIMAL CHITTALUMMOODU BIJU</cp:lastModifiedBy>
  <cp:revision>5</cp:revision>
  <dcterms:created xsi:type="dcterms:W3CDTF">2025-08-05T21:50:07Z</dcterms:created>
  <dcterms:modified xsi:type="dcterms:W3CDTF">2025-08-08T21:37:38Z</dcterms:modified>
</cp:coreProperties>
</file>