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2"/>
  </p:notesMasterIdLst>
  <p:sldIdLst>
    <p:sldId id="259" r:id="rId2"/>
    <p:sldId id="257" r:id="rId3"/>
    <p:sldId id="260" r:id="rId4"/>
    <p:sldId id="258" r:id="rId5"/>
    <p:sldId id="261" r:id="rId6"/>
    <p:sldId id="262" r:id="rId7"/>
    <p:sldId id="263" r:id="rId8"/>
    <p:sldId id="264"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35"/>
  </p:normalViewPr>
  <p:slideViewPr>
    <p:cSldViewPr snapToGrid="0">
      <p:cViewPr varScale="1">
        <p:scale>
          <a:sx n="94" d="100"/>
          <a:sy n="94" d="100"/>
        </p:scale>
        <p:origin x="208"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447BC-87A5-46FF-94C6-0FC163459926}" type="datetimeFigureOut">
              <a:rPr lang="en-IE" smtClean="0"/>
              <a:t>08/08/2025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17928-D41F-475F-BEB5-74ED1E9F9E8A}" type="slidenum">
              <a:rPr lang="en-IE" smtClean="0"/>
              <a:t>‹#›</a:t>
            </a:fld>
            <a:endParaRPr lang="en-IE"/>
          </a:p>
        </p:txBody>
      </p:sp>
    </p:spTree>
    <p:extLst>
      <p:ext uri="{BB962C8B-B14F-4D97-AF65-F5344CB8AC3E}">
        <p14:creationId xmlns:p14="http://schemas.microsoft.com/office/powerpoint/2010/main" val="3864282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7E17928-D41F-475F-BEB5-74ED1E9F9E8A}" type="slidenum">
              <a:rPr lang="en-IE" smtClean="0"/>
              <a:t>8</a:t>
            </a:fld>
            <a:endParaRPr lang="en-IE"/>
          </a:p>
        </p:txBody>
      </p:sp>
    </p:spTree>
    <p:extLst>
      <p:ext uri="{BB962C8B-B14F-4D97-AF65-F5344CB8AC3E}">
        <p14:creationId xmlns:p14="http://schemas.microsoft.com/office/powerpoint/2010/main" val="2881279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8/8/25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9590046-DA73-4BBF-84B5-C08E6F75191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1447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8/8/25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852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8/8/25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232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8/8/25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42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8/8/25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92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8/8/25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953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8/8/25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405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8/8/25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858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8/8/25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2115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8/8/25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167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485584D-7D79-4248-9986-4CA35242F944}" type="datetimeFigureOut">
              <a:rPr lang="en-US" smtClean="0"/>
              <a:t>8/8/25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473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485584D-7D79-4248-9986-4CA35242F944}" type="datetimeFigureOut">
              <a:rPr lang="en-US" smtClean="0"/>
              <a:t>8/8/25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9590046-DA73-4BBF-84B5-C08E6F75191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9990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A22-3D35-8A4D-49EB-83A4BD426C7E}"/>
              </a:ext>
            </a:extLst>
          </p:cNvPr>
          <p:cNvSpPr>
            <a:spLocks noGrp="1"/>
          </p:cNvSpPr>
          <p:nvPr>
            <p:ph type="ctrTitle"/>
          </p:nvPr>
        </p:nvSpPr>
        <p:spPr>
          <a:xfrm>
            <a:off x="78060" y="2118732"/>
            <a:ext cx="12333248" cy="1208064"/>
          </a:xfrm>
        </p:spPr>
        <p:txBody>
          <a:bodyPr>
            <a:normAutofit/>
          </a:bodyPr>
          <a:lstStyle/>
          <a:p>
            <a:pPr algn="ctr"/>
            <a:r>
              <a:rPr lang="en-US" dirty="0"/>
              <a:t>Data Storage Solutions</a:t>
            </a:r>
            <a:endParaRPr lang="en-IE" dirty="0"/>
          </a:p>
        </p:txBody>
      </p:sp>
      <p:sp>
        <p:nvSpPr>
          <p:cNvPr id="3" name="Subtitle 2">
            <a:extLst>
              <a:ext uri="{FF2B5EF4-FFF2-40B4-BE49-F238E27FC236}">
                <a16:creationId xmlns:a16="http://schemas.microsoft.com/office/drawing/2014/main" id="{0CA65A0A-2685-AD91-56C2-AAB33B351F12}"/>
              </a:ext>
            </a:extLst>
          </p:cNvPr>
          <p:cNvSpPr>
            <a:spLocks noGrp="1"/>
          </p:cNvSpPr>
          <p:nvPr>
            <p:ph type="subTitle" idx="1"/>
          </p:nvPr>
        </p:nvSpPr>
        <p:spPr>
          <a:xfrm>
            <a:off x="1505415" y="3531204"/>
            <a:ext cx="10370634" cy="1375333"/>
          </a:xfrm>
        </p:spPr>
        <p:txBody>
          <a:bodyPr/>
          <a:lstStyle/>
          <a:p>
            <a:pPr algn="ctr"/>
            <a:endParaRPr lang="en-US" dirty="0"/>
          </a:p>
          <a:p>
            <a:pPr algn="ctr"/>
            <a:r>
              <a:rPr lang="en-US" dirty="0"/>
              <a:t>Sri Sandeep SAKthivel, </a:t>
            </a:r>
            <a:r>
              <a:rPr lang="en-IN" dirty="0"/>
              <a:t>Chittalummoodu Biju Bimal </a:t>
            </a:r>
            <a:r>
              <a:rPr lang="en-US" dirty="0"/>
              <a:t>, Harsha Chowdhary</a:t>
            </a:r>
          </a:p>
          <a:p>
            <a:pPr algn="ctr"/>
            <a:endParaRPr lang="en-IE" dirty="0"/>
          </a:p>
        </p:txBody>
      </p:sp>
    </p:spTree>
    <p:extLst>
      <p:ext uri="{BB962C8B-B14F-4D97-AF65-F5344CB8AC3E}">
        <p14:creationId xmlns:p14="http://schemas.microsoft.com/office/powerpoint/2010/main" val="2920899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pic>
        <p:nvPicPr>
          <p:cNvPr id="11" name="Picture 1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1" name="Rectangle 20">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3702A3-E683-3C30-F8DD-ECF7FE706AF3}"/>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br>
              <a:rPr lang="en-US" cap="all" dirty="0">
                <a:solidFill>
                  <a:schemeClr val="accent1"/>
                </a:solidFill>
              </a:rPr>
            </a:br>
            <a:r>
              <a:rPr lang="en-US" cap="all" dirty="0">
                <a:solidFill>
                  <a:schemeClr val="accent1"/>
                </a:solidFill>
              </a:rPr>
              <a:t>Q /  A - Session</a:t>
            </a:r>
            <a:br>
              <a:rPr lang="en-US" cap="all" dirty="0">
                <a:solidFill>
                  <a:schemeClr val="accent1"/>
                </a:solidFill>
              </a:rPr>
            </a:br>
            <a:endParaRPr lang="en-US" dirty="0">
              <a:solidFill>
                <a:srgbClr val="454545"/>
              </a:solidFill>
            </a:endParaRPr>
          </a:p>
        </p:txBody>
      </p:sp>
      <p:sp>
        <p:nvSpPr>
          <p:cNvPr id="4" name="Text Placeholder 3">
            <a:extLst>
              <a:ext uri="{FF2B5EF4-FFF2-40B4-BE49-F238E27FC236}">
                <a16:creationId xmlns:a16="http://schemas.microsoft.com/office/drawing/2014/main" id="{953D1F43-81EA-1D0F-EF69-1A343F3EE563}"/>
              </a:ext>
            </a:extLst>
          </p:cNvPr>
          <p:cNvSpPr>
            <a:spLocks noGrp="1"/>
          </p:cNvSpPr>
          <p:nvPr>
            <p:ph type="body" idx="1"/>
          </p:nvPr>
        </p:nvSpPr>
        <p:spPr>
          <a:xfrm>
            <a:off x="1535372" y="4133234"/>
            <a:ext cx="9120954" cy="744373"/>
          </a:xfrm>
        </p:spPr>
        <p:txBody>
          <a:bodyPr vert="horz" lIns="91440" tIns="91440" rIns="91440" bIns="91440" rtlCol="0">
            <a:normAutofit/>
          </a:bodyPr>
          <a:lstStyle/>
          <a:p>
            <a:pPr algn="ctr"/>
            <a:endParaRPr lang="en-US" cap="all" dirty="0">
              <a:solidFill>
                <a:schemeClr val="accent1"/>
              </a:solidFill>
            </a:endParaRPr>
          </a:p>
        </p:txBody>
      </p:sp>
      <p:pic>
        <p:nvPicPr>
          <p:cNvPr id="27" name="Picture 26">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7145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60A4-3231-01CC-2449-9F52EED397C5}"/>
              </a:ext>
            </a:extLst>
          </p:cNvPr>
          <p:cNvSpPr>
            <a:spLocks noGrp="1"/>
          </p:cNvSpPr>
          <p:nvPr>
            <p:ph type="title"/>
          </p:nvPr>
        </p:nvSpPr>
        <p:spPr/>
        <p:txBody>
          <a:bodyPr/>
          <a:lstStyle/>
          <a:p>
            <a:r>
              <a:rPr lang="en-US" dirty="0"/>
              <a:t>Grocery Dataset Summary</a:t>
            </a:r>
            <a:endParaRPr lang="en-IE" dirty="0"/>
          </a:p>
        </p:txBody>
      </p:sp>
      <p:sp>
        <p:nvSpPr>
          <p:cNvPr id="3" name="Content Placeholder 2">
            <a:extLst>
              <a:ext uri="{FF2B5EF4-FFF2-40B4-BE49-F238E27FC236}">
                <a16:creationId xmlns:a16="http://schemas.microsoft.com/office/drawing/2014/main" id="{FFEE6FDB-C507-5C0B-6469-15F49D502D3A}"/>
              </a:ext>
            </a:extLst>
          </p:cNvPr>
          <p:cNvSpPr>
            <a:spLocks noGrp="1"/>
          </p:cNvSpPr>
          <p:nvPr>
            <p:ph idx="1"/>
          </p:nvPr>
        </p:nvSpPr>
        <p:spPr/>
        <p:txBody>
          <a:bodyPr/>
          <a:lstStyle/>
          <a:p>
            <a:r>
              <a:rPr lang="en-US" dirty="0"/>
              <a:t>The Grocery Sales Database is a structured relational dataset designed for analyzing sales transactions, customer demographics, product details, employee records, and geographical information across multiple cities and countries. This dataset is ideal for data analysts, data scientists, and machine learning practitioners looking to explore sales trends, customer behaviors, and business insights.</a:t>
            </a:r>
            <a:endParaRPr lang="en-IE" dirty="0"/>
          </a:p>
        </p:txBody>
      </p:sp>
    </p:spTree>
    <p:extLst>
      <p:ext uri="{BB962C8B-B14F-4D97-AF65-F5344CB8AC3E}">
        <p14:creationId xmlns:p14="http://schemas.microsoft.com/office/powerpoint/2010/main" val="281802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D8D5-5C4F-3010-142A-EC882B4E00EA}"/>
              </a:ext>
            </a:extLst>
          </p:cNvPr>
          <p:cNvSpPr>
            <a:spLocks noGrp="1"/>
          </p:cNvSpPr>
          <p:nvPr>
            <p:ph type="title"/>
          </p:nvPr>
        </p:nvSpPr>
        <p:spPr/>
        <p:txBody>
          <a:bodyPr/>
          <a:lstStyle/>
          <a:p>
            <a:r>
              <a:rPr lang="en-US" dirty="0"/>
              <a:t>Dataset ETL Considerations</a:t>
            </a:r>
            <a:endParaRPr lang="en-IE" dirty="0"/>
          </a:p>
        </p:txBody>
      </p:sp>
      <p:sp>
        <p:nvSpPr>
          <p:cNvPr id="3" name="Content Placeholder 2">
            <a:extLst>
              <a:ext uri="{FF2B5EF4-FFF2-40B4-BE49-F238E27FC236}">
                <a16:creationId xmlns:a16="http://schemas.microsoft.com/office/drawing/2014/main" id="{D13480E6-43A9-5973-C8AD-387223F3EF14}"/>
              </a:ext>
            </a:extLst>
          </p:cNvPr>
          <p:cNvSpPr>
            <a:spLocks noGrp="1"/>
          </p:cNvSpPr>
          <p:nvPr>
            <p:ph idx="1"/>
          </p:nvPr>
        </p:nvSpPr>
        <p:spPr/>
        <p:txBody>
          <a:bodyPr>
            <a:normAutofit fontScale="92500" lnSpcReduction="10000"/>
          </a:bodyPr>
          <a:lstStyle/>
          <a:p>
            <a:pPr marL="0" indent="0">
              <a:buNone/>
            </a:pPr>
            <a:r>
              <a:rPr lang="en-US" dirty="0"/>
              <a:t>During our ETL process, we identified a few data quality aspects typical of real-world datasets:</a:t>
            </a:r>
          </a:p>
          <a:p>
            <a:r>
              <a:rPr lang="en-US" b="1" dirty="0"/>
              <a:t>Missing Values: </a:t>
            </a:r>
            <a:r>
              <a:rPr lang="en-US" dirty="0"/>
              <a:t>The </a:t>
            </a:r>
            <a:r>
              <a:rPr lang="en-US" dirty="0" err="1"/>
              <a:t>SalesDate</a:t>
            </a:r>
            <a:r>
              <a:rPr lang="en-US" dirty="0"/>
              <a:t> column in sales.csv had NULL values, requiring handling (filtering or mapping to an "Unknown" dimension member).</a:t>
            </a:r>
          </a:p>
          <a:p>
            <a:r>
              <a:rPr lang="en-US" b="1" dirty="0"/>
              <a:t>Incomplete Calculations: </a:t>
            </a:r>
            <a:r>
              <a:rPr lang="en-US" dirty="0"/>
              <a:t>The </a:t>
            </a:r>
            <a:r>
              <a:rPr lang="en-US" dirty="0" err="1"/>
              <a:t>TotalPrice</a:t>
            </a:r>
            <a:r>
              <a:rPr lang="en-US" dirty="0"/>
              <a:t> in sales.csv was 0, necessitating derivation from Quantity and </a:t>
            </a:r>
            <a:r>
              <a:rPr lang="en-US" dirty="0" err="1"/>
              <a:t>UnitPrice</a:t>
            </a:r>
            <a:r>
              <a:rPr lang="en-US" dirty="0"/>
              <a:t>.</a:t>
            </a:r>
          </a:p>
          <a:p>
            <a:r>
              <a:rPr lang="en-US" b="1" dirty="0"/>
              <a:t>Data Type Alignment: </a:t>
            </a:r>
            <a:r>
              <a:rPr lang="en-US" dirty="0"/>
              <a:t>Mismatches in integer sizes (e.g., SMALLINT vs. INT) and string types (e.g., CHAR padding) between source and destination required careful handling.</a:t>
            </a:r>
          </a:p>
          <a:p>
            <a:r>
              <a:rPr lang="en-US" b="1" dirty="0"/>
              <a:t>Scale of Data: </a:t>
            </a:r>
            <a:r>
              <a:rPr lang="en-US" dirty="0"/>
              <a:t>With 6.6 million rows in sales.csv, we were unable to run SSRS reports for the whole data, so we had drop rows and made our row count 5000 rows. </a:t>
            </a:r>
            <a:endParaRPr lang="en-IE" dirty="0"/>
          </a:p>
        </p:txBody>
      </p:sp>
    </p:spTree>
    <p:extLst>
      <p:ext uri="{BB962C8B-B14F-4D97-AF65-F5344CB8AC3E}">
        <p14:creationId xmlns:p14="http://schemas.microsoft.com/office/powerpoint/2010/main" val="380177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A3150-C852-4384-C7F6-29128511D935}"/>
              </a:ext>
            </a:extLst>
          </p:cNvPr>
          <p:cNvSpPr>
            <a:spLocks noGrp="1"/>
          </p:cNvSpPr>
          <p:nvPr>
            <p:ph type="title"/>
          </p:nvPr>
        </p:nvSpPr>
        <p:spPr>
          <a:xfrm>
            <a:off x="1451580" y="804519"/>
            <a:ext cx="4325112" cy="1049235"/>
          </a:xfrm>
        </p:spPr>
        <p:txBody>
          <a:bodyPr vert="horz" lIns="91440" tIns="45720" rIns="91440" bIns="0" rtlCol="0">
            <a:normAutofit/>
          </a:bodyPr>
          <a:lstStyle/>
          <a:p>
            <a:r>
              <a:rPr lang="en-US" sz="2800"/>
              <a:t>DaTA WAREHOUSE DESIGN</a:t>
            </a:r>
          </a:p>
        </p:txBody>
      </p:sp>
      <p:cxnSp>
        <p:nvCxnSpPr>
          <p:cNvPr id="15" name="Straight Connector 14">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 name="Content Placeholder 3" descr="A diagram of a company">
            <a:extLst>
              <a:ext uri="{FF2B5EF4-FFF2-40B4-BE49-F238E27FC236}">
                <a16:creationId xmlns:a16="http://schemas.microsoft.com/office/drawing/2014/main" id="{711916EE-F155-3D15-2C9C-A5DDBA7EA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937" y="962169"/>
            <a:ext cx="4624711" cy="5127735"/>
          </a:xfrm>
          <a:prstGeom prst="rect">
            <a:avLst/>
          </a:prstGeom>
        </p:spPr>
      </p:pic>
      <p:pic>
        <p:nvPicPr>
          <p:cNvPr id="18" name="Content Placeholder 17">
            <a:extLst>
              <a:ext uri="{FF2B5EF4-FFF2-40B4-BE49-F238E27FC236}">
                <a16:creationId xmlns:a16="http://schemas.microsoft.com/office/drawing/2014/main" id="{3A9A54FA-6382-9749-EB7E-A61FAE3D2A6C}"/>
              </a:ext>
            </a:extLst>
          </p:cNvPr>
          <p:cNvPicPr>
            <a:picLocks noGrp="1" noChangeAspect="1"/>
          </p:cNvPicPr>
          <p:nvPr>
            <p:ph idx="1"/>
          </p:nvPr>
        </p:nvPicPr>
        <p:blipFill>
          <a:blip r:embed="rId3"/>
          <a:stretch>
            <a:fillRect/>
          </a:stretch>
        </p:blipFill>
        <p:spPr>
          <a:xfrm>
            <a:off x="1870637" y="2275432"/>
            <a:ext cx="3897427" cy="3449638"/>
          </a:xfrm>
          <a:prstGeom prst="rect">
            <a:avLst/>
          </a:prstGeom>
        </p:spPr>
      </p:pic>
    </p:spTree>
    <p:extLst>
      <p:ext uri="{BB962C8B-B14F-4D97-AF65-F5344CB8AC3E}">
        <p14:creationId xmlns:p14="http://schemas.microsoft.com/office/powerpoint/2010/main" val="398809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D3669FBE-D19E-CFF9-6495-BC241B3A8CF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r="3"/>
          <a:stretch>
            <a:fillRect/>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4B33A-45E8-39D3-5BB6-6550102510F5}"/>
              </a:ext>
            </a:extLst>
          </p:cNvPr>
          <p:cNvSpPr>
            <a:spLocks noGrp="1"/>
          </p:cNvSpPr>
          <p:nvPr>
            <p:ph type="title"/>
          </p:nvPr>
        </p:nvSpPr>
        <p:spPr>
          <a:xfrm>
            <a:off x="6094412" y="5239131"/>
            <a:ext cx="5279490" cy="960087"/>
          </a:xfrm>
        </p:spPr>
        <p:txBody>
          <a:bodyPr vert="horz" lIns="91440" tIns="45720" rIns="91440" bIns="45720" rtlCol="0" anchor="t">
            <a:normAutofit fontScale="90000"/>
          </a:bodyPr>
          <a:lstStyle/>
          <a:p>
            <a:r>
              <a:rPr lang="en-US" dirty="0">
                <a:solidFill>
                  <a:srgbClr val="FFFFFE"/>
                </a:solidFill>
              </a:rPr>
              <a:t>Populating Product Dimension</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33DDFF"/>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478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C16A9ABB-C3F7-F244-3AFB-EEF4573DAA3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r="3"/>
          <a:stretch>
            <a:fillRect/>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00E4D-0429-899E-F98E-26984FB0D698}"/>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Customer Dimension</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33DEFF"/>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411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5BDE73E4-EF2C-25BD-CB54-CE751AD94A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r="3"/>
          <a:stretch>
            <a:fillRect/>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F4BB3-4ACC-1E45-E1A6-A20D21EEFDFD}"/>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Employee Dimension</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33DDFF"/>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992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FBC0065A-CDB8-7EFE-8946-AE6A5ED26A40}"/>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rcRect r="3"/>
          <a:stretch>
            <a:fillRect/>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04D72-C01D-1392-C2B6-ECC80A853ED2}"/>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Fact Table</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33DFFF"/>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768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5" descr="Calculator, pen, compass, money and a paper with graphs printed on it">
            <a:extLst>
              <a:ext uri="{FF2B5EF4-FFF2-40B4-BE49-F238E27FC236}">
                <a16:creationId xmlns:a16="http://schemas.microsoft.com/office/drawing/2014/main" id="{6D963DA1-64ED-6CE9-EE1B-0C988A169265}"/>
              </a:ext>
            </a:extLst>
          </p:cNvPr>
          <p:cNvPicPr>
            <a:picLocks noChangeAspect="1"/>
          </p:cNvPicPr>
          <p:nvPr/>
        </p:nvPicPr>
        <p:blipFill>
          <a:blip r:embed="rId3"/>
          <a:srcRect r="-1" b="6636"/>
          <a:stretch>
            <a:fillRect/>
          </a:stretch>
        </p:blipFill>
        <p:spPr>
          <a:xfrm>
            <a:off x="2" y="10"/>
            <a:ext cx="12191695" cy="6857990"/>
          </a:xfrm>
          <a:prstGeom prst="rect">
            <a:avLst/>
          </a:prstGeom>
        </p:spPr>
      </p:pic>
      <p:sp>
        <p:nvSpPr>
          <p:cNvPr id="18" name="Rectangle 17">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E6DA73E-288D-CE4D-84D9-2F868FDB8A25}"/>
              </a:ext>
            </a:extLst>
          </p:cNvPr>
          <p:cNvSpPr>
            <a:spLocks noGrp="1"/>
          </p:cNvSpPr>
          <p:nvPr>
            <p:ph type="title"/>
          </p:nvPr>
        </p:nvSpPr>
        <p:spPr>
          <a:xfrm>
            <a:off x="4065511" y="3236470"/>
            <a:ext cx="6832500" cy="1252601"/>
          </a:xfrm>
        </p:spPr>
        <p:txBody>
          <a:bodyPr vert="horz" lIns="91440" tIns="45720" rIns="91440" bIns="0" rtlCol="0" anchor="b">
            <a:normAutofit/>
          </a:bodyPr>
          <a:lstStyle/>
          <a:p>
            <a:r>
              <a:rPr lang="en-US" sz="4400">
                <a:solidFill>
                  <a:srgbClr val="FFFFFE"/>
                </a:solidFill>
              </a:rPr>
              <a:t>Reports - Demo</a:t>
            </a:r>
          </a:p>
        </p:txBody>
      </p:sp>
      <p:cxnSp>
        <p:nvCxnSpPr>
          <p:cNvPr id="20" name="Straight Connector 19">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28409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41</TotalTime>
  <Words>242</Words>
  <Application>Microsoft Macintosh PowerPoint</Application>
  <PresentationFormat>Widescreen</PresentationFormat>
  <Paragraphs>19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Gill Sans MT</vt:lpstr>
      <vt:lpstr>Gallery</vt:lpstr>
      <vt:lpstr>Data Storage Solutions</vt:lpstr>
      <vt:lpstr>Grocery Dataset Summary</vt:lpstr>
      <vt:lpstr>Dataset ETL Considerations</vt:lpstr>
      <vt:lpstr>DaTA WAREHOUSE DESIGN</vt:lpstr>
      <vt:lpstr>Populating Product Dimension</vt:lpstr>
      <vt:lpstr>Customer Dimension</vt:lpstr>
      <vt:lpstr>Employee Dimension</vt:lpstr>
      <vt:lpstr>Fact Table</vt:lpstr>
      <vt:lpstr>Reports - Demo</vt:lpstr>
      <vt:lpstr> Q /  A - Session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 Sandeep Sakthivel</dc:creator>
  <cp:lastModifiedBy>BIMAL CHITTALUMMOODU BIJU</cp:lastModifiedBy>
  <cp:revision>3</cp:revision>
  <dcterms:created xsi:type="dcterms:W3CDTF">2025-08-05T21:50:07Z</dcterms:created>
  <dcterms:modified xsi:type="dcterms:W3CDTF">2025-08-08T11:50:07Z</dcterms:modified>
</cp:coreProperties>
</file>