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png"/>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2"/>
  </p:notesMasterIdLst>
  <p:handoutMasterIdLst>
    <p:handoutMasterId r:id="rId43"/>
  </p:handoutMasterIdLst>
  <p:sldIdLst>
    <p:sldId id="256" r:id="rId5"/>
    <p:sldId id="271" r:id="rId6"/>
    <p:sldId id="279" r:id="rId7"/>
    <p:sldId id="281" r:id="rId8"/>
    <p:sldId id="280" r:id="rId9"/>
    <p:sldId id="257" r:id="rId10"/>
    <p:sldId id="275" r:id="rId11"/>
    <p:sldId id="276" r:id="rId12"/>
    <p:sldId id="282" r:id="rId13"/>
    <p:sldId id="283" r:id="rId14"/>
    <p:sldId id="284" r:id="rId15"/>
    <p:sldId id="285" r:id="rId16"/>
    <p:sldId id="286"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ection>
        <p14:section name="ss" id="{B4F7BE36-F979-4A2C-9EB3-FACC2FF70DEE}">
          <p14:sldIdLst>
            <p14:sldId id="282"/>
            <p14:sldId id="283"/>
            <p14:sldId id="284"/>
            <p14:sldId id="285"/>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1" autoAdjust="0"/>
  </p:normalViewPr>
  <p:slideViewPr>
    <p:cSldViewPr snapToGrid="0">
      <p:cViewPr varScale="1">
        <p:scale>
          <a:sx n="73" d="100"/>
          <a:sy n="73" d="100"/>
        </p:scale>
        <p:origin x="364"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8/6/2024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6T04:19:41.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1,'485'0,"-469"1,0 1,0 1,0 0,-1 1,26 11,7 1,-29-11,-1 1,1-1,0 0,0-2,33 3,432-8,-464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6T04:20:00.313"/>
    </inkml:context>
    <inkml:brush xml:id="br0">
      <inkml:brushProperty name="width" value="0.035" units="cm"/>
      <inkml:brushProperty name="height" value="0.035" units="cm"/>
    </inkml:brush>
  </inkml:definitions>
  <inkml:trace contextRef="#ctx0" brushRef="#br0">216 197 24575,'582'0'0,"-573"0"0,0 1 0,0 0 0,-1 0 0,1 1 0,0 0 0,-1 0 0,1 1 0,8 4 0,-15-6 0,0 0 0,0 0 0,0 0 0,0 0 0,0 1 0,0-1 0,0 0 0,0 1 0,0 0 0,-1-1 0,1 1 0,0 0 0,-1 0 0,0 0 0,1 0 0,-1 0 0,0 0 0,0 1 0,0-1 0,-1 0 0,1 0 0,0 1 0,-1-1 0,0 0 0,1 1 0,-1-1 0,0 1 0,0-1 0,0 0 0,-1 1 0,1-1 0,-1 1 0,1-1 0,-2 3 0,1-3 0,0 1 0,0-1 0,0 0 0,-1 0 0,1-1 0,-1 1 0,1 0 0,-1 0 0,0-1 0,0 1 0,1-1 0,-1 1 0,0-1 0,0 0 0,-1 0 0,1 0 0,0 0 0,0 0 0,0 0 0,-1-1 0,1 1 0,-4 0 0,-7 1 0,1-1 0,-1-1 0,-13 0 0,18 0 0,-432-4 0,436 4 0,1 0 0,-1 0 0,0 0 0,1-1 0,-1 1 0,0-1 0,1 0 0,-1 0 0,1 0 0,-1-1 0,1 1 0,0-1 0,-1 0 0,-2-2 0,4 2 0,0 0 0,1 0 0,-1 0 0,0 0 0,1-1 0,0 1 0,-1-1 0,1 1 0,0-1 0,0 1 0,0-1 0,1 1 0,-1-1 0,0 0 0,1 1 0,0-1 0,0 0 0,0 0 0,0-4 0,1 3 0,-1 0 0,1 0 0,0 0 0,0 0 0,1 1 0,-1-1 0,1 0 0,0 0 0,0 1 0,0-1 0,0 1 0,1 0 0,-1 0 0,1 0 0,0 0 0,0 0 0,0 0 0,0 1 0,1-1 0,-1 1 0,8-4 0,-3 2 0,1 0 0,0 0 0,0 1 0,0 0 0,1 1 0,-1 0 0,1 0 0,11 0 0,8 2 0,0 0 0,0 3 0,-1 0 0,51 13 0,-76-16 0,-1 1 0,1 0 0,-1 0 0,1 0 0,-1 0 0,1 1 0,-1-1 0,0 1 0,1-1 0,-1 1 0,0 0 0,0 0 0,0-1 0,-1 2 0,1-1 0,0 0 0,1 3 0,-3-4 0,1 0 0,-1 0 0,0 1 0,1-1 0,-1 0 0,0 1 0,0-1 0,0 0 0,0 1 0,0-1 0,0 0 0,0 1 0,0-1 0,-1 0 0,1 0 0,0 1 0,-1-1 0,1 0 0,-1 0 0,1 1 0,-1-1 0,0 0 0,0 0 0,1 0 0,-1 0 0,0 0 0,0 0 0,0 0 0,0 0 0,0 0 0,0-1 0,0 1 0,-1 0 0,1-1 0,-1 2 0,-7 3 0,-1-1 0,1 0 0,-1 0 0,0 0 0,0-2 0,0 1 0,0-1 0,-16 1 0,-9-1 0,-42-3 0,25-1 0,35 1 0,1 0 0,-1-1 0,-22-6 0,30 6 0,0-1 0,0 0 0,0 0 0,0-1 0,1 0 0,-1-1 0,-9-7 0,18 12 0,-1 0 0,1 0 0,0-1 0,-1 1 0,1 0 0,0 0 0,-1-1 0,1 1 0,0 0 0,0-1 0,-1 1 0,1 0 0,0-1 0,0 1 0,-1 0 0,1-1 0,0 1 0,0 0 0,0-1 0,0 1 0,-1-1 0,1 1 0,0 0 0,0-1 0,0 1 0,0-1 0,0 1 0,0-1 0,0 1 0,0 0 0,0-1 0,1 1 0,-1-1 0,0 1 0,0 0 0,0-1 0,0 1 0,0-1 0,1 1 0,-1 0 0,0-1 0,0 1 0,1 0 0,-1-1 0,0 1 0,1 0 0,-1 0 0,0-1 0,1 1 0,-1 0 0,0 0 0,1-1 0,-1 1 0,1 0 0,-1 0 0,0 0 0,1 0 0,-1 0 0,1 0 0,-1 0 0,0 0 0,1 0 0,-1 0 0,1 0 0,30-6 0,-2 5 0,0 0 0,-1 3 0,1 0 0,-1 2 0,0 1 0,49 15 0,-56-15 0,39 3 0,10 2 0,-66-9 0,-1 1 0,1-1 0,0 1 0,0 0 0,-1-1 0,6 5 0,-9-6 0,1 1 0,-1-1 0,1 0 0,-1 1 0,1-1 0,-1 1 0,0-1 0,1 0 0,-1 1 0,0-1 0,1 1 0,-1-1 0,0 1 0,0-1 0,1 1 0,-1-1 0,0 1 0,0 0 0,0-1 0,0 1 0,0 0 0,0 0 0,0 0 0,-1-1 0,1 1 0,-1 0 0,1-1 0,-1 1 0,1-1 0,-1 1 0,1-1 0,-1 1 0,0-1 0,1 1 0,-1-1 0,0 1 0,1-1 0,-1 0 0,0 1 0,0-1 0,1 0 0,-1 0 0,-1 1 0,-8 2 0,-1-1 0,0 0 0,0 0 0,1-1 0,-1-1 0,-20-1 0,-67-13 0,50 5 0,-16-4 0,44 8 0,-1 1 0,-42-4 0,56 8 0,4 1 0,0-1 0,-1 0 0,1 0 0,0 0 0,0-1 0,0 1 0,0-1 0,0 0 0,0 1 0,0-1 0,1-1 0,-1 1 0,-4-2 0,7 0 0,8 3 0,9 6 0,1 3 0,0 2 0,-1 0 0,-1 1 0,0 1 0,-1 1 0,0 0 0,-1 1 0,0 0 0,-1 1 0,-1 0 0,-1 1 0,0 1 0,8 19 0,-16-30 0,0 1 0,-1-1 0,1 0 0,-2 1 0,1 0 0,-1-1 0,0 1 0,-1 0 0,0 0 0,-1 9 0,1-16 0,0-1 0,0 0 0,0 0 0,0 0 0,0 0 0,0 1 0,0-1 0,0 0 0,0 0 0,0 0 0,0 0 0,-1 0 0,1 1 0,0-1 0,0 0 0,0 0 0,0 0 0,0 0 0,0 0 0,0 0 0,0 1 0,-1-1 0,1 0 0,0 0 0,0 0 0,0 0 0,0 0 0,0 0 0,-1 0 0,1 0 0,0 0 0,0 0 0,0 0 0,0 0 0,-1 0 0,1 0 0,0 0 0,0 0 0,0 0 0,0 0 0,-1 0 0,1 0 0,0 0 0,0 0 0,0 0 0,0 0 0,-10-7 0,-5-12 0,9 7 0,0 0 0,1 0 0,0 0 0,1-1 0,0 1 0,1-1 0,-2-15 0,1-9 0,2-44 0,1 0 0,-1 66 0,1 0 0,-2 0 0,0 0 0,-6-17 0,8 28 0,0 0 0,-1 0 0,1 0 0,-1 0 0,0 0 0,0 0 0,0 1 0,-1-1 0,1 1 0,-1 0 0,0 0 0,0 0 0,0 0 0,0 0 0,-1 0 0,1 1 0,-1 0 0,1-1 0,-7-1 0,9 3 0,0 1 0,0 0 0,-1-1 0,1 1 0,0 0 0,0 0 0,-1 0 0,1 0 0,0 0 0,-1 0 0,1 0 0,0 0 0,0 1 0,-1-1 0,1 1 0,0-1 0,0 0 0,0 1 0,-1 0 0,1-1 0,0 1 0,-2 1 0,2 0 0,-1 0 0,0 0 0,1 0 0,0 0 0,-1 0 0,1 1 0,0-1 0,0 0 0,0 1 0,1-1 0,-2 3 0,0 8 0,1 0 0,-1 0 0,2 21 0,0-28 0,2 35 0,1-1 0,11 54 0,-10-67 0,0 0 0,-1 30 0,-4-437 0,1 375 0,-1 1 0,1-1 0,-1 1 0,1-1 0,-1 1 0,-1-1 0,1 1 0,-1 0 0,1 0 0,-5-7 0,5 9 0,0 1 0,0 0 0,0-1 0,0 1 0,0 0 0,0 0 0,-1 0 0,1 0 0,0 0 0,-1 0 0,1 0 0,-1 0 0,1 0 0,-1 1 0,1-1 0,-1 0 0,0 1 0,1 0 0,-1-1 0,0 1 0,1 0 0,-1 0 0,0 0 0,0 0 0,1 0 0,-1 0 0,0 1 0,1-1 0,-1 0 0,0 1 0,-2 1 0,2-1 0,0 0 0,0 0 0,0 0 0,0 1 0,0-1 0,0 1 0,0 0 0,1-1 0,-1 1 0,1 0 0,-1 0 0,1 0 0,0 0 0,-1 0 0,1 1 0,0-1 0,0 0 0,1 0 0,-1 1 0,0-1 0,1 0 0,-1 3 0,0 8 0,-1 0 0,2 24 0,0-28 0,0 28 0,-1-15 0,1 0 0,1 0 0,1 0 0,1 0 0,1 0 0,9 31 0,37 95 0,-49-146 0,0-6 0,0-16 0,0-27 0,-2-277 0,1 318 0,-1 1 0,1-1 0,-1 1 0,-1-1 0,1 1 0,-1-1 0,-3-8 0,4 13 0,1 0 0,0 0 0,-1 0 0,1 0 0,-1 1 0,1-1 0,-1 0 0,0 0 0,1 0 0,-1 0 0,0 1 0,0-1 0,0 0 0,1 1 0,-1-1 0,0 0 0,0 1 0,0-1 0,0 1 0,0 0 0,0-1 0,0 1 0,0 0 0,0-1 0,0 1 0,0 0 0,0 0 0,0 0 0,0 0 0,0 0 0,0 0 0,0 0 0,-1 1 0,1-1 0,0 0 0,0 0 0,0 1 0,0-1 0,0 1 0,1-1 0,-1 1 0,0-1 0,0 1 0,0 0 0,0-1 0,0 1 0,1 0 0,-2 1 0,-3 3 0,1 0 0,-1 0 0,1 1 0,0-1 0,1 1 0,-1 0 0,-3 10 0,-15 47 0,18-43 0,1 1 0,1-1 0,1 1 0,0-1 0,3 23 0,-2 48 0,0-90 0,0 1 0,0-1 0,0 1 0,0-1 0,0 1 0,-1-1 0,1 1 0,0-1 0,-1 1 0,0-1 0,1 1 0,-1-1 0,0 0 0,0 1 0,0-1 0,0 0 0,-1 2 0,1-3 0,1 1 0,-1-1 0,0 0 0,0 0 0,1 1 0,-1-1 0,0 0 0,0 0 0,1 0 0,-1 0 0,0 0 0,0 0 0,1 0 0,-1 0 0,0 0 0,0 0 0,1-1 0,-1 1 0,0 0 0,0 0 0,1-1 0,-1 1 0,0 0 0,0-1 0,-2-2 0,0 1 0,0 0 0,0-1 0,0 0 0,1 0 0,-1 1 0,1-2 0,0 1 0,0 0 0,0 0 0,0-1 0,-2-5 0,0-6 0,1-1 0,1 0 0,0 0 0,1-1 0,1 1 0,2-19 0,-2-36 0,-6 47 0,1 18 0,0 16 0,3-3 0,1-1 0,0 1 0,0 0 0,1 0 0,0 0 0,0-1 0,1 1 0,1 8 0,18 53 0,-14-52 0,0 1 0,5 32 0,-5-19 0,-4-23 0,0 0 0,-1 0 0,0 0 0,0 8 0,-1-15 0,0 0 0,0 0 0,0 0 0,0 1 0,0-1 0,0 0 0,0 0 0,0 0 0,0 1 0,0-1 0,0 0 0,0 0 0,0 0 0,0 1 0,0-1 0,0 0 0,0 0 0,0 0 0,-1 0 0,1 0 0,0 1 0,0-1 0,0 0 0,0 0 0,0 0 0,0 0 0,-1 0 0,1 0 0,0 1 0,0-1 0,0 0 0,-1 0 0,1 0 0,0 0 0,0 0 0,0 0 0,0 0 0,-1 0 0,-8-4 0,-10-11 0,18 14 0,-7-6 0,2 0 0,-1-1 0,1 1 0,0-1 0,0-1 0,1 1 0,0-1 0,1 0 0,0 0 0,0 0 0,1-1 0,0 0 0,-3-18 0,6 27 0,0 1 0,0-1 0,0 0 0,0 1 0,0-1 0,0 1 0,0-1 0,0 0 0,0 1 0,0-1 0,0 1 0,0-1 0,1 0 0,-1 1 0,0-1 0,0 1 0,1-1 0,-1 1 0,0-1 0,1 1 0,-1-1 0,0 1 0,1-1 0,-1 1 0,1-1 0,-1 1 0,1-1 0,-1 1 0,1 0 0,-1-1 0,1 1 0,-1 0 0,1 0 0,0 0 0,-1-1 0,1 1 0,-1 0 0,1 0 0,0 0 0,-1 0 0,1 0 0,-1 0 0,1 0 0,0 0 0,-1 0 0,1 0 0,0 0 0,-1 0 0,1 1 0,0-1 0,36 15 0,-28-11 0,22 10 0,-19-8 0,1 0 0,0-1 0,0 0 0,0-1 0,0 0 0,1-1 0,15 1 0,236-4 0,-119-2 0,-77 3 0,79-2 0,-146 1-136,1-1-1,0 1 1,-1 0-1,1-1 1,0 0-1,-1 0 1,1 1-1,-1-1 0,5-3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6T04:20:14.365"/>
    </inkml:context>
    <inkml:brush xml:id="br0">
      <inkml:brushProperty name="width" value="0.35" units="cm"/>
      <inkml:brushProperty name="height" value="0.35" units="cm"/>
    </inkml:brush>
  </inkml:definitions>
  <inkml:trace contextRef="#ctx0" brushRef="#br0">4 1 24575,'-2'45'0,"1"-24"0,1 0 0,0-1 0,7 37 0,-7-54 0,1 0 0,0 0 0,-1-1 0,1 1 0,1 0 0,-1-1 0,0 1 0,0-1 0,1 1 0,0-1 0,2 4 0,-3-6 0,0 1 0,1 0 0,-1 0 0,0-1 0,0 1 0,1-1 0,-1 1 0,0-1 0,1 1 0,-1-1 0,0 0 0,1 0 0,-1 1 0,1-1 0,-1 0 0,0 0 0,1-1 0,-1 1 0,1 0 0,-1 0 0,0-1 0,1 1 0,-1-1 0,0 1 0,2-2 0,44-15 0,53-13 0,-75 25 0,0 1 0,0 2 0,1 0 0,29 3 0,-25 0 0,0-1 0,45-7 0,6-3 0,0 3 0,132 7 0,-89 2 0,287-2 0,-386-2 0,-1 0 0,27-6 0,-24 3 0,39-2 0,24 8 0,38-2 0,-122 0 0,0-1 0,0 1 0,0-1 0,-1 0 0,1 0 0,-1-1 0,1 0 0,-1 0 0,0 0 0,0 0 0,8-8 0,5-3 0,-17 14 0,-1-1 0,1 1 0,-1 0 0,1-1 0,-1 1 0,1-1 0,0 1 0,-1 0 0,1-1 0,0 1 0,-1 0 0,1 0 0,0 0 0,-1 0 0,1-1 0,0 1 0,-1 0 0,1 0 0,0 0 0,0 0 0,-1 1 0,1-1 0,0 0 0,-1 0 0,1 0 0,1 1 0,-1 0 0,-1 0 0,1-1 0,0 1 0,0 0 0,-1 0 0,1 0 0,0 0 0,-1 0 0,1 0 0,-1 0 0,1 0 0,-1 0 0,0 1 0,1 1 0,0 6 0,0 0 0,0 0 0,-1 13 0,0-17 0,0 47 0,-4 97 0,3-139 0,0 1 0,-1-1 0,0 0 0,-1 0 0,0 0 0,-1-1 0,-5 12 0,7-17 0,0 0 0,-1-1 0,1 1 0,-1-1 0,1 1 0,-1-1 0,0 0 0,0 0 0,-1 0 0,1-1 0,-1 1 0,1-1 0,-1 0 0,0 0 0,0 0 0,1 0 0,-2-1 0,1 1 0,-6 0 0,-16 1 0,0-2 0,0 0 0,-28-4 0,-9 0 0,40 1 0,1-1 0,0-1 0,0-1 0,0-1 0,1-1 0,-1 0 0,-21-12 0,-40-10 0,10 5 0,43 14 0,-35-7 0,45 12 0,-126-18 0,120 20 170,-21-4-73,46 7-168,-1-1 0,1 1 0,-1 0 0,1-1 0,-1 0 1,1 1-1,-1-1 0,1 0 0,0 0 0,-1 0 0,1 0 0,0 0 0,0 0 0,-1 0 0,1 0 0,0 0 0,0-1 0,0 1 0,1 0 0,-1-1 0,0 1 0,0-3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8/6/2024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8/6/2024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tasudurpaschim.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nimeshcommunityhospital.org/" TargetMode="External"/><Relationship Id="rId5" Type="http://schemas.openxmlformats.org/officeDocument/2006/relationships/hyperlink" Target="https://www.supaidolbrand.com/" TargetMode="External"/><Relationship Id="rId4" Type="http://schemas.openxmlformats.org/officeDocument/2006/relationships/hyperlink" Target="https://www.samriddhasudurpashchim.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search?sca_esv=e58adf53c043c182&amp;sca_upv=1&amp;cs=0&amp;sxsrf=ADLYWIJik-GoYbXzyJ92B6davvLP2JO4hg:1721180418473&amp;q=flask&amp;stick=H4sIAAAAAAAAAHWRzU7CQBSFQYe_ij-Z-EeMCfEFkFIoGDYkKrjQEG1CjImktKUtlE6ZmdLWV9CVezfu3PkQPoJx4c6Fm1m7ItGImBQ37u6593wnJ7nJ_E6UH0czTeS4loyzzYAayM52sTzQPIT7ZDyXbB-cSEfSefsRRBlY4FK5QW635Hu6N1NBe-gzkOa4H6XqRORHDCxzizk9l88rBecq0MsqA0tcerpRg17FIKWQL_uddpGB1V9eUIa40IPxltbhnSCMFUmxbAgMbML1GglsxcDIRi6ZdQ2dJcEpV4qzApaOqecTykAMzjdcnYEVuHRsKhj9YRMwdibbpsJAEsbrJqIUMZCCiZqJDEqdMFzQycgRp6c6Rp6lYQa24dapRmjXtbJYG7qTMauaxJGpYpi2Pk08lC0F2QzEIdiXicHABlxrSFIzBAzZVq2J-z4W61oy6b_GM5Hr95tClf96eTMHd-JT6_Jjr_r5HHm4uE3-_7BvlCNJtdIBAAA&amp;sa=X&amp;ved=2ahUKEwjSt77b-KyHAxU7TmwGHVIPAFEQ7fAIegUIABC1Ag" TargetMode="External"/><Relationship Id="rId2" Type="http://schemas.openxmlformats.org/officeDocument/2006/relationships/hyperlink" Target="https://www.google.com/search?sca_esv=e58adf53c043c182&amp;sca_upv=1&amp;cs=0&amp;sxsrf=ADLYWIJik-GoYbXzyJ92B6davvLP2JO4hg:1721180418473&amp;q=django&amp;stick=H4sIAAAAAAAAAHWRzU7CQBSFQYdSKqKZ-EeMCfEFECh_hg2JCi40REmIMZGUtkyLpVNmppT6Crpy78adOx_CRzAu3LlwM2tXJBoRk-LG3T33nu_kJFfMbIcz43CygR3XUkiq4TMD26kuUfq6h8klHc-J7f3j5mHzrP0IwhwsSLF0P71TGHnImym_PRhxEJekH6UhWswOOViSFtMoncmoOefKRyWNg4QUn240v1c2aCHgS6NOO8_Byi8vqwOS60GhpXeyjh_EFmm-ZMgcbMC1KvVt1SDYxi6ddQ2cBdkplfOzAhYizBtRxkEEztddxMEyTByZKsF_2CiMnCq2qXIgQqFmYsYwBzEYrZrYYMwJwmVEh05xeqoR7Fk64WALbp7olHVdK0X0gTsZU5pJHYWphmmjaeKBYqnY5kCAYE-hBgfrcLXebDYCwFBszZq47yOC1lNshF-FZOj6_SZXyX69vJn9u-JT6-Jjt_L5HHo4vxX__9g3hXRpJdMBAAA&amp;sa=X&amp;ved=2ahUKEwjSt77b-KyHAxU7TmwGHVIPAFEQ7fAIegUIABCcAg" TargetMode="Externa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7571" y="319593"/>
            <a:ext cx="10515600" cy="2387600"/>
          </a:xfrm>
        </p:spPr>
        <p:txBody>
          <a:bodyPr anchor="ctr" anchorCtr="0">
            <a:normAutofit/>
          </a:bodyPr>
          <a:lstStyle/>
          <a:p>
            <a:r>
              <a:rPr lang="en-US" sz="4800" dirty="0">
                <a:solidFill>
                  <a:schemeClr val="bg1"/>
                </a:solidFill>
              </a:rPr>
              <a:t>Full stack web development</a:t>
            </a:r>
          </a:p>
        </p:txBody>
      </p:sp>
      <p:sp>
        <p:nvSpPr>
          <p:cNvPr id="3" name="Subtitle 2"/>
          <p:cNvSpPr>
            <a:spLocks noGrp="1"/>
          </p:cNvSpPr>
          <p:nvPr>
            <p:ph type="subTitle" idx="4294967295"/>
          </p:nvPr>
        </p:nvSpPr>
        <p:spPr>
          <a:xfrm>
            <a:off x="838200" y="1975162"/>
            <a:ext cx="9582736" cy="1137793"/>
          </a:xfrm>
        </p:spPr>
        <p:txBody>
          <a:bodyPr>
            <a:normAutofit/>
          </a:bodyPr>
          <a:lstStyle/>
          <a:p>
            <a:pPr marL="0" indent="0">
              <a:buNone/>
            </a:pPr>
            <a:r>
              <a:rPr lang="en-US" sz="2400" dirty="0">
                <a:solidFill>
                  <a:schemeClr val="bg1"/>
                </a:solidFill>
                <a:latin typeface="+mj-lt"/>
              </a:rPr>
              <a:t>Using python &amp; Django</a:t>
            </a:r>
          </a:p>
        </p:txBody>
      </p:sp>
      <p:sp>
        <p:nvSpPr>
          <p:cNvPr id="4" name="Subtitle 2">
            <a:extLst>
              <a:ext uri="{FF2B5EF4-FFF2-40B4-BE49-F238E27FC236}">
                <a16:creationId xmlns:a16="http://schemas.microsoft.com/office/drawing/2014/main" id="{E1490522-3BFF-189D-DF13-5B17C917EDF6}"/>
              </a:ext>
            </a:extLst>
          </p:cNvPr>
          <p:cNvSpPr txBox="1">
            <a:spLocks/>
          </p:cNvSpPr>
          <p:nvPr/>
        </p:nvSpPr>
        <p:spPr>
          <a:xfrm>
            <a:off x="838200" y="3004457"/>
            <a:ext cx="9582736" cy="3454041"/>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600" dirty="0">
                <a:hlinkClick r:id="rId3"/>
              </a:rPr>
              <a:t>NEPAL ASSOCIATION OF TOUR &amp; TRAVEL AGENTS (NATTA) | FARWEST (nattasudurpaschim.com)</a:t>
            </a:r>
            <a:endParaRPr lang="en-US" sz="3600" dirty="0"/>
          </a:p>
          <a:p>
            <a:r>
              <a:rPr lang="en-US" sz="2400" dirty="0">
                <a:solidFill>
                  <a:schemeClr val="bg1"/>
                </a:solidFill>
                <a:latin typeface="+mj-lt"/>
                <a:hlinkClick r:id="rId4"/>
              </a:rPr>
              <a:t>https://www.samriddhasudurpashchim.com/</a:t>
            </a:r>
            <a:endParaRPr lang="en-US" sz="2400" dirty="0">
              <a:solidFill>
                <a:schemeClr val="bg1"/>
              </a:solidFill>
              <a:latin typeface="+mj-lt"/>
            </a:endParaRPr>
          </a:p>
          <a:p>
            <a:r>
              <a:rPr lang="en-US" sz="3600" dirty="0" err="1">
                <a:hlinkClick r:id="rId5"/>
              </a:rPr>
              <a:t>Sudurpashchim</a:t>
            </a:r>
            <a:r>
              <a:rPr lang="en-US" sz="3600" dirty="0">
                <a:hlinkClick r:id="rId5"/>
              </a:rPr>
              <a:t> Tourism Information, Manufacturers, Suppliers, Exporters &amp; Importers from </a:t>
            </a:r>
            <a:r>
              <a:rPr lang="en-US" sz="3600" dirty="0" err="1">
                <a:hlinkClick r:id="rId5"/>
              </a:rPr>
              <a:t>sudurpashchim</a:t>
            </a:r>
            <a:r>
              <a:rPr lang="en-US" sz="3600" dirty="0">
                <a:hlinkClick r:id="rId5"/>
              </a:rPr>
              <a:t> province Nepal (supaidolbrand.com)</a:t>
            </a:r>
            <a:endParaRPr lang="en-US" sz="3600" dirty="0"/>
          </a:p>
          <a:p>
            <a:r>
              <a:rPr lang="en-US" sz="3600" dirty="0">
                <a:hlinkClick r:id="rId6"/>
              </a:rPr>
              <a:t>Welcome to Nimesh Community Hospital &amp; Sickle Cell Research Center</a:t>
            </a:r>
            <a:endParaRPr lang="en-US" sz="3600" dirty="0"/>
          </a:p>
          <a:p>
            <a:r>
              <a:rPr lang="en-US" sz="2400" dirty="0">
                <a:solidFill>
                  <a:schemeClr val="bg1"/>
                </a:solidFill>
                <a:latin typeface="+mj-lt"/>
              </a:rPr>
              <a:t>https://www.meristophospital.org.np/</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A8B8-EB74-6FC5-E47C-5685F5FB92EC}"/>
              </a:ext>
            </a:extLst>
          </p:cNvPr>
          <p:cNvSpPr>
            <a:spLocks noGrp="1"/>
          </p:cNvSpPr>
          <p:nvPr>
            <p:ph type="title"/>
          </p:nvPr>
        </p:nvSpPr>
        <p:spPr>
          <a:xfrm>
            <a:off x="521207" y="448056"/>
            <a:ext cx="11069902" cy="640080"/>
          </a:xfrm>
        </p:spPr>
        <p:txBody>
          <a:bodyPr/>
          <a:lstStyle/>
          <a:p>
            <a:r>
              <a:rPr lang="en-US" dirty="0"/>
              <a:t>Class based view in non-</a:t>
            </a:r>
            <a:r>
              <a:rPr lang="en-US" b="0" i="0" dirty="0">
                <a:solidFill>
                  <a:srgbClr val="1F1F1F"/>
                </a:solidFill>
                <a:effectLst/>
                <a:highlight>
                  <a:srgbClr val="FFFFFF"/>
                </a:highlight>
              </a:rPr>
              <a:t>separate</a:t>
            </a:r>
            <a:r>
              <a:rPr lang="en-US" dirty="0"/>
              <a:t> </a:t>
            </a:r>
            <a:r>
              <a:rPr lang="en-US" dirty="0" err="1"/>
              <a:t>Urls</a:t>
            </a:r>
            <a:r>
              <a:rPr lang="en-US" dirty="0"/>
              <a:t> / project based </a:t>
            </a:r>
            <a:r>
              <a:rPr lang="en-US" dirty="0" err="1"/>
              <a:t>urls</a:t>
            </a:r>
            <a:endParaRPr lang="en-US" dirty="0"/>
          </a:p>
        </p:txBody>
      </p:sp>
      <p:pic>
        <p:nvPicPr>
          <p:cNvPr id="5" name="Content Placeholder 4">
            <a:extLst>
              <a:ext uri="{FF2B5EF4-FFF2-40B4-BE49-F238E27FC236}">
                <a16:creationId xmlns:a16="http://schemas.microsoft.com/office/drawing/2014/main" id="{5071C540-42A8-3228-22E0-5CC2F36E237A}"/>
              </a:ext>
            </a:extLst>
          </p:cNvPr>
          <p:cNvPicPr>
            <a:picLocks noGrp="1" noChangeAspect="1"/>
          </p:cNvPicPr>
          <p:nvPr>
            <p:ph sz="quarter" idx="10"/>
          </p:nvPr>
        </p:nvPicPr>
        <p:blipFill>
          <a:blip r:embed="rId2"/>
          <a:stretch>
            <a:fillRect/>
          </a:stretch>
        </p:blipFill>
        <p:spPr>
          <a:xfrm>
            <a:off x="521207" y="1297577"/>
            <a:ext cx="11051359" cy="5112367"/>
          </a:xfrm>
        </p:spPr>
      </p:pic>
      <p:cxnSp>
        <p:nvCxnSpPr>
          <p:cNvPr id="7" name="Straight Arrow Connector 6">
            <a:extLst>
              <a:ext uri="{FF2B5EF4-FFF2-40B4-BE49-F238E27FC236}">
                <a16:creationId xmlns:a16="http://schemas.microsoft.com/office/drawing/2014/main" id="{50BFD124-ADB3-9784-EC65-1DB6D5826F23}"/>
              </a:ext>
            </a:extLst>
          </p:cNvPr>
          <p:cNvCxnSpPr/>
          <p:nvPr/>
        </p:nvCxnSpPr>
        <p:spPr>
          <a:xfrm flipH="1" flipV="1">
            <a:off x="1584960" y="3683726"/>
            <a:ext cx="1045029" cy="59218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E409910B-8094-015D-9FC2-9B8347C81AE5}"/>
              </a:ext>
            </a:extLst>
          </p:cNvPr>
          <p:cNvSpPr txBox="1"/>
          <p:nvPr/>
        </p:nvSpPr>
        <p:spPr>
          <a:xfrm>
            <a:off x="2551612" y="4081184"/>
            <a:ext cx="1391728" cy="369332"/>
          </a:xfrm>
          <a:prstGeom prst="rect">
            <a:avLst/>
          </a:prstGeom>
          <a:noFill/>
        </p:spPr>
        <p:txBody>
          <a:bodyPr wrap="none" rtlCol="0">
            <a:spAutoFit/>
          </a:bodyPr>
          <a:lstStyle/>
          <a:p>
            <a:r>
              <a:rPr lang="en-US" dirty="0">
                <a:solidFill>
                  <a:schemeClr val="bg1"/>
                </a:solidFill>
              </a:rPr>
              <a:t>In main app</a:t>
            </a:r>
          </a:p>
        </p:txBody>
      </p:sp>
      <p:cxnSp>
        <p:nvCxnSpPr>
          <p:cNvPr id="12" name="Straight Arrow Connector 11">
            <a:extLst>
              <a:ext uri="{FF2B5EF4-FFF2-40B4-BE49-F238E27FC236}">
                <a16:creationId xmlns:a16="http://schemas.microsoft.com/office/drawing/2014/main" id="{B901D8CC-369B-0219-0A47-487527F0BF02}"/>
              </a:ext>
            </a:extLst>
          </p:cNvPr>
          <p:cNvCxnSpPr/>
          <p:nvPr/>
        </p:nvCxnSpPr>
        <p:spPr>
          <a:xfrm flipH="1">
            <a:off x="1933303" y="5199017"/>
            <a:ext cx="84473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8CA15DD9-56DC-95AD-3D68-01E1299B08F2}"/>
              </a:ext>
            </a:extLst>
          </p:cNvPr>
          <p:cNvSpPr txBox="1"/>
          <p:nvPr/>
        </p:nvSpPr>
        <p:spPr>
          <a:xfrm>
            <a:off x="2708366" y="5014351"/>
            <a:ext cx="2225289" cy="369332"/>
          </a:xfrm>
          <a:prstGeom prst="rect">
            <a:avLst/>
          </a:prstGeom>
          <a:noFill/>
        </p:spPr>
        <p:txBody>
          <a:bodyPr wrap="none" rtlCol="0">
            <a:spAutoFit/>
          </a:bodyPr>
          <a:lstStyle/>
          <a:p>
            <a:r>
              <a:rPr lang="en-US" dirty="0">
                <a:solidFill>
                  <a:schemeClr val="bg1"/>
                </a:solidFill>
              </a:rPr>
              <a:t>Inside  views.py files</a:t>
            </a:r>
          </a:p>
        </p:txBody>
      </p:sp>
      <p:sp>
        <p:nvSpPr>
          <p:cNvPr id="14" name="Right Brace 13">
            <a:extLst>
              <a:ext uri="{FF2B5EF4-FFF2-40B4-BE49-F238E27FC236}">
                <a16:creationId xmlns:a16="http://schemas.microsoft.com/office/drawing/2014/main" id="{3F09EDCD-0946-DF86-FB53-8BE83FEFB497}"/>
              </a:ext>
            </a:extLst>
          </p:cNvPr>
          <p:cNvSpPr/>
          <p:nvPr/>
        </p:nvSpPr>
        <p:spPr>
          <a:xfrm>
            <a:off x="6261463" y="1883184"/>
            <a:ext cx="783771" cy="104289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4F44F74-E513-2DD4-14E6-5CF8A14327E8}"/>
              </a:ext>
            </a:extLst>
          </p:cNvPr>
          <p:cNvSpPr txBox="1"/>
          <p:nvPr/>
        </p:nvSpPr>
        <p:spPr>
          <a:xfrm>
            <a:off x="7219406" y="2420983"/>
            <a:ext cx="2292872" cy="369332"/>
          </a:xfrm>
          <a:prstGeom prst="rect">
            <a:avLst/>
          </a:prstGeom>
          <a:noFill/>
        </p:spPr>
        <p:txBody>
          <a:bodyPr wrap="none" rtlCol="0">
            <a:spAutoFit/>
          </a:bodyPr>
          <a:lstStyle/>
          <a:p>
            <a:r>
              <a:rPr lang="en-US" dirty="0">
                <a:solidFill>
                  <a:schemeClr val="bg1"/>
                </a:solidFill>
              </a:rPr>
              <a:t>Import this libraries </a:t>
            </a:r>
          </a:p>
        </p:txBody>
      </p:sp>
      <p:cxnSp>
        <p:nvCxnSpPr>
          <p:cNvPr id="17" name="Straight Arrow Connector 16">
            <a:extLst>
              <a:ext uri="{FF2B5EF4-FFF2-40B4-BE49-F238E27FC236}">
                <a16:creationId xmlns:a16="http://schemas.microsoft.com/office/drawing/2014/main" id="{1FB2E49F-2BFF-29AA-A26F-455E1C61F89E}"/>
              </a:ext>
            </a:extLst>
          </p:cNvPr>
          <p:cNvCxnSpPr/>
          <p:nvPr/>
        </p:nvCxnSpPr>
        <p:spPr>
          <a:xfrm flipH="1" flipV="1">
            <a:off x="5164183" y="3117669"/>
            <a:ext cx="1959428" cy="5660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EAF1B354-B41E-F917-E6B6-68ACE3B5EF90}"/>
              </a:ext>
            </a:extLst>
          </p:cNvPr>
          <p:cNvSpPr txBox="1"/>
          <p:nvPr/>
        </p:nvSpPr>
        <p:spPr>
          <a:xfrm>
            <a:off x="5973745" y="3758018"/>
            <a:ext cx="5198283" cy="646331"/>
          </a:xfrm>
          <a:prstGeom prst="rect">
            <a:avLst/>
          </a:prstGeom>
          <a:noFill/>
        </p:spPr>
        <p:txBody>
          <a:bodyPr wrap="none" rtlCol="0">
            <a:spAutoFit/>
          </a:bodyPr>
          <a:lstStyle/>
          <a:p>
            <a:r>
              <a:rPr lang="en-US" dirty="0">
                <a:solidFill>
                  <a:schemeClr val="bg1"/>
                </a:solidFill>
              </a:rPr>
              <a:t>Create a first class based view</a:t>
            </a:r>
          </a:p>
          <a:p>
            <a:r>
              <a:rPr lang="en-US" dirty="0">
                <a:solidFill>
                  <a:schemeClr val="bg1"/>
                </a:solidFill>
              </a:rPr>
              <a:t>Named by your wish, in my case (</a:t>
            </a:r>
            <a:r>
              <a:rPr lang="en-US" dirty="0" err="1">
                <a:solidFill>
                  <a:schemeClr val="bg1"/>
                </a:solidFill>
              </a:rPr>
              <a:t>HomePageView</a:t>
            </a:r>
            <a:r>
              <a:rPr lang="en-US" dirty="0">
                <a:solidFill>
                  <a:schemeClr val="bg1"/>
                </a:solidFill>
              </a:rPr>
              <a:t>)</a:t>
            </a:r>
          </a:p>
        </p:txBody>
      </p:sp>
    </p:spTree>
    <p:extLst>
      <p:ext uri="{BB962C8B-B14F-4D97-AF65-F5344CB8AC3E}">
        <p14:creationId xmlns:p14="http://schemas.microsoft.com/office/powerpoint/2010/main" val="352733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78BA02-E433-403F-6807-0009399F22D0}"/>
              </a:ext>
            </a:extLst>
          </p:cNvPr>
          <p:cNvPicPr>
            <a:picLocks noGrp="1" noChangeAspect="1"/>
          </p:cNvPicPr>
          <p:nvPr>
            <p:ph sz="quarter" idx="10"/>
          </p:nvPr>
        </p:nvPicPr>
        <p:blipFill>
          <a:blip r:embed="rId2"/>
          <a:stretch>
            <a:fillRect/>
          </a:stretch>
        </p:blipFill>
        <p:spPr>
          <a:xfrm>
            <a:off x="364492" y="385354"/>
            <a:ext cx="11434354" cy="6087292"/>
          </a:xfrm>
        </p:spPr>
      </p:pic>
      <p:cxnSp>
        <p:nvCxnSpPr>
          <p:cNvPr id="7" name="Straight Arrow Connector 6">
            <a:extLst>
              <a:ext uri="{FF2B5EF4-FFF2-40B4-BE49-F238E27FC236}">
                <a16:creationId xmlns:a16="http://schemas.microsoft.com/office/drawing/2014/main" id="{5F80CD00-2ED4-A37A-BA98-C9B57AD89803}"/>
              </a:ext>
            </a:extLst>
          </p:cNvPr>
          <p:cNvCxnSpPr>
            <a:cxnSpLocks/>
          </p:cNvCxnSpPr>
          <p:nvPr/>
        </p:nvCxnSpPr>
        <p:spPr>
          <a:xfrm flipH="1" flipV="1">
            <a:off x="1611086" y="1611086"/>
            <a:ext cx="1062445" cy="2699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2EF1C1AC-BE3E-F943-4496-CD96575EDDBC}"/>
              </a:ext>
            </a:extLst>
          </p:cNvPr>
          <p:cNvSpPr txBox="1"/>
          <p:nvPr/>
        </p:nvSpPr>
        <p:spPr>
          <a:xfrm>
            <a:off x="1611086" y="1741714"/>
            <a:ext cx="2007537" cy="369332"/>
          </a:xfrm>
          <a:prstGeom prst="rect">
            <a:avLst/>
          </a:prstGeom>
          <a:noFill/>
        </p:spPr>
        <p:txBody>
          <a:bodyPr wrap="none" rtlCol="0">
            <a:spAutoFit/>
          </a:bodyPr>
          <a:lstStyle/>
          <a:p>
            <a:r>
              <a:rPr lang="en-US" b="1" dirty="0">
                <a:solidFill>
                  <a:schemeClr val="bg1"/>
                </a:solidFill>
              </a:rPr>
              <a:t>In Project  folder</a:t>
            </a:r>
          </a:p>
        </p:txBody>
      </p:sp>
      <p:cxnSp>
        <p:nvCxnSpPr>
          <p:cNvPr id="10" name="Straight Arrow Connector 9">
            <a:extLst>
              <a:ext uri="{FF2B5EF4-FFF2-40B4-BE49-F238E27FC236}">
                <a16:creationId xmlns:a16="http://schemas.microsoft.com/office/drawing/2014/main" id="{63F64E4D-A3F6-B82B-53CC-4F1C255F80D0}"/>
              </a:ext>
            </a:extLst>
          </p:cNvPr>
          <p:cNvCxnSpPr/>
          <p:nvPr/>
        </p:nvCxnSpPr>
        <p:spPr>
          <a:xfrm flipH="1" flipV="1">
            <a:off x="1863634" y="2751909"/>
            <a:ext cx="809897" cy="9753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E5170DBF-9040-3606-7B62-8A1CBAC33A9C}"/>
              </a:ext>
            </a:extLst>
          </p:cNvPr>
          <p:cNvSpPr txBox="1"/>
          <p:nvPr/>
        </p:nvSpPr>
        <p:spPr>
          <a:xfrm>
            <a:off x="2098765" y="3667086"/>
            <a:ext cx="1596912" cy="369332"/>
          </a:xfrm>
          <a:prstGeom prst="rect">
            <a:avLst/>
          </a:prstGeom>
          <a:noFill/>
        </p:spPr>
        <p:txBody>
          <a:bodyPr wrap="none" rtlCol="0">
            <a:spAutoFit/>
          </a:bodyPr>
          <a:lstStyle/>
          <a:p>
            <a:r>
              <a:rPr lang="en-US" b="1" dirty="0">
                <a:solidFill>
                  <a:schemeClr val="bg1"/>
                </a:solidFill>
              </a:rPr>
              <a:t>In urls.py file</a:t>
            </a:r>
          </a:p>
        </p:txBody>
      </p:sp>
      <p:cxnSp>
        <p:nvCxnSpPr>
          <p:cNvPr id="15" name="Straight Arrow Connector 14">
            <a:extLst>
              <a:ext uri="{FF2B5EF4-FFF2-40B4-BE49-F238E27FC236}">
                <a16:creationId xmlns:a16="http://schemas.microsoft.com/office/drawing/2014/main" id="{63D22399-994C-EC10-4D46-1ABD4DB4A9F4}"/>
              </a:ext>
            </a:extLst>
          </p:cNvPr>
          <p:cNvCxnSpPr>
            <a:cxnSpLocks/>
          </p:cNvCxnSpPr>
          <p:nvPr/>
        </p:nvCxnSpPr>
        <p:spPr>
          <a:xfrm flipH="1">
            <a:off x="6435634" y="2368731"/>
            <a:ext cx="12104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FF91A1FF-FA7F-ADE2-E361-15D77AF92FA6}"/>
              </a:ext>
            </a:extLst>
          </p:cNvPr>
          <p:cNvSpPr txBox="1"/>
          <p:nvPr/>
        </p:nvSpPr>
        <p:spPr>
          <a:xfrm>
            <a:off x="7567749" y="1960882"/>
            <a:ext cx="3995966" cy="1200329"/>
          </a:xfrm>
          <a:prstGeom prst="rect">
            <a:avLst/>
          </a:prstGeom>
          <a:noFill/>
        </p:spPr>
        <p:txBody>
          <a:bodyPr wrap="none" rtlCol="0">
            <a:spAutoFit/>
          </a:bodyPr>
          <a:lstStyle/>
          <a:p>
            <a:r>
              <a:rPr lang="en-US" b="1" dirty="0">
                <a:solidFill>
                  <a:schemeClr val="bg1"/>
                </a:solidFill>
              </a:rPr>
              <a:t>Import Class from main app folder </a:t>
            </a:r>
          </a:p>
          <a:p>
            <a:r>
              <a:rPr lang="en-US" b="1" dirty="0">
                <a:solidFill>
                  <a:schemeClr val="bg1"/>
                </a:solidFill>
              </a:rPr>
              <a:t>in views.py file, which you already </a:t>
            </a:r>
          </a:p>
          <a:p>
            <a:r>
              <a:rPr lang="en-US" b="1" dirty="0">
                <a:solidFill>
                  <a:schemeClr val="bg1"/>
                </a:solidFill>
              </a:rPr>
              <a:t>Created in my case</a:t>
            </a:r>
          </a:p>
          <a:p>
            <a:r>
              <a:rPr lang="en-US" b="1" dirty="0">
                <a:solidFill>
                  <a:schemeClr val="bg1"/>
                </a:solidFill>
              </a:rPr>
              <a:t>(</a:t>
            </a:r>
            <a:r>
              <a:rPr lang="en-US" b="1" dirty="0" err="1">
                <a:solidFill>
                  <a:schemeClr val="bg1"/>
                </a:solidFill>
              </a:rPr>
              <a:t>HomePageView</a:t>
            </a:r>
            <a:r>
              <a:rPr lang="en-US" b="1" dirty="0">
                <a:solidFill>
                  <a:schemeClr val="bg1"/>
                </a:solidFill>
              </a:rPr>
              <a:t>) class</a:t>
            </a:r>
          </a:p>
        </p:txBody>
      </p:sp>
      <p:cxnSp>
        <p:nvCxnSpPr>
          <p:cNvPr id="18" name="Straight Arrow Connector 17">
            <a:extLst>
              <a:ext uri="{FF2B5EF4-FFF2-40B4-BE49-F238E27FC236}">
                <a16:creationId xmlns:a16="http://schemas.microsoft.com/office/drawing/2014/main" id="{845561F7-5E2A-E921-DDD2-40182CF1DBC1}"/>
              </a:ext>
            </a:extLst>
          </p:cNvPr>
          <p:cNvCxnSpPr>
            <a:cxnSpLocks/>
          </p:cNvCxnSpPr>
          <p:nvPr/>
        </p:nvCxnSpPr>
        <p:spPr>
          <a:xfrm flipH="1" flipV="1">
            <a:off x="5556069" y="3161211"/>
            <a:ext cx="95794" cy="6905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27699D52-06FF-02ED-BB10-65A58C48F20D}"/>
              </a:ext>
            </a:extLst>
          </p:cNvPr>
          <p:cNvSpPr txBox="1"/>
          <p:nvPr/>
        </p:nvSpPr>
        <p:spPr>
          <a:xfrm>
            <a:off x="4131381" y="3804584"/>
            <a:ext cx="4608506" cy="646331"/>
          </a:xfrm>
          <a:prstGeom prst="rect">
            <a:avLst/>
          </a:prstGeom>
          <a:noFill/>
        </p:spPr>
        <p:txBody>
          <a:bodyPr wrap="none" rtlCol="0">
            <a:spAutoFit/>
          </a:bodyPr>
          <a:lstStyle/>
          <a:p>
            <a:r>
              <a:rPr lang="en-US" b="1" dirty="0">
                <a:solidFill>
                  <a:schemeClr val="bg1"/>
                </a:solidFill>
              </a:rPr>
              <a:t>In </a:t>
            </a:r>
            <a:r>
              <a:rPr lang="en-US" b="1" dirty="0" err="1">
                <a:solidFill>
                  <a:schemeClr val="bg1"/>
                </a:solidFill>
              </a:rPr>
              <a:t>urlspatterns</a:t>
            </a:r>
            <a:r>
              <a:rPr lang="en-US" b="1" dirty="0">
                <a:solidFill>
                  <a:schemeClr val="bg1"/>
                </a:solidFill>
              </a:rPr>
              <a:t> add your home page pate</a:t>
            </a:r>
          </a:p>
          <a:p>
            <a:r>
              <a:rPr lang="en-US" b="1" dirty="0">
                <a:solidFill>
                  <a:schemeClr val="bg1"/>
                </a:solidFill>
              </a:rPr>
              <a:t>Like this</a:t>
            </a:r>
          </a:p>
        </p:txBody>
      </p:sp>
      <p:cxnSp>
        <p:nvCxnSpPr>
          <p:cNvPr id="22" name="Straight Arrow Connector 21">
            <a:extLst>
              <a:ext uri="{FF2B5EF4-FFF2-40B4-BE49-F238E27FC236}">
                <a16:creationId xmlns:a16="http://schemas.microsoft.com/office/drawing/2014/main" id="{38D61194-B25B-F32E-C019-18590D80B193}"/>
              </a:ext>
            </a:extLst>
          </p:cNvPr>
          <p:cNvCxnSpPr>
            <a:cxnSpLocks/>
          </p:cNvCxnSpPr>
          <p:nvPr/>
        </p:nvCxnSpPr>
        <p:spPr>
          <a:xfrm flipH="1">
            <a:off x="5216434" y="2368731"/>
            <a:ext cx="865235" cy="6611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928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39CE-FE36-1A9C-86FE-AAD37283F692}"/>
              </a:ext>
            </a:extLst>
          </p:cNvPr>
          <p:cNvSpPr>
            <a:spLocks noGrp="1"/>
          </p:cNvSpPr>
          <p:nvPr>
            <p:ph type="title"/>
          </p:nvPr>
        </p:nvSpPr>
        <p:spPr>
          <a:xfrm>
            <a:off x="521207" y="448056"/>
            <a:ext cx="11069902" cy="640080"/>
          </a:xfrm>
        </p:spPr>
        <p:txBody>
          <a:bodyPr>
            <a:normAutofit/>
          </a:bodyPr>
          <a:lstStyle/>
          <a:p>
            <a:r>
              <a:rPr lang="en-US" dirty="0"/>
              <a:t>If you want function based view in non-</a:t>
            </a:r>
            <a:r>
              <a:rPr lang="en-US" b="0" i="0" dirty="0">
                <a:solidFill>
                  <a:srgbClr val="1F1F1F"/>
                </a:solidFill>
                <a:effectLst/>
                <a:highlight>
                  <a:srgbClr val="FFFFFF"/>
                </a:highlight>
              </a:rPr>
              <a:t>separate</a:t>
            </a:r>
            <a:r>
              <a:rPr lang="en-US" dirty="0"/>
              <a:t> </a:t>
            </a:r>
            <a:r>
              <a:rPr lang="en-US" dirty="0" err="1"/>
              <a:t>Urls</a:t>
            </a:r>
            <a:r>
              <a:rPr lang="en-US" dirty="0"/>
              <a:t> / project based </a:t>
            </a:r>
            <a:r>
              <a:rPr lang="en-US" dirty="0" err="1"/>
              <a:t>urls</a:t>
            </a:r>
            <a:endParaRPr lang="en-US" dirty="0"/>
          </a:p>
        </p:txBody>
      </p:sp>
      <p:pic>
        <p:nvPicPr>
          <p:cNvPr id="5" name="Content Placeholder 4">
            <a:extLst>
              <a:ext uri="{FF2B5EF4-FFF2-40B4-BE49-F238E27FC236}">
                <a16:creationId xmlns:a16="http://schemas.microsoft.com/office/drawing/2014/main" id="{7E485EF1-8D46-1E3E-D337-84FF4BEF7576}"/>
              </a:ext>
            </a:extLst>
          </p:cNvPr>
          <p:cNvPicPr>
            <a:picLocks noGrp="1" noChangeAspect="1"/>
          </p:cNvPicPr>
          <p:nvPr>
            <p:ph sz="quarter" idx="10"/>
          </p:nvPr>
        </p:nvPicPr>
        <p:blipFill>
          <a:blip r:embed="rId2"/>
          <a:stretch>
            <a:fillRect/>
          </a:stretch>
        </p:blipFill>
        <p:spPr>
          <a:xfrm>
            <a:off x="757646" y="1184366"/>
            <a:ext cx="10650583" cy="5673634"/>
          </a:xfrm>
        </p:spPr>
      </p:pic>
      <p:cxnSp>
        <p:nvCxnSpPr>
          <p:cNvPr id="9" name="Straight Arrow Connector 8">
            <a:extLst>
              <a:ext uri="{FF2B5EF4-FFF2-40B4-BE49-F238E27FC236}">
                <a16:creationId xmlns:a16="http://schemas.microsoft.com/office/drawing/2014/main" id="{B465FAE2-3184-2810-00C3-4107A9E749FA}"/>
              </a:ext>
            </a:extLst>
          </p:cNvPr>
          <p:cNvCxnSpPr>
            <a:cxnSpLocks/>
          </p:cNvCxnSpPr>
          <p:nvPr/>
        </p:nvCxnSpPr>
        <p:spPr>
          <a:xfrm flipH="1">
            <a:off x="2063931" y="3631474"/>
            <a:ext cx="1175658" cy="2612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31BEA5E8-4503-B2D5-2B2A-43FFF8073B8B}"/>
              </a:ext>
            </a:extLst>
          </p:cNvPr>
          <p:cNvSpPr txBox="1"/>
          <p:nvPr/>
        </p:nvSpPr>
        <p:spPr>
          <a:xfrm>
            <a:off x="2508068" y="3331375"/>
            <a:ext cx="2193229" cy="369332"/>
          </a:xfrm>
          <a:prstGeom prst="rect">
            <a:avLst/>
          </a:prstGeom>
          <a:noFill/>
        </p:spPr>
        <p:txBody>
          <a:bodyPr wrap="none" rtlCol="0">
            <a:spAutoFit/>
          </a:bodyPr>
          <a:lstStyle/>
          <a:p>
            <a:r>
              <a:rPr lang="en-US" b="1" dirty="0">
                <a:solidFill>
                  <a:schemeClr val="bg1"/>
                </a:solidFill>
              </a:rPr>
              <a:t>In main app folder</a:t>
            </a:r>
          </a:p>
        </p:txBody>
      </p:sp>
      <p:sp>
        <p:nvSpPr>
          <p:cNvPr id="12" name="Right Brace 11">
            <a:extLst>
              <a:ext uri="{FF2B5EF4-FFF2-40B4-BE49-F238E27FC236}">
                <a16:creationId xmlns:a16="http://schemas.microsoft.com/office/drawing/2014/main" id="{CF8F61D3-4D96-AD6D-72A1-C8FF0368E982}"/>
              </a:ext>
            </a:extLst>
          </p:cNvPr>
          <p:cNvSpPr/>
          <p:nvPr/>
        </p:nvSpPr>
        <p:spPr>
          <a:xfrm>
            <a:off x="7350034" y="1837509"/>
            <a:ext cx="391886" cy="107115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1EF7EB1D-91A6-0328-00D7-77482E6A8F51}"/>
              </a:ext>
            </a:extLst>
          </p:cNvPr>
          <p:cNvSpPr txBox="1"/>
          <p:nvPr/>
        </p:nvSpPr>
        <p:spPr>
          <a:xfrm>
            <a:off x="7803563" y="2188420"/>
            <a:ext cx="1771511" cy="369332"/>
          </a:xfrm>
          <a:prstGeom prst="rect">
            <a:avLst/>
          </a:prstGeom>
          <a:noFill/>
        </p:spPr>
        <p:txBody>
          <a:bodyPr wrap="none" rtlCol="0">
            <a:spAutoFit/>
          </a:bodyPr>
          <a:lstStyle/>
          <a:p>
            <a:r>
              <a:rPr lang="en-US" b="1" dirty="0">
                <a:solidFill>
                  <a:schemeClr val="bg1"/>
                </a:solidFill>
              </a:rPr>
              <a:t>Import Library</a:t>
            </a:r>
          </a:p>
        </p:txBody>
      </p:sp>
      <p:cxnSp>
        <p:nvCxnSpPr>
          <p:cNvPr id="15" name="Straight Arrow Connector 14">
            <a:extLst>
              <a:ext uri="{FF2B5EF4-FFF2-40B4-BE49-F238E27FC236}">
                <a16:creationId xmlns:a16="http://schemas.microsoft.com/office/drawing/2014/main" id="{1B5C6245-BDE0-574D-014E-FD86DB3480D5}"/>
              </a:ext>
            </a:extLst>
          </p:cNvPr>
          <p:cNvCxnSpPr/>
          <p:nvPr/>
        </p:nvCxnSpPr>
        <p:spPr>
          <a:xfrm flipH="1">
            <a:off x="2812869" y="5677989"/>
            <a:ext cx="136724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0D335D10-7716-49AB-A873-A6F78A4CD2BB}"/>
              </a:ext>
            </a:extLst>
          </p:cNvPr>
          <p:cNvSpPr txBox="1"/>
          <p:nvPr/>
        </p:nvSpPr>
        <p:spPr>
          <a:xfrm>
            <a:off x="4180114" y="5488968"/>
            <a:ext cx="1861407" cy="369332"/>
          </a:xfrm>
          <a:prstGeom prst="rect">
            <a:avLst/>
          </a:prstGeom>
          <a:noFill/>
        </p:spPr>
        <p:txBody>
          <a:bodyPr wrap="none" rtlCol="0">
            <a:spAutoFit/>
          </a:bodyPr>
          <a:lstStyle/>
          <a:p>
            <a:r>
              <a:rPr lang="en-US" b="1" dirty="0">
                <a:solidFill>
                  <a:schemeClr val="bg1"/>
                </a:solidFill>
              </a:rPr>
              <a:t>In Views.py File</a:t>
            </a:r>
          </a:p>
        </p:txBody>
      </p:sp>
      <p:sp>
        <p:nvSpPr>
          <p:cNvPr id="17" name="Right Brace 16">
            <a:extLst>
              <a:ext uri="{FF2B5EF4-FFF2-40B4-BE49-F238E27FC236}">
                <a16:creationId xmlns:a16="http://schemas.microsoft.com/office/drawing/2014/main" id="{0C45F9C7-DC9D-56A5-AC66-B2DBF35D9D47}"/>
              </a:ext>
            </a:extLst>
          </p:cNvPr>
          <p:cNvSpPr/>
          <p:nvPr/>
        </p:nvSpPr>
        <p:spPr>
          <a:xfrm>
            <a:off x="7628709" y="3892731"/>
            <a:ext cx="653142" cy="64008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A3408036-077F-C406-078D-0959F63AF797}"/>
              </a:ext>
            </a:extLst>
          </p:cNvPr>
          <p:cNvSpPr txBox="1"/>
          <p:nvPr/>
        </p:nvSpPr>
        <p:spPr>
          <a:xfrm>
            <a:off x="8377646" y="3774837"/>
            <a:ext cx="2355132" cy="923330"/>
          </a:xfrm>
          <a:prstGeom prst="rect">
            <a:avLst/>
          </a:prstGeom>
          <a:noFill/>
        </p:spPr>
        <p:txBody>
          <a:bodyPr wrap="none" rtlCol="0">
            <a:spAutoFit/>
          </a:bodyPr>
          <a:lstStyle/>
          <a:p>
            <a:r>
              <a:rPr lang="en-US" b="1" dirty="0">
                <a:solidFill>
                  <a:schemeClr val="bg1"/>
                </a:solidFill>
              </a:rPr>
              <a:t>Write this  function </a:t>
            </a:r>
          </a:p>
          <a:p>
            <a:r>
              <a:rPr lang="en-US" b="1" dirty="0">
                <a:solidFill>
                  <a:schemeClr val="bg1"/>
                </a:solidFill>
              </a:rPr>
              <a:t>Named you wish, </a:t>
            </a:r>
          </a:p>
          <a:p>
            <a:r>
              <a:rPr lang="en-US" b="1" dirty="0">
                <a:solidFill>
                  <a:schemeClr val="bg1"/>
                </a:solidFill>
              </a:rPr>
              <a:t>In my case (index)</a:t>
            </a:r>
          </a:p>
        </p:txBody>
      </p:sp>
    </p:spTree>
    <p:extLst>
      <p:ext uri="{BB962C8B-B14F-4D97-AF65-F5344CB8AC3E}">
        <p14:creationId xmlns:p14="http://schemas.microsoft.com/office/powerpoint/2010/main" val="108437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F64418-F3E7-0845-FF7D-F365B192372D}"/>
              </a:ext>
            </a:extLst>
          </p:cNvPr>
          <p:cNvPicPr>
            <a:picLocks noGrp="1" noChangeAspect="1"/>
          </p:cNvPicPr>
          <p:nvPr>
            <p:ph sz="quarter" idx="10"/>
          </p:nvPr>
        </p:nvPicPr>
        <p:blipFill>
          <a:blip r:embed="rId2"/>
          <a:stretch>
            <a:fillRect/>
          </a:stretch>
        </p:blipFill>
        <p:spPr>
          <a:xfrm>
            <a:off x="252367" y="276497"/>
            <a:ext cx="11652250" cy="6305005"/>
          </a:xfrm>
        </p:spPr>
      </p:pic>
      <p:cxnSp>
        <p:nvCxnSpPr>
          <p:cNvPr id="9" name="Straight Arrow Connector 8">
            <a:extLst>
              <a:ext uri="{FF2B5EF4-FFF2-40B4-BE49-F238E27FC236}">
                <a16:creationId xmlns:a16="http://schemas.microsoft.com/office/drawing/2014/main" id="{50CC927B-C20A-2545-29BA-DD4FA681FD4F}"/>
              </a:ext>
            </a:extLst>
          </p:cNvPr>
          <p:cNvCxnSpPr/>
          <p:nvPr/>
        </p:nvCxnSpPr>
        <p:spPr>
          <a:xfrm flipH="1" flipV="1">
            <a:off x="5913120" y="2246811"/>
            <a:ext cx="1254034" cy="609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922356A-9F58-7B7E-5CB4-D52BE66B65E3}"/>
              </a:ext>
            </a:extLst>
          </p:cNvPr>
          <p:cNvSpPr txBox="1"/>
          <p:nvPr/>
        </p:nvSpPr>
        <p:spPr>
          <a:xfrm>
            <a:off x="7341326" y="1984605"/>
            <a:ext cx="3244158" cy="646331"/>
          </a:xfrm>
          <a:prstGeom prst="rect">
            <a:avLst/>
          </a:prstGeom>
          <a:noFill/>
        </p:spPr>
        <p:txBody>
          <a:bodyPr wrap="none" rtlCol="0">
            <a:spAutoFit/>
          </a:bodyPr>
          <a:lstStyle/>
          <a:p>
            <a:r>
              <a:rPr lang="en-US" b="1" dirty="0">
                <a:solidFill>
                  <a:schemeClr val="bg1"/>
                </a:solidFill>
              </a:rPr>
              <a:t>Import index function from </a:t>
            </a:r>
          </a:p>
          <a:p>
            <a:r>
              <a:rPr lang="en-US" b="1" dirty="0">
                <a:solidFill>
                  <a:schemeClr val="bg1"/>
                </a:solidFill>
              </a:rPr>
              <a:t>Main app in views.py file</a:t>
            </a:r>
          </a:p>
        </p:txBody>
      </p:sp>
      <p:cxnSp>
        <p:nvCxnSpPr>
          <p:cNvPr id="12" name="Straight Arrow Connector 11">
            <a:extLst>
              <a:ext uri="{FF2B5EF4-FFF2-40B4-BE49-F238E27FC236}">
                <a16:creationId xmlns:a16="http://schemas.microsoft.com/office/drawing/2014/main" id="{4B0CBF8B-A15C-D4B5-531F-BDA14A0EE4B2}"/>
              </a:ext>
            </a:extLst>
          </p:cNvPr>
          <p:cNvCxnSpPr/>
          <p:nvPr/>
        </p:nvCxnSpPr>
        <p:spPr>
          <a:xfrm flipV="1">
            <a:off x="4763589" y="3135086"/>
            <a:ext cx="0" cy="52251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9CAC7D18-0C85-4E15-4485-2279B7A24F89}"/>
              </a:ext>
            </a:extLst>
          </p:cNvPr>
          <p:cNvSpPr txBox="1"/>
          <p:nvPr/>
        </p:nvSpPr>
        <p:spPr>
          <a:xfrm>
            <a:off x="3579223" y="3673090"/>
            <a:ext cx="3144835" cy="369332"/>
          </a:xfrm>
          <a:prstGeom prst="rect">
            <a:avLst/>
          </a:prstGeom>
          <a:noFill/>
        </p:spPr>
        <p:txBody>
          <a:bodyPr wrap="none" rtlCol="0">
            <a:spAutoFit/>
          </a:bodyPr>
          <a:lstStyle/>
          <a:p>
            <a:r>
              <a:rPr lang="en-US" b="1" dirty="0">
                <a:solidFill>
                  <a:schemeClr val="bg1"/>
                </a:solidFill>
              </a:rPr>
              <a:t>Add to path for home page</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EC2AF9C8-E87A-02DB-A0B4-F2840D139559}"/>
                  </a:ext>
                </a:extLst>
              </p14:cNvPr>
              <p14:cNvContentPartPr/>
              <p14:nvPr/>
            </p14:nvContentPartPr>
            <p14:xfrm>
              <a:off x="5137800" y="3012943"/>
              <a:ext cx="469800" cy="27000"/>
            </p14:xfrm>
          </p:contentPart>
        </mc:Choice>
        <mc:Fallback xmlns="">
          <p:pic>
            <p:nvPicPr>
              <p:cNvPr id="14" name="Ink 13">
                <a:extLst>
                  <a:ext uri="{FF2B5EF4-FFF2-40B4-BE49-F238E27FC236}">
                    <a16:creationId xmlns:a16="http://schemas.microsoft.com/office/drawing/2014/main" id="{EC2AF9C8-E87A-02DB-A0B4-F2840D139559}"/>
                  </a:ext>
                </a:extLst>
              </p:cNvPr>
              <p:cNvPicPr/>
              <p:nvPr/>
            </p:nvPicPr>
            <p:blipFill>
              <a:blip r:embed="rId4"/>
              <a:stretch>
                <a:fillRect/>
              </a:stretch>
            </p:blipFill>
            <p:spPr>
              <a:xfrm>
                <a:off x="5084160" y="2905303"/>
                <a:ext cx="5774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1A918AA6-7136-4913-AA64-1B5F0F890103}"/>
                  </a:ext>
                </a:extLst>
              </p14:cNvPr>
              <p14:cNvContentPartPr/>
              <p14:nvPr/>
            </p14:nvContentPartPr>
            <p14:xfrm>
              <a:off x="5034120" y="2933383"/>
              <a:ext cx="331560" cy="199440"/>
            </p14:xfrm>
          </p:contentPart>
        </mc:Choice>
        <mc:Fallback xmlns="">
          <p:pic>
            <p:nvPicPr>
              <p:cNvPr id="15" name="Ink 14">
                <a:extLst>
                  <a:ext uri="{FF2B5EF4-FFF2-40B4-BE49-F238E27FC236}">
                    <a16:creationId xmlns:a16="http://schemas.microsoft.com/office/drawing/2014/main" id="{1A918AA6-7136-4913-AA64-1B5F0F890103}"/>
                  </a:ext>
                </a:extLst>
              </p:cNvPr>
              <p:cNvPicPr/>
              <p:nvPr/>
            </p:nvPicPr>
            <p:blipFill>
              <a:blip r:embed="rId6"/>
              <a:stretch>
                <a:fillRect/>
              </a:stretch>
            </p:blipFill>
            <p:spPr>
              <a:xfrm>
                <a:off x="5028000" y="2927263"/>
                <a:ext cx="3438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449B5031-5E33-13F2-FCBD-16A6B33981AD}"/>
                  </a:ext>
                </a:extLst>
              </p14:cNvPr>
              <p14:cNvContentPartPr/>
              <p14:nvPr/>
            </p14:nvContentPartPr>
            <p14:xfrm>
              <a:off x="5119440" y="2986663"/>
              <a:ext cx="699120" cy="168120"/>
            </p14:xfrm>
          </p:contentPart>
        </mc:Choice>
        <mc:Fallback xmlns="">
          <p:pic>
            <p:nvPicPr>
              <p:cNvPr id="16" name="Ink 15">
                <a:extLst>
                  <a:ext uri="{FF2B5EF4-FFF2-40B4-BE49-F238E27FC236}">
                    <a16:creationId xmlns:a16="http://schemas.microsoft.com/office/drawing/2014/main" id="{449B5031-5E33-13F2-FCBD-16A6B33981AD}"/>
                  </a:ext>
                </a:extLst>
              </p:cNvPr>
              <p:cNvPicPr/>
              <p:nvPr/>
            </p:nvPicPr>
            <p:blipFill>
              <a:blip r:embed="rId8"/>
              <a:stretch>
                <a:fillRect/>
              </a:stretch>
            </p:blipFill>
            <p:spPr>
              <a:xfrm>
                <a:off x="5056800" y="2924023"/>
                <a:ext cx="824760" cy="293760"/>
              </a:xfrm>
              <a:prstGeom prst="rect">
                <a:avLst/>
              </a:prstGeom>
            </p:spPr>
          </p:pic>
        </mc:Fallback>
      </mc:AlternateContent>
    </p:spTree>
    <p:extLst>
      <p:ext uri="{BB962C8B-B14F-4D97-AF65-F5344CB8AC3E}">
        <p14:creationId xmlns:p14="http://schemas.microsoft.com/office/powerpoint/2010/main" val="2712492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79CE-9801-EE22-8C3F-93AF6D2A6316}"/>
              </a:ext>
            </a:extLst>
          </p:cNvPr>
          <p:cNvSpPr>
            <a:spLocks noGrp="1"/>
          </p:cNvSpPr>
          <p:nvPr>
            <p:ph type="title"/>
          </p:nvPr>
        </p:nvSpPr>
        <p:spPr>
          <a:xfrm>
            <a:off x="521207" y="448056"/>
            <a:ext cx="11035067" cy="640080"/>
          </a:xfrm>
        </p:spPr>
        <p:txBody>
          <a:bodyPr>
            <a:normAutofit/>
          </a:bodyPr>
          <a:lstStyle/>
          <a:p>
            <a:r>
              <a:rPr lang="en-US" dirty="0"/>
              <a:t>Stape 1 :- Class based view with </a:t>
            </a:r>
            <a:r>
              <a:rPr lang="en-US" b="0" i="0" dirty="0">
                <a:solidFill>
                  <a:srgbClr val="1F1F1F"/>
                </a:solidFill>
                <a:effectLst/>
                <a:highlight>
                  <a:srgbClr val="FFFFFF"/>
                </a:highlight>
              </a:rPr>
              <a:t>separate</a:t>
            </a:r>
            <a:r>
              <a:rPr lang="en-US" dirty="0"/>
              <a:t> </a:t>
            </a:r>
            <a:r>
              <a:rPr lang="en-US" dirty="0" err="1"/>
              <a:t>Urls</a:t>
            </a:r>
            <a:r>
              <a:rPr lang="en-US" dirty="0"/>
              <a:t> / App based </a:t>
            </a:r>
            <a:r>
              <a:rPr lang="en-US" dirty="0" err="1"/>
              <a:t>urls</a:t>
            </a:r>
            <a:endParaRPr lang="en-US" dirty="0"/>
          </a:p>
        </p:txBody>
      </p:sp>
      <p:pic>
        <p:nvPicPr>
          <p:cNvPr id="5" name="Content Placeholder 4">
            <a:extLst>
              <a:ext uri="{FF2B5EF4-FFF2-40B4-BE49-F238E27FC236}">
                <a16:creationId xmlns:a16="http://schemas.microsoft.com/office/drawing/2014/main" id="{4A310819-CB10-018B-93B4-C6BCF30AAB35}"/>
              </a:ext>
            </a:extLst>
          </p:cNvPr>
          <p:cNvPicPr>
            <a:picLocks noGrp="1" noChangeAspect="1"/>
          </p:cNvPicPr>
          <p:nvPr>
            <p:ph sz="quarter" idx="10"/>
          </p:nvPr>
        </p:nvPicPr>
        <p:blipFill>
          <a:blip r:embed="rId2"/>
          <a:stretch>
            <a:fillRect/>
          </a:stretch>
        </p:blipFill>
        <p:spPr>
          <a:xfrm>
            <a:off x="460901" y="1307376"/>
            <a:ext cx="11270198" cy="5539738"/>
          </a:xfrm>
        </p:spPr>
      </p:pic>
      <p:cxnSp>
        <p:nvCxnSpPr>
          <p:cNvPr id="4" name="Straight Arrow Connector 3">
            <a:extLst>
              <a:ext uri="{FF2B5EF4-FFF2-40B4-BE49-F238E27FC236}">
                <a16:creationId xmlns:a16="http://schemas.microsoft.com/office/drawing/2014/main" id="{5F36295F-786D-EB73-C8B1-43FA780955C6}"/>
              </a:ext>
            </a:extLst>
          </p:cNvPr>
          <p:cNvCxnSpPr>
            <a:cxnSpLocks/>
          </p:cNvCxnSpPr>
          <p:nvPr/>
        </p:nvCxnSpPr>
        <p:spPr>
          <a:xfrm flipH="1">
            <a:off x="2055223" y="3500846"/>
            <a:ext cx="1410788" cy="5138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8A217E84-D38A-42C9-8909-269AFC03AFAD}"/>
              </a:ext>
            </a:extLst>
          </p:cNvPr>
          <p:cNvSpPr txBox="1"/>
          <p:nvPr/>
        </p:nvSpPr>
        <p:spPr>
          <a:xfrm>
            <a:off x="2847704" y="3108984"/>
            <a:ext cx="2202847" cy="369332"/>
          </a:xfrm>
          <a:prstGeom prst="rect">
            <a:avLst/>
          </a:prstGeom>
          <a:noFill/>
        </p:spPr>
        <p:txBody>
          <a:bodyPr wrap="none" rtlCol="0">
            <a:spAutoFit/>
          </a:bodyPr>
          <a:lstStyle/>
          <a:p>
            <a:r>
              <a:rPr lang="en-US" b="1" dirty="0">
                <a:solidFill>
                  <a:schemeClr val="bg1"/>
                </a:solidFill>
              </a:rPr>
              <a:t>In Main app folder</a:t>
            </a:r>
          </a:p>
        </p:txBody>
      </p:sp>
      <p:cxnSp>
        <p:nvCxnSpPr>
          <p:cNvPr id="9" name="Straight Arrow Connector 8">
            <a:extLst>
              <a:ext uri="{FF2B5EF4-FFF2-40B4-BE49-F238E27FC236}">
                <a16:creationId xmlns:a16="http://schemas.microsoft.com/office/drawing/2014/main" id="{A471CD41-AA21-4D66-3B98-FD4EA3A1C2E0}"/>
              </a:ext>
            </a:extLst>
          </p:cNvPr>
          <p:cNvCxnSpPr/>
          <p:nvPr/>
        </p:nvCxnSpPr>
        <p:spPr>
          <a:xfrm flipH="1" flipV="1">
            <a:off x="2403566" y="4789714"/>
            <a:ext cx="2124891" cy="2960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F9B81D30-92F6-A276-2C56-4801EE84D481}"/>
              </a:ext>
            </a:extLst>
          </p:cNvPr>
          <p:cNvSpPr txBox="1"/>
          <p:nvPr/>
        </p:nvSpPr>
        <p:spPr>
          <a:xfrm>
            <a:off x="3248297" y="4985372"/>
            <a:ext cx="2923814" cy="369332"/>
          </a:xfrm>
          <a:prstGeom prst="rect">
            <a:avLst/>
          </a:prstGeom>
          <a:noFill/>
        </p:spPr>
        <p:txBody>
          <a:bodyPr wrap="none" rtlCol="0">
            <a:spAutoFit/>
          </a:bodyPr>
          <a:lstStyle/>
          <a:p>
            <a:r>
              <a:rPr lang="en-US" b="1" dirty="0">
                <a:solidFill>
                  <a:schemeClr val="bg1"/>
                </a:solidFill>
              </a:rPr>
              <a:t>Create a templates folder</a:t>
            </a:r>
          </a:p>
        </p:txBody>
      </p:sp>
    </p:spTree>
    <p:extLst>
      <p:ext uri="{BB962C8B-B14F-4D97-AF65-F5344CB8AC3E}">
        <p14:creationId xmlns:p14="http://schemas.microsoft.com/office/powerpoint/2010/main" val="60136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2BE4-2606-F75F-3FF7-9F19FF857907}"/>
              </a:ext>
            </a:extLst>
          </p:cNvPr>
          <p:cNvSpPr>
            <a:spLocks noGrp="1"/>
          </p:cNvSpPr>
          <p:nvPr>
            <p:ph type="title"/>
          </p:nvPr>
        </p:nvSpPr>
        <p:spPr>
          <a:xfrm>
            <a:off x="521207" y="448056"/>
            <a:ext cx="8910176" cy="640080"/>
          </a:xfrm>
        </p:spPr>
        <p:txBody>
          <a:bodyPr/>
          <a:lstStyle/>
          <a:p>
            <a:r>
              <a:rPr lang="en-US" dirty="0"/>
              <a:t>Stape 2:-  Inside templates folder </a:t>
            </a:r>
          </a:p>
        </p:txBody>
      </p:sp>
      <p:pic>
        <p:nvPicPr>
          <p:cNvPr id="5" name="Content Placeholder 4">
            <a:extLst>
              <a:ext uri="{FF2B5EF4-FFF2-40B4-BE49-F238E27FC236}">
                <a16:creationId xmlns:a16="http://schemas.microsoft.com/office/drawing/2014/main" id="{A505CA09-A07A-CB32-D7F0-636BB3F5B9A7}"/>
              </a:ext>
            </a:extLst>
          </p:cNvPr>
          <p:cNvPicPr>
            <a:picLocks noGrp="1" noChangeAspect="1"/>
          </p:cNvPicPr>
          <p:nvPr>
            <p:ph sz="quarter" idx="10"/>
          </p:nvPr>
        </p:nvPicPr>
        <p:blipFill>
          <a:blip r:embed="rId2"/>
          <a:stretch>
            <a:fillRect/>
          </a:stretch>
        </p:blipFill>
        <p:spPr>
          <a:xfrm>
            <a:off x="269965" y="1262743"/>
            <a:ext cx="11599817" cy="5434147"/>
          </a:xfrm>
        </p:spPr>
      </p:pic>
      <p:cxnSp>
        <p:nvCxnSpPr>
          <p:cNvPr id="7" name="Straight Arrow Connector 6">
            <a:extLst>
              <a:ext uri="{FF2B5EF4-FFF2-40B4-BE49-F238E27FC236}">
                <a16:creationId xmlns:a16="http://schemas.microsoft.com/office/drawing/2014/main" id="{C9DC8E38-83A0-9D17-5CC6-216735135335}"/>
              </a:ext>
            </a:extLst>
          </p:cNvPr>
          <p:cNvCxnSpPr/>
          <p:nvPr/>
        </p:nvCxnSpPr>
        <p:spPr>
          <a:xfrm flipH="1">
            <a:off x="2238103" y="3335383"/>
            <a:ext cx="478971" cy="106244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F0E41B33-C726-5157-C159-FF3B16647297}"/>
              </a:ext>
            </a:extLst>
          </p:cNvPr>
          <p:cNvSpPr txBox="1"/>
          <p:nvPr/>
        </p:nvSpPr>
        <p:spPr>
          <a:xfrm>
            <a:off x="1593669" y="2340763"/>
            <a:ext cx="2032736" cy="923330"/>
          </a:xfrm>
          <a:prstGeom prst="rect">
            <a:avLst/>
          </a:prstGeom>
          <a:noFill/>
        </p:spPr>
        <p:txBody>
          <a:bodyPr wrap="none" rtlCol="0">
            <a:spAutoFit/>
          </a:bodyPr>
          <a:lstStyle/>
          <a:p>
            <a:r>
              <a:rPr lang="en-US" b="1" dirty="0">
                <a:solidFill>
                  <a:schemeClr val="bg1"/>
                </a:solidFill>
              </a:rPr>
              <a:t>Inside templates </a:t>
            </a:r>
          </a:p>
          <a:p>
            <a:r>
              <a:rPr lang="en-US" b="1" dirty="0">
                <a:solidFill>
                  <a:schemeClr val="bg1"/>
                </a:solidFill>
              </a:rPr>
              <a:t>folder create </a:t>
            </a:r>
          </a:p>
          <a:p>
            <a:r>
              <a:rPr lang="en-US" b="1" dirty="0">
                <a:solidFill>
                  <a:schemeClr val="bg1"/>
                </a:solidFill>
              </a:rPr>
              <a:t>index.html file</a:t>
            </a:r>
          </a:p>
        </p:txBody>
      </p:sp>
      <p:cxnSp>
        <p:nvCxnSpPr>
          <p:cNvPr id="10" name="Straight Arrow Connector 9">
            <a:extLst>
              <a:ext uri="{FF2B5EF4-FFF2-40B4-BE49-F238E27FC236}">
                <a16:creationId xmlns:a16="http://schemas.microsoft.com/office/drawing/2014/main" id="{D1FFD24D-EF4C-E2AE-B5C2-7C5C2BAF1046}"/>
              </a:ext>
            </a:extLst>
          </p:cNvPr>
          <p:cNvCxnSpPr>
            <a:cxnSpLocks/>
          </p:cNvCxnSpPr>
          <p:nvPr/>
        </p:nvCxnSpPr>
        <p:spPr>
          <a:xfrm flipH="1" flipV="1">
            <a:off x="2477588" y="4606834"/>
            <a:ext cx="910046" cy="4272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DB2A195C-F7B9-E11B-AA70-7FD0BDECCF65}"/>
              </a:ext>
            </a:extLst>
          </p:cNvPr>
          <p:cNvSpPr txBox="1"/>
          <p:nvPr/>
        </p:nvSpPr>
        <p:spPr>
          <a:xfrm>
            <a:off x="2542902" y="4939382"/>
            <a:ext cx="2314993" cy="369332"/>
          </a:xfrm>
          <a:prstGeom prst="rect">
            <a:avLst/>
          </a:prstGeom>
          <a:noFill/>
        </p:spPr>
        <p:txBody>
          <a:bodyPr wrap="none" rtlCol="0">
            <a:spAutoFit/>
          </a:bodyPr>
          <a:lstStyle/>
          <a:p>
            <a:r>
              <a:rPr lang="en-US" b="1" dirty="0">
                <a:solidFill>
                  <a:schemeClr val="bg1"/>
                </a:solidFill>
              </a:rPr>
              <a:t>Like this index.html</a:t>
            </a:r>
          </a:p>
        </p:txBody>
      </p:sp>
      <p:sp>
        <p:nvSpPr>
          <p:cNvPr id="13" name="Right Brace 12">
            <a:extLst>
              <a:ext uri="{FF2B5EF4-FFF2-40B4-BE49-F238E27FC236}">
                <a16:creationId xmlns:a16="http://schemas.microsoft.com/office/drawing/2014/main" id="{D43E7402-9785-915F-9141-2A3C405A6253}"/>
              </a:ext>
            </a:extLst>
          </p:cNvPr>
          <p:cNvSpPr/>
          <p:nvPr/>
        </p:nvSpPr>
        <p:spPr>
          <a:xfrm>
            <a:off x="7210697" y="2081349"/>
            <a:ext cx="304800" cy="1689462"/>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BBAA973-02F2-1DAC-930B-12320A51F2DC}"/>
              </a:ext>
            </a:extLst>
          </p:cNvPr>
          <p:cNvSpPr txBox="1"/>
          <p:nvPr/>
        </p:nvSpPr>
        <p:spPr>
          <a:xfrm>
            <a:off x="7515497" y="2600345"/>
            <a:ext cx="3144772" cy="646331"/>
          </a:xfrm>
          <a:prstGeom prst="rect">
            <a:avLst/>
          </a:prstGeom>
          <a:noFill/>
        </p:spPr>
        <p:txBody>
          <a:bodyPr wrap="none" rtlCol="0">
            <a:spAutoFit/>
          </a:bodyPr>
          <a:lstStyle/>
          <a:p>
            <a:r>
              <a:rPr lang="en-US" b="1" dirty="0">
                <a:solidFill>
                  <a:schemeClr val="bg1"/>
                </a:solidFill>
              </a:rPr>
              <a:t>Write a basic html code on </a:t>
            </a:r>
          </a:p>
          <a:p>
            <a:r>
              <a:rPr lang="en-US" b="1" dirty="0">
                <a:solidFill>
                  <a:schemeClr val="bg1"/>
                </a:solidFill>
              </a:rPr>
              <a:t>index.html file</a:t>
            </a:r>
          </a:p>
        </p:txBody>
      </p:sp>
    </p:spTree>
    <p:extLst>
      <p:ext uri="{BB962C8B-B14F-4D97-AF65-F5344CB8AC3E}">
        <p14:creationId xmlns:p14="http://schemas.microsoft.com/office/powerpoint/2010/main" val="372711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9971-27F1-55F4-6980-6D1C250EAE04}"/>
              </a:ext>
            </a:extLst>
          </p:cNvPr>
          <p:cNvSpPr>
            <a:spLocks noGrp="1"/>
          </p:cNvSpPr>
          <p:nvPr>
            <p:ph type="title"/>
          </p:nvPr>
        </p:nvSpPr>
        <p:spPr>
          <a:xfrm>
            <a:off x="521207" y="448056"/>
            <a:ext cx="11000233" cy="640080"/>
          </a:xfrm>
        </p:spPr>
        <p:txBody>
          <a:bodyPr/>
          <a:lstStyle/>
          <a:p>
            <a:r>
              <a:rPr lang="en-US" dirty="0"/>
              <a:t>Stape :- 3 Inside main app folder , In views.py file</a:t>
            </a:r>
          </a:p>
        </p:txBody>
      </p:sp>
      <p:pic>
        <p:nvPicPr>
          <p:cNvPr id="5" name="Content Placeholder 4">
            <a:extLst>
              <a:ext uri="{FF2B5EF4-FFF2-40B4-BE49-F238E27FC236}">
                <a16:creationId xmlns:a16="http://schemas.microsoft.com/office/drawing/2014/main" id="{122719FB-9C27-A9AA-B0EE-3186955E2ED9}"/>
              </a:ext>
            </a:extLst>
          </p:cNvPr>
          <p:cNvPicPr>
            <a:picLocks noGrp="1" noChangeAspect="1"/>
          </p:cNvPicPr>
          <p:nvPr>
            <p:ph sz="quarter" idx="10"/>
          </p:nvPr>
        </p:nvPicPr>
        <p:blipFill>
          <a:blip r:embed="rId2"/>
          <a:stretch>
            <a:fillRect/>
          </a:stretch>
        </p:blipFill>
        <p:spPr>
          <a:xfrm>
            <a:off x="539750" y="1297577"/>
            <a:ext cx="11000232" cy="5477692"/>
          </a:xfrm>
        </p:spPr>
      </p:pic>
      <p:cxnSp>
        <p:nvCxnSpPr>
          <p:cNvPr id="7" name="Straight Arrow Connector 6">
            <a:extLst>
              <a:ext uri="{FF2B5EF4-FFF2-40B4-BE49-F238E27FC236}">
                <a16:creationId xmlns:a16="http://schemas.microsoft.com/office/drawing/2014/main" id="{F704F8BE-9C7E-6CA3-D241-60603073C172}"/>
              </a:ext>
            </a:extLst>
          </p:cNvPr>
          <p:cNvCxnSpPr/>
          <p:nvPr/>
        </p:nvCxnSpPr>
        <p:spPr>
          <a:xfrm flipH="1">
            <a:off x="1837509" y="3561806"/>
            <a:ext cx="470262" cy="3657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5DD7E8C5-D339-B9E0-A3B3-4098885607EC}"/>
              </a:ext>
            </a:extLst>
          </p:cNvPr>
          <p:cNvSpPr txBox="1"/>
          <p:nvPr/>
        </p:nvSpPr>
        <p:spPr>
          <a:xfrm>
            <a:off x="1637212" y="2926083"/>
            <a:ext cx="1730792" cy="646331"/>
          </a:xfrm>
          <a:prstGeom prst="rect">
            <a:avLst/>
          </a:prstGeom>
          <a:noFill/>
        </p:spPr>
        <p:txBody>
          <a:bodyPr wrap="square" rtlCol="0">
            <a:spAutoFit/>
          </a:bodyPr>
          <a:lstStyle/>
          <a:p>
            <a:r>
              <a:rPr lang="en-US" b="1" dirty="0">
                <a:solidFill>
                  <a:schemeClr val="bg1"/>
                </a:solidFill>
              </a:rPr>
              <a:t>In main app </a:t>
            </a:r>
          </a:p>
          <a:p>
            <a:r>
              <a:rPr lang="en-US" b="1" dirty="0">
                <a:solidFill>
                  <a:schemeClr val="bg1"/>
                </a:solidFill>
              </a:rPr>
              <a:t>folder</a:t>
            </a:r>
          </a:p>
        </p:txBody>
      </p:sp>
      <p:cxnSp>
        <p:nvCxnSpPr>
          <p:cNvPr id="12" name="Straight Arrow Connector 11">
            <a:extLst>
              <a:ext uri="{FF2B5EF4-FFF2-40B4-BE49-F238E27FC236}">
                <a16:creationId xmlns:a16="http://schemas.microsoft.com/office/drawing/2014/main" id="{37AA81A1-4BD5-D296-7010-637301D2A75F}"/>
              </a:ext>
            </a:extLst>
          </p:cNvPr>
          <p:cNvCxnSpPr>
            <a:cxnSpLocks/>
          </p:cNvCxnSpPr>
          <p:nvPr/>
        </p:nvCxnSpPr>
        <p:spPr>
          <a:xfrm flipH="1">
            <a:off x="2211977" y="5773783"/>
            <a:ext cx="1156027" cy="287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ED79CAF5-FFC3-59C0-F349-5D6ACB0E4EB0}"/>
              </a:ext>
            </a:extLst>
          </p:cNvPr>
          <p:cNvSpPr txBox="1"/>
          <p:nvPr/>
        </p:nvSpPr>
        <p:spPr>
          <a:xfrm>
            <a:off x="2789990" y="5404451"/>
            <a:ext cx="1800493" cy="369332"/>
          </a:xfrm>
          <a:prstGeom prst="rect">
            <a:avLst/>
          </a:prstGeom>
          <a:noFill/>
        </p:spPr>
        <p:txBody>
          <a:bodyPr wrap="none" rtlCol="0">
            <a:spAutoFit/>
          </a:bodyPr>
          <a:lstStyle/>
          <a:p>
            <a:r>
              <a:rPr lang="en-US" b="1" dirty="0">
                <a:solidFill>
                  <a:schemeClr val="bg1"/>
                </a:solidFill>
              </a:rPr>
              <a:t>In views.py file</a:t>
            </a:r>
          </a:p>
        </p:txBody>
      </p:sp>
      <p:sp>
        <p:nvSpPr>
          <p:cNvPr id="15" name="Right Brace 14">
            <a:extLst>
              <a:ext uri="{FF2B5EF4-FFF2-40B4-BE49-F238E27FC236}">
                <a16:creationId xmlns:a16="http://schemas.microsoft.com/office/drawing/2014/main" id="{1CA7F339-D975-C00B-6EA1-7B0DC77F26E4}"/>
              </a:ext>
            </a:extLst>
          </p:cNvPr>
          <p:cNvSpPr/>
          <p:nvPr/>
        </p:nvSpPr>
        <p:spPr>
          <a:xfrm>
            <a:off x="7768046" y="2020389"/>
            <a:ext cx="635725" cy="183750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F5557B40-4DA5-068D-F422-13B7E096FDAE}"/>
              </a:ext>
            </a:extLst>
          </p:cNvPr>
          <p:cNvSpPr txBox="1"/>
          <p:nvPr/>
        </p:nvSpPr>
        <p:spPr>
          <a:xfrm>
            <a:off x="8403771" y="2669959"/>
            <a:ext cx="2732479" cy="923330"/>
          </a:xfrm>
          <a:prstGeom prst="rect">
            <a:avLst/>
          </a:prstGeom>
          <a:noFill/>
        </p:spPr>
        <p:txBody>
          <a:bodyPr wrap="none" rtlCol="0">
            <a:spAutoFit/>
          </a:bodyPr>
          <a:lstStyle/>
          <a:p>
            <a:r>
              <a:rPr lang="en-US" b="1" dirty="0">
                <a:solidFill>
                  <a:schemeClr val="bg1"/>
                </a:solidFill>
              </a:rPr>
              <a:t>Create a class named a </a:t>
            </a:r>
          </a:p>
          <a:p>
            <a:r>
              <a:rPr lang="en-US" b="1" dirty="0">
                <a:solidFill>
                  <a:schemeClr val="bg1"/>
                </a:solidFill>
              </a:rPr>
              <a:t>(</a:t>
            </a:r>
            <a:r>
              <a:rPr lang="en-US" b="1" dirty="0" err="1">
                <a:solidFill>
                  <a:schemeClr val="bg1"/>
                </a:solidFill>
              </a:rPr>
              <a:t>HomePageView</a:t>
            </a:r>
            <a:r>
              <a:rPr lang="en-US" b="1" dirty="0">
                <a:solidFill>
                  <a:schemeClr val="bg1"/>
                </a:solidFill>
              </a:rPr>
              <a:t>) in my</a:t>
            </a:r>
          </a:p>
          <a:p>
            <a:r>
              <a:rPr lang="en-US" b="1" dirty="0">
                <a:solidFill>
                  <a:schemeClr val="bg1"/>
                </a:solidFill>
              </a:rPr>
              <a:t> case</a:t>
            </a:r>
          </a:p>
        </p:txBody>
      </p:sp>
    </p:spTree>
    <p:extLst>
      <p:ext uri="{BB962C8B-B14F-4D97-AF65-F5344CB8AC3E}">
        <p14:creationId xmlns:p14="http://schemas.microsoft.com/office/powerpoint/2010/main" val="271518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46C6-0F89-83E5-CBB9-3405FCC4AE86}"/>
              </a:ext>
            </a:extLst>
          </p:cNvPr>
          <p:cNvSpPr>
            <a:spLocks noGrp="1"/>
          </p:cNvSpPr>
          <p:nvPr>
            <p:ph type="title"/>
          </p:nvPr>
        </p:nvSpPr>
        <p:spPr>
          <a:xfrm>
            <a:off x="521207" y="448056"/>
            <a:ext cx="9894244" cy="640080"/>
          </a:xfrm>
        </p:spPr>
        <p:txBody>
          <a:bodyPr>
            <a:normAutofit/>
          </a:bodyPr>
          <a:lstStyle/>
          <a:p>
            <a:r>
              <a:rPr lang="en-US" dirty="0"/>
              <a:t>Stape :- 4 Create a urls.py file in main app folder</a:t>
            </a:r>
          </a:p>
        </p:txBody>
      </p:sp>
      <p:pic>
        <p:nvPicPr>
          <p:cNvPr id="5" name="Content Placeholder 4">
            <a:extLst>
              <a:ext uri="{FF2B5EF4-FFF2-40B4-BE49-F238E27FC236}">
                <a16:creationId xmlns:a16="http://schemas.microsoft.com/office/drawing/2014/main" id="{13B97F48-11EB-55E1-051F-776B98DC1642}"/>
              </a:ext>
            </a:extLst>
          </p:cNvPr>
          <p:cNvPicPr>
            <a:picLocks noGrp="1" noChangeAspect="1"/>
          </p:cNvPicPr>
          <p:nvPr>
            <p:ph sz="quarter" idx="10"/>
          </p:nvPr>
        </p:nvPicPr>
        <p:blipFill>
          <a:blip r:embed="rId2"/>
          <a:stretch>
            <a:fillRect/>
          </a:stretch>
        </p:blipFill>
        <p:spPr>
          <a:xfrm>
            <a:off x="287384" y="1236617"/>
            <a:ext cx="11181805" cy="5529943"/>
          </a:xfrm>
        </p:spPr>
      </p:pic>
      <p:cxnSp>
        <p:nvCxnSpPr>
          <p:cNvPr id="7" name="Straight Arrow Connector 6">
            <a:extLst>
              <a:ext uri="{FF2B5EF4-FFF2-40B4-BE49-F238E27FC236}">
                <a16:creationId xmlns:a16="http://schemas.microsoft.com/office/drawing/2014/main" id="{FCFCB033-58EF-6A0B-D766-AF532A7D66B3}"/>
              </a:ext>
            </a:extLst>
          </p:cNvPr>
          <p:cNvCxnSpPr/>
          <p:nvPr/>
        </p:nvCxnSpPr>
        <p:spPr>
          <a:xfrm flipH="1">
            <a:off x="1574945" y="3866606"/>
            <a:ext cx="139467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26C64B55-0FC6-8C52-26AB-FD76F96CD216}"/>
              </a:ext>
            </a:extLst>
          </p:cNvPr>
          <p:cNvSpPr txBox="1"/>
          <p:nvPr/>
        </p:nvSpPr>
        <p:spPr>
          <a:xfrm>
            <a:off x="2969623" y="3681940"/>
            <a:ext cx="2268378" cy="646331"/>
          </a:xfrm>
          <a:prstGeom prst="rect">
            <a:avLst/>
          </a:prstGeom>
          <a:noFill/>
        </p:spPr>
        <p:txBody>
          <a:bodyPr wrap="none" rtlCol="0">
            <a:spAutoFit/>
          </a:bodyPr>
          <a:lstStyle/>
          <a:p>
            <a:r>
              <a:rPr lang="en-US" b="1" dirty="0">
                <a:solidFill>
                  <a:schemeClr val="bg1"/>
                </a:solidFill>
              </a:rPr>
              <a:t>In main app folder</a:t>
            </a:r>
          </a:p>
          <a:p>
            <a:r>
              <a:rPr lang="en-US" b="1" dirty="0">
                <a:solidFill>
                  <a:schemeClr val="bg1"/>
                </a:solidFill>
              </a:rPr>
              <a:t>Create a urls.py file</a:t>
            </a:r>
          </a:p>
        </p:txBody>
      </p:sp>
      <p:cxnSp>
        <p:nvCxnSpPr>
          <p:cNvPr id="12" name="Straight Arrow Connector 11">
            <a:extLst>
              <a:ext uri="{FF2B5EF4-FFF2-40B4-BE49-F238E27FC236}">
                <a16:creationId xmlns:a16="http://schemas.microsoft.com/office/drawing/2014/main" id="{AC960EB4-C2DD-9C70-ACED-AC1FA27943D9}"/>
              </a:ext>
            </a:extLst>
          </p:cNvPr>
          <p:cNvCxnSpPr>
            <a:cxnSpLocks/>
          </p:cNvCxnSpPr>
          <p:nvPr/>
        </p:nvCxnSpPr>
        <p:spPr>
          <a:xfrm flipH="1" flipV="1">
            <a:off x="1854926" y="5782491"/>
            <a:ext cx="1114697" cy="3048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2BB75E03-8DD8-08C8-B2DA-64D0CABF10F1}"/>
              </a:ext>
            </a:extLst>
          </p:cNvPr>
          <p:cNvSpPr txBox="1"/>
          <p:nvPr/>
        </p:nvSpPr>
        <p:spPr>
          <a:xfrm>
            <a:off x="2873420" y="6016272"/>
            <a:ext cx="1080680" cy="369332"/>
          </a:xfrm>
          <a:prstGeom prst="rect">
            <a:avLst/>
          </a:prstGeom>
          <a:noFill/>
        </p:spPr>
        <p:txBody>
          <a:bodyPr wrap="none" rtlCol="0">
            <a:spAutoFit/>
          </a:bodyPr>
          <a:lstStyle/>
          <a:p>
            <a:r>
              <a:rPr lang="en-US" b="1" dirty="0">
                <a:solidFill>
                  <a:schemeClr val="bg1"/>
                </a:solidFill>
              </a:rPr>
              <a:t>Like this</a:t>
            </a:r>
          </a:p>
        </p:txBody>
      </p:sp>
      <p:sp>
        <p:nvSpPr>
          <p:cNvPr id="16" name="TextBox 15">
            <a:extLst>
              <a:ext uri="{FF2B5EF4-FFF2-40B4-BE49-F238E27FC236}">
                <a16:creationId xmlns:a16="http://schemas.microsoft.com/office/drawing/2014/main" id="{4509BF48-0DB3-D102-A011-DB31C6E7D9BA}"/>
              </a:ext>
            </a:extLst>
          </p:cNvPr>
          <p:cNvSpPr txBox="1"/>
          <p:nvPr/>
        </p:nvSpPr>
        <p:spPr>
          <a:xfrm>
            <a:off x="3954100" y="1562804"/>
            <a:ext cx="1596912" cy="369332"/>
          </a:xfrm>
          <a:prstGeom prst="rect">
            <a:avLst/>
          </a:prstGeom>
          <a:noFill/>
        </p:spPr>
        <p:txBody>
          <a:bodyPr wrap="none" rtlCol="0">
            <a:spAutoFit/>
          </a:bodyPr>
          <a:lstStyle/>
          <a:p>
            <a:r>
              <a:rPr lang="en-US" b="1" dirty="0">
                <a:solidFill>
                  <a:schemeClr val="bg1"/>
                </a:solidFill>
              </a:rPr>
              <a:t>In urls.py file</a:t>
            </a:r>
          </a:p>
        </p:txBody>
      </p:sp>
      <p:cxnSp>
        <p:nvCxnSpPr>
          <p:cNvPr id="20" name="Straight Arrow Connector 19">
            <a:extLst>
              <a:ext uri="{FF2B5EF4-FFF2-40B4-BE49-F238E27FC236}">
                <a16:creationId xmlns:a16="http://schemas.microsoft.com/office/drawing/2014/main" id="{411A30E1-48F8-F02B-D363-0F876AACC42A}"/>
              </a:ext>
            </a:extLst>
          </p:cNvPr>
          <p:cNvCxnSpPr/>
          <p:nvPr/>
        </p:nvCxnSpPr>
        <p:spPr>
          <a:xfrm flipH="1">
            <a:off x="6505303" y="2133600"/>
            <a:ext cx="357051" cy="2525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59AB05-B757-4354-8EFD-94775FE2ECE2}"/>
              </a:ext>
            </a:extLst>
          </p:cNvPr>
          <p:cNvSpPr txBox="1"/>
          <p:nvPr/>
        </p:nvSpPr>
        <p:spPr>
          <a:xfrm>
            <a:off x="6766560" y="1562804"/>
            <a:ext cx="4534959" cy="923330"/>
          </a:xfrm>
          <a:prstGeom prst="rect">
            <a:avLst/>
          </a:prstGeom>
          <a:noFill/>
        </p:spPr>
        <p:txBody>
          <a:bodyPr wrap="none" rtlCol="0">
            <a:spAutoFit/>
          </a:bodyPr>
          <a:lstStyle/>
          <a:p>
            <a:r>
              <a:rPr lang="en-US" b="1" dirty="0">
                <a:solidFill>
                  <a:schemeClr val="bg1"/>
                </a:solidFill>
              </a:rPr>
              <a:t>Import (</a:t>
            </a:r>
            <a:r>
              <a:rPr lang="en-US" b="1" dirty="0" err="1">
                <a:solidFill>
                  <a:schemeClr val="bg1"/>
                </a:solidFill>
              </a:rPr>
              <a:t>HomePageView</a:t>
            </a:r>
            <a:r>
              <a:rPr lang="en-US" b="1" dirty="0">
                <a:solidFill>
                  <a:schemeClr val="bg1"/>
                </a:solidFill>
              </a:rPr>
              <a:t>) class</a:t>
            </a:r>
          </a:p>
          <a:p>
            <a:r>
              <a:rPr lang="en-US" b="1" dirty="0">
                <a:solidFill>
                  <a:schemeClr val="bg1"/>
                </a:solidFill>
              </a:rPr>
              <a:t>from main app folder in views file, </a:t>
            </a:r>
          </a:p>
          <a:p>
            <a:r>
              <a:rPr lang="en-US" b="1" dirty="0">
                <a:solidFill>
                  <a:schemeClr val="bg1"/>
                </a:solidFill>
              </a:rPr>
              <a:t>Which we already created in view.py file</a:t>
            </a:r>
          </a:p>
        </p:txBody>
      </p:sp>
      <p:sp>
        <p:nvSpPr>
          <p:cNvPr id="22" name="Left Brace 21">
            <a:extLst>
              <a:ext uri="{FF2B5EF4-FFF2-40B4-BE49-F238E27FC236}">
                <a16:creationId xmlns:a16="http://schemas.microsoft.com/office/drawing/2014/main" id="{E701E4E1-048A-1D30-4C3C-7898EE29E57A}"/>
              </a:ext>
            </a:extLst>
          </p:cNvPr>
          <p:cNvSpPr/>
          <p:nvPr/>
        </p:nvSpPr>
        <p:spPr>
          <a:xfrm>
            <a:off x="2664823" y="2024469"/>
            <a:ext cx="452846" cy="1195803"/>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BE90B70F-006A-5E0F-56F2-F8DB41362600}"/>
              </a:ext>
            </a:extLst>
          </p:cNvPr>
          <p:cNvSpPr txBox="1"/>
          <p:nvPr/>
        </p:nvSpPr>
        <p:spPr>
          <a:xfrm>
            <a:off x="1409548" y="2357689"/>
            <a:ext cx="1313180" cy="646331"/>
          </a:xfrm>
          <a:prstGeom prst="rect">
            <a:avLst/>
          </a:prstGeom>
          <a:noFill/>
        </p:spPr>
        <p:txBody>
          <a:bodyPr wrap="none" rtlCol="0">
            <a:spAutoFit/>
          </a:bodyPr>
          <a:lstStyle/>
          <a:p>
            <a:r>
              <a:rPr lang="en-US" b="1" dirty="0">
                <a:solidFill>
                  <a:schemeClr val="bg1"/>
                </a:solidFill>
              </a:rPr>
              <a:t>Write this </a:t>
            </a:r>
          </a:p>
          <a:p>
            <a:r>
              <a:rPr lang="en-US" b="1" dirty="0">
                <a:solidFill>
                  <a:schemeClr val="bg1"/>
                </a:solidFill>
              </a:rPr>
              <a:t>code</a:t>
            </a:r>
          </a:p>
        </p:txBody>
      </p:sp>
      <p:cxnSp>
        <p:nvCxnSpPr>
          <p:cNvPr id="27" name="Straight Arrow Connector 26">
            <a:extLst>
              <a:ext uri="{FF2B5EF4-FFF2-40B4-BE49-F238E27FC236}">
                <a16:creationId xmlns:a16="http://schemas.microsoft.com/office/drawing/2014/main" id="{D513FE57-9A08-0EE6-4418-650252C622A1}"/>
              </a:ext>
            </a:extLst>
          </p:cNvPr>
          <p:cNvCxnSpPr>
            <a:cxnSpLocks/>
          </p:cNvCxnSpPr>
          <p:nvPr/>
        </p:nvCxnSpPr>
        <p:spPr>
          <a:xfrm flipH="1">
            <a:off x="5238001" y="2569226"/>
            <a:ext cx="578871" cy="33072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3467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C21-4BDD-A5CD-71EB-6468BA8E0857}"/>
              </a:ext>
            </a:extLst>
          </p:cNvPr>
          <p:cNvSpPr>
            <a:spLocks noGrp="1"/>
          </p:cNvSpPr>
          <p:nvPr>
            <p:ph type="title"/>
          </p:nvPr>
        </p:nvSpPr>
        <p:spPr>
          <a:xfrm>
            <a:off x="521207" y="448056"/>
            <a:ext cx="11008942" cy="640080"/>
          </a:xfrm>
        </p:spPr>
        <p:txBody>
          <a:bodyPr/>
          <a:lstStyle/>
          <a:p>
            <a:r>
              <a:rPr lang="en-US" dirty="0"/>
              <a:t>Stape :- 5 Include main app folder urls.py in demo base project urls.py</a:t>
            </a:r>
          </a:p>
        </p:txBody>
      </p:sp>
      <p:pic>
        <p:nvPicPr>
          <p:cNvPr id="5" name="Content Placeholder 4">
            <a:extLst>
              <a:ext uri="{FF2B5EF4-FFF2-40B4-BE49-F238E27FC236}">
                <a16:creationId xmlns:a16="http://schemas.microsoft.com/office/drawing/2014/main" id="{3209E352-B788-ACA4-746E-0D775BCA7C7D}"/>
              </a:ext>
            </a:extLst>
          </p:cNvPr>
          <p:cNvPicPr>
            <a:picLocks noGrp="1" noChangeAspect="1"/>
          </p:cNvPicPr>
          <p:nvPr>
            <p:ph sz="quarter" idx="10"/>
          </p:nvPr>
        </p:nvPicPr>
        <p:blipFill>
          <a:blip r:embed="rId2"/>
          <a:stretch>
            <a:fillRect/>
          </a:stretch>
        </p:blipFill>
        <p:spPr>
          <a:xfrm>
            <a:off x="418011" y="1341120"/>
            <a:ext cx="11355977" cy="5516879"/>
          </a:xfrm>
        </p:spPr>
      </p:pic>
      <p:cxnSp>
        <p:nvCxnSpPr>
          <p:cNvPr id="7" name="Straight Arrow Connector 6">
            <a:extLst>
              <a:ext uri="{FF2B5EF4-FFF2-40B4-BE49-F238E27FC236}">
                <a16:creationId xmlns:a16="http://schemas.microsoft.com/office/drawing/2014/main" id="{619ADCB2-AAFE-A4F7-2DAF-B3C6A2CDE746}"/>
              </a:ext>
            </a:extLst>
          </p:cNvPr>
          <p:cNvCxnSpPr>
            <a:cxnSpLocks/>
          </p:cNvCxnSpPr>
          <p:nvPr/>
        </p:nvCxnSpPr>
        <p:spPr>
          <a:xfrm flipH="1">
            <a:off x="1602377" y="2090057"/>
            <a:ext cx="400594" cy="37446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9010A726-77C5-99D6-ED27-BBC531FED515}"/>
              </a:ext>
            </a:extLst>
          </p:cNvPr>
          <p:cNvSpPr txBox="1"/>
          <p:nvPr/>
        </p:nvSpPr>
        <p:spPr>
          <a:xfrm>
            <a:off x="1236618" y="1531543"/>
            <a:ext cx="1844992" cy="646331"/>
          </a:xfrm>
          <a:prstGeom prst="rect">
            <a:avLst/>
          </a:prstGeom>
          <a:noFill/>
        </p:spPr>
        <p:txBody>
          <a:bodyPr wrap="none" rtlCol="0">
            <a:spAutoFit/>
          </a:bodyPr>
          <a:lstStyle/>
          <a:p>
            <a:r>
              <a:rPr lang="en-US" b="1" dirty="0">
                <a:solidFill>
                  <a:schemeClr val="bg1"/>
                </a:solidFill>
              </a:rPr>
              <a:t>In project base </a:t>
            </a:r>
          </a:p>
          <a:p>
            <a:r>
              <a:rPr lang="en-US" b="1" dirty="0">
                <a:solidFill>
                  <a:schemeClr val="bg1"/>
                </a:solidFill>
              </a:rPr>
              <a:t>demo folder</a:t>
            </a:r>
          </a:p>
        </p:txBody>
      </p:sp>
      <p:cxnSp>
        <p:nvCxnSpPr>
          <p:cNvPr id="13" name="Straight Arrow Connector 12">
            <a:extLst>
              <a:ext uri="{FF2B5EF4-FFF2-40B4-BE49-F238E27FC236}">
                <a16:creationId xmlns:a16="http://schemas.microsoft.com/office/drawing/2014/main" id="{645B6517-5672-9EEE-DF8C-A21F7C8AFB7E}"/>
              </a:ext>
            </a:extLst>
          </p:cNvPr>
          <p:cNvCxnSpPr/>
          <p:nvPr/>
        </p:nvCxnSpPr>
        <p:spPr>
          <a:xfrm flipH="1" flipV="1">
            <a:off x="1741714" y="3570514"/>
            <a:ext cx="870857" cy="7141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5F798458-C932-585C-CFB6-BCA89B75C628}"/>
              </a:ext>
            </a:extLst>
          </p:cNvPr>
          <p:cNvSpPr txBox="1"/>
          <p:nvPr/>
        </p:nvSpPr>
        <p:spPr>
          <a:xfrm>
            <a:off x="1802674" y="4189944"/>
            <a:ext cx="2031325" cy="369332"/>
          </a:xfrm>
          <a:prstGeom prst="rect">
            <a:avLst/>
          </a:prstGeom>
          <a:noFill/>
        </p:spPr>
        <p:txBody>
          <a:bodyPr wrap="none" rtlCol="0">
            <a:spAutoFit/>
          </a:bodyPr>
          <a:lstStyle/>
          <a:p>
            <a:r>
              <a:rPr lang="en-US" b="1" dirty="0">
                <a:solidFill>
                  <a:schemeClr val="bg1"/>
                </a:solidFill>
              </a:rPr>
              <a:t>Inside urls.py file</a:t>
            </a:r>
          </a:p>
        </p:txBody>
      </p:sp>
      <p:cxnSp>
        <p:nvCxnSpPr>
          <p:cNvPr id="16" name="Straight Arrow Connector 15">
            <a:extLst>
              <a:ext uri="{FF2B5EF4-FFF2-40B4-BE49-F238E27FC236}">
                <a16:creationId xmlns:a16="http://schemas.microsoft.com/office/drawing/2014/main" id="{A3C70D38-8631-7300-13B0-8F4E259FCEFC}"/>
              </a:ext>
            </a:extLst>
          </p:cNvPr>
          <p:cNvCxnSpPr>
            <a:cxnSpLocks/>
          </p:cNvCxnSpPr>
          <p:nvPr/>
        </p:nvCxnSpPr>
        <p:spPr>
          <a:xfrm flipH="1">
            <a:off x="6096000" y="4858601"/>
            <a:ext cx="775063" cy="46785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 name="TextBox 16">
            <a:extLst>
              <a:ext uri="{FF2B5EF4-FFF2-40B4-BE49-F238E27FC236}">
                <a16:creationId xmlns:a16="http://schemas.microsoft.com/office/drawing/2014/main" id="{EA490B01-1695-2B87-EE59-F6B36125E376}"/>
              </a:ext>
            </a:extLst>
          </p:cNvPr>
          <p:cNvSpPr txBox="1"/>
          <p:nvPr/>
        </p:nvSpPr>
        <p:spPr>
          <a:xfrm>
            <a:off x="6331131" y="4489269"/>
            <a:ext cx="2571410" cy="369332"/>
          </a:xfrm>
          <a:prstGeom prst="rect">
            <a:avLst/>
          </a:prstGeom>
          <a:noFill/>
        </p:spPr>
        <p:txBody>
          <a:bodyPr wrap="none" rtlCol="0">
            <a:spAutoFit/>
          </a:bodyPr>
          <a:lstStyle/>
          <a:p>
            <a:r>
              <a:rPr lang="en-US" b="1" dirty="0">
                <a:solidFill>
                  <a:schemeClr val="bg1"/>
                </a:solidFill>
              </a:rPr>
              <a:t>Import include library</a:t>
            </a:r>
          </a:p>
        </p:txBody>
      </p:sp>
      <p:cxnSp>
        <p:nvCxnSpPr>
          <p:cNvPr id="22" name="Straight Arrow Connector 21">
            <a:extLst>
              <a:ext uri="{FF2B5EF4-FFF2-40B4-BE49-F238E27FC236}">
                <a16:creationId xmlns:a16="http://schemas.microsoft.com/office/drawing/2014/main" id="{2626329F-81EA-7AEC-3E26-A87590942427}"/>
              </a:ext>
            </a:extLst>
          </p:cNvPr>
          <p:cNvCxnSpPr>
            <a:cxnSpLocks/>
          </p:cNvCxnSpPr>
          <p:nvPr/>
        </p:nvCxnSpPr>
        <p:spPr>
          <a:xfrm flipH="1">
            <a:off x="4458789" y="4979508"/>
            <a:ext cx="105608" cy="95102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3" name="TextBox 22">
            <a:extLst>
              <a:ext uri="{FF2B5EF4-FFF2-40B4-BE49-F238E27FC236}">
                <a16:creationId xmlns:a16="http://schemas.microsoft.com/office/drawing/2014/main" id="{85D01107-04B6-EE63-3745-2FA50250AD67}"/>
              </a:ext>
            </a:extLst>
          </p:cNvPr>
          <p:cNvSpPr txBox="1"/>
          <p:nvPr/>
        </p:nvSpPr>
        <p:spPr>
          <a:xfrm>
            <a:off x="3739812" y="4627594"/>
            <a:ext cx="1649169" cy="369332"/>
          </a:xfrm>
          <a:prstGeom prst="rect">
            <a:avLst/>
          </a:prstGeom>
          <a:noFill/>
        </p:spPr>
        <p:txBody>
          <a:bodyPr wrap="none" rtlCol="0">
            <a:spAutoFit/>
          </a:bodyPr>
          <a:lstStyle/>
          <a:p>
            <a:r>
              <a:rPr lang="en-US" b="1" dirty="0">
                <a:solidFill>
                  <a:schemeClr val="bg1"/>
                </a:solidFill>
              </a:rPr>
              <a:t>Add this path</a:t>
            </a:r>
          </a:p>
        </p:txBody>
      </p:sp>
      <p:cxnSp>
        <p:nvCxnSpPr>
          <p:cNvPr id="26" name="Connector: Elbow 25">
            <a:extLst>
              <a:ext uri="{FF2B5EF4-FFF2-40B4-BE49-F238E27FC236}">
                <a16:creationId xmlns:a16="http://schemas.microsoft.com/office/drawing/2014/main" id="{AD4734BE-D21D-80B7-0C60-4D99A612E7CB}"/>
              </a:ext>
            </a:extLst>
          </p:cNvPr>
          <p:cNvCxnSpPr>
            <a:cxnSpLocks/>
          </p:cNvCxnSpPr>
          <p:nvPr/>
        </p:nvCxnSpPr>
        <p:spPr>
          <a:xfrm rot="10800000">
            <a:off x="5172891" y="6095999"/>
            <a:ext cx="1036320" cy="235132"/>
          </a:xfrm>
          <a:prstGeom prst="bentConnector3">
            <a:avLst>
              <a:gd name="adj1" fmla="val 101261"/>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TextBox 31">
            <a:extLst>
              <a:ext uri="{FF2B5EF4-FFF2-40B4-BE49-F238E27FC236}">
                <a16:creationId xmlns:a16="http://schemas.microsoft.com/office/drawing/2014/main" id="{4B3461DF-8909-0FF8-7911-6D3CA7BB0072}"/>
              </a:ext>
            </a:extLst>
          </p:cNvPr>
          <p:cNvSpPr txBox="1"/>
          <p:nvPr/>
        </p:nvSpPr>
        <p:spPr>
          <a:xfrm>
            <a:off x="6156957" y="5930536"/>
            <a:ext cx="4234814" cy="646331"/>
          </a:xfrm>
          <a:prstGeom prst="rect">
            <a:avLst/>
          </a:prstGeom>
          <a:noFill/>
        </p:spPr>
        <p:txBody>
          <a:bodyPr wrap="none" rtlCol="0">
            <a:spAutoFit/>
          </a:bodyPr>
          <a:lstStyle/>
          <a:p>
            <a:r>
              <a:rPr lang="en-US" b="1" dirty="0">
                <a:solidFill>
                  <a:schemeClr val="bg1"/>
                </a:solidFill>
              </a:rPr>
              <a:t>Import from main app,  urls.py file is </a:t>
            </a:r>
          </a:p>
          <a:p>
            <a:r>
              <a:rPr lang="en-US" b="1" dirty="0">
                <a:solidFill>
                  <a:schemeClr val="bg1"/>
                </a:solidFill>
              </a:rPr>
              <a:t>Inside of main app folder</a:t>
            </a:r>
          </a:p>
        </p:txBody>
      </p:sp>
    </p:spTree>
    <p:extLst>
      <p:ext uri="{BB962C8B-B14F-4D97-AF65-F5344CB8AC3E}">
        <p14:creationId xmlns:p14="http://schemas.microsoft.com/office/powerpoint/2010/main" val="58615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BA1F-845C-5E35-19DF-AD662DEE555C}"/>
              </a:ext>
            </a:extLst>
          </p:cNvPr>
          <p:cNvSpPr>
            <a:spLocks noGrp="1"/>
          </p:cNvSpPr>
          <p:nvPr>
            <p:ph type="title"/>
          </p:nvPr>
        </p:nvSpPr>
        <p:spPr>
          <a:xfrm>
            <a:off x="521207" y="448056"/>
            <a:ext cx="9258519" cy="640080"/>
          </a:xfrm>
        </p:spPr>
        <p:txBody>
          <a:bodyPr>
            <a:normAutofit/>
          </a:bodyPr>
          <a:lstStyle/>
          <a:p>
            <a:r>
              <a:rPr lang="en-US" dirty="0"/>
              <a:t>Stape:- 6 Install main app folder in settings.py file</a:t>
            </a:r>
          </a:p>
        </p:txBody>
      </p:sp>
      <p:pic>
        <p:nvPicPr>
          <p:cNvPr id="5" name="Content Placeholder 4">
            <a:extLst>
              <a:ext uri="{FF2B5EF4-FFF2-40B4-BE49-F238E27FC236}">
                <a16:creationId xmlns:a16="http://schemas.microsoft.com/office/drawing/2014/main" id="{1CC788A9-4864-858C-325E-1FB1F5416B44}"/>
              </a:ext>
            </a:extLst>
          </p:cNvPr>
          <p:cNvPicPr>
            <a:picLocks noGrp="1" noChangeAspect="1"/>
          </p:cNvPicPr>
          <p:nvPr>
            <p:ph sz="quarter" idx="10"/>
          </p:nvPr>
        </p:nvPicPr>
        <p:blipFill>
          <a:blip r:embed="rId2"/>
          <a:stretch>
            <a:fillRect/>
          </a:stretch>
        </p:blipFill>
        <p:spPr>
          <a:xfrm>
            <a:off x="313509" y="1288869"/>
            <a:ext cx="11573691" cy="5364479"/>
          </a:xfrm>
        </p:spPr>
      </p:pic>
      <p:cxnSp>
        <p:nvCxnSpPr>
          <p:cNvPr id="7" name="Straight Arrow Connector 6">
            <a:extLst>
              <a:ext uri="{FF2B5EF4-FFF2-40B4-BE49-F238E27FC236}">
                <a16:creationId xmlns:a16="http://schemas.microsoft.com/office/drawing/2014/main" id="{344AE714-62CC-F3FF-2619-7D73EB2F4A2C}"/>
              </a:ext>
            </a:extLst>
          </p:cNvPr>
          <p:cNvCxnSpPr/>
          <p:nvPr/>
        </p:nvCxnSpPr>
        <p:spPr>
          <a:xfrm flipH="1">
            <a:off x="1497874" y="2316480"/>
            <a:ext cx="9144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4A09F38D-6569-4BDD-3859-AFF6A70C507F}"/>
              </a:ext>
            </a:extLst>
          </p:cNvPr>
          <p:cNvSpPr txBox="1"/>
          <p:nvPr/>
        </p:nvSpPr>
        <p:spPr>
          <a:xfrm>
            <a:off x="2351314" y="1993314"/>
            <a:ext cx="1975477" cy="646331"/>
          </a:xfrm>
          <a:prstGeom prst="rect">
            <a:avLst/>
          </a:prstGeom>
          <a:noFill/>
        </p:spPr>
        <p:txBody>
          <a:bodyPr wrap="none" rtlCol="0">
            <a:spAutoFit/>
          </a:bodyPr>
          <a:lstStyle/>
          <a:p>
            <a:r>
              <a:rPr lang="en-US" b="1" dirty="0">
                <a:solidFill>
                  <a:schemeClr val="bg1"/>
                </a:solidFill>
              </a:rPr>
              <a:t>In demo project </a:t>
            </a:r>
          </a:p>
          <a:p>
            <a:r>
              <a:rPr lang="en-US" b="1" dirty="0">
                <a:solidFill>
                  <a:schemeClr val="bg1"/>
                </a:solidFill>
              </a:rPr>
              <a:t>base folder</a:t>
            </a:r>
          </a:p>
        </p:txBody>
      </p:sp>
      <p:cxnSp>
        <p:nvCxnSpPr>
          <p:cNvPr id="10" name="Straight Arrow Connector 9">
            <a:extLst>
              <a:ext uri="{FF2B5EF4-FFF2-40B4-BE49-F238E27FC236}">
                <a16:creationId xmlns:a16="http://schemas.microsoft.com/office/drawing/2014/main" id="{0403747F-5B83-B2A9-47D2-0A49896F69B2}"/>
              </a:ext>
            </a:extLst>
          </p:cNvPr>
          <p:cNvCxnSpPr>
            <a:cxnSpLocks/>
          </p:cNvCxnSpPr>
          <p:nvPr/>
        </p:nvCxnSpPr>
        <p:spPr>
          <a:xfrm flipV="1">
            <a:off x="521207" y="3178628"/>
            <a:ext cx="689284" cy="151529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DC63FB02-3A64-A621-D5F5-BF34F27D2852}"/>
              </a:ext>
            </a:extLst>
          </p:cNvPr>
          <p:cNvSpPr txBox="1"/>
          <p:nvPr/>
        </p:nvSpPr>
        <p:spPr>
          <a:xfrm>
            <a:off x="286645" y="4623412"/>
            <a:ext cx="2422458" cy="369332"/>
          </a:xfrm>
          <a:prstGeom prst="rect">
            <a:avLst/>
          </a:prstGeom>
          <a:noFill/>
        </p:spPr>
        <p:txBody>
          <a:bodyPr wrap="none" rtlCol="0">
            <a:spAutoFit/>
          </a:bodyPr>
          <a:lstStyle/>
          <a:p>
            <a:r>
              <a:rPr lang="en-US" b="1" dirty="0">
                <a:solidFill>
                  <a:schemeClr val="bg1"/>
                </a:solidFill>
              </a:rPr>
              <a:t>Open settings.py file</a:t>
            </a:r>
          </a:p>
        </p:txBody>
      </p:sp>
      <p:sp>
        <p:nvSpPr>
          <p:cNvPr id="15" name="TextBox 14">
            <a:extLst>
              <a:ext uri="{FF2B5EF4-FFF2-40B4-BE49-F238E27FC236}">
                <a16:creationId xmlns:a16="http://schemas.microsoft.com/office/drawing/2014/main" id="{64AF4507-FF9D-C150-1FF3-22ACF6CEC091}"/>
              </a:ext>
            </a:extLst>
          </p:cNvPr>
          <p:cNvSpPr txBox="1"/>
          <p:nvPr/>
        </p:nvSpPr>
        <p:spPr>
          <a:xfrm>
            <a:off x="4593901" y="2034709"/>
            <a:ext cx="2053767" cy="369332"/>
          </a:xfrm>
          <a:prstGeom prst="rect">
            <a:avLst/>
          </a:prstGeom>
          <a:noFill/>
        </p:spPr>
        <p:txBody>
          <a:bodyPr wrap="none" rtlCol="0">
            <a:spAutoFit/>
          </a:bodyPr>
          <a:lstStyle/>
          <a:p>
            <a:r>
              <a:rPr lang="en-US" b="1" dirty="0">
                <a:solidFill>
                  <a:schemeClr val="bg1"/>
                </a:solidFill>
              </a:rPr>
              <a:t>In settings.py file</a:t>
            </a:r>
          </a:p>
        </p:txBody>
      </p:sp>
      <p:cxnSp>
        <p:nvCxnSpPr>
          <p:cNvPr id="19" name="Straight Arrow Connector 18">
            <a:extLst>
              <a:ext uri="{FF2B5EF4-FFF2-40B4-BE49-F238E27FC236}">
                <a16:creationId xmlns:a16="http://schemas.microsoft.com/office/drawing/2014/main" id="{FE8E1757-3966-1A10-250C-36B451314E45}"/>
              </a:ext>
            </a:extLst>
          </p:cNvPr>
          <p:cNvCxnSpPr>
            <a:cxnSpLocks/>
          </p:cNvCxnSpPr>
          <p:nvPr/>
        </p:nvCxnSpPr>
        <p:spPr>
          <a:xfrm flipH="1" flipV="1">
            <a:off x="3356470" y="1776549"/>
            <a:ext cx="1254849" cy="44282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a:extLst>
              <a:ext uri="{FF2B5EF4-FFF2-40B4-BE49-F238E27FC236}">
                <a16:creationId xmlns:a16="http://schemas.microsoft.com/office/drawing/2014/main" id="{49B17636-13BD-A6D3-C351-B3E3C15F8FD2}"/>
              </a:ext>
            </a:extLst>
          </p:cNvPr>
          <p:cNvCxnSpPr/>
          <p:nvPr/>
        </p:nvCxnSpPr>
        <p:spPr>
          <a:xfrm flipH="1">
            <a:off x="4593901" y="2995749"/>
            <a:ext cx="1711105" cy="1828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3" name="TextBox 22">
            <a:extLst>
              <a:ext uri="{FF2B5EF4-FFF2-40B4-BE49-F238E27FC236}">
                <a16:creationId xmlns:a16="http://schemas.microsoft.com/office/drawing/2014/main" id="{0D0BC093-474A-D2AA-5FB3-09EAD885A1AF}"/>
              </a:ext>
            </a:extLst>
          </p:cNvPr>
          <p:cNvSpPr txBox="1"/>
          <p:nvPr/>
        </p:nvSpPr>
        <p:spPr>
          <a:xfrm>
            <a:off x="5620784" y="2593606"/>
            <a:ext cx="3065198" cy="369332"/>
          </a:xfrm>
          <a:prstGeom prst="rect">
            <a:avLst/>
          </a:prstGeom>
          <a:noFill/>
        </p:spPr>
        <p:txBody>
          <a:bodyPr wrap="none" rtlCol="0">
            <a:spAutoFit/>
          </a:bodyPr>
          <a:lstStyle/>
          <a:p>
            <a:r>
              <a:rPr lang="en-US" b="1" dirty="0">
                <a:solidFill>
                  <a:schemeClr val="bg1"/>
                </a:solidFill>
              </a:rPr>
              <a:t>In INSTALLED_APP Section</a:t>
            </a:r>
          </a:p>
        </p:txBody>
      </p:sp>
      <p:cxnSp>
        <p:nvCxnSpPr>
          <p:cNvPr id="25" name="Straight Arrow Connector 24">
            <a:extLst>
              <a:ext uri="{FF2B5EF4-FFF2-40B4-BE49-F238E27FC236}">
                <a16:creationId xmlns:a16="http://schemas.microsoft.com/office/drawing/2014/main" id="{4F2D74A8-EAC1-92FD-9B3B-0C6CB75B3B1D}"/>
              </a:ext>
            </a:extLst>
          </p:cNvPr>
          <p:cNvCxnSpPr/>
          <p:nvPr/>
        </p:nvCxnSpPr>
        <p:spPr>
          <a:xfrm flipH="1" flipV="1">
            <a:off x="3983894" y="4345577"/>
            <a:ext cx="610007" cy="1219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6" name="TextBox 25">
            <a:extLst>
              <a:ext uri="{FF2B5EF4-FFF2-40B4-BE49-F238E27FC236}">
                <a16:creationId xmlns:a16="http://schemas.microsoft.com/office/drawing/2014/main" id="{207CBFA5-6F8E-4560-20AD-CA3EDB076A43}"/>
              </a:ext>
            </a:extLst>
          </p:cNvPr>
          <p:cNvSpPr txBox="1"/>
          <p:nvPr/>
        </p:nvSpPr>
        <p:spPr>
          <a:xfrm>
            <a:off x="3579223" y="4423115"/>
            <a:ext cx="3462743" cy="369332"/>
          </a:xfrm>
          <a:prstGeom prst="rect">
            <a:avLst/>
          </a:prstGeom>
          <a:noFill/>
        </p:spPr>
        <p:txBody>
          <a:bodyPr wrap="none" rtlCol="0">
            <a:spAutoFit/>
          </a:bodyPr>
          <a:lstStyle/>
          <a:p>
            <a:r>
              <a:rPr lang="en-US" b="1" dirty="0">
                <a:solidFill>
                  <a:schemeClr val="bg1"/>
                </a:solidFill>
              </a:rPr>
              <a:t>Add  main app folder like this</a:t>
            </a:r>
          </a:p>
        </p:txBody>
      </p:sp>
      <p:cxnSp>
        <p:nvCxnSpPr>
          <p:cNvPr id="28" name="Straight Arrow Connector 27">
            <a:extLst>
              <a:ext uri="{FF2B5EF4-FFF2-40B4-BE49-F238E27FC236}">
                <a16:creationId xmlns:a16="http://schemas.microsoft.com/office/drawing/2014/main" id="{4690949D-22BD-1DC0-E4A8-55B83A233D0E}"/>
              </a:ext>
            </a:extLst>
          </p:cNvPr>
          <p:cNvCxnSpPr>
            <a:cxnSpLocks/>
          </p:cNvCxnSpPr>
          <p:nvPr/>
        </p:nvCxnSpPr>
        <p:spPr>
          <a:xfrm>
            <a:off x="1471747" y="3927564"/>
            <a:ext cx="1933303" cy="40930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4554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 is full stack web development ?</a:t>
            </a:r>
          </a:p>
        </p:txBody>
      </p:sp>
      <p:sp>
        <p:nvSpPr>
          <p:cNvPr id="38" name="Content Placeholder 17"/>
          <p:cNvSpPr txBox="1">
            <a:spLocks/>
          </p:cNvSpPr>
          <p:nvPr/>
        </p:nvSpPr>
        <p:spPr>
          <a:xfrm>
            <a:off x="541610" y="1524707"/>
            <a:ext cx="4505878" cy="499496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en-US" sz="1600" b="0" i="0" dirty="0">
                <a:solidFill>
                  <a:srgbClr val="202124"/>
                </a:solidFill>
                <a:effectLst/>
                <a:highlight>
                  <a:srgbClr val="FFFFFF"/>
                </a:highlight>
                <a:latin typeface="Google Sans"/>
              </a:rPr>
              <a:t>Full stack development is </a:t>
            </a:r>
            <a:r>
              <a:rPr lang="en-US" sz="1600" b="0" i="0" dirty="0">
                <a:solidFill>
                  <a:srgbClr val="040C28"/>
                </a:solidFill>
                <a:effectLst/>
                <a:latin typeface="Google Sans"/>
              </a:rPr>
              <a:t>the process of developing both the frontend and backend of applications</a:t>
            </a:r>
            <a:r>
              <a:rPr lang="en-US" sz="1600" b="0" i="0" dirty="0">
                <a:solidFill>
                  <a:srgbClr val="202124"/>
                </a:solidFill>
                <a:effectLst/>
                <a:highlight>
                  <a:srgbClr val="FFFFFF"/>
                </a:highlight>
                <a:latin typeface="Google Sans"/>
              </a:rPr>
              <a:t>. Any application has a frontend (user-facing) and a backend (database and logic) component. </a:t>
            </a:r>
          </a:p>
          <a:p>
            <a:pPr marL="0" lvl="0" indent="0">
              <a:spcAft>
                <a:spcPts val="600"/>
              </a:spcAft>
              <a:buNone/>
              <a:defRPr/>
            </a:pPr>
            <a:endParaRPr lang="en-US" sz="1600" b="0" i="0" dirty="0">
              <a:solidFill>
                <a:srgbClr val="202124"/>
              </a:solidFill>
              <a:effectLst/>
              <a:highlight>
                <a:srgbClr val="FFFFFF"/>
              </a:highlight>
              <a:latin typeface="Google Sans"/>
            </a:endParaRPr>
          </a:p>
          <a:p>
            <a:pPr marL="0" lvl="0" indent="0" eaLnBrk="0" fontAlgn="base" hangingPunct="0">
              <a:lnSpc>
                <a:spcPct val="150000"/>
              </a:lnSpc>
              <a:spcBef>
                <a:spcPct val="0"/>
              </a:spcBef>
              <a:spcAft>
                <a:spcPct val="0"/>
              </a:spcAft>
              <a:buNone/>
            </a:pPr>
            <a:r>
              <a:rPr lang="en-US" sz="1600" b="0" i="0" dirty="0">
                <a:solidFill>
                  <a:srgbClr val="202124"/>
                </a:solidFill>
                <a:effectLst/>
                <a:highlight>
                  <a:srgbClr val="FFFFFF"/>
                </a:highlight>
                <a:latin typeface="Google Sans"/>
              </a:rPr>
              <a:t>Full stack development  </a:t>
            </a:r>
            <a:r>
              <a:rPr lang="ne-NP" altLang="en-US" sz="1600" dirty="0">
                <a:solidFill>
                  <a:srgbClr val="202124"/>
                </a:solidFill>
                <a:latin typeface="inherit"/>
                <a:cs typeface="Mangal" panose="02040503050203030202" pitchFamily="18" charset="0"/>
              </a:rPr>
              <a:t>भनेको एपहरूको फ्रन्टइन्ड</a:t>
            </a:r>
            <a:endParaRPr lang="en-US" altLang="en-US" sz="1600" dirty="0">
              <a:solidFill>
                <a:srgbClr val="202124"/>
              </a:solidFill>
              <a:latin typeface="inherit"/>
              <a:cs typeface="Mangal" panose="02040503050203030202" pitchFamily="18" charset="0"/>
            </a:endParaRPr>
          </a:p>
          <a:p>
            <a:pPr marL="0" lvl="0" indent="0" eaLnBrk="0" fontAlgn="base" hangingPunct="0">
              <a:lnSpc>
                <a:spcPct val="150000"/>
              </a:lnSpc>
              <a:spcBef>
                <a:spcPct val="0"/>
              </a:spcBef>
              <a:spcAft>
                <a:spcPct val="0"/>
              </a:spcAft>
              <a:buNone/>
            </a:pPr>
            <a:r>
              <a:rPr lang="ne-NP" altLang="en-US" sz="1600" dirty="0">
                <a:solidFill>
                  <a:srgbClr val="202124"/>
                </a:solidFill>
                <a:latin typeface="inherit"/>
                <a:cs typeface="Mangal" panose="02040503050203030202" pitchFamily="18" charset="0"/>
              </a:rPr>
              <a:t> र ब्याकइन्ड दुवै निर्माण गर्ने प्रक्रिया हो। </a:t>
            </a:r>
            <a:endParaRPr lang="en-US" altLang="en-US" sz="1600" dirty="0">
              <a:solidFill>
                <a:srgbClr val="202124"/>
              </a:solidFill>
              <a:latin typeface="inherit"/>
              <a:cs typeface="Mangal" panose="02040503050203030202" pitchFamily="18" charset="0"/>
            </a:endParaRPr>
          </a:p>
          <a:p>
            <a:pPr marL="0" lvl="0" indent="0" eaLnBrk="0" fontAlgn="base" hangingPunct="0">
              <a:lnSpc>
                <a:spcPct val="150000"/>
              </a:lnSpc>
              <a:spcBef>
                <a:spcPct val="0"/>
              </a:spcBef>
              <a:spcAft>
                <a:spcPct val="0"/>
              </a:spcAft>
              <a:buNone/>
            </a:pPr>
            <a:r>
              <a:rPr lang="ne-NP" altLang="en-US" sz="1600" dirty="0">
                <a:solidFill>
                  <a:srgbClr val="202124"/>
                </a:solidFill>
                <a:latin typeface="inherit"/>
                <a:cs typeface="Mangal" panose="02040503050203030202" pitchFamily="18" charset="0"/>
              </a:rPr>
              <a:t>कुनै</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पनि एपहरूको</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फ्रन्टइन्ड (</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प्रयोगकर्ताले-</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देखने</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a:t>
            </a:r>
            <a:endParaRPr lang="en-US" altLang="en-US" sz="1600" dirty="0">
              <a:solidFill>
                <a:srgbClr val="202124"/>
              </a:solidFill>
              <a:latin typeface="inherit"/>
              <a:cs typeface="Mangal" panose="02040503050203030202" pitchFamily="18" charset="0"/>
            </a:endParaRPr>
          </a:p>
          <a:p>
            <a:pPr marL="0" lvl="0" indent="0" eaLnBrk="0" fontAlgn="base" hangingPunct="0">
              <a:lnSpc>
                <a:spcPct val="150000"/>
              </a:lnSpc>
              <a:spcBef>
                <a:spcPct val="0"/>
              </a:spcBef>
              <a:spcAft>
                <a:spcPct val="0"/>
              </a:spcAft>
              <a:buNone/>
            </a:pPr>
            <a:r>
              <a:rPr lang="ne-NP" altLang="en-US" sz="1600" dirty="0">
                <a:solidFill>
                  <a:srgbClr val="202124"/>
                </a:solidFill>
                <a:latin typeface="inherit"/>
                <a:cs typeface="Mangal" panose="02040503050203030202" pitchFamily="18" charset="0"/>
              </a:rPr>
              <a:t>  र ब्याकइन्ड (डेटाबेस लजिक र कोड) कम्पोनेन्ट हुन्छ। </a:t>
            </a:r>
            <a:endParaRPr lang="en-US" altLang="en-US" sz="1600" dirty="0">
              <a:solidFill>
                <a:srgbClr val="202124"/>
              </a:solidFill>
              <a:latin typeface="inherit"/>
              <a:cs typeface="Mangal" panose="02040503050203030202" pitchFamily="18" charset="0"/>
            </a:endParaRPr>
          </a:p>
          <a:p>
            <a:pPr marL="0" lvl="0" indent="0" eaLnBrk="0" fontAlgn="base" hangingPunct="0">
              <a:lnSpc>
                <a:spcPct val="100000"/>
              </a:lnSpc>
              <a:spcBef>
                <a:spcPct val="0"/>
              </a:spcBef>
              <a:spcAft>
                <a:spcPct val="0"/>
              </a:spcAft>
              <a:buNone/>
            </a:pPr>
            <a:endParaRPr lang="en-US" altLang="en-US" sz="1600" dirty="0">
              <a:solidFill>
                <a:srgbClr val="202124"/>
              </a:solidFill>
              <a:latin typeface="inherit"/>
              <a:cs typeface="Mangal" panose="02040503050203030202" pitchFamily="18" charset="0"/>
            </a:endParaRPr>
          </a:p>
          <a:p>
            <a:pPr marL="0" lvl="0" indent="0" eaLnBrk="0" fontAlgn="base" hangingPunct="0">
              <a:lnSpc>
                <a:spcPct val="160000"/>
              </a:lnSpc>
              <a:spcBef>
                <a:spcPct val="0"/>
              </a:spcBef>
              <a:spcAft>
                <a:spcPct val="0"/>
              </a:spcAft>
              <a:buNone/>
            </a:pPr>
            <a:r>
              <a:rPr lang="ne-NP" altLang="en-US" sz="1600" dirty="0">
                <a:solidFill>
                  <a:srgbClr val="202124"/>
                </a:solidFill>
                <a:latin typeface="inherit"/>
                <a:cs typeface="Mangal" panose="02040503050203030202" pitchFamily="18" charset="0"/>
              </a:rPr>
              <a:t>फ्रन्टइन्ड</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भनेको</a:t>
            </a:r>
            <a:r>
              <a:rPr lang="ne-NP" altLang="en-US" sz="1600" dirty="0">
                <a:solidFill>
                  <a:srgbClr val="202124"/>
                </a:solidFill>
                <a:latin typeface="inherit"/>
                <a:cs typeface="Mangal" panose="02040503050203030202" pitchFamily="18" charset="0"/>
              </a:rPr>
              <a:t> प्रयोगकर्ताले-</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देखने</a:t>
            </a:r>
            <a:r>
              <a:rPr lang="ne-NP" altLang="en-US" sz="1600" dirty="0">
                <a:solidFill>
                  <a:srgbClr val="202124"/>
                </a:solidFill>
                <a:latin typeface="inherit"/>
                <a:cs typeface="Mangal" panose="02040503050203030202" pitchFamily="18" charset="0"/>
              </a:rPr>
              <a:t> इन्टरफेस</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हो</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र ब्याकइन्ड</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भनेको</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कोडको</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माध्यम</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बाट</a:t>
            </a:r>
            <a:r>
              <a:rPr lang="en-US" altLang="en-US" sz="1600" dirty="0">
                <a:solidFill>
                  <a:srgbClr val="202124"/>
                </a:solidFill>
                <a:latin typeface="inherit"/>
                <a:cs typeface="Mangal" panose="02040503050203030202" pitchFamily="18" charset="0"/>
              </a:rPr>
              <a:t> </a:t>
            </a:r>
            <a:r>
              <a:rPr lang="ne-NP" altLang="en-US" sz="1600" dirty="0">
                <a:solidFill>
                  <a:srgbClr val="202124"/>
                </a:solidFill>
                <a:latin typeface="inherit"/>
                <a:cs typeface="Mangal" panose="02040503050203030202" pitchFamily="18" charset="0"/>
              </a:rPr>
              <a:t>प्रयोगकर्ता</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लाइ</a:t>
            </a:r>
            <a:r>
              <a:rPr lang="en-US" altLang="en-US" sz="1600" dirty="0">
                <a:solidFill>
                  <a:srgbClr val="202124"/>
                </a:solidFill>
                <a:latin typeface="inherit"/>
                <a:cs typeface="Mangal" panose="02040503050203030202" pitchFamily="18" charset="0"/>
              </a:rPr>
              <a:t> database</a:t>
            </a:r>
            <a:r>
              <a:rPr lang="ne-NP" altLang="en-US" sz="1600" dirty="0">
                <a:solidFill>
                  <a:srgbClr val="202124"/>
                </a:solidFill>
                <a:latin typeface="inherit"/>
                <a:cs typeface="Mangal" panose="02040503050203030202" pitchFamily="18" charset="0"/>
              </a:rPr>
              <a:t> संग अन्तरक्रिया</a:t>
            </a:r>
            <a:r>
              <a:rPr lang="en-US" altLang="en-US" sz="1600" dirty="0">
                <a:solidFill>
                  <a:srgbClr val="202124"/>
                </a:solidFill>
                <a:latin typeface="inherit"/>
                <a:cs typeface="Mangal" panose="02040503050203030202" pitchFamily="18" charset="0"/>
              </a:rPr>
              <a:t> </a:t>
            </a:r>
            <a:r>
              <a:rPr lang="hi-IN" altLang="en-US" sz="1600" dirty="0">
                <a:solidFill>
                  <a:srgbClr val="202124"/>
                </a:solidFill>
                <a:latin typeface="inherit"/>
                <a:cs typeface="Mangal" panose="02040503050203030202" pitchFamily="18" charset="0"/>
              </a:rPr>
              <a:t>गर्ने माध्यम हो </a:t>
            </a:r>
            <a:endParaRPr lang="en-US" altLang="en-US" sz="1600" dirty="0">
              <a:solidFill>
                <a:srgbClr val="202124"/>
              </a:solidFill>
              <a:latin typeface="inherit"/>
              <a:cs typeface="Mangal" panose="02040503050203030202" pitchFamily="18" charset="0"/>
            </a:endParaRPr>
          </a:p>
          <a:p>
            <a:pPr marL="0" lvl="0" indent="0" eaLnBrk="0" fontAlgn="base" hangingPunct="0">
              <a:lnSpc>
                <a:spcPct val="100000"/>
              </a:lnSpc>
              <a:spcBef>
                <a:spcPct val="0"/>
              </a:spcBef>
              <a:spcAft>
                <a:spcPct val="0"/>
              </a:spcAft>
              <a:buNone/>
            </a:pPr>
            <a:r>
              <a:rPr lang="ne-NP" altLang="en-US" sz="1600" dirty="0">
                <a:solidFill>
                  <a:srgbClr val="202124"/>
                </a:solidFill>
                <a:latin typeface="inherit"/>
                <a:cs typeface="Mangal" panose="02040503050203030202" pitchFamily="18" charset="0"/>
              </a:rPr>
              <a:t> </a:t>
            </a:r>
            <a:endParaRPr lang="en-US" altLang="en-US" sz="1600" dirty="0">
              <a:solidFill>
                <a:srgbClr val="202124"/>
              </a:solidFill>
              <a:latin typeface="inherit"/>
              <a:cs typeface="Mangal" panose="02040503050203030202" pitchFamily="18" charset="0"/>
            </a:endParaRPr>
          </a:p>
          <a:p>
            <a:pPr marL="0" lvl="0" indent="0">
              <a:spcAft>
                <a:spcPts val="600"/>
              </a:spcAft>
              <a:buNone/>
              <a:defRPr/>
            </a:pPr>
            <a:endParaRPr lang="en-US" sz="1600" dirty="0">
              <a:solidFill>
                <a:srgbClr val="202124"/>
              </a:solidFill>
              <a:highlight>
                <a:srgbClr val="FFFFFF"/>
              </a:highlight>
              <a:latin typeface="Google Sans"/>
            </a:endParaRPr>
          </a:p>
          <a:p>
            <a:pPr marL="0" lvl="0" indent="0">
              <a:spcAft>
                <a:spcPts val="600"/>
              </a:spcAft>
              <a:buNone/>
              <a:defRPr/>
            </a:pPr>
            <a:endParaRPr lang="en-US" sz="1600" b="0" i="0" dirty="0">
              <a:solidFill>
                <a:srgbClr val="202124"/>
              </a:solidFill>
              <a:effectLst/>
              <a:highlight>
                <a:srgbClr val="FFFFFF"/>
              </a:highlight>
              <a:latin typeface="Google Sans"/>
            </a:endParaRPr>
          </a:p>
        </p:txBody>
      </p:sp>
      <p:pic>
        <p:nvPicPr>
          <p:cNvPr id="3" name="Picture 2">
            <a:extLst>
              <a:ext uri="{FF2B5EF4-FFF2-40B4-BE49-F238E27FC236}">
                <a16:creationId xmlns:a16="http://schemas.microsoft.com/office/drawing/2014/main" id="{CC73183B-5C15-82A3-F05E-76F4C3E2139F}"/>
              </a:ext>
            </a:extLst>
          </p:cNvPr>
          <p:cNvPicPr>
            <a:picLocks noChangeAspect="1"/>
          </p:cNvPicPr>
          <p:nvPr/>
        </p:nvPicPr>
        <p:blipFill>
          <a:blip r:embed="rId2"/>
          <a:stretch>
            <a:fillRect/>
          </a:stretch>
        </p:blipFill>
        <p:spPr>
          <a:xfrm>
            <a:off x="5382473" y="1460467"/>
            <a:ext cx="6198471" cy="4443944"/>
          </a:xfrm>
          <a:prstGeom prst="rect">
            <a:avLst/>
          </a:prstGeom>
        </p:spPr>
      </p:pic>
      <p:sp>
        <p:nvSpPr>
          <p:cNvPr id="6" name="Rectangle 2">
            <a:extLst>
              <a:ext uri="{FF2B5EF4-FFF2-40B4-BE49-F238E27FC236}">
                <a16:creationId xmlns:a16="http://schemas.microsoft.com/office/drawing/2014/main" id="{84E8D4B2-2E16-9626-93B0-5AB5545A30CC}"/>
              </a:ext>
            </a:extLst>
          </p:cNvPr>
          <p:cNvSpPr>
            <a:spLocks noChangeArrowheads="1"/>
          </p:cNvSpPr>
          <p:nvPr/>
        </p:nvSpPr>
        <p:spPr bwMode="auto">
          <a:xfrm>
            <a:off x="0" y="116708"/>
            <a:ext cx="65" cy="22378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F707-D989-2C3D-5B1C-0C0ECA981D71}"/>
              </a:ext>
            </a:extLst>
          </p:cNvPr>
          <p:cNvSpPr>
            <a:spLocks noGrp="1"/>
          </p:cNvSpPr>
          <p:nvPr>
            <p:ph type="title"/>
          </p:nvPr>
        </p:nvSpPr>
        <p:spPr>
          <a:xfrm>
            <a:off x="521207" y="448055"/>
            <a:ext cx="7908689" cy="1032402"/>
          </a:xfrm>
        </p:spPr>
        <p:txBody>
          <a:bodyPr>
            <a:normAutofit/>
          </a:bodyPr>
          <a:lstStyle/>
          <a:p>
            <a:r>
              <a:rPr lang="en-US" dirty="0"/>
              <a:t>Run the python Server</a:t>
            </a:r>
            <a:br>
              <a:rPr lang="en-US" dirty="0"/>
            </a:br>
            <a:r>
              <a:rPr lang="en-US" b="1" dirty="0"/>
              <a:t>python manage.py </a:t>
            </a:r>
            <a:r>
              <a:rPr lang="en-US" b="1" dirty="0" err="1"/>
              <a:t>runserver</a:t>
            </a:r>
            <a:endParaRPr lang="en-US" b="1" dirty="0"/>
          </a:p>
        </p:txBody>
      </p:sp>
      <p:pic>
        <p:nvPicPr>
          <p:cNvPr id="4" name="Picture 3">
            <a:extLst>
              <a:ext uri="{FF2B5EF4-FFF2-40B4-BE49-F238E27FC236}">
                <a16:creationId xmlns:a16="http://schemas.microsoft.com/office/drawing/2014/main" id="{2FB2A217-2191-B1CE-13D3-2A4FFC6BFF28}"/>
              </a:ext>
            </a:extLst>
          </p:cNvPr>
          <p:cNvPicPr>
            <a:picLocks noChangeAspect="1"/>
          </p:cNvPicPr>
          <p:nvPr/>
        </p:nvPicPr>
        <p:blipFill>
          <a:blip r:embed="rId2"/>
          <a:stretch>
            <a:fillRect/>
          </a:stretch>
        </p:blipFill>
        <p:spPr>
          <a:xfrm>
            <a:off x="521207" y="1746164"/>
            <a:ext cx="6227936" cy="2059482"/>
          </a:xfrm>
          <a:prstGeom prst="rect">
            <a:avLst/>
          </a:prstGeom>
        </p:spPr>
      </p:pic>
      <p:pic>
        <p:nvPicPr>
          <p:cNvPr id="6" name="Picture 5">
            <a:extLst>
              <a:ext uri="{FF2B5EF4-FFF2-40B4-BE49-F238E27FC236}">
                <a16:creationId xmlns:a16="http://schemas.microsoft.com/office/drawing/2014/main" id="{20EF93E3-22D7-AAA1-18C0-9A14BF521394}"/>
              </a:ext>
            </a:extLst>
          </p:cNvPr>
          <p:cNvPicPr>
            <a:picLocks noChangeAspect="1"/>
          </p:cNvPicPr>
          <p:nvPr/>
        </p:nvPicPr>
        <p:blipFill>
          <a:blip r:embed="rId3"/>
          <a:stretch>
            <a:fillRect/>
          </a:stretch>
        </p:blipFill>
        <p:spPr>
          <a:xfrm>
            <a:off x="6984274" y="1746164"/>
            <a:ext cx="4401548" cy="3879573"/>
          </a:xfrm>
          <a:prstGeom prst="rect">
            <a:avLst/>
          </a:prstGeom>
        </p:spPr>
      </p:pic>
      <p:cxnSp>
        <p:nvCxnSpPr>
          <p:cNvPr id="10" name="Straight Arrow Connector 9">
            <a:extLst>
              <a:ext uri="{FF2B5EF4-FFF2-40B4-BE49-F238E27FC236}">
                <a16:creationId xmlns:a16="http://schemas.microsoft.com/office/drawing/2014/main" id="{87B60544-4A34-A701-6685-F534B114CA10}"/>
              </a:ext>
            </a:extLst>
          </p:cNvPr>
          <p:cNvCxnSpPr>
            <a:cxnSpLocks/>
          </p:cNvCxnSpPr>
          <p:nvPr/>
        </p:nvCxnSpPr>
        <p:spPr>
          <a:xfrm flipV="1">
            <a:off x="4014651" y="3335383"/>
            <a:ext cx="905692" cy="121049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AF17336D-D151-A2EA-C87A-D1B0FAB087A5}"/>
              </a:ext>
            </a:extLst>
          </p:cNvPr>
          <p:cNvSpPr txBox="1"/>
          <p:nvPr/>
        </p:nvSpPr>
        <p:spPr>
          <a:xfrm>
            <a:off x="1985644" y="4441371"/>
            <a:ext cx="4110356" cy="369332"/>
          </a:xfrm>
          <a:prstGeom prst="rect">
            <a:avLst/>
          </a:prstGeom>
          <a:noFill/>
        </p:spPr>
        <p:txBody>
          <a:bodyPr wrap="none" rtlCol="0">
            <a:spAutoFit/>
          </a:bodyPr>
          <a:lstStyle/>
          <a:p>
            <a:r>
              <a:rPr lang="en-US" b="1" dirty="0"/>
              <a:t>Type this </a:t>
            </a:r>
            <a:r>
              <a:rPr lang="en-US" b="1" dirty="0" err="1"/>
              <a:t>cmd</a:t>
            </a:r>
            <a:r>
              <a:rPr lang="en-US" b="1" dirty="0"/>
              <a:t> in command prompt</a:t>
            </a:r>
          </a:p>
        </p:txBody>
      </p:sp>
      <p:sp>
        <p:nvSpPr>
          <p:cNvPr id="13" name="TextBox 12">
            <a:extLst>
              <a:ext uri="{FF2B5EF4-FFF2-40B4-BE49-F238E27FC236}">
                <a16:creationId xmlns:a16="http://schemas.microsoft.com/office/drawing/2014/main" id="{BFD471BE-B123-83F4-3846-6B338ACDED55}"/>
              </a:ext>
            </a:extLst>
          </p:cNvPr>
          <p:cNvSpPr txBox="1"/>
          <p:nvPr/>
        </p:nvSpPr>
        <p:spPr>
          <a:xfrm>
            <a:off x="7271657" y="3940628"/>
            <a:ext cx="3588483" cy="369332"/>
          </a:xfrm>
          <a:prstGeom prst="rect">
            <a:avLst/>
          </a:prstGeom>
          <a:noFill/>
        </p:spPr>
        <p:txBody>
          <a:bodyPr wrap="none" rtlCol="0">
            <a:spAutoFit/>
          </a:bodyPr>
          <a:lstStyle/>
          <a:p>
            <a:r>
              <a:rPr lang="en-US" dirty="0"/>
              <a:t>This is the output in your browser</a:t>
            </a:r>
          </a:p>
        </p:txBody>
      </p:sp>
    </p:spTree>
    <p:extLst>
      <p:ext uri="{BB962C8B-B14F-4D97-AF65-F5344CB8AC3E}">
        <p14:creationId xmlns:p14="http://schemas.microsoft.com/office/powerpoint/2010/main" val="288972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1CC7D446-4A70-0808-4F43-63D180E6E8EB}"/>
              </a:ext>
            </a:extLst>
          </p:cNvPr>
          <p:cNvPicPr>
            <a:picLocks noGrp="1" noChangeAspect="1"/>
          </p:cNvPicPr>
          <p:nvPr>
            <p:ph sz="quarter" idx="10"/>
          </p:nvPr>
        </p:nvPicPr>
        <p:blipFill>
          <a:blip r:embed="rId2"/>
          <a:stretch>
            <a:fillRect/>
          </a:stretch>
        </p:blipFill>
        <p:spPr>
          <a:xfrm>
            <a:off x="418011" y="1245326"/>
            <a:ext cx="11408229" cy="5312228"/>
          </a:xfrm>
        </p:spPr>
      </p:pic>
      <p:sp>
        <p:nvSpPr>
          <p:cNvPr id="2" name="Title 1">
            <a:extLst>
              <a:ext uri="{FF2B5EF4-FFF2-40B4-BE49-F238E27FC236}">
                <a16:creationId xmlns:a16="http://schemas.microsoft.com/office/drawing/2014/main" id="{CBEBE349-244D-D517-16D3-FB48D902051C}"/>
              </a:ext>
            </a:extLst>
          </p:cNvPr>
          <p:cNvSpPr>
            <a:spLocks noGrp="1"/>
          </p:cNvSpPr>
          <p:nvPr>
            <p:ph type="title"/>
          </p:nvPr>
        </p:nvSpPr>
        <p:spPr>
          <a:xfrm>
            <a:off x="521206" y="448056"/>
            <a:ext cx="10512553" cy="640080"/>
          </a:xfrm>
        </p:spPr>
        <p:txBody>
          <a:bodyPr/>
          <a:lstStyle/>
          <a:p>
            <a:r>
              <a:rPr lang="en-US" dirty="0"/>
              <a:t>Dynamic Web Development (Model based ) Design a data base</a:t>
            </a:r>
          </a:p>
        </p:txBody>
      </p:sp>
      <p:cxnSp>
        <p:nvCxnSpPr>
          <p:cNvPr id="7" name="Straight Arrow Connector 6">
            <a:extLst>
              <a:ext uri="{FF2B5EF4-FFF2-40B4-BE49-F238E27FC236}">
                <a16:creationId xmlns:a16="http://schemas.microsoft.com/office/drawing/2014/main" id="{4E998620-3C97-9294-780E-7B2142553B08}"/>
              </a:ext>
            </a:extLst>
          </p:cNvPr>
          <p:cNvCxnSpPr>
            <a:cxnSpLocks/>
          </p:cNvCxnSpPr>
          <p:nvPr/>
        </p:nvCxnSpPr>
        <p:spPr>
          <a:xfrm flipH="1">
            <a:off x="2002972" y="2556145"/>
            <a:ext cx="322217" cy="41017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C003FCCF-4A0B-CAEF-3A52-03C0EC141B54}"/>
              </a:ext>
            </a:extLst>
          </p:cNvPr>
          <p:cNvSpPr txBox="1"/>
          <p:nvPr/>
        </p:nvSpPr>
        <p:spPr>
          <a:xfrm>
            <a:off x="1457770" y="2184546"/>
            <a:ext cx="2257349" cy="369332"/>
          </a:xfrm>
          <a:prstGeom prst="rect">
            <a:avLst/>
          </a:prstGeom>
          <a:noFill/>
        </p:spPr>
        <p:txBody>
          <a:bodyPr wrap="none" rtlCol="0">
            <a:spAutoFit/>
          </a:bodyPr>
          <a:lstStyle/>
          <a:p>
            <a:r>
              <a:rPr lang="en-US" b="1" dirty="0">
                <a:solidFill>
                  <a:schemeClr val="bg1"/>
                </a:solidFill>
              </a:rPr>
              <a:t>In  main app folder</a:t>
            </a:r>
          </a:p>
        </p:txBody>
      </p:sp>
      <p:cxnSp>
        <p:nvCxnSpPr>
          <p:cNvPr id="11" name="Straight Arrow Connector 10">
            <a:extLst>
              <a:ext uri="{FF2B5EF4-FFF2-40B4-BE49-F238E27FC236}">
                <a16:creationId xmlns:a16="http://schemas.microsoft.com/office/drawing/2014/main" id="{A3C83A81-171C-3BFE-6DA5-C63B7510B10B}"/>
              </a:ext>
            </a:extLst>
          </p:cNvPr>
          <p:cNvCxnSpPr>
            <a:cxnSpLocks/>
          </p:cNvCxnSpPr>
          <p:nvPr/>
        </p:nvCxnSpPr>
        <p:spPr>
          <a:xfrm flipH="1" flipV="1">
            <a:off x="2586445" y="4753094"/>
            <a:ext cx="766355" cy="6897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74D0777A-E0E0-1C08-AAFE-2CE288E2DD63}"/>
              </a:ext>
            </a:extLst>
          </p:cNvPr>
          <p:cNvSpPr txBox="1"/>
          <p:nvPr/>
        </p:nvSpPr>
        <p:spPr>
          <a:xfrm>
            <a:off x="2248796" y="5343490"/>
            <a:ext cx="2664512" cy="369332"/>
          </a:xfrm>
          <a:prstGeom prst="rect">
            <a:avLst/>
          </a:prstGeom>
          <a:noFill/>
        </p:spPr>
        <p:txBody>
          <a:bodyPr wrap="none" rtlCol="0">
            <a:spAutoFit/>
          </a:bodyPr>
          <a:lstStyle/>
          <a:p>
            <a:r>
              <a:rPr lang="en-US" b="1" dirty="0">
                <a:solidFill>
                  <a:schemeClr val="bg1"/>
                </a:solidFill>
              </a:rPr>
              <a:t>Open models.py folder</a:t>
            </a:r>
          </a:p>
        </p:txBody>
      </p:sp>
      <p:sp>
        <p:nvSpPr>
          <p:cNvPr id="13" name="Right Brace 12">
            <a:extLst>
              <a:ext uri="{FF2B5EF4-FFF2-40B4-BE49-F238E27FC236}">
                <a16:creationId xmlns:a16="http://schemas.microsoft.com/office/drawing/2014/main" id="{7C9655EF-BC5C-7031-D84C-88AA04FC8EC7}"/>
              </a:ext>
            </a:extLst>
          </p:cNvPr>
          <p:cNvSpPr/>
          <p:nvPr/>
        </p:nvSpPr>
        <p:spPr>
          <a:xfrm>
            <a:off x="9527176" y="2966318"/>
            <a:ext cx="600892" cy="844731"/>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5440A91-A168-C164-575D-1D403A26DA26}"/>
              </a:ext>
            </a:extLst>
          </p:cNvPr>
          <p:cNvSpPr txBox="1"/>
          <p:nvPr/>
        </p:nvSpPr>
        <p:spPr>
          <a:xfrm>
            <a:off x="10189028" y="2887719"/>
            <a:ext cx="1702527" cy="923330"/>
          </a:xfrm>
          <a:prstGeom prst="rect">
            <a:avLst/>
          </a:prstGeom>
          <a:noFill/>
        </p:spPr>
        <p:txBody>
          <a:bodyPr wrap="square" rtlCol="0">
            <a:spAutoFit/>
          </a:bodyPr>
          <a:lstStyle/>
          <a:p>
            <a:r>
              <a:rPr lang="en-US" b="1" dirty="0">
                <a:solidFill>
                  <a:schemeClr val="bg1"/>
                </a:solidFill>
              </a:rPr>
              <a:t>Create a </a:t>
            </a:r>
          </a:p>
          <a:p>
            <a:r>
              <a:rPr lang="en-US" b="1" dirty="0">
                <a:solidFill>
                  <a:schemeClr val="bg1"/>
                </a:solidFill>
              </a:rPr>
              <a:t>Category</a:t>
            </a:r>
          </a:p>
          <a:p>
            <a:r>
              <a:rPr lang="en-US" b="1" dirty="0">
                <a:solidFill>
                  <a:schemeClr val="bg1"/>
                </a:solidFill>
              </a:rPr>
              <a:t> model</a:t>
            </a:r>
          </a:p>
        </p:txBody>
      </p:sp>
    </p:spTree>
    <p:extLst>
      <p:ext uri="{BB962C8B-B14F-4D97-AF65-F5344CB8AC3E}">
        <p14:creationId xmlns:p14="http://schemas.microsoft.com/office/powerpoint/2010/main" val="119881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571-2A19-D8D9-3599-E8D1F5A1B9A2}"/>
              </a:ext>
            </a:extLst>
          </p:cNvPr>
          <p:cNvSpPr>
            <a:spLocks noGrp="1"/>
          </p:cNvSpPr>
          <p:nvPr>
            <p:ph type="title"/>
          </p:nvPr>
        </p:nvSpPr>
        <p:spPr/>
        <p:txBody>
          <a:bodyPr/>
          <a:lstStyle/>
          <a:p>
            <a:r>
              <a:rPr lang="en-US" dirty="0"/>
              <a:t>Migrations and Migrate model database</a:t>
            </a:r>
          </a:p>
        </p:txBody>
      </p:sp>
      <p:sp>
        <p:nvSpPr>
          <p:cNvPr id="3" name="Content Placeholder 2">
            <a:extLst>
              <a:ext uri="{FF2B5EF4-FFF2-40B4-BE49-F238E27FC236}">
                <a16:creationId xmlns:a16="http://schemas.microsoft.com/office/drawing/2014/main" id="{D5F8CCF8-B2C4-93FA-9D67-AB80B97AE58F}"/>
              </a:ext>
            </a:extLst>
          </p:cNvPr>
          <p:cNvSpPr>
            <a:spLocks noGrp="1"/>
          </p:cNvSpPr>
          <p:nvPr>
            <p:ph sz="quarter" idx="10"/>
          </p:nvPr>
        </p:nvSpPr>
        <p:spPr>
          <a:xfrm>
            <a:off x="539496" y="1435608"/>
            <a:ext cx="5835178" cy="1664643"/>
          </a:xfrm>
        </p:spPr>
        <p:txBody>
          <a:bodyPr/>
          <a:lstStyle/>
          <a:p>
            <a:r>
              <a:rPr lang="en-US" sz="1600" dirty="0"/>
              <a:t>1:- In  </a:t>
            </a:r>
            <a:r>
              <a:rPr lang="en-US" sz="1600" dirty="0" err="1"/>
              <a:t>cmd</a:t>
            </a:r>
            <a:r>
              <a:rPr lang="en-US" sz="1600" dirty="0"/>
              <a:t> prompt type &gt; </a:t>
            </a:r>
            <a:r>
              <a:rPr lang="en-US" sz="1600" b="1" dirty="0"/>
              <a:t>python manage.py </a:t>
            </a:r>
            <a:r>
              <a:rPr lang="en-US" sz="1600" b="1" dirty="0" err="1"/>
              <a:t>makemigrations</a:t>
            </a:r>
            <a:r>
              <a:rPr lang="en-US" sz="1600" b="1" dirty="0"/>
              <a:t> </a:t>
            </a:r>
            <a:r>
              <a:rPr lang="en-US" sz="1600" dirty="0" err="1"/>
              <a:t>cmd</a:t>
            </a:r>
            <a:endParaRPr lang="en-US" sz="1600" dirty="0"/>
          </a:p>
          <a:p>
            <a:r>
              <a:rPr lang="en-US" sz="1600" dirty="0"/>
              <a:t>2:- In </a:t>
            </a:r>
            <a:r>
              <a:rPr lang="en-US" sz="1600" dirty="0" err="1"/>
              <a:t>cmd</a:t>
            </a:r>
            <a:r>
              <a:rPr lang="en-US" sz="1600" dirty="0"/>
              <a:t> prompt type &gt; </a:t>
            </a:r>
            <a:r>
              <a:rPr lang="en-US" sz="1600" b="1" dirty="0"/>
              <a:t>python manage.py migrate </a:t>
            </a:r>
            <a:r>
              <a:rPr lang="en-US" sz="1600" dirty="0" err="1"/>
              <a:t>cmd</a:t>
            </a:r>
            <a:endParaRPr lang="en-US" sz="1600" dirty="0"/>
          </a:p>
        </p:txBody>
      </p:sp>
      <p:pic>
        <p:nvPicPr>
          <p:cNvPr id="7" name="Picture 6">
            <a:extLst>
              <a:ext uri="{FF2B5EF4-FFF2-40B4-BE49-F238E27FC236}">
                <a16:creationId xmlns:a16="http://schemas.microsoft.com/office/drawing/2014/main" id="{1FF598C7-0D7B-572A-5DEE-0BAF82C26B81}"/>
              </a:ext>
            </a:extLst>
          </p:cNvPr>
          <p:cNvPicPr>
            <a:picLocks noChangeAspect="1"/>
          </p:cNvPicPr>
          <p:nvPr/>
        </p:nvPicPr>
        <p:blipFill>
          <a:blip r:embed="rId2"/>
          <a:stretch>
            <a:fillRect/>
          </a:stretch>
        </p:blipFill>
        <p:spPr>
          <a:xfrm>
            <a:off x="433361" y="3100250"/>
            <a:ext cx="6343976" cy="2322141"/>
          </a:xfrm>
          <a:prstGeom prst="rect">
            <a:avLst/>
          </a:prstGeom>
        </p:spPr>
      </p:pic>
      <p:cxnSp>
        <p:nvCxnSpPr>
          <p:cNvPr id="9" name="Straight Arrow Connector 8">
            <a:extLst>
              <a:ext uri="{FF2B5EF4-FFF2-40B4-BE49-F238E27FC236}">
                <a16:creationId xmlns:a16="http://schemas.microsoft.com/office/drawing/2014/main" id="{EC026B68-CC7C-4775-515F-B35CC8CFC643}"/>
              </a:ext>
            </a:extLst>
          </p:cNvPr>
          <p:cNvCxnSpPr>
            <a:cxnSpLocks/>
          </p:cNvCxnSpPr>
          <p:nvPr/>
        </p:nvCxnSpPr>
        <p:spPr>
          <a:xfrm flipH="1" flipV="1">
            <a:off x="4258491" y="4894217"/>
            <a:ext cx="478972" cy="8621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7B5C61CA-E09D-2E31-C47A-34C88A96C888}"/>
              </a:ext>
            </a:extLst>
          </p:cNvPr>
          <p:cNvSpPr txBox="1"/>
          <p:nvPr/>
        </p:nvSpPr>
        <p:spPr>
          <a:xfrm>
            <a:off x="4258491" y="5672852"/>
            <a:ext cx="1080680" cy="369332"/>
          </a:xfrm>
          <a:prstGeom prst="rect">
            <a:avLst/>
          </a:prstGeom>
          <a:noFill/>
        </p:spPr>
        <p:txBody>
          <a:bodyPr wrap="none" rtlCol="0">
            <a:spAutoFit/>
          </a:bodyPr>
          <a:lstStyle/>
          <a:p>
            <a:r>
              <a:rPr lang="en-US" b="1" dirty="0"/>
              <a:t>Like this</a:t>
            </a:r>
          </a:p>
        </p:txBody>
      </p:sp>
      <p:cxnSp>
        <p:nvCxnSpPr>
          <p:cNvPr id="13" name="Straight Arrow Connector 12">
            <a:extLst>
              <a:ext uri="{FF2B5EF4-FFF2-40B4-BE49-F238E27FC236}">
                <a16:creationId xmlns:a16="http://schemas.microsoft.com/office/drawing/2014/main" id="{D4C14A8B-FEB1-C5A6-2CC9-DCCFC60D4F3D}"/>
              </a:ext>
            </a:extLst>
          </p:cNvPr>
          <p:cNvCxnSpPr/>
          <p:nvPr/>
        </p:nvCxnSpPr>
        <p:spPr>
          <a:xfrm flipV="1">
            <a:off x="1071154" y="4772297"/>
            <a:ext cx="156755" cy="8011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D9ADD8E1-ADD8-1E69-D4AB-B8F325769809}"/>
              </a:ext>
            </a:extLst>
          </p:cNvPr>
          <p:cNvSpPr txBox="1"/>
          <p:nvPr/>
        </p:nvSpPr>
        <p:spPr>
          <a:xfrm>
            <a:off x="235131" y="5573486"/>
            <a:ext cx="3529428" cy="646331"/>
          </a:xfrm>
          <a:prstGeom prst="rect">
            <a:avLst/>
          </a:prstGeom>
          <a:noFill/>
        </p:spPr>
        <p:txBody>
          <a:bodyPr wrap="none" rtlCol="0">
            <a:spAutoFit/>
          </a:bodyPr>
          <a:lstStyle/>
          <a:p>
            <a:r>
              <a:rPr lang="en-US" b="1" dirty="0"/>
              <a:t>Make sur virtual environment</a:t>
            </a:r>
          </a:p>
          <a:p>
            <a:r>
              <a:rPr lang="en-US" b="1" dirty="0"/>
              <a:t>Is running</a:t>
            </a:r>
          </a:p>
        </p:txBody>
      </p:sp>
      <p:pic>
        <p:nvPicPr>
          <p:cNvPr id="16" name="Picture 15">
            <a:extLst>
              <a:ext uri="{FF2B5EF4-FFF2-40B4-BE49-F238E27FC236}">
                <a16:creationId xmlns:a16="http://schemas.microsoft.com/office/drawing/2014/main" id="{D404A17A-0913-E40D-125F-9F6E4DFBEDAF}"/>
              </a:ext>
            </a:extLst>
          </p:cNvPr>
          <p:cNvPicPr>
            <a:picLocks noChangeAspect="1"/>
          </p:cNvPicPr>
          <p:nvPr/>
        </p:nvPicPr>
        <p:blipFill>
          <a:blip r:embed="rId3"/>
          <a:stretch>
            <a:fillRect/>
          </a:stretch>
        </p:blipFill>
        <p:spPr>
          <a:xfrm>
            <a:off x="6899257" y="3152964"/>
            <a:ext cx="5414663" cy="2269427"/>
          </a:xfrm>
          <a:prstGeom prst="rect">
            <a:avLst/>
          </a:prstGeom>
        </p:spPr>
      </p:pic>
      <p:cxnSp>
        <p:nvCxnSpPr>
          <p:cNvPr id="17" name="Straight Arrow Connector 16">
            <a:extLst>
              <a:ext uri="{FF2B5EF4-FFF2-40B4-BE49-F238E27FC236}">
                <a16:creationId xmlns:a16="http://schemas.microsoft.com/office/drawing/2014/main" id="{D42A7877-557D-FAC7-6697-3FE4C4E902F6}"/>
              </a:ext>
            </a:extLst>
          </p:cNvPr>
          <p:cNvCxnSpPr>
            <a:cxnSpLocks/>
          </p:cNvCxnSpPr>
          <p:nvPr/>
        </p:nvCxnSpPr>
        <p:spPr>
          <a:xfrm flipV="1">
            <a:off x="10249989" y="4810703"/>
            <a:ext cx="230777" cy="9456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DE4BD8D-B39F-1883-388F-A8FC9EAD8398}"/>
              </a:ext>
            </a:extLst>
          </p:cNvPr>
          <p:cNvSpPr txBox="1"/>
          <p:nvPr/>
        </p:nvSpPr>
        <p:spPr>
          <a:xfrm>
            <a:off x="9723120" y="5711985"/>
            <a:ext cx="1295400" cy="369332"/>
          </a:xfrm>
          <a:prstGeom prst="rect">
            <a:avLst/>
          </a:prstGeom>
          <a:noFill/>
        </p:spPr>
        <p:txBody>
          <a:bodyPr wrap="square">
            <a:spAutoFit/>
          </a:bodyPr>
          <a:lstStyle/>
          <a:p>
            <a:r>
              <a:rPr lang="en-US" b="1" dirty="0"/>
              <a:t>Like this</a:t>
            </a:r>
          </a:p>
        </p:txBody>
      </p:sp>
      <p:cxnSp>
        <p:nvCxnSpPr>
          <p:cNvPr id="22" name="Straight Arrow Connector 21">
            <a:extLst>
              <a:ext uri="{FF2B5EF4-FFF2-40B4-BE49-F238E27FC236}">
                <a16:creationId xmlns:a16="http://schemas.microsoft.com/office/drawing/2014/main" id="{E36D0BC7-DDC7-6185-227E-51E4A11A0888}"/>
              </a:ext>
            </a:extLst>
          </p:cNvPr>
          <p:cNvCxnSpPr/>
          <p:nvPr/>
        </p:nvCxnSpPr>
        <p:spPr>
          <a:xfrm flipV="1">
            <a:off x="7502842" y="4810703"/>
            <a:ext cx="156755" cy="8011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380BF8F9-5017-3207-0807-7C397492AD25}"/>
              </a:ext>
            </a:extLst>
          </p:cNvPr>
          <p:cNvSpPr txBox="1"/>
          <p:nvPr/>
        </p:nvSpPr>
        <p:spPr>
          <a:xfrm>
            <a:off x="6122126" y="5573485"/>
            <a:ext cx="6156960" cy="646331"/>
          </a:xfrm>
          <a:prstGeom prst="rect">
            <a:avLst/>
          </a:prstGeom>
          <a:noFill/>
        </p:spPr>
        <p:txBody>
          <a:bodyPr wrap="square">
            <a:spAutoFit/>
          </a:bodyPr>
          <a:lstStyle/>
          <a:p>
            <a:r>
              <a:rPr lang="en-US" b="1" dirty="0"/>
              <a:t>Make sur virtual environment</a:t>
            </a:r>
          </a:p>
          <a:p>
            <a:r>
              <a:rPr lang="en-US" b="1" dirty="0"/>
              <a:t>Is running</a:t>
            </a:r>
          </a:p>
        </p:txBody>
      </p:sp>
    </p:spTree>
    <p:extLst>
      <p:ext uri="{BB962C8B-B14F-4D97-AF65-F5344CB8AC3E}">
        <p14:creationId xmlns:p14="http://schemas.microsoft.com/office/powerpoint/2010/main" val="227642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CB07-5545-7EBB-5691-4BBE7EB9C827}"/>
              </a:ext>
            </a:extLst>
          </p:cNvPr>
          <p:cNvSpPr>
            <a:spLocks noGrp="1"/>
          </p:cNvSpPr>
          <p:nvPr>
            <p:ph type="title"/>
          </p:nvPr>
        </p:nvSpPr>
        <p:spPr/>
        <p:txBody>
          <a:bodyPr/>
          <a:lstStyle/>
          <a:p>
            <a:r>
              <a:rPr lang="en-US" dirty="0"/>
              <a:t>Add a Category Data table in Admin Site</a:t>
            </a:r>
          </a:p>
        </p:txBody>
      </p:sp>
      <p:pic>
        <p:nvPicPr>
          <p:cNvPr id="5" name="Content Placeholder 4">
            <a:extLst>
              <a:ext uri="{FF2B5EF4-FFF2-40B4-BE49-F238E27FC236}">
                <a16:creationId xmlns:a16="http://schemas.microsoft.com/office/drawing/2014/main" id="{A042ED03-CCDE-222C-D589-6EAEBAE1A54D}"/>
              </a:ext>
            </a:extLst>
          </p:cNvPr>
          <p:cNvPicPr>
            <a:picLocks noGrp="1" noChangeAspect="1"/>
          </p:cNvPicPr>
          <p:nvPr>
            <p:ph sz="quarter" idx="10"/>
          </p:nvPr>
        </p:nvPicPr>
        <p:blipFill>
          <a:blip r:embed="rId2"/>
          <a:stretch>
            <a:fillRect/>
          </a:stretch>
        </p:blipFill>
        <p:spPr>
          <a:xfrm>
            <a:off x="261257" y="1236617"/>
            <a:ext cx="11686903" cy="5399313"/>
          </a:xfrm>
        </p:spPr>
      </p:pic>
      <p:cxnSp>
        <p:nvCxnSpPr>
          <p:cNvPr id="7" name="Straight Arrow Connector 6">
            <a:extLst>
              <a:ext uri="{FF2B5EF4-FFF2-40B4-BE49-F238E27FC236}">
                <a16:creationId xmlns:a16="http://schemas.microsoft.com/office/drawing/2014/main" id="{9F2491BD-E298-126B-3802-022D9363A904}"/>
              </a:ext>
            </a:extLst>
          </p:cNvPr>
          <p:cNvCxnSpPr/>
          <p:nvPr/>
        </p:nvCxnSpPr>
        <p:spPr>
          <a:xfrm flipH="1">
            <a:off x="1611086" y="2185851"/>
            <a:ext cx="696685" cy="8621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B2CA16B4-1BD4-2C22-A6B8-A531A11D18F2}"/>
              </a:ext>
            </a:extLst>
          </p:cNvPr>
          <p:cNvSpPr txBox="1"/>
          <p:nvPr/>
        </p:nvSpPr>
        <p:spPr>
          <a:xfrm>
            <a:off x="1570229" y="1852704"/>
            <a:ext cx="1475084" cy="369332"/>
          </a:xfrm>
          <a:prstGeom prst="rect">
            <a:avLst/>
          </a:prstGeom>
          <a:noFill/>
        </p:spPr>
        <p:txBody>
          <a:bodyPr wrap="none" rtlCol="0">
            <a:spAutoFit/>
          </a:bodyPr>
          <a:lstStyle/>
          <a:p>
            <a:r>
              <a:rPr lang="en-US" b="1" dirty="0">
                <a:solidFill>
                  <a:schemeClr val="bg1"/>
                </a:solidFill>
              </a:rPr>
              <a:t>In main app</a:t>
            </a:r>
          </a:p>
        </p:txBody>
      </p:sp>
      <p:cxnSp>
        <p:nvCxnSpPr>
          <p:cNvPr id="10" name="Straight Arrow Connector 9">
            <a:extLst>
              <a:ext uri="{FF2B5EF4-FFF2-40B4-BE49-F238E27FC236}">
                <a16:creationId xmlns:a16="http://schemas.microsoft.com/office/drawing/2014/main" id="{C3051AC2-98EB-4B01-138F-D71988D3C8EF}"/>
              </a:ext>
            </a:extLst>
          </p:cNvPr>
          <p:cNvCxnSpPr/>
          <p:nvPr/>
        </p:nvCxnSpPr>
        <p:spPr>
          <a:xfrm flipH="1" flipV="1">
            <a:off x="2081349" y="4371703"/>
            <a:ext cx="1027611" cy="8795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907CEC29-FD7B-A0E2-64A7-EB995F5BC1B9}"/>
              </a:ext>
            </a:extLst>
          </p:cNvPr>
          <p:cNvSpPr txBox="1"/>
          <p:nvPr/>
        </p:nvSpPr>
        <p:spPr>
          <a:xfrm>
            <a:off x="2307771" y="5167187"/>
            <a:ext cx="2250937" cy="369332"/>
          </a:xfrm>
          <a:prstGeom prst="rect">
            <a:avLst/>
          </a:prstGeom>
          <a:noFill/>
        </p:spPr>
        <p:txBody>
          <a:bodyPr wrap="none" rtlCol="0">
            <a:spAutoFit/>
          </a:bodyPr>
          <a:lstStyle/>
          <a:p>
            <a:r>
              <a:rPr lang="en-US" b="1" dirty="0">
                <a:solidFill>
                  <a:schemeClr val="bg1"/>
                </a:solidFill>
              </a:rPr>
              <a:t>Open admin.py file</a:t>
            </a:r>
          </a:p>
        </p:txBody>
      </p:sp>
      <p:cxnSp>
        <p:nvCxnSpPr>
          <p:cNvPr id="13" name="Straight Arrow Connector 12">
            <a:extLst>
              <a:ext uri="{FF2B5EF4-FFF2-40B4-BE49-F238E27FC236}">
                <a16:creationId xmlns:a16="http://schemas.microsoft.com/office/drawing/2014/main" id="{4A7D9370-10EA-162F-C7F9-77E4EC86F050}"/>
              </a:ext>
            </a:extLst>
          </p:cNvPr>
          <p:cNvCxnSpPr>
            <a:cxnSpLocks/>
          </p:cNvCxnSpPr>
          <p:nvPr/>
        </p:nvCxnSpPr>
        <p:spPr>
          <a:xfrm flipH="1">
            <a:off x="6413727" y="2438400"/>
            <a:ext cx="823096" cy="1785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5819662C-CCAA-257C-E9EF-50D84676AD99}"/>
              </a:ext>
            </a:extLst>
          </p:cNvPr>
          <p:cNvSpPr txBox="1"/>
          <p:nvPr/>
        </p:nvSpPr>
        <p:spPr>
          <a:xfrm>
            <a:off x="7151269" y="2037370"/>
            <a:ext cx="3470502" cy="646331"/>
          </a:xfrm>
          <a:prstGeom prst="rect">
            <a:avLst/>
          </a:prstGeom>
          <a:noFill/>
        </p:spPr>
        <p:txBody>
          <a:bodyPr wrap="none" rtlCol="0">
            <a:spAutoFit/>
          </a:bodyPr>
          <a:lstStyle/>
          <a:p>
            <a:r>
              <a:rPr lang="en-US" b="1" dirty="0">
                <a:solidFill>
                  <a:schemeClr val="bg1"/>
                </a:solidFill>
              </a:rPr>
              <a:t>Import  Category model form </a:t>
            </a:r>
          </a:p>
          <a:p>
            <a:r>
              <a:rPr lang="en-US" b="1" dirty="0">
                <a:solidFill>
                  <a:schemeClr val="bg1"/>
                </a:solidFill>
              </a:rPr>
              <a:t>main app&gt; models.py</a:t>
            </a:r>
          </a:p>
        </p:txBody>
      </p:sp>
      <p:cxnSp>
        <p:nvCxnSpPr>
          <p:cNvPr id="18" name="Straight Arrow Connector 17">
            <a:extLst>
              <a:ext uri="{FF2B5EF4-FFF2-40B4-BE49-F238E27FC236}">
                <a16:creationId xmlns:a16="http://schemas.microsoft.com/office/drawing/2014/main" id="{B7542416-880C-F9F9-919B-679DCAB16C9B}"/>
              </a:ext>
            </a:extLst>
          </p:cNvPr>
          <p:cNvCxnSpPr/>
          <p:nvPr/>
        </p:nvCxnSpPr>
        <p:spPr>
          <a:xfrm flipH="1" flipV="1">
            <a:off x="4990011" y="3544389"/>
            <a:ext cx="1018903" cy="41801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TextBox 18">
            <a:extLst>
              <a:ext uri="{FF2B5EF4-FFF2-40B4-BE49-F238E27FC236}">
                <a16:creationId xmlns:a16="http://schemas.microsoft.com/office/drawing/2014/main" id="{16B8D56D-0D1E-E2FE-BFC2-B36EB8E63ECF}"/>
              </a:ext>
            </a:extLst>
          </p:cNvPr>
          <p:cNvSpPr txBox="1"/>
          <p:nvPr/>
        </p:nvSpPr>
        <p:spPr>
          <a:xfrm>
            <a:off x="4333823" y="3949399"/>
            <a:ext cx="4982903" cy="369332"/>
          </a:xfrm>
          <a:prstGeom prst="rect">
            <a:avLst/>
          </a:prstGeom>
          <a:noFill/>
        </p:spPr>
        <p:txBody>
          <a:bodyPr wrap="none" rtlCol="0">
            <a:spAutoFit/>
          </a:bodyPr>
          <a:lstStyle/>
          <a:p>
            <a:r>
              <a:rPr lang="en-US" b="1" dirty="0">
                <a:solidFill>
                  <a:schemeClr val="bg1"/>
                </a:solidFill>
              </a:rPr>
              <a:t>Register this Categories model in admin Site</a:t>
            </a:r>
          </a:p>
        </p:txBody>
      </p:sp>
      <p:cxnSp>
        <p:nvCxnSpPr>
          <p:cNvPr id="21" name="Straight Arrow Connector 20">
            <a:extLst>
              <a:ext uri="{FF2B5EF4-FFF2-40B4-BE49-F238E27FC236}">
                <a16:creationId xmlns:a16="http://schemas.microsoft.com/office/drawing/2014/main" id="{1C912A0A-E885-41AD-FA6A-DF7E69965015}"/>
              </a:ext>
            </a:extLst>
          </p:cNvPr>
          <p:cNvCxnSpPr/>
          <p:nvPr/>
        </p:nvCxnSpPr>
        <p:spPr>
          <a:xfrm flipH="1">
            <a:off x="6104708" y="2634343"/>
            <a:ext cx="78380" cy="69668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0898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3F37-6238-3017-A1B6-1DFAC0120A52}"/>
              </a:ext>
            </a:extLst>
          </p:cNvPr>
          <p:cNvSpPr>
            <a:spLocks noGrp="1"/>
          </p:cNvSpPr>
          <p:nvPr>
            <p:ph type="title"/>
          </p:nvPr>
        </p:nvSpPr>
        <p:spPr/>
        <p:txBody>
          <a:bodyPr/>
          <a:lstStyle/>
          <a:p>
            <a:r>
              <a:rPr lang="en-US" dirty="0"/>
              <a:t>Create A superuser for admin panel</a:t>
            </a:r>
          </a:p>
        </p:txBody>
      </p:sp>
      <p:sp>
        <p:nvSpPr>
          <p:cNvPr id="3" name="Content Placeholder 2">
            <a:extLst>
              <a:ext uri="{FF2B5EF4-FFF2-40B4-BE49-F238E27FC236}">
                <a16:creationId xmlns:a16="http://schemas.microsoft.com/office/drawing/2014/main" id="{5E25A696-E54F-1A14-DD2B-3CC546E7E729}"/>
              </a:ext>
            </a:extLst>
          </p:cNvPr>
          <p:cNvSpPr>
            <a:spLocks noGrp="1"/>
          </p:cNvSpPr>
          <p:nvPr>
            <p:ph sz="quarter" idx="10"/>
          </p:nvPr>
        </p:nvSpPr>
        <p:spPr>
          <a:xfrm>
            <a:off x="539495" y="1435608"/>
            <a:ext cx="6479614" cy="741535"/>
          </a:xfrm>
        </p:spPr>
        <p:txBody>
          <a:bodyPr>
            <a:normAutofit/>
          </a:bodyPr>
          <a:lstStyle/>
          <a:p>
            <a:r>
              <a:rPr lang="en-US" sz="1600" dirty="0"/>
              <a:t>1. In </a:t>
            </a:r>
            <a:r>
              <a:rPr lang="en-US" sz="1600" dirty="0" err="1"/>
              <a:t>cmd</a:t>
            </a:r>
            <a:r>
              <a:rPr lang="en-US" sz="1600" dirty="0"/>
              <a:t> prompt type &gt; </a:t>
            </a:r>
            <a:r>
              <a:rPr lang="en-US" sz="1600" b="1" dirty="0"/>
              <a:t>python manage.py </a:t>
            </a:r>
            <a:r>
              <a:rPr lang="en-US" sz="1600" b="1" dirty="0" err="1"/>
              <a:t>createsuperuser</a:t>
            </a:r>
            <a:r>
              <a:rPr lang="en-US" sz="1600" b="1" dirty="0"/>
              <a:t> </a:t>
            </a:r>
            <a:r>
              <a:rPr lang="en-US" sz="1600" dirty="0" err="1"/>
              <a:t>cmd</a:t>
            </a:r>
            <a:endParaRPr lang="en-US" sz="1600" dirty="0"/>
          </a:p>
        </p:txBody>
      </p:sp>
      <p:pic>
        <p:nvPicPr>
          <p:cNvPr id="5" name="Picture 4">
            <a:extLst>
              <a:ext uri="{FF2B5EF4-FFF2-40B4-BE49-F238E27FC236}">
                <a16:creationId xmlns:a16="http://schemas.microsoft.com/office/drawing/2014/main" id="{F2EB0059-A93B-403D-3ABF-F977542FFDC0}"/>
              </a:ext>
            </a:extLst>
          </p:cNvPr>
          <p:cNvPicPr>
            <a:picLocks noChangeAspect="1"/>
          </p:cNvPicPr>
          <p:nvPr/>
        </p:nvPicPr>
        <p:blipFill>
          <a:blip r:embed="rId2"/>
          <a:stretch>
            <a:fillRect/>
          </a:stretch>
        </p:blipFill>
        <p:spPr>
          <a:xfrm>
            <a:off x="121920" y="2084102"/>
            <a:ext cx="12047535" cy="4325841"/>
          </a:xfrm>
          <a:prstGeom prst="rect">
            <a:avLst/>
          </a:prstGeom>
        </p:spPr>
      </p:pic>
      <p:cxnSp>
        <p:nvCxnSpPr>
          <p:cNvPr id="7" name="Straight Arrow Connector 6">
            <a:extLst>
              <a:ext uri="{FF2B5EF4-FFF2-40B4-BE49-F238E27FC236}">
                <a16:creationId xmlns:a16="http://schemas.microsoft.com/office/drawing/2014/main" id="{49CB6EF9-7C4B-69A6-2CF8-10B930290A88}"/>
              </a:ext>
            </a:extLst>
          </p:cNvPr>
          <p:cNvCxnSpPr>
            <a:cxnSpLocks/>
          </p:cNvCxnSpPr>
          <p:nvPr/>
        </p:nvCxnSpPr>
        <p:spPr>
          <a:xfrm flipH="1">
            <a:off x="6540137" y="3309257"/>
            <a:ext cx="566057" cy="99596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09A1E8EF-D12F-84E0-F936-E9055166D05F}"/>
              </a:ext>
            </a:extLst>
          </p:cNvPr>
          <p:cNvSpPr txBox="1"/>
          <p:nvPr/>
        </p:nvSpPr>
        <p:spPr>
          <a:xfrm>
            <a:off x="6426926" y="2939925"/>
            <a:ext cx="4320670" cy="369332"/>
          </a:xfrm>
          <a:prstGeom prst="rect">
            <a:avLst/>
          </a:prstGeom>
          <a:noFill/>
        </p:spPr>
        <p:txBody>
          <a:bodyPr wrap="none" rtlCol="0">
            <a:spAutoFit/>
          </a:bodyPr>
          <a:lstStyle/>
          <a:p>
            <a:r>
              <a:rPr lang="en-US" b="1" dirty="0">
                <a:solidFill>
                  <a:schemeClr val="bg1"/>
                </a:solidFill>
              </a:rPr>
              <a:t>Type this </a:t>
            </a:r>
            <a:r>
              <a:rPr lang="en-US" b="1" dirty="0" err="1">
                <a:solidFill>
                  <a:schemeClr val="bg1"/>
                </a:solidFill>
              </a:rPr>
              <a:t>cmd</a:t>
            </a:r>
            <a:r>
              <a:rPr lang="en-US" b="1" dirty="0">
                <a:solidFill>
                  <a:schemeClr val="bg1"/>
                </a:solidFill>
              </a:rPr>
              <a:t> in your project terminal</a:t>
            </a:r>
          </a:p>
        </p:txBody>
      </p:sp>
      <p:cxnSp>
        <p:nvCxnSpPr>
          <p:cNvPr id="12" name="Straight Arrow Connector 11">
            <a:extLst>
              <a:ext uri="{FF2B5EF4-FFF2-40B4-BE49-F238E27FC236}">
                <a16:creationId xmlns:a16="http://schemas.microsoft.com/office/drawing/2014/main" id="{8405E36C-11D4-61D3-4AA8-0C9C73CFC9C4}"/>
              </a:ext>
            </a:extLst>
          </p:cNvPr>
          <p:cNvCxnSpPr/>
          <p:nvPr/>
        </p:nvCxnSpPr>
        <p:spPr>
          <a:xfrm flipH="1" flipV="1">
            <a:off x="6601534" y="4789714"/>
            <a:ext cx="704957" cy="13062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84ED5CDB-7766-768B-E1E7-729401DC0002}"/>
              </a:ext>
            </a:extLst>
          </p:cNvPr>
          <p:cNvSpPr txBox="1"/>
          <p:nvPr/>
        </p:nvSpPr>
        <p:spPr>
          <a:xfrm>
            <a:off x="7274280" y="4536434"/>
            <a:ext cx="4795800" cy="646331"/>
          </a:xfrm>
          <a:prstGeom prst="rect">
            <a:avLst/>
          </a:prstGeom>
          <a:noFill/>
        </p:spPr>
        <p:txBody>
          <a:bodyPr wrap="none" rtlCol="0">
            <a:spAutoFit/>
          </a:bodyPr>
          <a:lstStyle/>
          <a:p>
            <a:r>
              <a:rPr lang="en-US" b="1" dirty="0">
                <a:solidFill>
                  <a:schemeClr val="bg1"/>
                </a:solidFill>
              </a:rPr>
              <a:t>Type your new username my case (admin) </a:t>
            </a:r>
          </a:p>
          <a:p>
            <a:r>
              <a:rPr lang="en-US" b="1" dirty="0">
                <a:solidFill>
                  <a:schemeClr val="bg1"/>
                </a:solidFill>
              </a:rPr>
              <a:t>For you your choice </a:t>
            </a:r>
          </a:p>
        </p:txBody>
      </p:sp>
      <p:cxnSp>
        <p:nvCxnSpPr>
          <p:cNvPr id="17" name="Straight Arrow Connector 16">
            <a:extLst>
              <a:ext uri="{FF2B5EF4-FFF2-40B4-BE49-F238E27FC236}">
                <a16:creationId xmlns:a16="http://schemas.microsoft.com/office/drawing/2014/main" id="{65FF3399-868E-054D-A9BD-C6E6DE4DECC3}"/>
              </a:ext>
            </a:extLst>
          </p:cNvPr>
          <p:cNvCxnSpPr>
            <a:cxnSpLocks/>
          </p:cNvCxnSpPr>
          <p:nvPr/>
        </p:nvCxnSpPr>
        <p:spPr>
          <a:xfrm flipH="1">
            <a:off x="3370217" y="4247022"/>
            <a:ext cx="670560" cy="77782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54DBE525-01DB-E884-F8DD-076E1BC0204B}"/>
              </a:ext>
            </a:extLst>
          </p:cNvPr>
          <p:cNvSpPr txBox="1"/>
          <p:nvPr/>
        </p:nvSpPr>
        <p:spPr>
          <a:xfrm>
            <a:off x="2211195" y="3884612"/>
            <a:ext cx="4093621" cy="369332"/>
          </a:xfrm>
          <a:prstGeom prst="rect">
            <a:avLst/>
          </a:prstGeom>
          <a:noFill/>
        </p:spPr>
        <p:txBody>
          <a:bodyPr wrap="none" rtlCol="0">
            <a:spAutoFit/>
          </a:bodyPr>
          <a:lstStyle/>
          <a:p>
            <a:r>
              <a:rPr lang="en-US" b="1" dirty="0">
                <a:solidFill>
                  <a:schemeClr val="bg1"/>
                </a:solidFill>
              </a:rPr>
              <a:t>Your Email address, Skip option also</a:t>
            </a:r>
          </a:p>
        </p:txBody>
      </p:sp>
      <p:cxnSp>
        <p:nvCxnSpPr>
          <p:cNvPr id="23" name="Straight Arrow Connector 22">
            <a:extLst>
              <a:ext uri="{FF2B5EF4-FFF2-40B4-BE49-F238E27FC236}">
                <a16:creationId xmlns:a16="http://schemas.microsoft.com/office/drawing/2014/main" id="{FD5880B8-C658-A72F-68EE-D7B558A5A9E8}"/>
              </a:ext>
            </a:extLst>
          </p:cNvPr>
          <p:cNvCxnSpPr>
            <a:cxnSpLocks/>
          </p:cNvCxnSpPr>
          <p:nvPr/>
        </p:nvCxnSpPr>
        <p:spPr>
          <a:xfrm flipH="1">
            <a:off x="2795451" y="5268686"/>
            <a:ext cx="1323703" cy="8708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5" name="TextBox 24">
            <a:extLst>
              <a:ext uri="{FF2B5EF4-FFF2-40B4-BE49-F238E27FC236}">
                <a16:creationId xmlns:a16="http://schemas.microsoft.com/office/drawing/2014/main" id="{CE21D687-2C61-5640-D5D0-65ACAE5ADC06}"/>
              </a:ext>
            </a:extLst>
          </p:cNvPr>
          <p:cNvSpPr txBox="1"/>
          <p:nvPr/>
        </p:nvSpPr>
        <p:spPr>
          <a:xfrm>
            <a:off x="4040777" y="5065244"/>
            <a:ext cx="2306272" cy="369332"/>
          </a:xfrm>
          <a:prstGeom prst="rect">
            <a:avLst/>
          </a:prstGeom>
          <a:noFill/>
        </p:spPr>
        <p:txBody>
          <a:bodyPr wrap="none" rtlCol="0">
            <a:spAutoFit/>
          </a:bodyPr>
          <a:lstStyle/>
          <a:p>
            <a:r>
              <a:rPr lang="en-US" b="1" dirty="0">
                <a:solidFill>
                  <a:schemeClr val="bg1"/>
                </a:solidFill>
              </a:rPr>
              <a:t>Give your password</a:t>
            </a:r>
          </a:p>
        </p:txBody>
      </p:sp>
      <p:cxnSp>
        <p:nvCxnSpPr>
          <p:cNvPr id="27" name="Straight Arrow Connector 26">
            <a:extLst>
              <a:ext uri="{FF2B5EF4-FFF2-40B4-BE49-F238E27FC236}">
                <a16:creationId xmlns:a16="http://schemas.microsoft.com/office/drawing/2014/main" id="{7A6CB1A2-9058-5E89-9D17-B831F42AF52B}"/>
              </a:ext>
            </a:extLst>
          </p:cNvPr>
          <p:cNvCxnSpPr/>
          <p:nvPr/>
        </p:nvCxnSpPr>
        <p:spPr>
          <a:xfrm flipH="1" flipV="1">
            <a:off x="3849189" y="5669280"/>
            <a:ext cx="827314" cy="17417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TextBox 27">
            <a:extLst>
              <a:ext uri="{FF2B5EF4-FFF2-40B4-BE49-F238E27FC236}">
                <a16:creationId xmlns:a16="http://schemas.microsoft.com/office/drawing/2014/main" id="{4A59AE48-10B5-4F06-AA2F-CE8241CC0A44}"/>
              </a:ext>
            </a:extLst>
          </p:cNvPr>
          <p:cNvSpPr txBox="1"/>
          <p:nvPr/>
        </p:nvSpPr>
        <p:spPr>
          <a:xfrm>
            <a:off x="3370217" y="5776996"/>
            <a:ext cx="5487849" cy="369332"/>
          </a:xfrm>
          <a:prstGeom prst="rect">
            <a:avLst/>
          </a:prstGeom>
          <a:noFill/>
        </p:spPr>
        <p:txBody>
          <a:bodyPr wrap="none" rtlCol="0">
            <a:spAutoFit/>
          </a:bodyPr>
          <a:lstStyle/>
          <a:p>
            <a:r>
              <a:rPr lang="en-US" b="1" dirty="0">
                <a:solidFill>
                  <a:schemeClr val="bg1"/>
                </a:solidFill>
              </a:rPr>
              <a:t>Give your password again, for conform password</a:t>
            </a:r>
          </a:p>
        </p:txBody>
      </p:sp>
      <p:sp>
        <p:nvSpPr>
          <p:cNvPr id="29" name="TextBox 28">
            <a:extLst>
              <a:ext uri="{FF2B5EF4-FFF2-40B4-BE49-F238E27FC236}">
                <a16:creationId xmlns:a16="http://schemas.microsoft.com/office/drawing/2014/main" id="{B2D47B07-FD67-ECFA-88E2-0E975437E8B2}"/>
              </a:ext>
            </a:extLst>
          </p:cNvPr>
          <p:cNvSpPr txBox="1"/>
          <p:nvPr/>
        </p:nvSpPr>
        <p:spPr>
          <a:xfrm>
            <a:off x="53798" y="2081481"/>
            <a:ext cx="2100960" cy="954107"/>
          </a:xfrm>
          <a:prstGeom prst="rect">
            <a:avLst/>
          </a:prstGeom>
          <a:noFill/>
        </p:spPr>
        <p:txBody>
          <a:bodyPr wrap="none" rtlCol="0">
            <a:spAutoFit/>
          </a:bodyPr>
          <a:lstStyle/>
          <a:p>
            <a:r>
              <a:rPr lang="en-US" sz="2800" b="1" dirty="0">
                <a:solidFill>
                  <a:schemeClr val="bg1"/>
                </a:solidFill>
              </a:rPr>
              <a:t>Each Stape </a:t>
            </a:r>
          </a:p>
          <a:p>
            <a:r>
              <a:rPr lang="en-US" sz="2800" b="1" dirty="0">
                <a:solidFill>
                  <a:schemeClr val="bg1"/>
                </a:solidFill>
              </a:rPr>
              <a:t>Press Enter</a:t>
            </a:r>
          </a:p>
        </p:txBody>
      </p:sp>
    </p:spTree>
    <p:extLst>
      <p:ext uri="{BB962C8B-B14F-4D97-AF65-F5344CB8AC3E}">
        <p14:creationId xmlns:p14="http://schemas.microsoft.com/office/powerpoint/2010/main" val="189506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750B-271C-A15C-223C-13DCF909D18F}"/>
              </a:ext>
            </a:extLst>
          </p:cNvPr>
          <p:cNvSpPr>
            <a:spLocks noGrp="1"/>
          </p:cNvSpPr>
          <p:nvPr>
            <p:ph type="title"/>
          </p:nvPr>
        </p:nvSpPr>
        <p:spPr>
          <a:xfrm>
            <a:off x="521207" y="448056"/>
            <a:ext cx="11374702" cy="640080"/>
          </a:xfrm>
        </p:spPr>
        <p:txBody>
          <a:bodyPr>
            <a:normAutofit/>
          </a:bodyPr>
          <a:lstStyle/>
          <a:p>
            <a:r>
              <a:rPr lang="en-US" dirty="0"/>
              <a:t>Login Admin panel using username and password, which you created</a:t>
            </a:r>
          </a:p>
        </p:txBody>
      </p:sp>
      <p:pic>
        <p:nvPicPr>
          <p:cNvPr id="5" name="Content Placeholder 4">
            <a:extLst>
              <a:ext uri="{FF2B5EF4-FFF2-40B4-BE49-F238E27FC236}">
                <a16:creationId xmlns:a16="http://schemas.microsoft.com/office/drawing/2014/main" id="{57108C2C-C61E-9244-4A71-6592D96CC9E7}"/>
              </a:ext>
            </a:extLst>
          </p:cNvPr>
          <p:cNvPicPr>
            <a:picLocks noGrp="1" noChangeAspect="1"/>
          </p:cNvPicPr>
          <p:nvPr>
            <p:ph sz="quarter" idx="10"/>
          </p:nvPr>
        </p:nvPicPr>
        <p:blipFill>
          <a:blip r:embed="rId2"/>
          <a:stretch>
            <a:fillRect/>
          </a:stretch>
        </p:blipFill>
        <p:spPr>
          <a:xfrm>
            <a:off x="539750" y="1184366"/>
            <a:ext cx="11234239" cy="5408023"/>
          </a:xfrm>
        </p:spPr>
      </p:pic>
      <p:cxnSp>
        <p:nvCxnSpPr>
          <p:cNvPr id="7" name="Straight Arrow Connector 6">
            <a:extLst>
              <a:ext uri="{FF2B5EF4-FFF2-40B4-BE49-F238E27FC236}">
                <a16:creationId xmlns:a16="http://schemas.microsoft.com/office/drawing/2014/main" id="{38DFA539-A24F-79B5-C5BD-CD170FCDA32A}"/>
              </a:ext>
            </a:extLst>
          </p:cNvPr>
          <p:cNvCxnSpPr>
            <a:cxnSpLocks/>
          </p:cNvCxnSpPr>
          <p:nvPr/>
        </p:nvCxnSpPr>
        <p:spPr>
          <a:xfrm>
            <a:off x="4014651" y="4397829"/>
            <a:ext cx="89698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02D7CF4E-B73B-70CA-9FDB-E693474A7A0C}"/>
              </a:ext>
            </a:extLst>
          </p:cNvPr>
          <p:cNvSpPr txBox="1"/>
          <p:nvPr/>
        </p:nvSpPr>
        <p:spPr>
          <a:xfrm>
            <a:off x="3058302" y="4329836"/>
            <a:ext cx="1206933" cy="369332"/>
          </a:xfrm>
          <a:prstGeom prst="rect">
            <a:avLst/>
          </a:prstGeom>
          <a:noFill/>
        </p:spPr>
        <p:txBody>
          <a:bodyPr wrap="none" rtlCol="0">
            <a:spAutoFit/>
          </a:bodyPr>
          <a:lstStyle/>
          <a:p>
            <a:r>
              <a:rPr lang="en-US" dirty="0"/>
              <a:t>Username</a:t>
            </a:r>
          </a:p>
        </p:txBody>
      </p:sp>
      <p:cxnSp>
        <p:nvCxnSpPr>
          <p:cNvPr id="10" name="Straight Arrow Connector 9">
            <a:extLst>
              <a:ext uri="{FF2B5EF4-FFF2-40B4-BE49-F238E27FC236}">
                <a16:creationId xmlns:a16="http://schemas.microsoft.com/office/drawing/2014/main" id="{3A264358-EBB5-C2BA-DE29-C575AF299664}"/>
              </a:ext>
            </a:extLst>
          </p:cNvPr>
          <p:cNvCxnSpPr>
            <a:cxnSpLocks/>
          </p:cNvCxnSpPr>
          <p:nvPr/>
        </p:nvCxnSpPr>
        <p:spPr>
          <a:xfrm flipV="1">
            <a:off x="3953691" y="5000506"/>
            <a:ext cx="957943" cy="4336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2C26B1A8-FA6A-44E0-DD67-14A7B074AD98}"/>
              </a:ext>
            </a:extLst>
          </p:cNvPr>
          <p:cNvSpPr txBox="1"/>
          <p:nvPr/>
        </p:nvSpPr>
        <p:spPr>
          <a:xfrm>
            <a:off x="3230879" y="5345713"/>
            <a:ext cx="1133708" cy="369332"/>
          </a:xfrm>
          <a:prstGeom prst="rect">
            <a:avLst/>
          </a:prstGeom>
          <a:noFill/>
        </p:spPr>
        <p:txBody>
          <a:bodyPr wrap="none" rtlCol="0">
            <a:spAutoFit/>
          </a:bodyPr>
          <a:lstStyle/>
          <a:p>
            <a:r>
              <a:rPr lang="en-US" dirty="0"/>
              <a:t>Password</a:t>
            </a:r>
          </a:p>
        </p:txBody>
      </p:sp>
    </p:spTree>
    <p:extLst>
      <p:ext uri="{BB962C8B-B14F-4D97-AF65-F5344CB8AC3E}">
        <p14:creationId xmlns:p14="http://schemas.microsoft.com/office/powerpoint/2010/main" val="213509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9EB4-5B3A-1BAF-FC3E-373BF12793C7}"/>
              </a:ext>
            </a:extLst>
          </p:cNvPr>
          <p:cNvSpPr>
            <a:spLocks noGrp="1"/>
          </p:cNvSpPr>
          <p:nvPr>
            <p:ph type="title"/>
          </p:nvPr>
        </p:nvSpPr>
        <p:spPr/>
        <p:txBody>
          <a:bodyPr/>
          <a:lstStyle/>
          <a:p>
            <a:r>
              <a:rPr lang="en-US" dirty="0"/>
              <a:t>After login Admin Panel</a:t>
            </a:r>
          </a:p>
        </p:txBody>
      </p:sp>
      <p:pic>
        <p:nvPicPr>
          <p:cNvPr id="5" name="Content Placeholder 4">
            <a:extLst>
              <a:ext uri="{FF2B5EF4-FFF2-40B4-BE49-F238E27FC236}">
                <a16:creationId xmlns:a16="http://schemas.microsoft.com/office/drawing/2014/main" id="{16ABF9E2-307D-9CAB-C95A-12CC87E0849C}"/>
              </a:ext>
            </a:extLst>
          </p:cNvPr>
          <p:cNvPicPr>
            <a:picLocks noGrp="1" noChangeAspect="1"/>
          </p:cNvPicPr>
          <p:nvPr>
            <p:ph sz="quarter" idx="10"/>
          </p:nvPr>
        </p:nvPicPr>
        <p:blipFill>
          <a:blip r:embed="rId2"/>
          <a:stretch>
            <a:fillRect/>
          </a:stretch>
        </p:blipFill>
        <p:spPr>
          <a:xfrm>
            <a:off x="539750" y="1219200"/>
            <a:ext cx="11147153" cy="5399314"/>
          </a:xfrm>
        </p:spPr>
      </p:pic>
      <p:cxnSp>
        <p:nvCxnSpPr>
          <p:cNvPr id="7" name="Straight Arrow Connector 6">
            <a:extLst>
              <a:ext uri="{FF2B5EF4-FFF2-40B4-BE49-F238E27FC236}">
                <a16:creationId xmlns:a16="http://schemas.microsoft.com/office/drawing/2014/main" id="{83252C16-9C4D-0882-55FA-F2F92CAF6174}"/>
              </a:ext>
            </a:extLst>
          </p:cNvPr>
          <p:cNvCxnSpPr/>
          <p:nvPr/>
        </p:nvCxnSpPr>
        <p:spPr>
          <a:xfrm flipH="1" flipV="1">
            <a:off x="1741714" y="4606834"/>
            <a:ext cx="1001486" cy="5660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24885587-572B-BEC5-F911-8F88B0A2B8C5}"/>
              </a:ext>
            </a:extLst>
          </p:cNvPr>
          <p:cNvSpPr txBox="1"/>
          <p:nvPr/>
        </p:nvSpPr>
        <p:spPr>
          <a:xfrm>
            <a:off x="1668313" y="5111931"/>
            <a:ext cx="4718536" cy="646331"/>
          </a:xfrm>
          <a:prstGeom prst="rect">
            <a:avLst/>
          </a:prstGeom>
          <a:noFill/>
        </p:spPr>
        <p:txBody>
          <a:bodyPr wrap="none" rtlCol="0">
            <a:spAutoFit/>
          </a:bodyPr>
          <a:lstStyle/>
          <a:p>
            <a:r>
              <a:rPr lang="en-US" b="1" dirty="0"/>
              <a:t>This is a Category table which we created </a:t>
            </a:r>
          </a:p>
          <a:p>
            <a:r>
              <a:rPr lang="en-US" b="1" dirty="0"/>
              <a:t>On models.py file</a:t>
            </a:r>
          </a:p>
        </p:txBody>
      </p:sp>
      <p:cxnSp>
        <p:nvCxnSpPr>
          <p:cNvPr id="12" name="Straight Arrow Connector 11">
            <a:extLst>
              <a:ext uri="{FF2B5EF4-FFF2-40B4-BE49-F238E27FC236}">
                <a16:creationId xmlns:a16="http://schemas.microsoft.com/office/drawing/2014/main" id="{8C7CEB8F-C784-8023-CCC9-402D380E1A6E}"/>
              </a:ext>
            </a:extLst>
          </p:cNvPr>
          <p:cNvCxnSpPr/>
          <p:nvPr/>
        </p:nvCxnSpPr>
        <p:spPr>
          <a:xfrm flipH="1">
            <a:off x="1384663" y="3065417"/>
            <a:ext cx="1271451" cy="7315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81C65885-96B3-DDA5-B56C-1CA295A37C60}"/>
              </a:ext>
            </a:extLst>
          </p:cNvPr>
          <p:cNvSpPr txBox="1"/>
          <p:nvPr/>
        </p:nvSpPr>
        <p:spPr>
          <a:xfrm>
            <a:off x="2595154" y="2773961"/>
            <a:ext cx="2855269" cy="646331"/>
          </a:xfrm>
          <a:prstGeom prst="rect">
            <a:avLst/>
          </a:prstGeom>
          <a:noFill/>
        </p:spPr>
        <p:txBody>
          <a:bodyPr wrap="none" rtlCol="0">
            <a:spAutoFit/>
          </a:bodyPr>
          <a:lstStyle/>
          <a:p>
            <a:r>
              <a:rPr lang="en-US" b="1" dirty="0"/>
              <a:t>This a user table Django </a:t>
            </a:r>
          </a:p>
          <a:p>
            <a:r>
              <a:rPr lang="en-US" b="1" dirty="0"/>
              <a:t>by default provide us</a:t>
            </a:r>
          </a:p>
        </p:txBody>
      </p:sp>
    </p:spTree>
    <p:extLst>
      <p:ext uri="{BB962C8B-B14F-4D97-AF65-F5344CB8AC3E}">
        <p14:creationId xmlns:p14="http://schemas.microsoft.com/office/powerpoint/2010/main" val="1469150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EBE2-52E3-29CA-7B04-526813091366}"/>
              </a:ext>
            </a:extLst>
          </p:cNvPr>
          <p:cNvSpPr>
            <a:spLocks noGrp="1"/>
          </p:cNvSpPr>
          <p:nvPr>
            <p:ph type="title"/>
          </p:nvPr>
        </p:nvSpPr>
        <p:spPr>
          <a:xfrm>
            <a:off x="521207" y="448056"/>
            <a:ext cx="11078610" cy="640080"/>
          </a:xfrm>
        </p:spPr>
        <p:txBody>
          <a:bodyPr>
            <a:normAutofit/>
          </a:bodyPr>
          <a:lstStyle/>
          <a:p>
            <a:r>
              <a:rPr lang="en-US" dirty="0"/>
              <a:t>Retrieve Data from Categories table to </a:t>
            </a:r>
            <a:r>
              <a:rPr lang="en-US" dirty="0" err="1"/>
              <a:t>index.htmp</a:t>
            </a:r>
            <a:r>
              <a:rPr lang="en-US" dirty="0"/>
              <a:t> file (home Page) </a:t>
            </a:r>
          </a:p>
        </p:txBody>
      </p:sp>
      <p:sp>
        <p:nvSpPr>
          <p:cNvPr id="3" name="Content Placeholder 2">
            <a:extLst>
              <a:ext uri="{FF2B5EF4-FFF2-40B4-BE49-F238E27FC236}">
                <a16:creationId xmlns:a16="http://schemas.microsoft.com/office/drawing/2014/main" id="{EB1DCBC9-1739-7A79-6969-41248C27D42B}"/>
              </a:ext>
            </a:extLst>
          </p:cNvPr>
          <p:cNvSpPr>
            <a:spLocks noGrp="1"/>
          </p:cNvSpPr>
          <p:nvPr>
            <p:ph sz="quarter" idx="10"/>
          </p:nvPr>
        </p:nvSpPr>
        <p:spPr>
          <a:xfrm>
            <a:off x="539495" y="1435608"/>
            <a:ext cx="11269327" cy="523821"/>
          </a:xfrm>
        </p:spPr>
        <p:txBody>
          <a:bodyPr>
            <a:normAutofit fontScale="77500" lnSpcReduction="20000"/>
          </a:bodyPr>
          <a:lstStyle/>
          <a:p>
            <a:r>
              <a:rPr lang="en-US" sz="1800" b="1" dirty="0"/>
              <a:t>Stape 1:-</a:t>
            </a:r>
          </a:p>
          <a:p>
            <a:endParaRPr lang="en-US" sz="1800" b="1" dirty="0"/>
          </a:p>
        </p:txBody>
      </p:sp>
      <p:pic>
        <p:nvPicPr>
          <p:cNvPr id="5" name="Picture 4">
            <a:extLst>
              <a:ext uri="{FF2B5EF4-FFF2-40B4-BE49-F238E27FC236}">
                <a16:creationId xmlns:a16="http://schemas.microsoft.com/office/drawing/2014/main" id="{209FC8E0-F251-20BF-0106-15B47A4DE8DC}"/>
              </a:ext>
            </a:extLst>
          </p:cNvPr>
          <p:cNvPicPr>
            <a:picLocks noChangeAspect="1"/>
          </p:cNvPicPr>
          <p:nvPr/>
        </p:nvPicPr>
        <p:blipFill>
          <a:blip r:embed="rId2"/>
          <a:stretch>
            <a:fillRect/>
          </a:stretch>
        </p:blipFill>
        <p:spPr>
          <a:xfrm>
            <a:off x="596617" y="2020389"/>
            <a:ext cx="10998765" cy="4763588"/>
          </a:xfrm>
          <a:prstGeom prst="rect">
            <a:avLst/>
          </a:prstGeom>
        </p:spPr>
      </p:pic>
      <p:cxnSp>
        <p:nvCxnSpPr>
          <p:cNvPr id="7" name="Straight Arrow Connector 6">
            <a:extLst>
              <a:ext uri="{FF2B5EF4-FFF2-40B4-BE49-F238E27FC236}">
                <a16:creationId xmlns:a16="http://schemas.microsoft.com/office/drawing/2014/main" id="{950AFF80-67BE-4BC7-7385-83E717387CCB}"/>
              </a:ext>
            </a:extLst>
          </p:cNvPr>
          <p:cNvCxnSpPr/>
          <p:nvPr/>
        </p:nvCxnSpPr>
        <p:spPr>
          <a:xfrm flipH="1">
            <a:off x="1672046" y="3762103"/>
            <a:ext cx="513805" cy="54864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4F69100F-3252-72A4-B3A3-D5812BABAD07}"/>
              </a:ext>
            </a:extLst>
          </p:cNvPr>
          <p:cNvSpPr txBox="1"/>
          <p:nvPr/>
        </p:nvSpPr>
        <p:spPr>
          <a:xfrm>
            <a:off x="966652" y="3392771"/>
            <a:ext cx="2193229" cy="369332"/>
          </a:xfrm>
          <a:prstGeom prst="rect">
            <a:avLst/>
          </a:prstGeom>
          <a:noFill/>
        </p:spPr>
        <p:txBody>
          <a:bodyPr wrap="none" rtlCol="0">
            <a:spAutoFit/>
          </a:bodyPr>
          <a:lstStyle/>
          <a:p>
            <a:r>
              <a:rPr lang="en-US" b="1" dirty="0">
                <a:solidFill>
                  <a:schemeClr val="bg1"/>
                </a:solidFill>
              </a:rPr>
              <a:t>In main app folder</a:t>
            </a:r>
          </a:p>
        </p:txBody>
      </p:sp>
      <p:cxnSp>
        <p:nvCxnSpPr>
          <p:cNvPr id="10" name="Straight Arrow Connector 9">
            <a:extLst>
              <a:ext uri="{FF2B5EF4-FFF2-40B4-BE49-F238E27FC236}">
                <a16:creationId xmlns:a16="http://schemas.microsoft.com/office/drawing/2014/main" id="{95ABABE3-661B-ADBC-B79F-3C811BD54100}"/>
              </a:ext>
            </a:extLst>
          </p:cNvPr>
          <p:cNvCxnSpPr/>
          <p:nvPr/>
        </p:nvCxnSpPr>
        <p:spPr>
          <a:xfrm flipH="1" flipV="1">
            <a:off x="2063266" y="6017623"/>
            <a:ext cx="1550791" cy="3923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AFF5B4BF-BA6C-946C-9879-873491F74009}"/>
              </a:ext>
            </a:extLst>
          </p:cNvPr>
          <p:cNvSpPr txBox="1"/>
          <p:nvPr/>
        </p:nvSpPr>
        <p:spPr>
          <a:xfrm>
            <a:off x="3021874" y="6349419"/>
            <a:ext cx="1901483" cy="369332"/>
          </a:xfrm>
          <a:prstGeom prst="rect">
            <a:avLst/>
          </a:prstGeom>
          <a:noFill/>
        </p:spPr>
        <p:txBody>
          <a:bodyPr wrap="none" rtlCol="0">
            <a:spAutoFit/>
          </a:bodyPr>
          <a:lstStyle/>
          <a:p>
            <a:r>
              <a:rPr lang="en-US" b="1" dirty="0">
                <a:solidFill>
                  <a:schemeClr val="bg1"/>
                </a:solidFill>
              </a:rPr>
              <a:t>In views.py files</a:t>
            </a:r>
          </a:p>
        </p:txBody>
      </p:sp>
      <p:cxnSp>
        <p:nvCxnSpPr>
          <p:cNvPr id="13" name="Straight Arrow Connector 12">
            <a:extLst>
              <a:ext uri="{FF2B5EF4-FFF2-40B4-BE49-F238E27FC236}">
                <a16:creationId xmlns:a16="http://schemas.microsoft.com/office/drawing/2014/main" id="{A39309C3-A159-D20F-F977-8BCDEA678855}"/>
              </a:ext>
            </a:extLst>
          </p:cNvPr>
          <p:cNvCxnSpPr/>
          <p:nvPr/>
        </p:nvCxnSpPr>
        <p:spPr>
          <a:xfrm flipH="1" flipV="1">
            <a:off x="5556069" y="3074126"/>
            <a:ext cx="1079862" cy="14804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1F6C5BE5-85EF-5396-18AA-FEE72EA6C98C}"/>
              </a:ext>
            </a:extLst>
          </p:cNvPr>
          <p:cNvSpPr txBox="1"/>
          <p:nvPr/>
        </p:nvSpPr>
        <p:spPr>
          <a:xfrm>
            <a:off x="6574975" y="2899005"/>
            <a:ext cx="2829877" cy="646331"/>
          </a:xfrm>
          <a:prstGeom prst="rect">
            <a:avLst/>
          </a:prstGeom>
          <a:noFill/>
        </p:spPr>
        <p:txBody>
          <a:bodyPr wrap="none" rtlCol="0">
            <a:spAutoFit/>
          </a:bodyPr>
          <a:lstStyle/>
          <a:p>
            <a:r>
              <a:rPr lang="en-US" b="1" dirty="0">
                <a:solidFill>
                  <a:schemeClr val="bg1"/>
                </a:solidFill>
              </a:rPr>
              <a:t>Import Categories table </a:t>
            </a:r>
          </a:p>
          <a:p>
            <a:r>
              <a:rPr lang="en-US" b="1" dirty="0">
                <a:solidFill>
                  <a:schemeClr val="bg1"/>
                </a:solidFill>
              </a:rPr>
              <a:t>from models.py file</a:t>
            </a:r>
          </a:p>
        </p:txBody>
      </p:sp>
      <p:sp>
        <p:nvSpPr>
          <p:cNvPr id="15" name="Right Brace 14">
            <a:extLst>
              <a:ext uri="{FF2B5EF4-FFF2-40B4-BE49-F238E27FC236}">
                <a16:creationId xmlns:a16="http://schemas.microsoft.com/office/drawing/2014/main" id="{0265024C-EFDE-334E-743C-AAD6C9F05AC5}"/>
              </a:ext>
            </a:extLst>
          </p:cNvPr>
          <p:cNvSpPr/>
          <p:nvPr/>
        </p:nvSpPr>
        <p:spPr>
          <a:xfrm>
            <a:off x="6924785" y="3708341"/>
            <a:ext cx="905692" cy="1297577"/>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D67FABD2-1AF4-B394-979D-2DD1B49E68BE}"/>
              </a:ext>
            </a:extLst>
          </p:cNvPr>
          <p:cNvSpPr txBox="1"/>
          <p:nvPr/>
        </p:nvSpPr>
        <p:spPr>
          <a:xfrm>
            <a:off x="7830477" y="4079017"/>
            <a:ext cx="2811732" cy="646331"/>
          </a:xfrm>
          <a:prstGeom prst="rect">
            <a:avLst/>
          </a:prstGeom>
          <a:noFill/>
        </p:spPr>
        <p:txBody>
          <a:bodyPr wrap="none" rtlCol="0">
            <a:spAutoFit/>
          </a:bodyPr>
          <a:lstStyle/>
          <a:p>
            <a:r>
              <a:rPr lang="en-US" b="1" dirty="0">
                <a:solidFill>
                  <a:schemeClr val="bg1"/>
                </a:solidFill>
              </a:rPr>
              <a:t>Update  </a:t>
            </a:r>
            <a:r>
              <a:rPr lang="en-US" b="1" dirty="0" err="1">
                <a:solidFill>
                  <a:schemeClr val="bg1"/>
                </a:solidFill>
              </a:rPr>
              <a:t>HomePageView</a:t>
            </a:r>
            <a:endParaRPr lang="en-US" b="1" dirty="0">
              <a:solidFill>
                <a:schemeClr val="bg1"/>
              </a:solidFill>
            </a:endParaRPr>
          </a:p>
          <a:p>
            <a:r>
              <a:rPr lang="en-US" b="1" dirty="0">
                <a:solidFill>
                  <a:schemeClr val="bg1"/>
                </a:solidFill>
              </a:rPr>
              <a:t>class</a:t>
            </a:r>
          </a:p>
        </p:txBody>
      </p:sp>
      <p:sp>
        <p:nvSpPr>
          <p:cNvPr id="17" name="Left Brace 16">
            <a:extLst>
              <a:ext uri="{FF2B5EF4-FFF2-40B4-BE49-F238E27FC236}">
                <a16:creationId xmlns:a16="http://schemas.microsoft.com/office/drawing/2014/main" id="{DC53E170-8B14-6A03-4CF2-C827A7383B64}"/>
              </a:ext>
            </a:extLst>
          </p:cNvPr>
          <p:cNvSpPr/>
          <p:nvPr/>
        </p:nvSpPr>
        <p:spPr>
          <a:xfrm>
            <a:off x="3518263" y="4079017"/>
            <a:ext cx="383177" cy="523821"/>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9DB7820A-6AB7-4465-239D-78331E1CEF01}"/>
              </a:ext>
            </a:extLst>
          </p:cNvPr>
          <p:cNvSpPr txBox="1"/>
          <p:nvPr/>
        </p:nvSpPr>
        <p:spPr>
          <a:xfrm>
            <a:off x="2063266" y="3969657"/>
            <a:ext cx="1963358" cy="1200329"/>
          </a:xfrm>
          <a:prstGeom prst="rect">
            <a:avLst/>
          </a:prstGeom>
          <a:noFill/>
        </p:spPr>
        <p:txBody>
          <a:bodyPr wrap="none" rtlCol="0">
            <a:spAutoFit/>
          </a:bodyPr>
          <a:lstStyle/>
          <a:p>
            <a:r>
              <a:rPr lang="en-US" b="1" dirty="0">
                <a:solidFill>
                  <a:schemeClr val="bg1"/>
                </a:solidFill>
              </a:rPr>
              <a:t>Write this </a:t>
            </a:r>
          </a:p>
          <a:p>
            <a:r>
              <a:rPr lang="en-US" b="1" dirty="0">
                <a:solidFill>
                  <a:schemeClr val="bg1"/>
                </a:solidFill>
              </a:rPr>
              <a:t>code in </a:t>
            </a:r>
          </a:p>
          <a:p>
            <a:r>
              <a:rPr lang="en-US" b="1" dirty="0" err="1">
                <a:solidFill>
                  <a:schemeClr val="bg1"/>
                </a:solidFill>
              </a:rPr>
              <a:t>HomepageView</a:t>
            </a:r>
            <a:r>
              <a:rPr lang="en-US" b="1" dirty="0">
                <a:solidFill>
                  <a:schemeClr val="bg1"/>
                </a:solidFill>
              </a:rPr>
              <a:t> </a:t>
            </a:r>
          </a:p>
          <a:p>
            <a:r>
              <a:rPr lang="en-US" b="1" dirty="0">
                <a:solidFill>
                  <a:schemeClr val="bg1"/>
                </a:solidFill>
              </a:rPr>
              <a:t>class</a:t>
            </a:r>
          </a:p>
        </p:txBody>
      </p:sp>
    </p:spTree>
    <p:extLst>
      <p:ext uri="{BB962C8B-B14F-4D97-AF65-F5344CB8AC3E}">
        <p14:creationId xmlns:p14="http://schemas.microsoft.com/office/powerpoint/2010/main" val="278683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722D-AD84-A044-968A-0FCDB1902873}"/>
              </a:ext>
            </a:extLst>
          </p:cNvPr>
          <p:cNvSpPr>
            <a:spLocks noGrp="1"/>
          </p:cNvSpPr>
          <p:nvPr>
            <p:ph type="title"/>
          </p:nvPr>
        </p:nvSpPr>
        <p:spPr/>
        <p:txBody>
          <a:bodyPr/>
          <a:lstStyle/>
          <a:p>
            <a:r>
              <a:rPr lang="en-US" dirty="0"/>
              <a:t>In index.html file</a:t>
            </a:r>
          </a:p>
        </p:txBody>
      </p:sp>
      <p:sp>
        <p:nvSpPr>
          <p:cNvPr id="3" name="Content Placeholder 2">
            <a:extLst>
              <a:ext uri="{FF2B5EF4-FFF2-40B4-BE49-F238E27FC236}">
                <a16:creationId xmlns:a16="http://schemas.microsoft.com/office/drawing/2014/main" id="{06B6996D-F6C2-91BC-0B1D-2B2234158F6F}"/>
              </a:ext>
            </a:extLst>
          </p:cNvPr>
          <p:cNvSpPr>
            <a:spLocks noGrp="1"/>
          </p:cNvSpPr>
          <p:nvPr>
            <p:ph sz="quarter" idx="10"/>
          </p:nvPr>
        </p:nvSpPr>
        <p:spPr>
          <a:xfrm>
            <a:off x="521207" y="1261872"/>
            <a:ext cx="4416552" cy="480278"/>
          </a:xfrm>
        </p:spPr>
        <p:txBody>
          <a:bodyPr>
            <a:normAutofit/>
          </a:bodyPr>
          <a:lstStyle/>
          <a:p>
            <a:r>
              <a:rPr lang="en-US" sz="1800" b="1" dirty="0"/>
              <a:t>Stape 2</a:t>
            </a:r>
          </a:p>
        </p:txBody>
      </p:sp>
      <p:pic>
        <p:nvPicPr>
          <p:cNvPr id="5" name="Picture 4">
            <a:extLst>
              <a:ext uri="{FF2B5EF4-FFF2-40B4-BE49-F238E27FC236}">
                <a16:creationId xmlns:a16="http://schemas.microsoft.com/office/drawing/2014/main" id="{E8759C41-8232-38DB-F9F9-B24D8ADD73CB}"/>
              </a:ext>
            </a:extLst>
          </p:cNvPr>
          <p:cNvPicPr>
            <a:picLocks noChangeAspect="1"/>
          </p:cNvPicPr>
          <p:nvPr/>
        </p:nvPicPr>
        <p:blipFill>
          <a:blip r:embed="rId2"/>
          <a:stretch>
            <a:fillRect/>
          </a:stretch>
        </p:blipFill>
        <p:spPr>
          <a:xfrm>
            <a:off x="252549" y="1742150"/>
            <a:ext cx="11025051" cy="5115850"/>
          </a:xfrm>
          <a:prstGeom prst="rect">
            <a:avLst/>
          </a:prstGeom>
        </p:spPr>
      </p:pic>
      <p:cxnSp>
        <p:nvCxnSpPr>
          <p:cNvPr id="7" name="Straight Arrow Connector 6">
            <a:extLst>
              <a:ext uri="{FF2B5EF4-FFF2-40B4-BE49-F238E27FC236}">
                <a16:creationId xmlns:a16="http://schemas.microsoft.com/office/drawing/2014/main" id="{C5CBAE6A-F288-E5BE-3E32-1B0CB8850EAF}"/>
              </a:ext>
            </a:extLst>
          </p:cNvPr>
          <p:cNvCxnSpPr>
            <a:cxnSpLocks/>
          </p:cNvCxnSpPr>
          <p:nvPr/>
        </p:nvCxnSpPr>
        <p:spPr>
          <a:xfrm flipH="1">
            <a:off x="1872343" y="3614057"/>
            <a:ext cx="539931" cy="6183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C405E641-8262-CFE7-0107-3AD4C88AF55A}"/>
              </a:ext>
            </a:extLst>
          </p:cNvPr>
          <p:cNvSpPr txBox="1"/>
          <p:nvPr/>
        </p:nvSpPr>
        <p:spPr>
          <a:xfrm>
            <a:off x="1315659" y="3276729"/>
            <a:ext cx="2193229" cy="369332"/>
          </a:xfrm>
          <a:prstGeom prst="rect">
            <a:avLst/>
          </a:prstGeom>
          <a:noFill/>
        </p:spPr>
        <p:txBody>
          <a:bodyPr wrap="none" rtlCol="0">
            <a:spAutoFit/>
          </a:bodyPr>
          <a:lstStyle/>
          <a:p>
            <a:r>
              <a:rPr lang="en-US" b="1" dirty="0">
                <a:solidFill>
                  <a:schemeClr val="bg1"/>
                </a:solidFill>
              </a:rPr>
              <a:t>In main app folder</a:t>
            </a:r>
          </a:p>
        </p:txBody>
      </p:sp>
      <p:cxnSp>
        <p:nvCxnSpPr>
          <p:cNvPr id="11" name="Straight Arrow Connector 10">
            <a:extLst>
              <a:ext uri="{FF2B5EF4-FFF2-40B4-BE49-F238E27FC236}">
                <a16:creationId xmlns:a16="http://schemas.microsoft.com/office/drawing/2014/main" id="{CCD237AF-1BAB-7991-0048-C202D989F20D}"/>
              </a:ext>
            </a:extLst>
          </p:cNvPr>
          <p:cNvCxnSpPr/>
          <p:nvPr/>
        </p:nvCxnSpPr>
        <p:spPr>
          <a:xfrm flipH="1">
            <a:off x="2333897" y="4537166"/>
            <a:ext cx="395586" cy="26996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20B8BCB1-839C-54B9-E9EC-3635F8924660}"/>
              </a:ext>
            </a:extLst>
          </p:cNvPr>
          <p:cNvSpPr txBox="1"/>
          <p:nvPr/>
        </p:nvSpPr>
        <p:spPr>
          <a:xfrm>
            <a:off x="1315659" y="4200100"/>
            <a:ext cx="2252348" cy="369332"/>
          </a:xfrm>
          <a:prstGeom prst="rect">
            <a:avLst/>
          </a:prstGeom>
          <a:noFill/>
        </p:spPr>
        <p:txBody>
          <a:bodyPr wrap="none" rtlCol="0">
            <a:spAutoFit/>
          </a:bodyPr>
          <a:lstStyle/>
          <a:p>
            <a:r>
              <a:rPr lang="en-US" b="1" dirty="0">
                <a:solidFill>
                  <a:schemeClr val="bg1"/>
                </a:solidFill>
              </a:rPr>
              <a:t>In templates folder</a:t>
            </a:r>
          </a:p>
        </p:txBody>
      </p:sp>
      <p:cxnSp>
        <p:nvCxnSpPr>
          <p:cNvPr id="14" name="Straight Arrow Connector 13">
            <a:extLst>
              <a:ext uri="{FF2B5EF4-FFF2-40B4-BE49-F238E27FC236}">
                <a16:creationId xmlns:a16="http://schemas.microsoft.com/office/drawing/2014/main" id="{A41397B5-4F41-C011-FB54-C41A89995CF9}"/>
              </a:ext>
            </a:extLst>
          </p:cNvPr>
          <p:cNvCxnSpPr>
            <a:cxnSpLocks/>
          </p:cNvCxnSpPr>
          <p:nvPr/>
        </p:nvCxnSpPr>
        <p:spPr>
          <a:xfrm flipH="1" flipV="1">
            <a:off x="2595154" y="4981303"/>
            <a:ext cx="487680" cy="6148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562CB19D-94E3-5008-3C6B-86653EE51B74}"/>
              </a:ext>
            </a:extLst>
          </p:cNvPr>
          <p:cNvSpPr txBox="1"/>
          <p:nvPr/>
        </p:nvSpPr>
        <p:spPr>
          <a:xfrm>
            <a:off x="1634177" y="5463233"/>
            <a:ext cx="2409634" cy="369332"/>
          </a:xfrm>
          <a:prstGeom prst="rect">
            <a:avLst/>
          </a:prstGeom>
          <a:noFill/>
        </p:spPr>
        <p:txBody>
          <a:bodyPr wrap="none" rtlCol="0">
            <a:spAutoFit/>
          </a:bodyPr>
          <a:lstStyle/>
          <a:p>
            <a:r>
              <a:rPr lang="en-US" b="1" dirty="0">
                <a:solidFill>
                  <a:schemeClr val="bg1"/>
                </a:solidFill>
              </a:rPr>
              <a:t>Open index.html file</a:t>
            </a:r>
          </a:p>
        </p:txBody>
      </p:sp>
      <p:sp>
        <p:nvSpPr>
          <p:cNvPr id="17" name="Right Brace 16">
            <a:extLst>
              <a:ext uri="{FF2B5EF4-FFF2-40B4-BE49-F238E27FC236}">
                <a16:creationId xmlns:a16="http://schemas.microsoft.com/office/drawing/2014/main" id="{B707C7A1-74CE-A9AF-AEFE-AFF575C44AF2}"/>
              </a:ext>
            </a:extLst>
          </p:cNvPr>
          <p:cNvSpPr/>
          <p:nvPr/>
        </p:nvSpPr>
        <p:spPr>
          <a:xfrm>
            <a:off x="8525691" y="3727269"/>
            <a:ext cx="879566" cy="687977"/>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6FE36F1-37B0-A2F4-70A5-28E2A54B8932}"/>
              </a:ext>
            </a:extLst>
          </p:cNvPr>
          <p:cNvSpPr txBox="1"/>
          <p:nvPr/>
        </p:nvSpPr>
        <p:spPr>
          <a:xfrm>
            <a:off x="9461209" y="3773435"/>
            <a:ext cx="1091966" cy="646331"/>
          </a:xfrm>
          <a:prstGeom prst="rect">
            <a:avLst/>
          </a:prstGeom>
          <a:noFill/>
        </p:spPr>
        <p:txBody>
          <a:bodyPr wrap="none" rtlCol="0">
            <a:spAutoFit/>
          </a:bodyPr>
          <a:lstStyle/>
          <a:p>
            <a:r>
              <a:rPr lang="en-US" b="1" dirty="0">
                <a:solidFill>
                  <a:schemeClr val="bg1"/>
                </a:solidFill>
              </a:rPr>
              <a:t>Create a</a:t>
            </a:r>
          </a:p>
          <a:p>
            <a:r>
              <a:rPr lang="en-US" b="1" dirty="0">
                <a:solidFill>
                  <a:schemeClr val="bg1"/>
                </a:solidFill>
              </a:rPr>
              <a:t>For loop</a:t>
            </a:r>
          </a:p>
        </p:txBody>
      </p:sp>
      <p:cxnSp>
        <p:nvCxnSpPr>
          <p:cNvPr id="20" name="Straight Arrow Connector 19">
            <a:extLst>
              <a:ext uri="{FF2B5EF4-FFF2-40B4-BE49-F238E27FC236}">
                <a16:creationId xmlns:a16="http://schemas.microsoft.com/office/drawing/2014/main" id="{D9A7B878-9C98-23D4-5ACA-55B31CCCA030}"/>
              </a:ext>
            </a:extLst>
          </p:cNvPr>
          <p:cNvCxnSpPr/>
          <p:nvPr/>
        </p:nvCxnSpPr>
        <p:spPr>
          <a:xfrm flipH="1">
            <a:off x="6888480" y="3108960"/>
            <a:ext cx="509846" cy="61830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60551E8B-04D2-8507-D005-3902EE333D93}"/>
              </a:ext>
            </a:extLst>
          </p:cNvPr>
          <p:cNvSpPr txBox="1"/>
          <p:nvPr/>
        </p:nvSpPr>
        <p:spPr>
          <a:xfrm>
            <a:off x="6587500" y="2454946"/>
            <a:ext cx="3876382" cy="646331"/>
          </a:xfrm>
          <a:prstGeom prst="rect">
            <a:avLst/>
          </a:prstGeom>
          <a:noFill/>
        </p:spPr>
        <p:txBody>
          <a:bodyPr wrap="none" rtlCol="0">
            <a:spAutoFit/>
          </a:bodyPr>
          <a:lstStyle/>
          <a:p>
            <a:r>
              <a:rPr lang="en-US" b="1" dirty="0">
                <a:solidFill>
                  <a:schemeClr val="bg1"/>
                </a:solidFill>
              </a:rPr>
              <a:t>Import from </a:t>
            </a:r>
            <a:r>
              <a:rPr lang="en-US" b="1" dirty="0" err="1">
                <a:solidFill>
                  <a:schemeClr val="bg1"/>
                </a:solidFill>
              </a:rPr>
              <a:t>HomePageView</a:t>
            </a:r>
            <a:r>
              <a:rPr lang="en-US" b="1" dirty="0">
                <a:solidFill>
                  <a:schemeClr val="bg1"/>
                </a:solidFill>
              </a:rPr>
              <a:t> class</a:t>
            </a:r>
          </a:p>
          <a:p>
            <a:r>
              <a:rPr lang="en-US" b="1" dirty="0">
                <a:solidFill>
                  <a:schemeClr val="bg1"/>
                </a:solidFill>
              </a:rPr>
              <a:t>In data section</a:t>
            </a:r>
          </a:p>
        </p:txBody>
      </p:sp>
      <p:cxnSp>
        <p:nvCxnSpPr>
          <p:cNvPr id="23" name="Straight Arrow Connector 22">
            <a:extLst>
              <a:ext uri="{FF2B5EF4-FFF2-40B4-BE49-F238E27FC236}">
                <a16:creationId xmlns:a16="http://schemas.microsoft.com/office/drawing/2014/main" id="{C238D875-08C9-A2E8-C997-80AF376CC817}"/>
              </a:ext>
            </a:extLst>
          </p:cNvPr>
          <p:cNvCxnSpPr/>
          <p:nvPr/>
        </p:nvCxnSpPr>
        <p:spPr>
          <a:xfrm>
            <a:off x="4807131" y="3276729"/>
            <a:ext cx="687978" cy="49670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4" name="TextBox 23">
            <a:extLst>
              <a:ext uri="{FF2B5EF4-FFF2-40B4-BE49-F238E27FC236}">
                <a16:creationId xmlns:a16="http://schemas.microsoft.com/office/drawing/2014/main" id="{D44917EE-ECB2-DD71-4ED5-53F67F319ED6}"/>
              </a:ext>
            </a:extLst>
          </p:cNvPr>
          <p:cNvSpPr txBox="1"/>
          <p:nvPr/>
        </p:nvSpPr>
        <p:spPr>
          <a:xfrm>
            <a:off x="4135251" y="2780417"/>
            <a:ext cx="1059457" cy="369332"/>
          </a:xfrm>
          <a:prstGeom prst="rect">
            <a:avLst/>
          </a:prstGeom>
          <a:noFill/>
        </p:spPr>
        <p:txBody>
          <a:bodyPr wrap="none" rtlCol="0">
            <a:spAutoFit/>
          </a:bodyPr>
          <a:lstStyle/>
          <a:p>
            <a:r>
              <a:rPr lang="en-US" b="1" dirty="0">
                <a:solidFill>
                  <a:schemeClr val="bg1"/>
                </a:solidFill>
              </a:rPr>
              <a:t>Variable</a:t>
            </a:r>
          </a:p>
        </p:txBody>
      </p:sp>
      <p:cxnSp>
        <p:nvCxnSpPr>
          <p:cNvPr id="26" name="Straight Arrow Connector 25">
            <a:extLst>
              <a:ext uri="{FF2B5EF4-FFF2-40B4-BE49-F238E27FC236}">
                <a16:creationId xmlns:a16="http://schemas.microsoft.com/office/drawing/2014/main" id="{CA0CB0E8-8D9D-3C95-F8DD-71EF9A497576}"/>
              </a:ext>
            </a:extLst>
          </p:cNvPr>
          <p:cNvCxnSpPr/>
          <p:nvPr/>
        </p:nvCxnSpPr>
        <p:spPr>
          <a:xfrm flipH="1" flipV="1">
            <a:off x="6888480" y="4096600"/>
            <a:ext cx="509846" cy="57554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TextBox 26">
            <a:extLst>
              <a:ext uri="{FF2B5EF4-FFF2-40B4-BE49-F238E27FC236}">
                <a16:creationId xmlns:a16="http://schemas.microsoft.com/office/drawing/2014/main" id="{9F352926-2F0A-9F70-249D-31B0C616A8B1}"/>
              </a:ext>
            </a:extLst>
          </p:cNvPr>
          <p:cNvSpPr txBox="1"/>
          <p:nvPr/>
        </p:nvSpPr>
        <p:spPr>
          <a:xfrm>
            <a:off x="5919814" y="4537166"/>
            <a:ext cx="3677032" cy="646331"/>
          </a:xfrm>
          <a:prstGeom prst="rect">
            <a:avLst/>
          </a:prstGeom>
          <a:noFill/>
        </p:spPr>
        <p:txBody>
          <a:bodyPr wrap="none" rtlCol="0">
            <a:spAutoFit/>
          </a:bodyPr>
          <a:lstStyle/>
          <a:p>
            <a:r>
              <a:rPr lang="en-US" b="1" dirty="0">
                <a:solidFill>
                  <a:schemeClr val="bg1"/>
                </a:solidFill>
              </a:rPr>
              <a:t>Category name from categories </a:t>
            </a:r>
          </a:p>
          <a:p>
            <a:r>
              <a:rPr lang="en-US" b="1" dirty="0">
                <a:solidFill>
                  <a:schemeClr val="bg1"/>
                </a:solidFill>
              </a:rPr>
              <a:t>table</a:t>
            </a:r>
          </a:p>
        </p:txBody>
      </p:sp>
      <p:sp>
        <p:nvSpPr>
          <p:cNvPr id="28" name="TextBox 27">
            <a:extLst>
              <a:ext uri="{FF2B5EF4-FFF2-40B4-BE49-F238E27FC236}">
                <a16:creationId xmlns:a16="http://schemas.microsoft.com/office/drawing/2014/main" id="{0BAA9A67-4778-0C6D-ED23-1A37708A4D63}"/>
              </a:ext>
            </a:extLst>
          </p:cNvPr>
          <p:cNvSpPr txBox="1"/>
          <p:nvPr/>
        </p:nvSpPr>
        <p:spPr>
          <a:xfrm>
            <a:off x="4879144" y="5596128"/>
            <a:ext cx="3367873" cy="461665"/>
          </a:xfrm>
          <a:prstGeom prst="rect">
            <a:avLst/>
          </a:prstGeom>
          <a:noFill/>
        </p:spPr>
        <p:txBody>
          <a:bodyPr wrap="square" rtlCol="0">
            <a:spAutoFit/>
          </a:bodyPr>
          <a:lstStyle/>
          <a:p>
            <a:r>
              <a:rPr lang="en-US" sz="2400" b="1" dirty="0">
                <a:solidFill>
                  <a:schemeClr val="bg1"/>
                </a:solidFill>
              </a:rPr>
              <a:t>Then run the server</a:t>
            </a:r>
          </a:p>
        </p:txBody>
      </p:sp>
    </p:spTree>
    <p:extLst>
      <p:ext uri="{BB962C8B-B14F-4D97-AF65-F5344CB8AC3E}">
        <p14:creationId xmlns:p14="http://schemas.microsoft.com/office/powerpoint/2010/main" val="3582531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C836-686E-1AF1-ADE5-6CC3432ED17F}"/>
              </a:ext>
            </a:extLst>
          </p:cNvPr>
          <p:cNvSpPr>
            <a:spLocks noGrp="1"/>
          </p:cNvSpPr>
          <p:nvPr>
            <p:ph type="title"/>
          </p:nvPr>
        </p:nvSpPr>
        <p:spPr/>
        <p:txBody>
          <a:bodyPr/>
          <a:lstStyle/>
          <a:p>
            <a:r>
              <a:rPr lang="en-US" dirty="0"/>
              <a:t>Output in Homepage</a:t>
            </a:r>
          </a:p>
        </p:txBody>
      </p:sp>
      <p:pic>
        <p:nvPicPr>
          <p:cNvPr id="5" name="Content Placeholder 4">
            <a:extLst>
              <a:ext uri="{FF2B5EF4-FFF2-40B4-BE49-F238E27FC236}">
                <a16:creationId xmlns:a16="http://schemas.microsoft.com/office/drawing/2014/main" id="{EE0271A6-49A9-BAB7-0F7E-B3827BE2721E}"/>
              </a:ext>
            </a:extLst>
          </p:cNvPr>
          <p:cNvPicPr>
            <a:picLocks noGrp="1" noChangeAspect="1"/>
          </p:cNvPicPr>
          <p:nvPr>
            <p:ph sz="quarter" idx="10"/>
          </p:nvPr>
        </p:nvPicPr>
        <p:blipFill>
          <a:blip r:embed="rId2"/>
          <a:stretch>
            <a:fillRect/>
          </a:stretch>
        </p:blipFill>
        <p:spPr>
          <a:xfrm>
            <a:off x="539750" y="1375954"/>
            <a:ext cx="10877187" cy="5277395"/>
          </a:xfrm>
        </p:spPr>
      </p:pic>
      <p:sp>
        <p:nvSpPr>
          <p:cNvPr id="6" name="Right Brace 5">
            <a:extLst>
              <a:ext uri="{FF2B5EF4-FFF2-40B4-BE49-F238E27FC236}">
                <a16:creationId xmlns:a16="http://schemas.microsoft.com/office/drawing/2014/main" id="{F610D6BE-A36D-A1D9-EB71-B5BACE5FBB3C}"/>
              </a:ext>
            </a:extLst>
          </p:cNvPr>
          <p:cNvSpPr/>
          <p:nvPr/>
        </p:nvSpPr>
        <p:spPr>
          <a:xfrm>
            <a:off x="3962400" y="2603863"/>
            <a:ext cx="1393371" cy="296091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F202400-5935-89A3-C32D-963A15F3B3CD}"/>
              </a:ext>
            </a:extLst>
          </p:cNvPr>
          <p:cNvSpPr txBox="1"/>
          <p:nvPr/>
        </p:nvSpPr>
        <p:spPr>
          <a:xfrm>
            <a:off x="5355771" y="3622655"/>
            <a:ext cx="4572000" cy="923330"/>
          </a:xfrm>
          <a:prstGeom prst="rect">
            <a:avLst/>
          </a:prstGeom>
          <a:noFill/>
        </p:spPr>
        <p:txBody>
          <a:bodyPr wrap="square" rtlCol="0">
            <a:spAutoFit/>
          </a:bodyPr>
          <a:lstStyle/>
          <a:p>
            <a:r>
              <a:rPr lang="en-US" dirty="0"/>
              <a:t>This is a final output </a:t>
            </a:r>
          </a:p>
          <a:p>
            <a:endParaRPr lang="en-US" dirty="0"/>
          </a:p>
          <a:p>
            <a:r>
              <a:rPr lang="en-US" dirty="0"/>
              <a:t>This data import from </a:t>
            </a:r>
            <a:r>
              <a:rPr lang="en-US" dirty="0" err="1"/>
              <a:t>categorise</a:t>
            </a:r>
            <a:r>
              <a:rPr lang="en-US" dirty="0"/>
              <a:t> table </a:t>
            </a:r>
          </a:p>
        </p:txBody>
      </p:sp>
    </p:spTree>
    <p:extLst>
      <p:ext uri="{BB962C8B-B14F-4D97-AF65-F5344CB8AC3E}">
        <p14:creationId xmlns:p14="http://schemas.microsoft.com/office/powerpoint/2010/main" val="394459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i="0" dirty="0">
                <a:solidFill>
                  <a:srgbClr val="0A3370"/>
                </a:solidFill>
                <a:effectLst/>
                <a:highlight>
                  <a:srgbClr val="FFFFFF"/>
                </a:highlight>
              </a:rPr>
              <a:t>What is Computer Programming ?</a:t>
            </a:r>
            <a:endParaRPr lang="en-US" dirty="0">
              <a:cs typeface="Segoe UI Light" panose="020B0502040204020203" pitchFamily="34" charset="0"/>
            </a:endParaRPr>
          </a:p>
        </p:txBody>
      </p:sp>
      <p:sp>
        <p:nvSpPr>
          <p:cNvPr id="25" name="Content Placeholder 17"/>
          <p:cNvSpPr txBox="1">
            <a:spLocks/>
          </p:cNvSpPr>
          <p:nvPr/>
        </p:nvSpPr>
        <p:spPr>
          <a:xfrm>
            <a:off x="541609" y="1455491"/>
            <a:ext cx="5255687" cy="495445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2000"/>
              </a:spcAft>
              <a:buNone/>
            </a:pPr>
            <a:r>
              <a:rPr lang="en-US" sz="1800" i="0" dirty="0">
                <a:effectLst/>
                <a:highlight>
                  <a:srgbClr val="FFFFFF"/>
                </a:highlight>
                <a:latin typeface="Google Sans"/>
              </a:rPr>
              <a:t>Computer programming is the process of writing code to facilitate specific actions in a computer, application or software program, and instructs them on how to perform.</a:t>
            </a:r>
          </a:p>
          <a:p>
            <a:pPr marL="0" indent="0">
              <a:lnSpc>
                <a:spcPct val="150000"/>
              </a:lnSpc>
              <a:spcAft>
                <a:spcPts val="2000"/>
              </a:spcAft>
              <a:buNone/>
            </a:pPr>
            <a:endParaRPr lang="en-US" sz="1800" i="0" dirty="0">
              <a:effectLst/>
              <a:highlight>
                <a:srgbClr val="FFFFFF"/>
              </a:highlight>
              <a:latin typeface="Google Sans"/>
            </a:endParaRPr>
          </a:p>
          <a:p>
            <a:pPr marL="0" indent="0">
              <a:lnSpc>
                <a:spcPct val="150000"/>
              </a:lnSpc>
              <a:spcAft>
                <a:spcPts val="2000"/>
              </a:spcAft>
              <a:buNone/>
            </a:pPr>
            <a:endParaRPr lang="en-US" sz="1800" dirty="0">
              <a:highlight>
                <a:srgbClr val="FFFFFF"/>
              </a:highlight>
              <a:latin typeface="Google Sans"/>
              <a:cs typeface="Segoe UI" panose="020B0502040204020203" pitchFamily="34" charset="0"/>
            </a:endParaRPr>
          </a:p>
          <a:p>
            <a:pPr marL="0" indent="0">
              <a:lnSpc>
                <a:spcPct val="150000"/>
              </a:lnSpc>
              <a:spcAft>
                <a:spcPts val="2000"/>
              </a:spcAft>
              <a:buNone/>
            </a:pPr>
            <a:endParaRPr lang="en-US" sz="1800" dirty="0">
              <a:latin typeface="Google Sans"/>
              <a:cs typeface="Segoe UI" panose="020B0502040204020203" pitchFamily="34" charset="0"/>
            </a:endParaRPr>
          </a:p>
        </p:txBody>
      </p:sp>
      <p:pic>
        <p:nvPicPr>
          <p:cNvPr id="3" name="Picture 2">
            <a:extLst>
              <a:ext uri="{FF2B5EF4-FFF2-40B4-BE49-F238E27FC236}">
                <a16:creationId xmlns:a16="http://schemas.microsoft.com/office/drawing/2014/main" id="{1B0EF098-1BA6-B25C-9081-1870B7C92BA6}"/>
              </a:ext>
            </a:extLst>
          </p:cNvPr>
          <p:cNvPicPr>
            <a:picLocks noChangeAspect="1"/>
          </p:cNvPicPr>
          <p:nvPr/>
        </p:nvPicPr>
        <p:blipFill>
          <a:blip r:embed="rId2"/>
          <a:stretch>
            <a:fillRect/>
          </a:stretch>
        </p:blipFill>
        <p:spPr>
          <a:xfrm>
            <a:off x="6394703" y="1591056"/>
            <a:ext cx="5255687" cy="4562856"/>
          </a:xfrm>
          <a:prstGeom prst="rect">
            <a:avLst/>
          </a:prstGeom>
        </p:spPr>
      </p:pic>
      <p:sp>
        <p:nvSpPr>
          <p:cNvPr id="5" name="Rectangle 1">
            <a:extLst>
              <a:ext uri="{FF2B5EF4-FFF2-40B4-BE49-F238E27FC236}">
                <a16:creationId xmlns:a16="http://schemas.microsoft.com/office/drawing/2014/main" id="{57E2FE3F-9BDD-FB1D-BBCF-E90F107E9E29}"/>
              </a:ext>
            </a:extLst>
          </p:cNvPr>
          <p:cNvSpPr>
            <a:spLocks noChangeArrowheads="1"/>
          </p:cNvSpPr>
          <p:nvPr/>
        </p:nvSpPr>
        <p:spPr bwMode="auto">
          <a:xfrm rot="10800000" flipH="1" flipV="1">
            <a:off x="541609" y="3710281"/>
            <a:ext cx="5110254" cy="118770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109" rIns="0" bIns="-11109"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02124"/>
                </a:solidFill>
                <a:effectLst/>
                <a:latin typeface="inherit"/>
                <a:cs typeface="Mangal" panose="02040503050203030202" pitchFamily="18" charset="0"/>
              </a:rPr>
              <a:t>Computer Programming </a:t>
            </a:r>
            <a:r>
              <a:rPr kumimoji="0" lang="ne-NP" altLang="en-US" b="0" i="0" u="none" strike="noStrike" cap="none" normalizeH="0" baseline="0" dirty="0">
                <a:ln>
                  <a:noFill/>
                </a:ln>
                <a:solidFill>
                  <a:srgbClr val="202124"/>
                </a:solidFill>
                <a:effectLst/>
                <a:latin typeface="inherit"/>
                <a:cs typeface="Mangal" panose="02040503050203030202" pitchFamily="18" charset="0"/>
              </a:rPr>
              <a:t>भनेको कम्प्युटर एप्लिकेसन वा सफ्टवेयर मा विशिष्ट कार्यहरू गर्नको लागि कोड लेख्ने प्रक्रिया नै </a:t>
            </a:r>
            <a:r>
              <a:rPr kumimoji="0" lang="en-US" altLang="en-US" b="0" i="0" u="none" strike="noStrike" cap="none" normalizeH="0" baseline="0" dirty="0">
                <a:ln>
                  <a:noFill/>
                </a:ln>
                <a:solidFill>
                  <a:srgbClr val="202124"/>
                </a:solidFill>
                <a:effectLst/>
                <a:latin typeface="inherit"/>
                <a:cs typeface="Mangal" panose="02040503050203030202" pitchFamily="18" charset="0"/>
              </a:rPr>
              <a:t>computer programming </a:t>
            </a:r>
            <a:r>
              <a:rPr kumimoji="0" lang="ne-NP" altLang="en-US" b="0" i="0" u="none" strike="noStrike" cap="none" normalizeH="0" baseline="0" dirty="0">
                <a:ln>
                  <a:noFill/>
                </a:ln>
                <a:solidFill>
                  <a:srgbClr val="202124"/>
                </a:solidFill>
                <a:effectLst/>
                <a:latin typeface="inherit"/>
                <a:cs typeface="Mangal" panose="02040503050203030202" pitchFamily="18" charset="0"/>
              </a:rPr>
              <a:t>हो</a:t>
            </a:r>
            <a:r>
              <a:rPr kumimoji="0" lang="en-US" altLang="en-US" b="0" i="0" u="none" strike="noStrike" cap="none" normalizeH="0" baseline="0" dirty="0">
                <a:ln>
                  <a:noFill/>
                </a:ln>
                <a:solidFill>
                  <a:srgbClr val="202124"/>
                </a:solidFill>
                <a:effectLst/>
                <a:latin typeface="inherit"/>
                <a:cs typeface="Mangal" panose="02040503050203030202"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4D18-6D8C-8BF8-069C-9C5ADA08E257}"/>
              </a:ext>
            </a:extLst>
          </p:cNvPr>
          <p:cNvSpPr>
            <a:spLocks noGrp="1"/>
          </p:cNvSpPr>
          <p:nvPr>
            <p:ph type="title"/>
          </p:nvPr>
        </p:nvSpPr>
        <p:spPr>
          <a:xfrm>
            <a:off x="521207" y="448056"/>
            <a:ext cx="11078610" cy="640080"/>
          </a:xfrm>
        </p:spPr>
        <p:txBody>
          <a:bodyPr/>
          <a:lstStyle/>
          <a:p>
            <a:r>
              <a:rPr lang="en-US" dirty="0"/>
              <a:t>Create Product Table</a:t>
            </a:r>
          </a:p>
        </p:txBody>
      </p:sp>
      <p:pic>
        <p:nvPicPr>
          <p:cNvPr id="5" name="Content Placeholder 4">
            <a:extLst>
              <a:ext uri="{FF2B5EF4-FFF2-40B4-BE49-F238E27FC236}">
                <a16:creationId xmlns:a16="http://schemas.microsoft.com/office/drawing/2014/main" id="{815E87C1-5551-05AA-7269-FC32F4C04C61}"/>
              </a:ext>
            </a:extLst>
          </p:cNvPr>
          <p:cNvPicPr>
            <a:picLocks noGrp="1" noChangeAspect="1"/>
          </p:cNvPicPr>
          <p:nvPr>
            <p:ph sz="quarter" idx="10"/>
          </p:nvPr>
        </p:nvPicPr>
        <p:blipFill>
          <a:blip r:embed="rId2"/>
          <a:stretch>
            <a:fillRect/>
          </a:stretch>
        </p:blipFill>
        <p:spPr>
          <a:xfrm>
            <a:off x="539750" y="1288869"/>
            <a:ext cx="10615930" cy="5477691"/>
          </a:xfrm>
        </p:spPr>
      </p:pic>
      <p:cxnSp>
        <p:nvCxnSpPr>
          <p:cNvPr id="7" name="Straight Arrow Connector 6">
            <a:extLst>
              <a:ext uri="{FF2B5EF4-FFF2-40B4-BE49-F238E27FC236}">
                <a16:creationId xmlns:a16="http://schemas.microsoft.com/office/drawing/2014/main" id="{2FD32B3A-F93E-2B57-BF03-8C59954F302F}"/>
              </a:ext>
            </a:extLst>
          </p:cNvPr>
          <p:cNvCxnSpPr/>
          <p:nvPr/>
        </p:nvCxnSpPr>
        <p:spPr>
          <a:xfrm flipH="1">
            <a:off x="1767840" y="3429000"/>
            <a:ext cx="357051" cy="38535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0D6BAB2E-7556-9DB7-99E5-BB72734AC2CC}"/>
              </a:ext>
            </a:extLst>
          </p:cNvPr>
          <p:cNvSpPr txBox="1"/>
          <p:nvPr/>
        </p:nvSpPr>
        <p:spPr>
          <a:xfrm>
            <a:off x="1515291" y="3043601"/>
            <a:ext cx="1475084" cy="369332"/>
          </a:xfrm>
          <a:prstGeom prst="rect">
            <a:avLst/>
          </a:prstGeom>
          <a:noFill/>
        </p:spPr>
        <p:txBody>
          <a:bodyPr wrap="none" rtlCol="0">
            <a:spAutoFit/>
          </a:bodyPr>
          <a:lstStyle/>
          <a:p>
            <a:r>
              <a:rPr lang="en-US" b="1" dirty="0">
                <a:solidFill>
                  <a:schemeClr val="bg1"/>
                </a:solidFill>
              </a:rPr>
              <a:t>In main app</a:t>
            </a:r>
          </a:p>
        </p:txBody>
      </p:sp>
      <p:cxnSp>
        <p:nvCxnSpPr>
          <p:cNvPr id="10" name="Straight Arrow Connector 9">
            <a:extLst>
              <a:ext uri="{FF2B5EF4-FFF2-40B4-BE49-F238E27FC236}">
                <a16:creationId xmlns:a16="http://schemas.microsoft.com/office/drawing/2014/main" id="{79889046-5EDC-055C-4F3E-6114D8194A9B}"/>
              </a:ext>
            </a:extLst>
          </p:cNvPr>
          <p:cNvCxnSpPr/>
          <p:nvPr/>
        </p:nvCxnSpPr>
        <p:spPr>
          <a:xfrm flipH="1" flipV="1">
            <a:off x="2124891" y="5416731"/>
            <a:ext cx="975360" cy="68797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23014CF6-CFBD-2842-6F03-CB959B55827B}"/>
              </a:ext>
            </a:extLst>
          </p:cNvPr>
          <p:cNvSpPr txBox="1"/>
          <p:nvPr/>
        </p:nvSpPr>
        <p:spPr>
          <a:xfrm>
            <a:off x="1946365" y="5970945"/>
            <a:ext cx="1946367" cy="369332"/>
          </a:xfrm>
          <a:prstGeom prst="rect">
            <a:avLst/>
          </a:prstGeom>
          <a:noFill/>
        </p:spPr>
        <p:txBody>
          <a:bodyPr wrap="none" rtlCol="0">
            <a:spAutoFit/>
          </a:bodyPr>
          <a:lstStyle/>
          <a:p>
            <a:r>
              <a:rPr lang="en-US" b="1" dirty="0">
                <a:solidFill>
                  <a:schemeClr val="bg1"/>
                </a:solidFill>
              </a:rPr>
              <a:t>Open models.py</a:t>
            </a:r>
          </a:p>
        </p:txBody>
      </p:sp>
      <p:sp>
        <p:nvSpPr>
          <p:cNvPr id="12" name="Right Brace 11">
            <a:extLst>
              <a:ext uri="{FF2B5EF4-FFF2-40B4-BE49-F238E27FC236}">
                <a16:creationId xmlns:a16="http://schemas.microsoft.com/office/drawing/2014/main" id="{2BC8424E-DC8D-8855-6F90-1B0938E025B2}"/>
              </a:ext>
            </a:extLst>
          </p:cNvPr>
          <p:cNvSpPr/>
          <p:nvPr/>
        </p:nvSpPr>
        <p:spPr>
          <a:xfrm>
            <a:off x="8734696" y="3862687"/>
            <a:ext cx="888275" cy="1554044"/>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B923D81-7B38-0EA1-BC98-B2B17239A539}"/>
              </a:ext>
            </a:extLst>
          </p:cNvPr>
          <p:cNvSpPr txBox="1"/>
          <p:nvPr/>
        </p:nvSpPr>
        <p:spPr>
          <a:xfrm>
            <a:off x="9544595" y="4178044"/>
            <a:ext cx="1491114" cy="923330"/>
          </a:xfrm>
          <a:prstGeom prst="rect">
            <a:avLst/>
          </a:prstGeom>
          <a:noFill/>
        </p:spPr>
        <p:txBody>
          <a:bodyPr wrap="none" rtlCol="0">
            <a:spAutoFit/>
          </a:bodyPr>
          <a:lstStyle/>
          <a:p>
            <a:r>
              <a:rPr lang="en-US" b="1" dirty="0">
                <a:solidFill>
                  <a:schemeClr val="bg1"/>
                </a:solidFill>
              </a:rPr>
              <a:t>Create a </a:t>
            </a:r>
          </a:p>
          <a:p>
            <a:r>
              <a:rPr lang="en-US" b="1" dirty="0">
                <a:solidFill>
                  <a:schemeClr val="bg1"/>
                </a:solidFill>
              </a:rPr>
              <a:t>Categories</a:t>
            </a:r>
          </a:p>
          <a:p>
            <a:r>
              <a:rPr lang="en-US" b="1" dirty="0">
                <a:solidFill>
                  <a:schemeClr val="bg1"/>
                </a:solidFill>
              </a:rPr>
              <a:t>Model table</a:t>
            </a:r>
          </a:p>
        </p:txBody>
      </p:sp>
    </p:spTree>
    <p:extLst>
      <p:ext uri="{BB962C8B-B14F-4D97-AF65-F5344CB8AC3E}">
        <p14:creationId xmlns:p14="http://schemas.microsoft.com/office/powerpoint/2010/main" val="1743141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19373-4F4C-D3E8-C663-6CB6FCA3BFF8}"/>
              </a:ext>
            </a:extLst>
          </p:cNvPr>
          <p:cNvSpPr>
            <a:spLocks noGrp="1"/>
          </p:cNvSpPr>
          <p:nvPr>
            <p:ph type="title"/>
          </p:nvPr>
        </p:nvSpPr>
        <p:spPr>
          <a:xfrm>
            <a:off x="521207" y="448056"/>
            <a:ext cx="11078610" cy="640080"/>
          </a:xfrm>
        </p:spPr>
        <p:txBody>
          <a:bodyPr>
            <a:normAutofit/>
          </a:bodyPr>
          <a:lstStyle/>
          <a:p>
            <a:r>
              <a:rPr lang="en-US" dirty="0"/>
              <a:t>After create Product model table Make Migrations and Migrate</a:t>
            </a:r>
          </a:p>
        </p:txBody>
      </p:sp>
      <p:pic>
        <p:nvPicPr>
          <p:cNvPr id="5" name="Content Placeholder 4">
            <a:extLst>
              <a:ext uri="{FF2B5EF4-FFF2-40B4-BE49-F238E27FC236}">
                <a16:creationId xmlns:a16="http://schemas.microsoft.com/office/drawing/2014/main" id="{2EC45FAF-99EC-ADE5-4B5C-AD0A90C7D1D5}"/>
              </a:ext>
            </a:extLst>
          </p:cNvPr>
          <p:cNvPicPr>
            <a:picLocks noGrp="1" noChangeAspect="1"/>
          </p:cNvPicPr>
          <p:nvPr>
            <p:ph sz="quarter" idx="10"/>
          </p:nvPr>
        </p:nvPicPr>
        <p:blipFill>
          <a:blip r:embed="rId2"/>
          <a:stretch>
            <a:fillRect/>
          </a:stretch>
        </p:blipFill>
        <p:spPr>
          <a:xfrm>
            <a:off x="5974080" y="2626403"/>
            <a:ext cx="5862175" cy="2011694"/>
          </a:xfrm>
        </p:spPr>
      </p:pic>
      <p:cxnSp>
        <p:nvCxnSpPr>
          <p:cNvPr id="7" name="Straight Arrow Connector 6">
            <a:extLst>
              <a:ext uri="{FF2B5EF4-FFF2-40B4-BE49-F238E27FC236}">
                <a16:creationId xmlns:a16="http://schemas.microsoft.com/office/drawing/2014/main" id="{BFD80FF4-7BC1-D15E-733B-87E700E05FE4}"/>
              </a:ext>
            </a:extLst>
          </p:cNvPr>
          <p:cNvCxnSpPr>
            <a:cxnSpLocks/>
          </p:cNvCxnSpPr>
          <p:nvPr/>
        </p:nvCxnSpPr>
        <p:spPr>
          <a:xfrm>
            <a:off x="9213669" y="2534194"/>
            <a:ext cx="635725" cy="113211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1F7062D0-2AE0-03F2-52E9-CC7633EA8A0C}"/>
              </a:ext>
            </a:extLst>
          </p:cNvPr>
          <p:cNvSpPr txBox="1"/>
          <p:nvPr/>
        </p:nvSpPr>
        <p:spPr>
          <a:xfrm>
            <a:off x="8307977" y="1689463"/>
            <a:ext cx="3016595" cy="923330"/>
          </a:xfrm>
          <a:prstGeom prst="rect">
            <a:avLst/>
          </a:prstGeom>
          <a:noFill/>
        </p:spPr>
        <p:txBody>
          <a:bodyPr wrap="none" rtlCol="0">
            <a:spAutoFit/>
          </a:bodyPr>
          <a:lstStyle/>
          <a:p>
            <a:r>
              <a:rPr lang="en-US" dirty="0"/>
              <a:t>After create table start </a:t>
            </a:r>
          </a:p>
          <a:p>
            <a:r>
              <a:rPr lang="en-US" dirty="0" err="1"/>
              <a:t>Makemigrations</a:t>
            </a:r>
            <a:endParaRPr lang="en-US" dirty="0"/>
          </a:p>
          <a:p>
            <a:r>
              <a:rPr lang="en-US" dirty="0"/>
              <a:t>Typing this </a:t>
            </a:r>
            <a:r>
              <a:rPr lang="en-US" dirty="0" err="1"/>
              <a:t>cmd</a:t>
            </a:r>
            <a:r>
              <a:rPr lang="en-US" dirty="0"/>
              <a:t> on terminal</a:t>
            </a:r>
          </a:p>
        </p:txBody>
      </p:sp>
      <p:pic>
        <p:nvPicPr>
          <p:cNvPr id="10" name="Picture 9">
            <a:extLst>
              <a:ext uri="{FF2B5EF4-FFF2-40B4-BE49-F238E27FC236}">
                <a16:creationId xmlns:a16="http://schemas.microsoft.com/office/drawing/2014/main" id="{20958ED6-DBD5-04F3-E418-15F64953D718}"/>
              </a:ext>
            </a:extLst>
          </p:cNvPr>
          <p:cNvPicPr>
            <a:picLocks noChangeAspect="1"/>
          </p:cNvPicPr>
          <p:nvPr/>
        </p:nvPicPr>
        <p:blipFill>
          <a:blip r:embed="rId3"/>
          <a:stretch>
            <a:fillRect/>
          </a:stretch>
        </p:blipFill>
        <p:spPr>
          <a:xfrm>
            <a:off x="355745" y="4623188"/>
            <a:ext cx="6968138" cy="2177734"/>
          </a:xfrm>
          <a:prstGeom prst="rect">
            <a:avLst/>
          </a:prstGeom>
        </p:spPr>
      </p:pic>
      <p:cxnSp>
        <p:nvCxnSpPr>
          <p:cNvPr id="12" name="Straight Arrow Connector 11">
            <a:extLst>
              <a:ext uri="{FF2B5EF4-FFF2-40B4-BE49-F238E27FC236}">
                <a16:creationId xmlns:a16="http://schemas.microsoft.com/office/drawing/2014/main" id="{AFCD7DE6-C4C4-6C16-0E61-70B2253364AF}"/>
              </a:ext>
            </a:extLst>
          </p:cNvPr>
          <p:cNvCxnSpPr>
            <a:cxnSpLocks/>
            <a:stCxn id="13" idx="1"/>
          </p:cNvCxnSpPr>
          <p:nvPr/>
        </p:nvCxnSpPr>
        <p:spPr>
          <a:xfrm flipH="1">
            <a:off x="5355771" y="5527389"/>
            <a:ext cx="2224699" cy="28755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BD9D48E8-B538-C002-7350-AE06E3CB2517}"/>
              </a:ext>
            </a:extLst>
          </p:cNvPr>
          <p:cNvSpPr txBox="1"/>
          <p:nvPr/>
        </p:nvSpPr>
        <p:spPr>
          <a:xfrm>
            <a:off x="7580470" y="5342723"/>
            <a:ext cx="3744102" cy="369332"/>
          </a:xfrm>
          <a:prstGeom prst="rect">
            <a:avLst/>
          </a:prstGeom>
          <a:noFill/>
        </p:spPr>
        <p:txBody>
          <a:bodyPr wrap="none" rtlCol="0">
            <a:spAutoFit/>
          </a:bodyPr>
          <a:lstStyle/>
          <a:p>
            <a:r>
              <a:rPr lang="en-US" dirty="0"/>
              <a:t>Migrate using this </a:t>
            </a:r>
            <a:r>
              <a:rPr lang="en-US" dirty="0" err="1"/>
              <a:t>cmd</a:t>
            </a:r>
            <a:r>
              <a:rPr lang="en-US" dirty="0"/>
              <a:t> on terminal</a:t>
            </a:r>
          </a:p>
        </p:txBody>
      </p:sp>
      <p:pic>
        <p:nvPicPr>
          <p:cNvPr id="18" name="Picture 17">
            <a:extLst>
              <a:ext uri="{FF2B5EF4-FFF2-40B4-BE49-F238E27FC236}">
                <a16:creationId xmlns:a16="http://schemas.microsoft.com/office/drawing/2014/main" id="{5AB676E6-C6B1-A2C8-BC9A-C9E97222A499}"/>
              </a:ext>
            </a:extLst>
          </p:cNvPr>
          <p:cNvPicPr>
            <a:picLocks noChangeAspect="1"/>
          </p:cNvPicPr>
          <p:nvPr/>
        </p:nvPicPr>
        <p:blipFill>
          <a:blip r:embed="rId4"/>
          <a:stretch>
            <a:fillRect/>
          </a:stretch>
        </p:blipFill>
        <p:spPr>
          <a:xfrm>
            <a:off x="282787" y="1327061"/>
            <a:ext cx="5691294" cy="2000353"/>
          </a:xfrm>
          <a:prstGeom prst="rect">
            <a:avLst/>
          </a:prstGeom>
        </p:spPr>
      </p:pic>
      <p:cxnSp>
        <p:nvCxnSpPr>
          <p:cNvPr id="20" name="Straight Arrow Connector 19">
            <a:extLst>
              <a:ext uri="{FF2B5EF4-FFF2-40B4-BE49-F238E27FC236}">
                <a16:creationId xmlns:a16="http://schemas.microsoft.com/office/drawing/2014/main" id="{3C901B9A-614D-2459-E3A9-900B6417B372}"/>
              </a:ext>
            </a:extLst>
          </p:cNvPr>
          <p:cNvCxnSpPr/>
          <p:nvPr/>
        </p:nvCxnSpPr>
        <p:spPr>
          <a:xfrm flipV="1">
            <a:off x="2473234" y="2534194"/>
            <a:ext cx="1001486" cy="9706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A5E31BF1-BD89-1D3F-D6DA-6CAC7A87230B}"/>
              </a:ext>
            </a:extLst>
          </p:cNvPr>
          <p:cNvSpPr txBox="1"/>
          <p:nvPr/>
        </p:nvSpPr>
        <p:spPr>
          <a:xfrm>
            <a:off x="1166948" y="3417660"/>
            <a:ext cx="2991525" cy="646331"/>
          </a:xfrm>
          <a:prstGeom prst="rect">
            <a:avLst/>
          </a:prstGeom>
          <a:noFill/>
        </p:spPr>
        <p:txBody>
          <a:bodyPr wrap="none" rtlCol="0">
            <a:spAutoFit/>
          </a:bodyPr>
          <a:lstStyle/>
          <a:p>
            <a:r>
              <a:rPr lang="en-US" dirty="0"/>
              <a:t>Install pillow using this </a:t>
            </a:r>
            <a:r>
              <a:rPr lang="en-US" dirty="0" err="1"/>
              <a:t>cmd</a:t>
            </a:r>
            <a:endParaRPr lang="en-US" dirty="0"/>
          </a:p>
          <a:p>
            <a:r>
              <a:rPr lang="en-US" dirty="0"/>
              <a:t>For image loader</a:t>
            </a:r>
          </a:p>
        </p:txBody>
      </p:sp>
      <p:sp>
        <p:nvSpPr>
          <p:cNvPr id="22" name="TextBox 21">
            <a:extLst>
              <a:ext uri="{FF2B5EF4-FFF2-40B4-BE49-F238E27FC236}">
                <a16:creationId xmlns:a16="http://schemas.microsoft.com/office/drawing/2014/main" id="{2B6418C9-3D08-FF88-584B-3046232716BC}"/>
              </a:ext>
            </a:extLst>
          </p:cNvPr>
          <p:cNvSpPr txBox="1"/>
          <p:nvPr/>
        </p:nvSpPr>
        <p:spPr>
          <a:xfrm>
            <a:off x="4798423" y="1854926"/>
            <a:ext cx="986809" cy="369332"/>
          </a:xfrm>
          <a:prstGeom prst="rect">
            <a:avLst/>
          </a:prstGeom>
          <a:noFill/>
        </p:spPr>
        <p:txBody>
          <a:bodyPr wrap="none" rtlCol="0">
            <a:spAutoFit/>
          </a:bodyPr>
          <a:lstStyle/>
          <a:p>
            <a:r>
              <a:rPr lang="en-US" b="1" dirty="0">
                <a:solidFill>
                  <a:schemeClr val="bg1"/>
                </a:solidFill>
              </a:rPr>
              <a:t>Stape 1</a:t>
            </a:r>
          </a:p>
        </p:txBody>
      </p:sp>
      <p:sp>
        <p:nvSpPr>
          <p:cNvPr id="23" name="TextBox 22">
            <a:extLst>
              <a:ext uri="{FF2B5EF4-FFF2-40B4-BE49-F238E27FC236}">
                <a16:creationId xmlns:a16="http://schemas.microsoft.com/office/drawing/2014/main" id="{8F5F59B9-2FF4-59E2-EF78-67AB6D774472}"/>
              </a:ext>
            </a:extLst>
          </p:cNvPr>
          <p:cNvSpPr txBox="1"/>
          <p:nvPr/>
        </p:nvSpPr>
        <p:spPr>
          <a:xfrm>
            <a:off x="10180320" y="3019494"/>
            <a:ext cx="986809" cy="369332"/>
          </a:xfrm>
          <a:prstGeom prst="rect">
            <a:avLst/>
          </a:prstGeom>
          <a:noFill/>
        </p:spPr>
        <p:txBody>
          <a:bodyPr wrap="none" rtlCol="0">
            <a:spAutoFit/>
          </a:bodyPr>
          <a:lstStyle/>
          <a:p>
            <a:r>
              <a:rPr lang="en-US" b="1" dirty="0">
                <a:solidFill>
                  <a:schemeClr val="bg1"/>
                </a:solidFill>
              </a:rPr>
              <a:t>Stape 2</a:t>
            </a:r>
          </a:p>
        </p:txBody>
      </p:sp>
      <p:sp>
        <p:nvSpPr>
          <p:cNvPr id="24" name="TextBox 23">
            <a:extLst>
              <a:ext uri="{FF2B5EF4-FFF2-40B4-BE49-F238E27FC236}">
                <a16:creationId xmlns:a16="http://schemas.microsoft.com/office/drawing/2014/main" id="{AE63CB29-DA0F-5441-D9C9-E12B1872A7F2}"/>
              </a:ext>
            </a:extLst>
          </p:cNvPr>
          <p:cNvSpPr txBox="1"/>
          <p:nvPr/>
        </p:nvSpPr>
        <p:spPr>
          <a:xfrm>
            <a:off x="5878286" y="6261463"/>
            <a:ext cx="986809" cy="369332"/>
          </a:xfrm>
          <a:prstGeom prst="rect">
            <a:avLst/>
          </a:prstGeom>
          <a:noFill/>
        </p:spPr>
        <p:txBody>
          <a:bodyPr wrap="none" rtlCol="0">
            <a:spAutoFit/>
          </a:bodyPr>
          <a:lstStyle/>
          <a:p>
            <a:r>
              <a:rPr lang="en-US" b="1" dirty="0">
                <a:solidFill>
                  <a:schemeClr val="bg1"/>
                </a:solidFill>
              </a:rPr>
              <a:t>Stape 3</a:t>
            </a:r>
          </a:p>
        </p:txBody>
      </p:sp>
    </p:spTree>
    <p:extLst>
      <p:ext uri="{BB962C8B-B14F-4D97-AF65-F5344CB8AC3E}">
        <p14:creationId xmlns:p14="http://schemas.microsoft.com/office/powerpoint/2010/main" val="1267076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5E13-CA5A-550A-0C80-BFFB01D50C71}"/>
              </a:ext>
            </a:extLst>
          </p:cNvPr>
          <p:cNvSpPr>
            <a:spLocks noGrp="1"/>
          </p:cNvSpPr>
          <p:nvPr>
            <p:ph type="title"/>
          </p:nvPr>
        </p:nvSpPr>
        <p:spPr/>
        <p:txBody>
          <a:bodyPr/>
          <a:lstStyle/>
          <a:p>
            <a:r>
              <a:rPr lang="en-US" dirty="0"/>
              <a:t>Register Product table in Admin site</a:t>
            </a:r>
          </a:p>
        </p:txBody>
      </p:sp>
      <p:pic>
        <p:nvPicPr>
          <p:cNvPr id="5" name="Content Placeholder 4">
            <a:extLst>
              <a:ext uri="{FF2B5EF4-FFF2-40B4-BE49-F238E27FC236}">
                <a16:creationId xmlns:a16="http://schemas.microsoft.com/office/drawing/2014/main" id="{4F65B34F-DDAA-F5B6-79E3-22BF59971EB9}"/>
              </a:ext>
            </a:extLst>
          </p:cNvPr>
          <p:cNvPicPr>
            <a:picLocks noGrp="1" noChangeAspect="1"/>
          </p:cNvPicPr>
          <p:nvPr>
            <p:ph sz="quarter" idx="10"/>
          </p:nvPr>
        </p:nvPicPr>
        <p:blipFill>
          <a:blip r:embed="rId2"/>
          <a:stretch>
            <a:fillRect/>
          </a:stretch>
        </p:blipFill>
        <p:spPr>
          <a:xfrm>
            <a:off x="539750" y="1323704"/>
            <a:ext cx="8726170" cy="5495040"/>
          </a:xfrm>
        </p:spPr>
      </p:pic>
      <p:cxnSp>
        <p:nvCxnSpPr>
          <p:cNvPr id="9" name="Straight Arrow Connector 8">
            <a:extLst>
              <a:ext uri="{FF2B5EF4-FFF2-40B4-BE49-F238E27FC236}">
                <a16:creationId xmlns:a16="http://schemas.microsoft.com/office/drawing/2014/main" id="{DEF86CFF-EB2B-4068-12D5-ED4106DE81EA}"/>
              </a:ext>
            </a:extLst>
          </p:cNvPr>
          <p:cNvCxnSpPr/>
          <p:nvPr/>
        </p:nvCxnSpPr>
        <p:spPr>
          <a:xfrm flipH="1">
            <a:off x="1846217" y="3239589"/>
            <a:ext cx="931817" cy="670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3F61B93D-7633-8D2E-7178-785214E2CCDC}"/>
              </a:ext>
            </a:extLst>
          </p:cNvPr>
          <p:cNvSpPr txBox="1"/>
          <p:nvPr/>
        </p:nvSpPr>
        <p:spPr>
          <a:xfrm>
            <a:off x="1846217" y="2937139"/>
            <a:ext cx="1475084" cy="369332"/>
          </a:xfrm>
          <a:prstGeom prst="rect">
            <a:avLst/>
          </a:prstGeom>
          <a:noFill/>
        </p:spPr>
        <p:txBody>
          <a:bodyPr wrap="none" rtlCol="0">
            <a:spAutoFit/>
          </a:bodyPr>
          <a:lstStyle/>
          <a:p>
            <a:r>
              <a:rPr lang="en-US" b="1" dirty="0">
                <a:solidFill>
                  <a:schemeClr val="bg1"/>
                </a:solidFill>
              </a:rPr>
              <a:t>In main app</a:t>
            </a:r>
          </a:p>
        </p:txBody>
      </p:sp>
      <p:cxnSp>
        <p:nvCxnSpPr>
          <p:cNvPr id="12" name="Straight Arrow Connector 11">
            <a:extLst>
              <a:ext uri="{FF2B5EF4-FFF2-40B4-BE49-F238E27FC236}">
                <a16:creationId xmlns:a16="http://schemas.microsoft.com/office/drawing/2014/main" id="{84E07879-F558-B944-AE70-966CCC73CBD7}"/>
              </a:ext>
            </a:extLst>
          </p:cNvPr>
          <p:cNvCxnSpPr/>
          <p:nvPr/>
        </p:nvCxnSpPr>
        <p:spPr>
          <a:xfrm flipH="1" flipV="1">
            <a:off x="2194560" y="5179780"/>
            <a:ext cx="731520" cy="54175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FB9D16A0-14E2-F43D-C0AF-E981CA0E6AA9}"/>
              </a:ext>
            </a:extLst>
          </p:cNvPr>
          <p:cNvSpPr txBox="1"/>
          <p:nvPr/>
        </p:nvSpPr>
        <p:spPr>
          <a:xfrm>
            <a:off x="2000285" y="5664324"/>
            <a:ext cx="2315057" cy="369332"/>
          </a:xfrm>
          <a:prstGeom prst="rect">
            <a:avLst/>
          </a:prstGeom>
          <a:noFill/>
        </p:spPr>
        <p:txBody>
          <a:bodyPr wrap="none" rtlCol="0">
            <a:spAutoFit/>
          </a:bodyPr>
          <a:lstStyle/>
          <a:p>
            <a:r>
              <a:rPr lang="en-US" b="1" dirty="0">
                <a:solidFill>
                  <a:schemeClr val="bg1"/>
                </a:solidFill>
              </a:rPr>
              <a:t>Open admin.py file</a:t>
            </a:r>
          </a:p>
        </p:txBody>
      </p:sp>
      <p:cxnSp>
        <p:nvCxnSpPr>
          <p:cNvPr id="15" name="Straight Arrow Connector 14">
            <a:extLst>
              <a:ext uri="{FF2B5EF4-FFF2-40B4-BE49-F238E27FC236}">
                <a16:creationId xmlns:a16="http://schemas.microsoft.com/office/drawing/2014/main" id="{8D98640C-D849-771F-CE0D-347BCA78D072}"/>
              </a:ext>
            </a:extLst>
          </p:cNvPr>
          <p:cNvCxnSpPr>
            <a:cxnSpLocks/>
          </p:cNvCxnSpPr>
          <p:nvPr/>
        </p:nvCxnSpPr>
        <p:spPr>
          <a:xfrm flipH="1" flipV="1">
            <a:off x="6261463" y="2708366"/>
            <a:ext cx="644434" cy="1045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5A0A0826-6E1F-C186-219A-CE339030646F}"/>
              </a:ext>
            </a:extLst>
          </p:cNvPr>
          <p:cNvSpPr txBox="1"/>
          <p:nvPr/>
        </p:nvSpPr>
        <p:spPr>
          <a:xfrm>
            <a:off x="6905897" y="2298952"/>
            <a:ext cx="1924886" cy="923330"/>
          </a:xfrm>
          <a:prstGeom prst="rect">
            <a:avLst/>
          </a:prstGeom>
          <a:noFill/>
        </p:spPr>
        <p:txBody>
          <a:bodyPr wrap="none" rtlCol="0">
            <a:spAutoFit/>
          </a:bodyPr>
          <a:lstStyle/>
          <a:p>
            <a:r>
              <a:rPr lang="en-US" b="1" dirty="0">
                <a:solidFill>
                  <a:schemeClr val="bg1"/>
                </a:solidFill>
              </a:rPr>
              <a:t>Import Product </a:t>
            </a:r>
          </a:p>
          <a:p>
            <a:r>
              <a:rPr lang="en-US" b="1" dirty="0">
                <a:solidFill>
                  <a:schemeClr val="bg1"/>
                </a:solidFill>
              </a:rPr>
              <a:t>Table from </a:t>
            </a:r>
          </a:p>
          <a:p>
            <a:r>
              <a:rPr lang="en-US" b="1" dirty="0">
                <a:solidFill>
                  <a:schemeClr val="bg1"/>
                </a:solidFill>
              </a:rPr>
              <a:t>models.py</a:t>
            </a:r>
          </a:p>
        </p:txBody>
      </p:sp>
      <p:cxnSp>
        <p:nvCxnSpPr>
          <p:cNvPr id="20" name="Straight Arrow Connector 19">
            <a:extLst>
              <a:ext uri="{FF2B5EF4-FFF2-40B4-BE49-F238E27FC236}">
                <a16:creationId xmlns:a16="http://schemas.microsoft.com/office/drawing/2014/main" id="{4F993C77-F46F-DF65-7F8F-66D9B5B590CC}"/>
              </a:ext>
            </a:extLst>
          </p:cNvPr>
          <p:cNvCxnSpPr>
            <a:cxnSpLocks/>
          </p:cNvCxnSpPr>
          <p:nvPr/>
        </p:nvCxnSpPr>
        <p:spPr>
          <a:xfrm flipH="1" flipV="1">
            <a:off x="5817326" y="3429000"/>
            <a:ext cx="531223" cy="4811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TextBox 21">
            <a:extLst>
              <a:ext uri="{FF2B5EF4-FFF2-40B4-BE49-F238E27FC236}">
                <a16:creationId xmlns:a16="http://schemas.microsoft.com/office/drawing/2014/main" id="{CCFA5B50-3E3E-FA15-468B-CADA68A94BA5}"/>
              </a:ext>
            </a:extLst>
          </p:cNvPr>
          <p:cNvSpPr txBox="1"/>
          <p:nvPr/>
        </p:nvSpPr>
        <p:spPr>
          <a:xfrm>
            <a:off x="5394086" y="3821433"/>
            <a:ext cx="2727478" cy="646331"/>
          </a:xfrm>
          <a:prstGeom prst="rect">
            <a:avLst/>
          </a:prstGeom>
          <a:noFill/>
        </p:spPr>
        <p:txBody>
          <a:bodyPr wrap="none" rtlCol="0">
            <a:spAutoFit/>
          </a:bodyPr>
          <a:lstStyle/>
          <a:p>
            <a:r>
              <a:rPr lang="en-US" b="1" dirty="0">
                <a:solidFill>
                  <a:schemeClr val="bg1"/>
                </a:solidFill>
              </a:rPr>
              <a:t>Register  Product table </a:t>
            </a:r>
          </a:p>
          <a:p>
            <a:r>
              <a:rPr lang="en-US" b="1" dirty="0">
                <a:solidFill>
                  <a:schemeClr val="bg1"/>
                </a:solidFill>
              </a:rPr>
              <a:t>In admin site </a:t>
            </a:r>
          </a:p>
        </p:txBody>
      </p:sp>
      <p:sp>
        <p:nvSpPr>
          <p:cNvPr id="23" name="TextBox 22">
            <a:extLst>
              <a:ext uri="{FF2B5EF4-FFF2-40B4-BE49-F238E27FC236}">
                <a16:creationId xmlns:a16="http://schemas.microsoft.com/office/drawing/2014/main" id="{EFBB93D0-A7FF-38DF-D1C9-AF2712879E4C}"/>
              </a:ext>
            </a:extLst>
          </p:cNvPr>
          <p:cNvSpPr txBox="1"/>
          <p:nvPr/>
        </p:nvSpPr>
        <p:spPr>
          <a:xfrm>
            <a:off x="4725267" y="5033470"/>
            <a:ext cx="4361259" cy="1200329"/>
          </a:xfrm>
          <a:prstGeom prst="rect">
            <a:avLst/>
          </a:prstGeom>
          <a:noFill/>
        </p:spPr>
        <p:txBody>
          <a:bodyPr wrap="none" rtlCol="0">
            <a:spAutoFit/>
          </a:bodyPr>
          <a:lstStyle/>
          <a:p>
            <a:r>
              <a:rPr lang="en-US" sz="2400" b="1" dirty="0">
                <a:solidFill>
                  <a:schemeClr val="bg1"/>
                </a:solidFill>
              </a:rPr>
              <a:t>Login Your  Admin panel</a:t>
            </a:r>
          </a:p>
          <a:p>
            <a:r>
              <a:rPr lang="en-US" sz="2400" b="1" dirty="0">
                <a:solidFill>
                  <a:schemeClr val="bg1"/>
                </a:solidFill>
              </a:rPr>
              <a:t>And Add product in product </a:t>
            </a:r>
          </a:p>
          <a:p>
            <a:r>
              <a:rPr lang="en-US" sz="2400" b="1" dirty="0">
                <a:solidFill>
                  <a:schemeClr val="bg1"/>
                </a:solidFill>
              </a:rPr>
              <a:t>table</a:t>
            </a:r>
          </a:p>
        </p:txBody>
      </p:sp>
    </p:spTree>
    <p:extLst>
      <p:ext uri="{BB962C8B-B14F-4D97-AF65-F5344CB8AC3E}">
        <p14:creationId xmlns:p14="http://schemas.microsoft.com/office/powerpoint/2010/main" val="3288164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03BC-A623-B6E8-810D-17C33E096D56}"/>
              </a:ext>
            </a:extLst>
          </p:cNvPr>
          <p:cNvSpPr>
            <a:spLocks noGrp="1"/>
          </p:cNvSpPr>
          <p:nvPr>
            <p:ph type="title"/>
          </p:nvPr>
        </p:nvSpPr>
        <p:spPr>
          <a:xfrm>
            <a:off x="521207" y="448056"/>
            <a:ext cx="11113444" cy="640080"/>
          </a:xfrm>
        </p:spPr>
        <p:txBody>
          <a:bodyPr>
            <a:normAutofit/>
          </a:bodyPr>
          <a:lstStyle/>
          <a:p>
            <a:r>
              <a:rPr lang="en-US" dirty="0"/>
              <a:t>Media Directory, Static file setup in settings.py file</a:t>
            </a:r>
          </a:p>
        </p:txBody>
      </p:sp>
      <p:pic>
        <p:nvPicPr>
          <p:cNvPr id="5" name="Content Placeholder 4">
            <a:extLst>
              <a:ext uri="{FF2B5EF4-FFF2-40B4-BE49-F238E27FC236}">
                <a16:creationId xmlns:a16="http://schemas.microsoft.com/office/drawing/2014/main" id="{9458DE53-8981-7F9B-5816-4F42FCBBA9A8}"/>
              </a:ext>
            </a:extLst>
          </p:cNvPr>
          <p:cNvPicPr>
            <a:picLocks noGrp="1" noChangeAspect="1"/>
          </p:cNvPicPr>
          <p:nvPr>
            <p:ph sz="quarter" idx="10"/>
          </p:nvPr>
        </p:nvPicPr>
        <p:blipFill>
          <a:blip r:embed="rId2"/>
          <a:stretch>
            <a:fillRect/>
          </a:stretch>
        </p:blipFill>
        <p:spPr>
          <a:xfrm>
            <a:off x="539750" y="1271451"/>
            <a:ext cx="11434536" cy="5459811"/>
          </a:xfrm>
        </p:spPr>
      </p:pic>
      <p:cxnSp>
        <p:nvCxnSpPr>
          <p:cNvPr id="9" name="Straight Arrow Connector 8">
            <a:extLst>
              <a:ext uri="{FF2B5EF4-FFF2-40B4-BE49-F238E27FC236}">
                <a16:creationId xmlns:a16="http://schemas.microsoft.com/office/drawing/2014/main" id="{C7C3A11E-6264-C5CF-0987-084298586CC5}"/>
              </a:ext>
            </a:extLst>
          </p:cNvPr>
          <p:cNvCxnSpPr>
            <a:cxnSpLocks/>
          </p:cNvCxnSpPr>
          <p:nvPr/>
        </p:nvCxnSpPr>
        <p:spPr>
          <a:xfrm flipH="1">
            <a:off x="1576251" y="1924594"/>
            <a:ext cx="426720" cy="43542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F749657C-4805-8DD6-B05D-7E7005D12366}"/>
              </a:ext>
            </a:extLst>
          </p:cNvPr>
          <p:cNvSpPr txBox="1"/>
          <p:nvPr/>
        </p:nvSpPr>
        <p:spPr>
          <a:xfrm>
            <a:off x="949234" y="1637777"/>
            <a:ext cx="2499017" cy="369332"/>
          </a:xfrm>
          <a:prstGeom prst="rect">
            <a:avLst/>
          </a:prstGeom>
          <a:noFill/>
        </p:spPr>
        <p:txBody>
          <a:bodyPr wrap="none" rtlCol="0">
            <a:spAutoFit/>
          </a:bodyPr>
          <a:lstStyle/>
          <a:p>
            <a:r>
              <a:rPr lang="en-US" b="1" dirty="0">
                <a:solidFill>
                  <a:schemeClr val="bg1"/>
                </a:solidFill>
              </a:rPr>
              <a:t>In project base folder</a:t>
            </a:r>
          </a:p>
        </p:txBody>
      </p:sp>
      <p:cxnSp>
        <p:nvCxnSpPr>
          <p:cNvPr id="13" name="Straight Arrow Connector 12">
            <a:extLst>
              <a:ext uri="{FF2B5EF4-FFF2-40B4-BE49-F238E27FC236}">
                <a16:creationId xmlns:a16="http://schemas.microsoft.com/office/drawing/2014/main" id="{935894D8-F152-E58D-874C-D5EC6FB8430F}"/>
              </a:ext>
            </a:extLst>
          </p:cNvPr>
          <p:cNvCxnSpPr/>
          <p:nvPr/>
        </p:nvCxnSpPr>
        <p:spPr>
          <a:xfrm flipH="1">
            <a:off x="2198742" y="3239589"/>
            <a:ext cx="1075681" cy="8969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7DA8E199-B43E-F2DE-B442-4781967BCE6F}"/>
              </a:ext>
            </a:extLst>
          </p:cNvPr>
          <p:cNvSpPr txBox="1"/>
          <p:nvPr/>
        </p:nvSpPr>
        <p:spPr>
          <a:xfrm>
            <a:off x="2237022" y="2870257"/>
            <a:ext cx="2422458" cy="369332"/>
          </a:xfrm>
          <a:prstGeom prst="rect">
            <a:avLst/>
          </a:prstGeom>
          <a:noFill/>
        </p:spPr>
        <p:txBody>
          <a:bodyPr wrap="none" rtlCol="0">
            <a:spAutoFit/>
          </a:bodyPr>
          <a:lstStyle/>
          <a:p>
            <a:r>
              <a:rPr lang="en-US" b="1" dirty="0">
                <a:solidFill>
                  <a:schemeClr val="bg1"/>
                </a:solidFill>
              </a:rPr>
              <a:t>Open settings.py file</a:t>
            </a:r>
          </a:p>
        </p:txBody>
      </p:sp>
      <p:sp>
        <p:nvSpPr>
          <p:cNvPr id="15" name="Right Brace 14">
            <a:extLst>
              <a:ext uri="{FF2B5EF4-FFF2-40B4-BE49-F238E27FC236}">
                <a16:creationId xmlns:a16="http://schemas.microsoft.com/office/drawing/2014/main" id="{07F395E9-9FED-23C0-8931-0448EFAFA020}"/>
              </a:ext>
            </a:extLst>
          </p:cNvPr>
          <p:cNvSpPr/>
          <p:nvPr/>
        </p:nvSpPr>
        <p:spPr>
          <a:xfrm>
            <a:off x="8151223" y="4955177"/>
            <a:ext cx="313508" cy="1637212"/>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CDB0948-9B0B-BE30-26B5-49B679CDB9EC}"/>
              </a:ext>
            </a:extLst>
          </p:cNvPr>
          <p:cNvSpPr txBox="1"/>
          <p:nvPr/>
        </p:nvSpPr>
        <p:spPr>
          <a:xfrm>
            <a:off x="8464731" y="5450617"/>
            <a:ext cx="2711961" cy="646331"/>
          </a:xfrm>
          <a:prstGeom prst="rect">
            <a:avLst/>
          </a:prstGeom>
          <a:noFill/>
        </p:spPr>
        <p:txBody>
          <a:bodyPr wrap="none" rtlCol="0">
            <a:spAutoFit/>
          </a:bodyPr>
          <a:lstStyle/>
          <a:p>
            <a:r>
              <a:rPr lang="en-US" b="1" dirty="0">
                <a:solidFill>
                  <a:schemeClr val="bg1"/>
                </a:solidFill>
              </a:rPr>
              <a:t>Write this code block</a:t>
            </a:r>
          </a:p>
          <a:p>
            <a:r>
              <a:rPr lang="en-US" b="1" dirty="0">
                <a:solidFill>
                  <a:schemeClr val="bg1"/>
                </a:solidFill>
              </a:rPr>
              <a:t>On your settings.py file</a:t>
            </a:r>
          </a:p>
        </p:txBody>
      </p:sp>
    </p:spTree>
    <p:extLst>
      <p:ext uri="{BB962C8B-B14F-4D97-AF65-F5344CB8AC3E}">
        <p14:creationId xmlns:p14="http://schemas.microsoft.com/office/powerpoint/2010/main" val="79982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02EA-15C0-FED6-6461-AE65E322376D}"/>
              </a:ext>
            </a:extLst>
          </p:cNvPr>
          <p:cNvSpPr>
            <a:spLocks noGrp="1"/>
          </p:cNvSpPr>
          <p:nvPr>
            <p:ph type="title"/>
          </p:nvPr>
        </p:nvSpPr>
        <p:spPr/>
        <p:txBody>
          <a:bodyPr/>
          <a:lstStyle/>
          <a:p>
            <a:r>
              <a:rPr lang="en-US" dirty="0"/>
              <a:t>In Base project folder in urls.py file</a:t>
            </a:r>
          </a:p>
        </p:txBody>
      </p:sp>
      <p:pic>
        <p:nvPicPr>
          <p:cNvPr id="5" name="Content Placeholder 4">
            <a:extLst>
              <a:ext uri="{FF2B5EF4-FFF2-40B4-BE49-F238E27FC236}">
                <a16:creationId xmlns:a16="http://schemas.microsoft.com/office/drawing/2014/main" id="{97F90E25-06B4-424E-E54E-087D97928569}"/>
              </a:ext>
            </a:extLst>
          </p:cNvPr>
          <p:cNvPicPr>
            <a:picLocks noGrp="1" noChangeAspect="1"/>
          </p:cNvPicPr>
          <p:nvPr>
            <p:ph sz="quarter" idx="10"/>
          </p:nvPr>
        </p:nvPicPr>
        <p:blipFill>
          <a:blip r:embed="rId2"/>
          <a:stretch>
            <a:fillRect/>
          </a:stretch>
        </p:blipFill>
        <p:spPr>
          <a:xfrm>
            <a:off x="539750" y="1306287"/>
            <a:ext cx="10694308" cy="5272142"/>
          </a:xfrm>
        </p:spPr>
      </p:pic>
      <p:cxnSp>
        <p:nvCxnSpPr>
          <p:cNvPr id="9" name="Straight Arrow Connector 8">
            <a:extLst>
              <a:ext uri="{FF2B5EF4-FFF2-40B4-BE49-F238E27FC236}">
                <a16:creationId xmlns:a16="http://schemas.microsoft.com/office/drawing/2014/main" id="{E7A969E5-34E3-A93A-7816-87D12CB58489}"/>
              </a:ext>
            </a:extLst>
          </p:cNvPr>
          <p:cNvCxnSpPr/>
          <p:nvPr/>
        </p:nvCxnSpPr>
        <p:spPr>
          <a:xfrm flipH="1">
            <a:off x="1680757" y="2246811"/>
            <a:ext cx="400595" cy="11321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D99A2508-3F21-9F47-0D9B-9C18D7A0AF29}"/>
              </a:ext>
            </a:extLst>
          </p:cNvPr>
          <p:cNvSpPr txBox="1"/>
          <p:nvPr/>
        </p:nvSpPr>
        <p:spPr>
          <a:xfrm>
            <a:off x="1460749" y="1877479"/>
            <a:ext cx="2499017" cy="369332"/>
          </a:xfrm>
          <a:prstGeom prst="rect">
            <a:avLst/>
          </a:prstGeom>
          <a:noFill/>
        </p:spPr>
        <p:txBody>
          <a:bodyPr wrap="none" rtlCol="0">
            <a:spAutoFit/>
          </a:bodyPr>
          <a:lstStyle/>
          <a:p>
            <a:r>
              <a:rPr lang="en-US" b="1" dirty="0">
                <a:solidFill>
                  <a:schemeClr val="bg1"/>
                </a:solidFill>
              </a:rPr>
              <a:t>In project base folder</a:t>
            </a:r>
          </a:p>
        </p:txBody>
      </p:sp>
      <p:cxnSp>
        <p:nvCxnSpPr>
          <p:cNvPr id="12" name="Straight Arrow Connector 11">
            <a:extLst>
              <a:ext uri="{FF2B5EF4-FFF2-40B4-BE49-F238E27FC236}">
                <a16:creationId xmlns:a16="http://schemas.microsoft.com/office/drawing/2014/main" id="{A4083158-82F6-C1B0-070D-D349B617BBD1}"/>
              </a:ext>
            </a:extLst>
          </p:cNvPr>
          <p:cNvCxnSpPr/>
          <p:nvPr/>
        </p:nvCxnSpPr>
        <p:spPr>
          <a:xfrm flipH="1" flipV="1">
            <a:off x="1881054" y="3274423"/>
            <a:ext cx="452843" cy="7924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TextBox 12">
            <a:extLst>
              <a:ext uri="{FF2B5EF4-FFF2-40B4-BE49-F238E27FC236}">
                <a16:creationId xmlns:a16="http://schemas.microsoft.com/office/drawing/2014/main" id="{77374895-0383-ACEE-8C99-F7EE2FE14C6B}"/>
              </a:ext>
            </a:extLst>
          </p:cNvPr>
          <p:cNvSpPr txBox="1"/>
          <p:nvPr/>
        </p:nvSpPr>
        <p:spPr>
          <a:xfrm>
            <a:off x="957942" y="3986682"/>
            <a:ext cx="1965603" cy="369332"/>
          </a:xfrm>
          <a:prstGeom prst="rect">
            <a:avLst/>
          </a:prstGeom>
          <a:noFill/>
        </p:spPr>
        <p:txBody>
          <a:bodyPr wrap="none" rtlCol="0">
            <a:spAutoFit/>
          </a:bodyPr>
          <a:lstStyle/>
          <a:p>
            <a:r>
              <a:rPr lang="en-US" b="1" dirty="0">
                <a:solidFill>
                  <a:schemeClr val="bg1"/>
                </a:solidFill>
              </a:rPr>
              <a:t>Open urls.py file</a:t>
            </a:r>
          </a:p>
        </p:txBody>
      </p:sp>
      <p:sp>
        <p:nvSpPr>
          <p:cNvPr id="14" name="Right Brace 13">
            <a:extLst>
              <a:ext uri="{FF2B5EF4-FFF2-40B4-BE49-F238E27FC236}">
                <a16:creationId xmlns:a16="http://schemas.microsoft.com/office/drawing/2014/main" id="{0FFE693E-2010-F4AD-7C2F-A17E0511EAE7}"/>
              </a:ext>
            </a:extLst>
          </p:cNvPr>
          <p:cNvSpPr/>
          <p:nvPr/>
        </p:nvSpPr>
        <p:spPr>
          <a:xfrm>
            <a:off x="6322423" y="4284560"/>
            <a:ext cx="357051" cy="3484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9C8EBD2B-DDB7-992F-7C4A-1C2C71EAF8F2}"/>
              </a:ext>
            </a:extLst>
          </p:cNvPr>
          <p:cNvSpPr txBox="1"/>
          <p:nvPr/>
        </p:nvSpPr>
        <p:spPr>
          <a:xfrm>
            <a:off x="6897189" y="4284560"/>
            <a:ext cx="4071371" cy="369332"/>
          </a:xfrm>
          <a:prstGeom prst="rect">
            <a:avLst/>
          </a:prstGeom>
          <a:noFill/>
        </p:spPr>
        <p:txBody>
          <a:bodyPr wrap="none" rtlCol="0">
            <a:spAutoFit/>
          </a:bodyPr>
          <a:lstStyle/>
          <a:p>
            <a:r>
              <a:rPr lang="en-US" b="1" dirty="0">
                <a:solidFill>
                  <a:schemeClr val="bg1"/>
                </a:solidFill>
              </a:rPr>
              <a:t>Import this two library from </a:t>
            </a:r>
            <a:r>
              <a:rPr lang="en-US" b="1" dirty="0" err="1">
                <a:solidFill>
                  <a:schemeClr val="bg1"/>
                </a:solidFill>
              </a:rPr>
              <a:t>django</a:t>
            </a:r>
            <a:endParaRPr lang="en-US" b="1" dirty="0">
              <a:solidFill>
                <a:schemeClr val="bg1"/>
              </a:solidFill>
            </a:endParaRPr>
          </a:p>
        </p:txBody>
      </p:sp>
      <p:sp>
        <p:nvSpPr>
          <p:cNvPr id="16" name="Left Brace 15">
            <a:extLst>
              <a:ext uri="{FF2B5EF4-FFF2-40B4-BE49-F238E27FC236}">
                <a16:creationId xmlns:a16="http://schemas.microsoft.com/office/drawing/2014/main" id="{45F4A19A-64E1-680B-98A6-574E6CE9DFD9}"/>
              </a:ext>
            </a:extLst>
          </p:cNvPr>
          <p:cNvSpPr/>
          <p:nvPr/>
        </p:nvSpPr>
        <p:spPr>
          <a:xfrm>
            <a:off x="2708366" y="5425440"/>
            <a:ext cx="522514" cy="670445"/>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EA5C804-0B02-C39E-AFAE-84678145A761}"/>
              </a:ext>
            </a:extLst>
          </p:cNvPr>
          <p:cNvSpPr txBox="1"/>
          <p:nvPr/>
        </p:nvSpPr>
        <p:spPr>
          <a:xfrm>
            <a:off x="875813" y="5569131"/>
            <a:ext cx="1832553" cy="369332"/>
          </a:xfrm>
          <a:prstGeom prst="rect">
            <a:avLst/>
          </a:prstGeom>
          <a:noFill/>
        </p:spPr>
        <p:txBody>
          <a:bodyPr wrap="none" rtlCol="0">
            <a:spAutoFit/>
          </a:bodyPr>
          <a:lstStyle/>
          <a:p>
            <a:r>
              <a:rPr lang="en-US" b="1" dirty="0">
                <a:solidFill>
                  <a:schemeClr val="bg1"/>
                </a:solidFill>
              </a:rPr>
              <a:t>Write this code</a:t>
            </a:r>
          </a:p>
        </p:txBody>
      </p:sp>
    </p:spTree>
    <p:extLst>
      <p:ext uri="{BB962C8B-B14F-4D97-AF65-F5344CB8AC3E}">
        <p14:creationId xmlns:p14="http://schemas.microsoft.com/office/powerpoint/2010/main" val="2094675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176B-54B4-5615-6D86-15734789746B}"/>
              </a:ext>
            </a:extLst>
          </p:cNvPr>
          <p:cNvSpPr>
            <a:spLocks noGrp="1"/>
          </p:cNvSpPr>
          <p:nvPr>
            <p:ph type="title"/>
          </p:nvPr>
        </p:nvSpPr>
        <p:spPr>
          <a:xfrm>
            <a:off x="521207" y="448056"/>
            <a:ext cx="10956690" cy="640080"/>
          </a:xfrm>
        </p:spPr>
        <p:txBody>
          <a:bodyPr/>
          <a:lstStyle/>
          <a:p>
            <a:r>
              <a:rPr lang="en-US" dirty="0"/>
              <a:t>Retrieve Product from models in home page</a:t>
            </a:r>
          </a:p>
        </p:txBody>
      </p:sp>
      <p:pic>
        <p:nvPicPr>
          <p:cNvPr id="5" name="Content Placeholder 4">
            <a:extLst>
              <a:ext uri="{FF2B5EF4-FFF2-40B4-BE49-F238E27FC236}">
                <a16:creationId xmlns:a16="http://schemas.microsoft.com/office/drawing/2014/main" id="{60EE4E45-5627-8CB1-7D4B-379344EFA77B}"/>
              </a:ext>
            </a:extLst>
          </p:cNvPr>
          <p:cNvPicPr>
            <a:picLocks noGrp="1" noChangeAspect="1"/>
          </p:cNvPicPr>
          <p:nvPr>
            <p:ph sz="quarter" idx="10"/>
          </p:nvPr>
        </p:nvPicPr>
        <p:blipFill>
          <a:blip r:embed="rId2"/>
          <a:stretch>
            <a:fillRect/>
          </a:stretch>
        </p:blipFill>
        <p:spPr>
          <a:xfrm>
            <a:off x="539750" y="1219200"/>
            <a:ext cx="11312616" cy="5381897"/>
          </a:xfrm>
        </p:spPr>
      </p:pic>
      <p:cxnSp>
        <p:nvCxnSpPr>
          <p:cNvPr id="7" name="Straight Arrow Connector 6">
            <a:extLst>
              <a:ext uri="{FF2B5EF4-FFF2-40B4-BE49-F238E27FC236}">
                <a16:creationId xmlns:a16="http://schemas.microsoft.com/office/drawing/2014/main" id="{143CD1CC-145B-D3A5-8FBD-48245C3842D0}"/>
              </a:ext>
            </a:extLst>
          </p:cNvPr>
          <p:cNvCxnSpPr/>
          <p:nvPr/>
        </p:nvCxnSpPr>
        <p:spPr>
          <a:xfrm flipH="1">
            <a:off x="1854926" y="2211977"/>
            <a:ext cx="287383" cy="45284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5407EA7C-E91C-7936-D9B9-233F1E07A045}"/>
              </a:ext>
            </a:extLst>
          </p:cNvPr>
          <p:cNvSpPr txBox="1"/>
          <p:nvPr/>
        </p:nvSpPr>
        <p:spPr>
          <a:xfrm>
            <a:off x="1404767" y="1842645"/>
            <a:ext cx="1475084" cy="369332"/>
          </a:xfrm>
          <a:prstGeom prst="rect">
            <a:avLst/>
          </a:prstGeom>
          <a:noFill/>
        </p:spPr>
        <p:txBody>
          <a:bodyPr wrap="none" rtlCol="0">
            <a:spAutoFit/>
          </a:bodyPr>
          <a:lstStyle/>
          <a:p>
            <a:r>
              <a:rPr lang="en-US" b="1" dirty="0">
                <a:solidFill>
                  <a:schemeClr val="bg1"/>
                </a:solidFill>
              </a:rPr>
              <a:t>In main app</a:t>
            </a:r>
          </a:p>
        </p:txBody>
      </p:sp>
      <p:cxnSp>
        <p:nvCxnSpPr>
          <p:cNvPr id="10" name="Straight Arrow Connector 9">
            <a:extLst>
              <a:ext uri="{FF2B5EF4-FFF2-40B4-BE49-F238E27FC236}">
                <a16:creationId xmlns:a16="http://schemas.microsoft.com/office/drawing/2014/main" id="{36F9BBB3-9C70-1C4C-085D-3C53D60F51D3}"/>
              </a:ext>
            </a:extLst>
          </p:cNvPr>
          <p:cNvCxnSpPr/>
          <p:nvPr/>
        </p:nvCxnSpPr>
        <p:spPr>
          <a:xfrm flipH="1" flipV="1">
            <a:off x="2255520" y="4632960"/>
            <a:ext cx="548640" cy="5399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2555B3E-A08A-D6D8-DAD2-E068515B407B}"/>
              </a:ext>
            </a:extLst>
          </p:cNvPr>
          <p:cNvSpPr txBox="1"/>
          <p:nvPr/>
        </p:nvSpPr>
        <p:spPr>
          <a:xfrm>
            <a:off x="1719568" y="5085806"/>
            <a:ext cx="2169184" cy="369332"/>
          </a:xfrm>
          <a:prstGeom prst="rect">
            <a:avLst/>
          </a:prstGeom>
          <a:noFill/>
        </p:spPr>
        <p:txBody>
          <a:bodyPr wrap="none" rtlCol="0">
            <a:spAutoFit/>
          </a:bodyPr>
          <a:lstStyle/>
          <a:p>
            <a:r>
              <a:rPr lang="en-US" b="1" dirty="0">
                <a:solidFill>
                  <a:schemeClr val="bg1"/>
                </a:solidFill>
              </a:rPr>
              <a:t>Open views.py file</a:t>
            </a:r>
          </a:p>
        </p:txBody>
      </p:sp>
      <p:cxnSp>
        <p:nvCxnSpPr>
          <p:cNvPr id="15" name="Straight Arrow Connector 14">
            <a:extLst>
              <a:ext uri="{FF2B5EF4-FFF2-40B4-BE49-F238E27FC236}">
                <a16:creationId xmlns:a16="http://schemas.microsoft.com/office/drawing/2014/main" id="{CD7CD496-BDBE-3C67-FE95-75801077AA64}"/>
              </a:ext>
            </a:extLst>
          </p:cNvPr>
          <p:cNvCxnSpPr/>
          <p:nvPr/>
        </p:nvCxnSpPr>
        <p:spPr>
          <a:xfrm flipH="1" flipV="1">
            <a:off x="6670769" y="2603863"/>
            <a:ext cx="696685" cy="609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extBox 15">
            <a:extLst>
              <a:ext uri="{FF2B5EF4-FFF2-40B4-BE49-F238E27FC236}">
                <a16:creationId xmlns:a16="http://schemas.microsoft.com/office/drawing/2014/main" id="{85476D74-EB96-8AD2-474B-9A1A488BDB7D}"/>
              </a:ext>
            </a:extLst>
          </p:cNvPr>
          <p:cNvSpPr txBox="1"/>
          <p:nvPr/>
        </p:nvSpPr>
        <p:spPr>
          <a:xfrm>
            <a:off x="7304521" y="2280697"/>
            <a:ext cx="4347729" cy="646331"/>
          </a:xfrm>
          <a:prstGeom prst="rect">
            <a:avLst/>
          </a:prstGeom>
          <a:noFill/>
        </p:spPr>
        <p:txBody>
          <a:bodyPr wrap="none" rtlCol="0">
            <a:spAutoFit/>
          </a:bodyPr>
          <a:lstStyle/>
          <a:p>
            <a:r>
              <a:rPr lang="en-US" b="1" dirty="0">
                <a:solidFill>
                  <a:schemeClr val="bg1"/>
                </a:solidFill>
              </a:rPr>
              <a:t>Import Products table from models.py</a:t>
            </a:r>
          </a:p>
          <a:p>
            <a:r>
              <a:rPr lang="en-US" b="1" dirty="0">
                <a:solidFill>
                  <a:schemeClr val="bg1"/>
                </a:solidFill>
              </a:rPr>
              <a:t>file</a:t>
            </a:r>
          </a:p>
        </p:txBody>
      </p:sp>
      <p:cxnSp>
        <p:nvCxnSpPr>
          <p:cNvPr id="18" name="Straight Arrow Connector 17">
            <a:extLst>
              <a:ext uri="{FF2B5EF4-FFF2-40B4-BE49-F238E27FC236}">
                <a16:creationId xmlns:a16="http://schemas.microsoft.com/office/drawing/2014/main" id="{C9A9C9CA-2090-3951-DB41-AC800FDD4914}"/>
              </a:ext>
            </a:extLst>
          </p:cNvPr>
          <p:cNvCxnSpPr/>
          <p:nvPr/>
        </p:nvCxnSpPr>
        <p:spPr>
          <a:xfrm flipH="1">
            <a:off x="7593874" y="3918857"/>
            <a:ext cx="827315"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TextBox 18">
            <a:extLst>
              <a:ext uri="{FF2B5EF4-FFF2-40B4-BE49-F238E27FC236}">
                <a16:creationId xmlns:a16="http://schemas.microsoft.com/office/drawing/2014/main" id="{802F0221-5AFA-539C-F04B-263D791319E2}"/>
              </a:ext>
            </a:extLst>
          </p:cNvPr>
          <p:cNvSpPr txBox="1"/>
          <p:nvPr/>
        </p:nvSpPr>
        <p:spPr>
          <a:xfrm>
            <a:off x="8424648" y="3607807"/>
            <a:ext cx="2563330" cy="646331"/>
          </a:xfrm>
          <a:prstGeom prst="rect">
            <a:avLst/>
          </a:prstGeom>
          <a:noFill/>
        </p:spPr>
        <p:txBody>
          <a:bodyPr wrap="none" rtlCol="0">
            <a:spAutoFit/>
          </a:bodyPr>
          <a:lstStyle/>
          <a:p>
            <a:r>
              <a:rPr lang="en-US" b="1" dirty="0">
                <a:solidFill>
                  <a:schemeClr val="bg1"/>
                </a:solidFill>
              </a:rPr>
              <a:t>Get all products from </a:t>
            </a:r>
          </a:p>
          <a:p>
            <a:r>
              <a:rPr lang="en-US" b="1" dirty="0">
                <a:solidFill>
                  <a:schemeClr val="bg1"/>
                </a:solidFill>
              </a:rPr>
              <a:t>Products table</a:t>
            </a:r>
          </a:p>
        </p:txBody>
      </p:sp>
      <p:cxnSp>
        <p:nvCxnSpPr>
          <p:cNvPr id="21" name="Straight Arrow Connector 20">
            <a:extLst>
              <a:ext uri="{FF2B5EF4-FFF2-40B4-BE49-F238E27FC236}">
                <a16:creationId xmlns:a16="http://schemas.microsoft.com/office/drawing/2014/main" id="{897D114B-ADA1-04B9-B99A-36315B89C80B}"/>
              </a:ext>
            </a:extLst>
          </p:cNvPr>
          <p:cNvCxnSpPr/>
          <p:nvPr/>
        </p:nvCxnSpPr>
        <p:spPr>
          <a:xfrm flipH="1" flipV="1">
            <a:off x="6949440" y="4440897"/>
            <a:ext cx="809897" cy="58394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TextBox 21">
            <a:extLst>
              <a:ext uri="{FF2B5EF4-FFF2-40B4-BE49-F238E27FC236}">
                <a16:creationId xmlns:a16="http://schemas.microsoft.com/office/drawing/2014/main" id="{0211C005-EE8C-14C2-821D-9A2A6F609448}"/>
              </a:ext>
            </a:extLst>
          </p:cNvPr>
          <p:cNvSpPr txBox="1"/>
          <p:nvPr/>
        </p:nvSpPr>
        <p:spPr>
          <a:xfrm>
            <a:off x="6336556" y="4934917"/>
            <a:ext cx="4135876" cy="369332"/>
          </a:xfrm>
          <a:prstGeom prst="rect">
            <a:avLst/>
          </a:prstGeom>
          <a:noFill/>
        </p:spPr>
        <p:txBody>
          <a:bodyPr wrap="none" rtlCol="0">
            <a:spAutoFit/>
          </a:bodyPr>
          <a:lstStyle/>
          <a:p>
            <a:r>
              <a:rPr lang="en-US" b="1" dirty="0">
                <a:solidFill>
                  <a:schemeClr val="bg1"/>
                </a:solidFill>
              </a:rPr>
              <a:t>Add product on data </a:t>
            </a:r>
            <a:r>
              <a:rPr lang="en-US" b="1" dirty="0" err="1">
                <a:solidFill>
                  <a:schemeClr val="bg1"/>
                </a:solidFill>
              </a:rPr>
              <a:t>trouple</a:t>
            </a:r>
            <a:r>
              <a:rPr lang="en-US" b="1" dirty="0">
                <a:solidFill>
                  <a:schemeClr val="bg1"/>
                </a:solidFill>
              </a:rPr>
              <a:t> section</a:t>
            </a:r>
          </a:p>
        </p:txBody>
      </p:sp>
    </p:spTree>
    <p:extLst>
      <p:ext uri="{BB962C8B-B14F-4D97-AF65-F5344CB8AC3E}">
        <p14:creationId xmlns:p14="http://schemas.microsoft.com/office/powerpoint/2010/main" val="486435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AFEE-B68B-6CB6-39B9-6DD54348A635}"/>
              </a:ext>
            </a:extLst>
          </p:cNvPr>
          <p:cNvSpPr>
            <a:spLocks noGrp="1"/>
          </p:cNvSpPr>
          <p:nvPr>
            <p:ph type="title"/>
          </p:nvPr>
        </p:nvSpPr>
        <p:spPr>
          <a:xfrm>
            <a:off x="521207" y="448056"/>
            <a:ext cx="7882564" cy="640080"/>
          </a:xfrm>
        </p:spPr>
        <p:txBody>
          <a:bodyPr/>
          <a:lstStyle/>
          <a:p>
            <a:r>
              <a:rPr lang="en-US" dirty="0"/>
              <a:t>Product Display in index.html</a:t>
            </a:r>
          </a:p>
        </p:txBody>
      </p:sp>
      <p:pic>
        <p:nvPicPr>
          <p:cNvPr id="5" name="Content Placeholder 4">
            <a:extLst>
              <a:ext uri="{FF2B5EF4-FFF2-40B4-BE49-F238E27FC236}">
                <a16:creationId xmlns:a16="http://schemas.microsoft.com/office/drawing/2014/main" id="{EA69D38D-B3F3-6960-E080-4337D293EF74}"/>
              </a:ext>
            </a:extLst>
          </p:cNvPr>
          <p:cNvPicPr>
            <a:picLocks noGrp="1" noChangeAspect="1"/>
          </p:cNvPicPr>
          <p:nvPr>
            <p:ph sz="quarter" idx="10"/>
          </p:nvPr>
        </p:nvPicPr>
        <p:blipFill>
          <a:blip r:embed="rId2"/>
          <a:stretch>
            <a:fillRect/>
          </a:stretch>
        </p:blipFill>
        <p:spPr>
          <a:xfrm>
            <a:off x="521207" y="1184364"/>
            <a:ext cx="11078610" cy="5790347"/>
          </a:xfrm>
        </p:spPr>
      </p:pic>
      <p:cxnSp>
        <p:nvCxnSpPr>
          <p:cNvPr id="7" name="Straight Arrow Connector 6">
            <a:extLst>
              <a:ext uri="{FF2B5EF4-FFF2-40B4-BE49-F238E27FC236}">
                <a16:creationId xmlns:a16="http://schemas.microsoft.com/office/drawing/2014/main" id="{333DFE7E-565D-0B6F-70C6-DA9B0C9F514C}"/>
              </a:ext>
            </a:extLst>
          </p:cNvPr>
          <p:cNvCxnSpPr/>
          <p:nvPr/>
        </p:nvCxnSpPr>
        <p:spPr>
          <a:xfrm flipH="1">
            <a:off x="1872343" y="2281646"/>
            <a:ext cx="400594" cy="3744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355755A5-3BCB-B2D5-6E0D-2EF021D31F24}"/>
              </a:ext>
            </a:extLst>
          </p:cNvPr>
          <p:cNvSpPr txBox="1"/>
          <p:nvPr/>
        </p:nvSpPr>
        <p:spPr>
          <a:xfrm>
            <a:off x="1489167" y="1912314"/>
            <a:ext cx="2266967" cy="369332"/>
          </a:xfrm>
          <a:prstGeom prst="rect">
            <a:avLst/>
          </a:prstGeom>
          <a:noFill/>
        </p:spPr>
        <p:txBody>
          <a:bodyPr wrap="none" rtlCol="0">
            <a:spAutoFit/>
          </a:bodyPr>
          <a:lstStyle/>
          <a:p>
            <a:r>
              <a:rPr lang="en-US" b="1" dirty="0">
                <a:solidFill>
                  <a:schemeClr val="bg1"/>
                </a:solidFill>
              </a:rPr>
              <a:t>In Main  app folder</a:t>
            </a:r>
          </a:p>
        </p:txBody>
      </p:sp>
      <p:cxnSp>
        <p:nvCxnSpPr>
          <p:cNvPr id="10" name="Straight Arrow Connector 9">
            <a:extLst>
              <a:ext uri="{FF2B5EF4-FFF2-40B4-BE49-F238E27FC236}">
                <a16:creationId xmlns:a16="http://schemas.microsoft.com/office/drawing/2014/main" id="{42406CED-1FC8-8B72-3E5C-7E3523BABA89}"/>
              </a:ext>
            </a:extLst>
          </p:cNvPr>
          <p:cNvCxnSpPr/>
          <p:nvPr/>
        </p:nvCxnSpPr>
        <p:spPr>
          <a:xfrm flipH="1">
            <a:off x="2272937" y="3126377"/>
            <a:ext cx="418012" cy="1219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85609F8D-99BF-20ED-7E0A-D81B35512C0B}"/>
              </a:ext>
            </a:extLst>
          </p:cNvPr>
          <p:cNvSpPr txBox="1"/>
          <p:nvPr/>
        </p:nvSpPr>
        <p:spPr>
          <a:xfrm>
            <a:off x="1872343" y="2766677"/>
            <a:ext cx="2252348" cy="369332"/>
          </a:xfrm>
          <a:prstGeom prst="rect">
            <a:avLst/>
          </a:prstGeom>
          <a:noFill/>
        </p:spPr>
        <p:txBody>
          <a:bodyPr wrap="none" rtlCol="0">
            <a:spAutoFit/>
          </a:bodyPr>
          <a:lstStyle/>
          <a:p>
            <a:r>
              <a:rPr lang="en-US" b="1" dirty="0">
                <a:solidFill>
                  <a:schemeClr val="bg1"/>
                </a:solidFill>
              </a:rPr>
              <a:t>In templates folder</a:t>
            </a:r>
          </a:p>
        </p:txBody>
      </p:sp>
      <p:cxnSp>
        <p:nvCxnSpPr>
          <p:cNvPr id="13" name="Straight Arrow Connector 12">
            <a:extLst>
              <a:ext uri="{FF2B5EF4-FFF2-40B4-BE49-F238E27FC236}">
                <a16:creationId xmlns:a16="http://schemas.microsoft.com/office/drawing/2014/main" id="{9C9AB081-50DA-BA37-F956-0EEF247E2584}"/>
              </a:ext>
            </a:extLst>
          </p:cNvPr>
          <p:cNvCxnSpPr>
            <a:cxnSpLocks/>
          </p:cNvCxnSpPr>
          <p:nvPr/>
        </p:nvCxnSpPr>
        <p:spPr>
          <a:xfrm flipH="1" flipV="1">
            <a:off x="2002971" y="3500845"/>
            <a:ext cx="619679" cy="57869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79311839-54A2-3329-09F3-91920128EFB9}"/>
              </a:ext>
            </a:extLst>
          </p:cNvPr>
          <p:cNvSpPr txBox="1"/>
          <p:nvPr/>
        </p:nvSpPr>
        <p:spPr>
          <a:xfrm>
            <a:off x="1417833" y="3962753"/>
            <a:ext cx="2409634" cy="369332"/>
          </a:xfrm>
          <a:prstGeom prst="rect">
            <a:avLst/>
          </a:prstGeom>
          <a:noFill/>
        </p:spPr>
        <p:txBody>
          <a:bodyPr wrap="none" rtlCol="0">
            <a:spAutoFit/>
          </a:bodyPr>
          <a:lstStyle/>
          <a:p>
            <a:r>
              <a:rPr lang="en-US" b="1" dirty="0">
                <a:solidFill>
                  <a:schemeClr val="bg1"/>
                </a:solidFill>
              </a:rPr>
              <a:t>Open index.html file</a:t>
            </a:r>
          </a:p>
        </p:txBody>
      </p:sp>
      <p:sp>
        <p:nvSpPr>
          <p:cNvPr id="16" name="Right Brace 15">
            <a:extLst>
              <a:ext uri="{FF2B5EF4-FFF2-40B4-BE49-F238E27FC236}">
                <a16:creationId xmlns:a16="http://schemas.microsoft.com/office/drawing/2014/main" id="{CC26C825-5130-C2C7-E908-B300A8F1C3F7}"/>
              </a:ext>
            </a:extLst>
          </p:cNvPr>
          <p:cNvSpPr/>
          <p:nvPr/>
        </p:nvSpPr>
        <p:spPr>
          <a:xfrm>
            <a:off x="8064137" y="4214949"/>
            <a:ext cx="1576252" cy="1236617"/>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597B7D-4E81-1D1A-07E7-1283C818DE3A}"/>
              </a:ext>
            </a:extLst>
          </p:cNvPr>
          <p:cNvSpPr txBox="1"/>
          <p:nvPr/>
        </p:nvSpPr>
        <p:spPr>
          <a:xfrm>
            <a:off x="9674555" y="4205140"/>
            <a:ext cx="1891095" cy="1200329"/>
          </a:xfrm>
          <a:prstGeom prst="rect">
            <a:avLst/>
          </a:prstGeom>
          <a:noFill/>
        </p:spPr>
        <p:txBody>
          <a:bodyPr wrap="none" rtlCol="0">
            <a:spAutoFit/>
          </a:bodyPr>
          <a:lstStyle/>
          <a:p>
            <a:r>
              <a:rPr lang="en-US" b="1" dirty="0">
                <a:solidFill>
                  <a:schemeClr val="bg1"/>
                </a:solidFill>
              </a:rPr>
              <a:t>Start products</a:t>
            </a:r>
          </a:p>
          <a:p>
            <a:r>
              <a:rPr lang="en-US" b="1" dirty="0">
                <a:solidFill>
                  <a:schemeClr val="bg1"/>
                </a:solidFill>
              </a:rPr>
              <a:t>For loop</a:t>
            </a:r>
          </a:p>
          <a:p>
            <a:r>
              <a:rPr lang="en-US" b="1" dirty="0">
                <a:solidFill>
                  <a:schemeClr val="bg1"/>
                </a:solidFill>
              </a:rPr>
              <a:t>Under for loop</a:t>
            </a:r>
          </a:p>
          <a:p>
            <a:r>
              <a:rPr lang="en-US" b="1" dirty="0">
                <a:solidFill>
                  <a:schemeClr val="bg1"/>
                </a:solidFill>
              </a:rPr>
              <a:t>Type Html code</a:t>
            </a:r>
          </a:p>
        </p:txBody>
      </p:sp>
      <p:sp>
        <p:nvSpPr>
          <p:cNvPr id="18" name="TextBox 17">
            <a:extLst>
              <a:ext uri="{FF2B5EF4-FFF2-40B4-BE49-F238E27FC236}">
                <a16:creationId xmlns:a16="http://schemas.microsoft.com/office/drawing/2014/main" id="{316A9DFE-7680-D328-16C5-8C7F446A4B49}"/>
              </a:ext>
            </a:extLst>
          </p:cNvPr>
          <p:cNvSpPr txBox="1"/>
          <p:nvPr/>
        </p:nvSpPr>
        <p:spPr>
          <a:xfrm>
            <a:off x="4847198" y="5789980"/>
            <a:ext cx="6433877" cy="400110"/>
          </a:xfrm>
          <a:prstGeom prst="rect">
            <a:avLst/>
          </a:prstGeom>
          <a:noFill/>
        </p:spPr>
        <p:txBody>
          <a:bodyPr wrap="none" rtlCol="0">
            <a:spAutoFit/>
          </a:bodyPr>
          <a:lstStyle/>
          <a:p>
            <a:r>
              <a:rPr lang="en-US" sz="2000" b="1" dirty="0">
                <a:solidFill>
                  <a:schemeClr val="bg1"/>
                </a:solidFill>
              </a:rPr>
              <a:t>Run your server and check any error and solve error</a:t>
            </a:r>
          </a:p>
        </p:txBody>
      </p:sp>
    </p:spTree>
    <p:extLst>
      <p:ext uri="{BB962C8B-B14F-4D97-AF65-F5344CB8AC3E}">
        <p14:creationId xmlns:p14="http://schemas.microsoft.com/office/powerpoint/2010/main" val="180589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3C43-C861-0A05-C74B-AF30562DD7E9}"/>
              </a:ext>
            </a:extLst>
          </p:cNvPr>
          <p:cNvSpPr>
            <a:spLocks noGrp="1"/>
          </p:cNvSpPr>
          <p:nvPr>
            <p:ph type="title"/>
          </p:nvPr>
        </p:nvSpPr>
        <p:spPr/>
        <p:txBody>
          <a:bodyPr/>
          <a:lstStyle/>
          <a:p>
            <a:r>
              <a:rPr lang="en-US" dirty="0"/>
              <a:t>For loop in html file </a:t>
            </a:r>
          </a:p>
        </p:txBody>
      </p:sp>
      <p:pic>
        <p:nvPicPr>
          <p:cNvPr id="5" name="Content Placeholder 4">
            <a:extLst>
              <a:ext uri="{FF2B5EF4-FFF2-40B4-BE49-F238E27FC236}">
                <a16:creationId xmlns:a16="http://schemas.microsoft.com/office/drawing/2014/main" id="{FFA24DE0-02BB-D646-C721-C3794AD572D5}"/>
              </a:ext>
            </a:extLst>
          </p:cNvPr>
          <p:cNvPicPr>
            <a:picLocks noGrp="1" noChangeAspect="1"/>
          </p:cNvPicPr>
          <p:nvPr>
            <p:ph sz="quarter" idx="10"/>
          </p:nvPr>
        </p:nvPicPr>
        <p:blipFill>
          <a:blip r:embed="rId2"/>
          <a:stretch>
            <a:fillRect/>
          </a:stretch>
        </p:blipFill>
        <p:spPr>
          <a:xfrm>
            <a:off x="539750" y="1262744"/>
            <a:ext cx="10842353" cy="4441370"/>
          </a:xfrm>
        </p:spPr>
      </p:pic>
    </p:spTree>
    <p:extLst>
      <p:ext uri="{BB962C8B-B14F-4D97-AF65-F5344CB8AC3E}">
        <p14:creationId xmlns:p14="http://schemas.microsoft.com/office/powerpoint/2010/main" val="7562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latin typeface="Segoe UI Light" panose="020B0502040204020203" pitchFamily="34" charset="0"/>
                <a:cs typeface="Segoe UI Light" panose="020B0502040204020203" pitchFamily="34" charset="0"/>
              </a:rPr>
              <a:t>What is Python ? Why Developer use Python ?</a:t>
            </a:r>
          </a:p>
        </p:txBody>
      </p:sp>
      <p:sp>
        <p:nvSpPr>
          <p:cNvPr id="5" name="Content Placeholder 4"/>
          <p:cNvSpPr>
            <a:spLocks noGrp="1"/>
          </p:cNvSpPr>
          <p:nvPr>
            <p:ph sz="half" idx="4294967295"/>
          </p:nvPr>
        </p:nvSpPr>
        <p:spPr>
          <a:xfrm>
            <a:off x="541610" y="1431010"/>
            <a:ext cx="5275716" cy="2293306"/>
          </a:xfrm>
        </p:spPr>
        <p:txBody>
          <a:bodyPr vert="horz" lIns="91440" tIns="45720" rIns="91440" bIns="45720" rtlCol="0">
            <a:normAutofit fontScale="70000" lnSpcReduction="20000"/>
          </a:bodyPr>
          <a:lstStyle/>
          <a:p>
            <a:pPr marL="0" indent="0">
              <a:spcBef>
                <a:spcPts val="1000"/>
              </a:spcBef>
              <a:spcAft>
                <a:spcPts val="600"/>
              </a:spcAft>
              <a:buNone/>
            </a:pPr>
            <a:r>
              <a:rPr lang="en-US" sz="2400" b="0" i="0" dirty="0">
                <a:solidFill>
                  <a:srgbClr val="333333"/>
                </a:solidFill>
                <a:effectLst/>
                <a:latin typeface="Google Sans"/>
              </a:rPr>
              <a:t>Python is a </a:t>
            </a:r>
            <a:r>
              <a:rPr lang="en-US" sz="2400" b="0" i="0" dirty="0">
                <a:solidFill>
                  <a:srgbClr val="666666"/>
                </a:solidFill>
                <a:effectLst/>
                <a:highlight>
                  <a:srgbClr val="F9F9F9"/>
                </a:highlight>
                <a:latin typeface="Google Sans"/>
              </a:rPr>
              <a:t>object-oriented, high-level </a:t>
            </a:r>
            <a:r>
              <a:rPr lang="en-US" sz="2400" b="0" i="0" dirty="0">
                <a:solidFill>
                  <a:srgbClr val="333333"/>
                </a:solidFill>
                <a:effectLst/>
                <a:latin typeface="Google Sans"/>
              </a:rPr>
              <a:t>programming language.  That is widely used in web applications, software development, data science, and machine learning (ML). Developers use Python because it is efficient and easy to learn and can run on many different platforms</a:t>
            </a:r>
            <a:endParaRPr lang="en-US" sz="1600" dirty="0">
              <a:solidFill>
                <a:prstClr val="black">
                  <a:lumMod val="75000"/>
                  <a:lumOff val="25000"/>
                </a:prstClr>
              </a:solidFill>
              <a:latin typeface="Google Sans"/>
              <a:cs typeface="Segoe UI" panose="020B0502040204020203" pitchFamily="34" charset="0"/>
            </a:endParaRPr>
          </a:p>
        </p:txBody>
      </p:sp>
      <p:pic>
        <p:nvPicPr>
          <p:cNvPr id="10" name="Content Placeholder 9">
            <a:extLst>
              <a:ext uri="{FF2B5EF4-FFF2-40B4-BE49-F238E27FC236}">
                <a16:creationId xmlns:a16="http://schemas.microsoft.com/office/drawing/2014/main" id="{EDBC1BB9-E288-F31E-5B6E-825837B90228}"/>
              </a:ext>
            </a:extLst>
          </p:cNvPr>
          <p:cNvPicPr>
            <a:picLocks noGrp="1" noChangeAspect="1"/>
          </p:cNvPicPr>
          <p:nvPr>
            <p:ph sz="quarter" idx="10"/>
          </p:nvPr>
        </p:nvPicPr>
        <p:blipFill>
          <a:blip r:embed="rId2"/>
          <a:stretch>
            <a:fillRect/>
          </a:stretch>
        </p:blipFill>
        <p:spPr>
          <a:xfrm>
            <a:off x="6096001" y="1431009"/>
            <a:ext cx="5402856" cy="3384831"/>
          </a:xfrm>
        </p:spPr>
      </p:pic>
      <p:sp>
        <p:nvSpPr>
          <p:cNvPr id="2" name="Rectangle 1">
            <a:extLst>
              <a:ext uri="{FF2B5EF4-FFF2-40B4-BE49-F238E27FC236}">
                <a16:creationId xmlns:a16="http://schemas.microsoft.com/office/drawing/2014/main" id="{9F298FC8-71BD-F087-E4A2-DD89E71F917B}"/>
              </a:ext>
            </a:extLst>
          </p:cNvPr>
          <p:cNvSpPr>
            <a:spLocks noChangeArrowheads="1"/>
          </p:cNvSpPr>
          <p:nvPr/>
        </p:nvSpPr>
        <p:spPr bwMode="auto">
          <a:xfrm>
            <a:off x="521207" y="3832038"/>
            <a:ext cx="5061322" cy="170111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109" rIns="0" bIns="-1110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02124"/>
                </a:solidFill>
                <a:latin typeface="inherit"/>
                <a:cs typeface="Mangal" panose="02040503050203030202" pitchFamily="18" charset="0"/>
              </a:rPr>
              <a:t>Python</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एक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object- oriented</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high-level (</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उच्च-स्तर</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latin typeface="inherit"/>
                <a:cs typeface="Mangal" panose="02040503050203030202" pitchFamily="18" charset="0"/>
              </a:rPr>
              <a:t>programming language (</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भाषा</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हो।</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यो व्यापक रूपमा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web application</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software development</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Data </a:t>
            </a:r>
            <a:r>
              <a:rPr lang="en-US" sz="1600" b="0" i="0" dirty="0">
                <a:solidFill>
                  <a:srgbClr val="333333"/>
                </a:solidFill>
                <a:effectLst/>
                <a:latin typeface="Google Sans"/>
              </a:rPr>
              <a:t>science</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 र </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machine learning </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(ML) मा प्रयोग गरिन्छ। </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i-IN" altLang="en-US" sz="1600" dirty="0">
                <a:solidFill>
                  <a:srgbClr val="202124"/>
                </a:solidFill>
                <a:latin typeface="inherit"/>
                <a:cs typeface="Mangal" panose="02040503050203030202" pitchFamily="18" charset="0"/>
              </a:rPr>
              <a:t>धेरै जसो </a:t>
            </a:r>
            <a:r>
              <a:rPr lang="en-US" altLang="en-US" sz="1600" dirty="0">
                <a:solidFill>
                  <a:srgbClr val="202124"/>
                </a:solidFill>
                <a:latin typeface="inherit"/>
                <a:cs typeface="Mangal" panose="02040503050203030202" pitchFamily="18" charset="0"/>
              </a:rPr>
              <a:t>Developer </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हरूले पाइथन प्रयोग गर्छन् किनभने यो </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कुशल र सिक्न सजिलो छ र यो फरक</a:t>
            </a:r>
            <a:r>
              <a:rPr kumimoji="0" lang="en-US" altLang="en-US" sz="1600" b="0" i="0" u="none" strike="noStrike" cap="none" normalizeH="0" baseline="0" dirty="0">
                <a:ln>
                  <a:noFill/>
                </a:ln>
                <a:solidFill>
                  <a:srgbClr val="202124"/>
                </a:solidFill>
                <a:effectLst/>
                <a:latin typeface="inherit"/>
                <a:cs typeface="Mangal" panose="02040503050203030202" pitchFamily="18" charset="0"/>
              </a:rPr>
              <a:t> </a:t>
            </a: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फरक प्लेटफर्महरूमा</a:t>
            </a:r>
            <a:endParaRPr kumimoji="0" lang="en-US" altLang="en-US" sz="1600" b="0" i="0" u="none" strike="noStrike" cap="none" normalizeH="0" baseline="0" dirty="0">
              <a:ln>
                <a:noFill/>
              </a:ln>
              <a:solidFill>
                <a:srgbClr val="202124"/>
              </a:solidFill>
              <a:effectLst/>
              <a:latin typeface="inherit"/>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en-US" sz="1600" b="0" i="0" u="none" strike="noStrike" cap="none" normalizeH="0" baseline="0" dirty="0">
                <a:ln>
                  <a:noFill/>
                </a:ln>
                <a:solidFill>
                  <a:srgbClr val="202124"/>
                </a:solidFill>
                <a:effectLst/>
                <a:latin typeface="inherit"/>
                <a:cs typeface="Mangal" panose="02040503050203030202" pitchFamily="18" charset="0"/>
              </a:rPr>
              <a:t>सजिलै चल्न सक्छ</a:t>
            </a:r>
            <a:r>
              <a:rPr kumimoji="0" lang="ne-NP" altLang="en-US" sz="1600" b="0" i="0" u="none" strike="noStrike" cap="none" normalizeH="0" baseline="0" dirty="0">
                <a:ln>
                  <a:noFill/>
                </a:ln>
                <a:solidFill>
                  <a:schemeClr val="tx1"/>
                </a:solidFill>
                <a:effectLst/>
                <a:cs typeface="Mangal" panose="02040503050203030202"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Django Framework ?</a:t>
            </a:r>
            <a:endParaRPr lang="en-US" dirty="0">
              <a:latin typeface="Segoe UI Light" panose="020B0502040204020203" pitchFamily="34" charset="0"/>
              <a:cs typeface="Segoe UI Light" panose="020B0502040204020203" pitchFamily="34" charset="0"/>
            </a:endParaRPr>
          </a:p>
        </p:txBody>
      </p:sp>
      <p:sp>
        <p:nvSpPr>
          <p:cNvPr id="29" name="Content Placeholder 17"/>
          <p:cNvSpPr txBox="1">
            <a:spLocks/>
          </p:cNvSpPr>
          <p:nvPr/>
        </p:nvSpPr>
        <p:spPr>
          <a:xfrm>
            <a:off x="521207" y="1389526"/>
            <a:ext cx="5886701" cy="340018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2000"/>
              </a:spcAft>
              <a:buNone/>
            </a:pPr>
            <a:r>
              <a:rPr lang="en-US" sz="1600" b="0" i="0" dirty="0">
                <a:solidFill>
                  <a:srgbClr val="000000"/>
                </a:solidFill>
                <a:effectLst/>
                <a:highlight>
                  <a:srgbClr val="FFFFFF"/>
                </a:highlight>
                <a:latin typeface="Verdana" panose="020B0604030504040204" pitchFamily="34" charset="0"/>
              </a:rPr>
              <a:t>Django is a Python framework that makes it easier to create web sites using Python. (MVT Model)</a:t>
            </a:r>
          </a:p>
          <a:p>
            <a:pPr marL="0" indent="0">
              <a:lnSpc>
                <a:spcPct val="150000"/>
              </a:lnSpc>
              <a:spcAft>
                <a:spcPts val="2000"/>
              </a:spcAft>
              <a:buNone/>
            </a:pPr>
            <a:r>
              <a:rPr lang="en-US" sz="1600" dirty="0">
                <a:solidFill>
                  <a:srgbClr val="000000"/>
                </a:solidFill>
                <a:highlight>
                  <a:srgbClr val="FFFFFF"/>
                </a:highlight>
                <a:latin typeface="Verdana" panose="020B0604030504040204" pitchFamily="34" charset="0"/>
                <a:cs typeface="Segoe UI" panose="020B0502040204020203" pitchFamily="34" charset="0"/>
              </a:rPr>
              <a:t>Popular Python Framework</a:t>
            </a:r>
          </a:p>
          <a:p>
            <a:pPr marL="0" indent="0">
              <a:lnSpc>
                <a:spcPct val="150000"/>
              </a:lnSpc>
              <a:spcAft>
                <a:spcPts val="2000"/>
              </a:spcAft>
              <a:buNone/>
            </a:pPr>
            <a:r>
              <a:rPr lang="en-US" sz="2400" b="0" i="0" u="sng" dirty="0">
                <a:effectLst/>
                <a:highlight>
                  <a:srgbClr val="FFFFFF"/>
                </a:highlight>
                <a:latin typeface="Google Sans"/>
                <a:hlinkClick r:id="rId2"/>
              </a:rPr>
              <a:t>Django</a:t>
            </a:r>
            <a:endParaRPr lang="en-US" sz="2400" b="0" i="0" u="sng" dirty="0">
              <a:effectLst/>
              <a:highlight>
                <a:srgbClr val="FFFFFF"/>
              </a:highlight>
              <a:latin typeface="Google Sans"/>
            </a:endParaRPr>
          </a:p>
          <a:p>
            <a:pPr marL="0" indent="0">
              <a:lnSpc>
                <a:spcPct val="150000"/>
              </a:lnSpc>
              <a:spcAft>
                <a:spcPts val="2000"/>
              </a:spcAft>
              <a:buNone/>
            </a:pPr>
            <a:r>
              <a:rPr lang="en-US" sz="2400" b="0" i="0" u="sng" dirty="0">
                <a:effectLst/>
                <a:highlight>
                  <a:srgbClr val="FFFFFF"/>
                </a:highlight>
                <a:latin typeface="Google Sans"/>
                <a:hlinkClick r:id="rId3"/>
              </a:rPr>
              <a:t>Flask</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5BBFCE5B-513F-34A3-0CCC-534C621B3075}"/>
              </a:ext>
            </a:extLst>
          </p:cNvPr>
          <p:cNvPicPr>
            <a:picLocks noChangeAspect="1"/>
          </p:cNvPicPr>
          <p:nvPr/>
        </p:nvPicPr>
        <p:blipFill>
          <a:blip r:embed="rId4"/>
          <a:stretch>
            <a:fillRect/>
          </a:stretch>
        </p:blipFill>
        <p:spPr>
          <a:xfrm>
            <a:off x="6589986" y="1389526"/>
            <a:ext cx="5005552" cy="3805212"/>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How to Create first Python Django Project ?</a:t>
            </a:r>
          </a:p>
        </p:txBody>
      </p:sp>
      <p:sp>
        <p:nvSpPr>
          <p:cNvPr id="5" name="Content Placeholder 4"/>
          <p:cNvSpPr>
            <a:spLocks noGrp="1"/>
          </p:cNvSpPr>
          <p:nvPr>
            <p:ph sz="half" idx="4294967295"/>
          </p:nvPr>
        </p:nvSpPr>
        <p:spPr>
          <a:xfrm>
            <a:off x="541611" y="1431010"/>
            <a:ext cx="4692240" cy="571961"/>
          </a:xfrm>
        </p:spPr>
        <p:txBody>
          <a:bodyPr vert="horz" lIns="91440" tIns="45720" rIns="91440" bIns="45720" rtlCol="0">
            <a:normAutofit/>
          </a:bodyPr>
          <a:lstStyle/>
          <a:p>
            <a:pPr marL="0" indent="0">
              <a:lnSpc>
                <a:spcPts val="1800"/>
              </a:lnSpc>
              <a:spcBef>
                <a:spcPts val="1000"/>
              </a:spcBef>
              <a:spcAft>
                <a:spcPts val="20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Setup Visual Studio code for Python and Django</a:t>
            </a:r>
          </a:p>
        </p:txBody>
      </p:sp>
      <p:grpSp>
        <p:nvGrpSpPr>
          <p:cNvPr id="33" name="Group 32" descr="Small circle with number 1 inside indicating step 1"/>
          <p:cNvGrpSpPr/>
          <p:nvPr/>
        </p:nvGrpSpPr>
        <p:grpSpPr bwMode="blackWhite">
          <a:xfrm>
            <a:off x="541611" y="193600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99082" y="1930473"/>
            <a:ext cx="2696774" cy="57196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Install Visual Studio Code Editor</a:t>
            </a:r>
          </a:p>
        </p:txBody>
      </p:sp>
      <p:grpSp>
        <p:nvGrpSpPr>
          <p:cNvPr id="36" name="Group 35" descr="Small circle with number 2 inside indicating step 2"/>
          <p:cNvGrpSpPr/>
          <p:nvPr/>
        </p:nvGrpSpPr>
        <p:grpSpPr bwMode="blackWhite">
          <a:xfrm>
            <a:off x="539083" y="262506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1020564" y="2625061"/>
            <a:ext cx="3106367" cy="6400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400" b="0" i="0" dirty="0">
                <a:solidFill>
                  <a:schemeClr val="tx1"/>
                </a:solidFill>
                <a:effectLst/>
                <a:latin typeface="Segoe WPC"/>
              </a:rPr>
              <a:t>Install Python extension for Visual Studio Code</a:t>
            </a:r>
          </a:p>
        </p:txBody>
      </p:sp>
      <p:grpSp>
        <p:nvGrpSpPr>
          <p:cNvPr id="39" name="Group 38" descr="Small circle with number 3 inside  indicating step 3"/>
          <p:cNvGrpSpPr/>
          <p:nvPr/>
        </p:nvGrpSpPr>
        <p:grpSpPr bwMode="blackWhite">
          <a:xfrm>
            <a:off x="610726" y="335462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1099082" y="3370911"/>
            <a:ext cx="2658635" cy="109658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Open/Create Project base folder, Then open the base project folder on visual studio code  </a:t>
            </a:r>
          </a:p>
        </p:txBody>
      </p:sp>
      <p:grpSp>
        <p:nvGrpSpPr>
          <p:cNvPr id="7" name="Group 6" descr="Small circle with number 3 inside  indicating step 3">
            <a:extLst>
              <a:ext uri="{FF2B5EF4-FFF2-40B4-BE49-F238E27FC236}">
                <a16:creationId xmlns:a16="http://schemas.microsoft.com/office/drawing/2014/main" id="{9F4DF1B6-E013-7221-D937-39C8444CC005}"/>
              </a:ext>
            </a:extLst>
          </p:cNvPr>
          <p:cNvGrpSpPr/>
          <p:nvPr/>
        </p:nvGrpSpPr>
        <p:grpSpPr bwMode="blackWhite">
          <a:xfrm>
            <a:off x="540903" y="4465067"/>
            <a:ext cx="558179" cy="409838"/>
            <a:chOff x="6953426" y="711274"/>
            <a:chExt cx="558179" cy="409838"/>
          </a:xfrm>
        </p:grpSpPr>
        <p:sp>
          <p:nvSpPr>
            <p:cNvPr id="8" name="Oval 7" descr="Small circle">
              <a:extLst>
                <a:ext uri="{FF2B5EF4-FFF2-40B4-BE49-F238E27FC236}">
                  <a16:creationId xmlns:a16="http://schemas.microsoft.com/office/drawing/2014/main" id="{79DA182B-D540-F8EB-10A9-F9591E9EBE0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descr="Number 3">
              <a:extLst>
                <a:ext uri="{FF2B5EF4-FFF2-40B4-BE49-F238E27FC236}">
                  <a16:creationId xmlns:a16="http://schemas.microsoft.com/office/drawing/2014/main" id="{0366B066-2628-B63E-E8B2-2223895F895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13" name="Content Placeholder 17">
            <a:extLst>
              <a:ext uri="{FF2B5EF4-FFF2-40B4-BE49-F238E27FC236}">
                <a16:creationId xmlns:a16="http://schemas.microsoft.com/office/drawing/2014/main" id="{388FA6FD-B716-1AFD-E36A-944FC97A2715}"/>
              </a:ext>
            </a:extLst>
          </p:cNvPr>
          <p:cNvSpPr txBox="1">
            <a:spLocks/>
          </p:cNvSpPr>
          <p:nvPr/>
        </p:nvSpPr>
        <p:spPr>
          <a:xfrm>
            <a:off x="1092207" y="4453702"/>
            <a:ext cx="2658635" cy="72930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Go to terminal in visual studio code</a:t>
            </a:r>
          </a:p>
        </p:txBody>
      </p:sp>
      <p:grpSp>
        <p:nvGrpSpPr>
          <p:cNvPr id="14" name="Group 13" descr="Small circle with number 3 inside  indicating step 3">
            <a:extLst>
              <a:ext uri="{FF2B5EF4-FFF2-40B4-BE49-F238E27FC236}">
                <a16:creationId xmlns:a16="http://schemas.microsoft.com/office/drawing/2014/main" id="{553B52D3-6CAE-619B-3F18-A353068BEB4C}"/>
              </a:ext>
            </a:extLst>
          </p:cNvPr>
          <p:cNvGrpSpPr/>
          <p:nvPr/>
        </p:nvGrpSpPr>
        <p:grpSpPr bwMode="blackWhite">
          <a:xfrm>
            <a:off x="540903" y="5192321"/>
            <a:ext cx="558179" cy="409838"/>
            <a:chOff x="6953426" y="711274"/>
            <a:chExt cx="558179" cy="409838"/>
          </a:xfrm>
        </p:grpSpPr>
        <p:sp>
          <p:nvSpPr>
            <p:cNvPr id="15" name="Oval 14" descr="Small circle">
              <a:extLst>
                <a:ext uri="{FF2B5EF4-FFF2-40B4-BE49-F238E27FC236}">
                  <a16:creationId xmlns:a16="http://schemas.microsoft.com/office/drawing/2014/main" id="{A406850E-A616-07F1-3165-67176FB5982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descr="Number 3">
              <a:extLst>
                <a:ext uri="{FF2B5EF4-FFF2-40B4-BE49-F238E27FC236}">
                  <a16:creationId xmlns:a16="http://schemas.microsoft.com/office/drawing/2014/main" id="{1AC60C08-8281-83D4-A7BA-57CFD7B3600E}"/>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17" name="Content Placeholder 17">
            <a:extLst>
              <a:ext uri="{FF2B5EF4-FFF2-40B4-BE49-F238E27FC236}">
                <a16:creationId xmlns:a16="http://schemas.microsoft.com/office/drawing/2014/main" id="{8FAB2599-5C8F-B427-ADA3-479FB4EC3C1A}"/>
              </a:ext>
            </a:extLst>
          </p:cNvPr>
          <p:cNvSpPr txBox="1">
            <a:spLocks/>
          </p:cNvSpPr>
          <p:nvPr/>
        </p:nvSpPr>
        <p:spPr>
          <a:xfrm>
            <a:off x="1092206" y="5192321"/>
            <a:ext cx="2658635" cy="72930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Type the command line in terminal in visual studio code</a:t>
            </a:r>
          </a:p>
        </p:txBody>
      </p:sp>
      <p:pic>
        <p:nvPicPr>
          <p:cNvPr id="19" name="Picture 18">
            <a:extLst>
              <a:ext uri="{FF2B5EF4-FFF2-40B4-BE49-F238E27FC236}">
                <a16:creationId xmlns:a16="http://schemas.microsoft.com/office/drawing/2014/main" id="{3ACA0C6A-DA07-D6E3-9CF7-F01B62C24594}"/>
              </a:ext>
            </a:extLst>
          </p:cNvPr>
          <p:cNvPicPr>
            <a:picLocks noChangeAspect="1"/>
          </p:cNvPicPr>
          <p:nvPr/>
        </p:nvPicPr>
        <p:blipFill>
          <a:blip r:embed="rId2"/>
          <a:stretch>
            <a:fillRect/>
          </a:stretch>
        </p:blipFill>
        <p:spPr>
          <a:xfrm>
            <a:off x="4902925" y="1530896"/>
            <a:ext cx="6606705" cy="4277721"/>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4D5156"/>
                </a:solidFill>
                <a:highlight>
                  <a:srgbClr val="FFFFFF"/>
                </a:highlight>
                <a:latin typeface="Arial" panose="020B0604020202020204" pitchFamily="34" charset="0"/>
              </a:rPr>
              <a:t>V</a:t>
            </a:r>
            <a:r>
              <a:rPr lang="en-US" b="0" i="0" dirty="0">
                <a:solidFill>
                  <a:srgbClr val="4D5156"/>
                </a:solidFill>
                <a:effectLst/>
                <a:highlight>
                  <a:srgbClr val="FFFFFF"/>
                </a:highlight>
                <a:latin typeface="Arial" panose="020B0604020202020204" pitchFamily="34" charset="0"/>
              </a:rPr>
              <a:t>irtual environment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0" i="0" dirty="0">
                <a:solidFill>
                  <a:srgbClr val="040C28"/>
                </a:solidFill>
                <a:effectLst/>
                <a:latin typeface="Google Sans"/>
              </a:rPr>
              <a:t>Used to contain a specific Python interpreter and software libraries and binaries which are needed to support a project (library or application)</a:t>
            </a:r>
            <a:r>
              <a:rPr lang="en-US" sz="1600" b="0" i="0" dirty="0">
                <a:solidFill>
                  <a:srgbClr val="202124"/>
                </a:solidFill>
                <a:effectLst/>
                <a:highlight>
                  <a:srgbClr val="FFFFFF"/>
                </a:highlight>
                <a:latin typeface="Google Sans"/>
              </a:rPr>
              <a:t>.</a:t>
            </a:r>
            <a:endParaRPr lang="en-US" sz="1600" dirty="0">
              <a:latin typeface="Segoe UI" panose="020B0502040204020203" pitchFamily="34" charset="0"/>
              <a:cs typeface="Segoe UI" panose="020B0502040204020203" pitchFamily="34" charset="0"/>
            </a:endParaRP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4289732" cy="46764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sz="1600" b="1" dirty="0">
                <a:solidFill>
                  <a:srgbClr val="4D5156"/>
                </a:solidFill>
                <a:highlight>
                  <a:srgbClr val="FFFFFF"/>
                </a:highlight>
                <a:latin typeface="Arial" panose="020B0604020202020204" pitchFamily="34" charset="0"/>
              </a:rPr>
              <a:t>V</a:t>
            </a:r>
            <a:r>
              <a:rPr lang="en-US" sz="1600" b="1" i="0" dirty="0">
                <a:solidFill>
                  <a:srgbClr val="4D5156"/>
                </a:solidFill>
                <a:effectLst/>
                <a:highlight>
                  <a:srgbClr val="FFFFFF"/>
                </a:highlight>
                <a:latin typeface="Arial" panose="020B0604020202020204" pitchFamily="34" charset="0"/>
              </a:rPr>
              <a:t>irtual environment Command Line</a:t>
            </a:r>
            <a:r>
              <a:rPr lang="en-US" sz="1600" b="1"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Python –m </a:t>
            </a:r>
            <a:r>
              <a:rPr lang="en-US" sz="1400" dirty="0" err="1">
                <a:solidFill>
                  <a:prstClr val="black">
                    <a:lumMod val="75000"/>
                    <a:lumOff val="25000"/>
                  </a:prstClr>
                </a:solidFill>
                <a:latin typeface="Segoe UI" panose="020B0502040204020203" pitchFamily="34" charset="0"/>
                <a:cs typeface="Segoe UI" panose="020B0502040204020203" pitchFamily="34" charset="0"/>
              </a:rPr>
              <a:t>venv</a:t>
            </a:r>
            <a:r>
              <a:rPr lang="en-US" sz="1400" dirty="0">
                <a:solidFill>
                  <a:prstClr val="black">
                    <a:lumMod val="75000"/>
                    <a:lumOff val="25000"/>
                  </a:prstClr>
                </a:solidFill>
                <a:latin typeface="Segoe UI" panose="020B0502040204020203" pitchFamily="34" charset="0"/>
                <a:cs typeface="Segoe UI" panose="020B0502040204020203" pitchFamily="34" charset="0"/>
              </a:rPr>
              <a:t> ( Virtual environment name like </a:t>
            </a:r>
            <a:r>
              <a:rPr lang="en-US" sz="1400" dirty="0" err="1">
                <a:solidFill>
                  <a:prstClr val="black">
                    <a:lumMod val="75000"/>
                    <a:lumOff val="25000"/>
                  </a:prstClr>
                </a:solidFill>
                <a:latin typeface="Segoe UI" panose="020B0502040204020203" pitchFamily="34" charset="0"/>
                <a:cs typeface="Segoe UI" panose="020B0502040204020203" pitchFamily="34" charset="0"/>
              </a:rPr>
              <a:t>Venv</a:t>
            </a:r>
            <a:r>
              <a:rPr lang="en-US" sz="1400" dirty="0">
                <a:solidFill>
                  <a:prstClr val="black">
                    <a:lumMod val="75000"/>
                    <a:lumOff val="25000"/>
                  </a:prstClr>
                </a:solidFill>
                <a:latin typeface="Segoe UI" panose="020B0502040204020203" pitchFamily="34" charset="0"/>
                <a:cs typeface="Segoe UI" panose="020B0502040204020203" pitchFamily="34" charset="0"/>
              </a:rPr>
              <a:t> )</a:t>
            </a:r>
          </a:p>
        </p:txBody>
      </p:sp>
      <p:pic>
        <p:nvPicPr>
          <p:cNvPr id="9" name="Picture 8">
            <a:extLst>
              <a:ext uri="{FF2B5EF4-FFF2-40B4-BE49-F238E27FC236}">
                <a16:creationId xmlns:a16="http://schemas.microsoft.com/office/drawing/2014/main" id="{4869C9FA-2DD3-55CA-BE64-C0A42F47143E}"/>
              </a:ext>
            </a:extLst>
          </p:cNvPr>
          <p:cNvPicPr>
            <a:picLocks noChangeAspect="1"/>
          </p:cNvPicPr>
          <p:nvPr/>
        </p:nvPicPr>
        <p:blipFill>
          <a:blip r:embed="rId2"/>
          <a:stretch>
            <a:fillRect/>
          </a:stretch>
        </p:blipFill>
        <p:spPr>
          <a:xfrm>
            <a:off x="5878286" y="1402080"/>
            <a:ext cx="6076353" cy="4467497"/>
          </a:xfrm>
          <a:prstGeom prst="rect">
            <a:avLst/>
          </a:prstGeom>
        </p:spPr>
      </p:pic>
      <p:grpSp>
        <p:nvGrpSpPr>
          <p:cNvPr id="10" name="Group 9" descr="Small circle with number 2 inside  indicating step 2">
            <a:extLst>
              <a:ext uri="{FF2B5EF4-FFF2-40B4-BE49-F238E27FC236}">
                <a16:creationId xmlns:a16="http://schemas.microsoft.com/office/drawing/2014/main" id="{4C3D88DB-3355-CF45-A4AB-329EDBFFE5B6}"/>
              </a:ext>
            </a:extLst>
          </p:cNvPr>
          <p:cNvGrpSpPr/>
          <p:nvPr/>
        </p:nvGrpSpPr>
        <p:grpSpPr bwMode="blackWhite">
          <a:xfrm>
            <a:off x="482025" y="4280941"/>
            <a:ext cx="558179" cy="409838"/>
            <a:chOff x="6953426" y="711274"/>
            <a:chExt cx="558179" cy="409838"/>
          </a:xfrm>
        </p:grpSpPr>
        <p:sp>
          <p:nvSpPr>
            <p:cNvPr id="11" name="Oval 10" descr="Small circle">
              <a:extLst>
                <a:ext uri="{FF2B5EF4-FFF2-40B4-BE49-F238E27FC236}">
                  <a16:creationId xmlns:a16="http://schemas.microsoft.com/office/drawing/2014/main" id="{BA608545-CA76-DA4E-EFBA-66D1B19ECFA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descr="Number 2">
              <a:extLst>
                <a:ext uri="{FF2B5EF4-FFF2-40B4-BE49-F238E27FC236}">
                  <a16:creationId xmlns:a16="http://schemas.microsoft.com/office/drawing/2014/main" id="{2936BECA-8F25-0600-AF87-AAC5C8834AF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3" name="Content Placeholder 17">
            <a:extLst>
              <a:ext uri="{FF2B5EF4-FFF2-40B4-BE49-F238E27FC236}">
                <a16:creationId xmlns:a16="http://schemas.microsoft.com/office/drawing/2014/main" id="{226B27EC-2524-22CA-534B-5AD2D68A142A}"/>
              </a:ext>
            </a:extLst>
          </p:cNvPr>
          <p:cNvSpPr txBox="1">
            <a:spLocks/>
          </p:cNvSpPr>
          <p:nvPr/>
        </p:nvSpPr>
        <p:spPr>
          <a:xfrm>
            <a:off x="1111847" y="4280940"/>
            <a:ext cx="3930416" cy="224177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Run the Virtual environment </a:t>
            </a:r>
          </a:p>
          <a:p>
            <a:pPr marL="0" indent="0">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Project path cd </a:t>
            </a:r>
            <a:r>
              <a:rPr lang="en-US" sz="1400" dirty="0" err="1">
                <a:solidFill>
                  <a:prstClr val="black">
                    <a:lumMod val="75000"/>
                    <a:lumOff val="25000"/>
                  </a:prstClr>
                </a:solidFill>
                <a:latin typeface="Segoe UI" panose="020B0502040204020203" pitchFamily="34" charset="0"/>
                <a:cs typeface="Segoe UI" panose="020B0502040204020203" pitchFamily="34" charset="0"/>
              </a:rPr>
              <a:t>venv</a:t>
            </a:r>
            <a:r>
              <a:rPr lang="en-US" sz="1400" dirty="0">
                <a:solidFill>
                  <a:prstClr val="black">
                    <a:lumMod val="75000"/>
                    <a:lumOff val="25000"/>
                  </a:prstClr>
                </a:solidFill>
                <a:latin typeface="Segoe UI" panose="020B0502040204020203" pitchFamily="34" charset="0"/>
                <a:cs typeface="Segoe UI" panose="020B0502040204020203" pitchFamily="34" charset="0"/>
              </a:rPr>
              <a:t>( Virtual environment Name) /Scripts/activate</a:t>
            </a:r>
          </a:p>
          <a:p>
            <a:pPr marL="0" indent="0">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Incase power shell not work use </a:t>
            </a:r>
            <a:r>
              <a:rPr lang="en-US" sz="1400" dirty="0" err="1">
                <a:solidFill>
                  <a:prstClr val="black">
                    <a:lumMod val="75000"/>
                    <a:lumOff val="25000"/>
                  </a:prstClr>
                </a:solidFill>
                <a:latin typeface="Segoe UI" panose="020B0502040204020203" pitchFamily="34" charset="0"/>
                <a:cs typeface="Segoe UI" panose="020B0502040204020203" pitchFamily="34" charset="0"/>
              </a:rPr>
              <a:t>cmd</a:t>
            </a:r>
            <a:r>
              <a:rPr lang="en-US" sz="1400" dirty="0">
                <a:solidFill>
                  <a:prstClr val="black">
                    <a:lumMod val="75000"/>
                    <a:lumOff val="25000"/>
                  </a:prstClr>
                </a:solidFill>
                <a:latin typeface="Segoe UI" panose="020B0502040204020203" pitchFamily="34" charset="0"/>
                <a:cs typeface="Segoe UI" panose="020B0502040204020203" pitchFamily="34" charset="0"/>
              </a:rPr>
              <a:t> prompt</a:t>
            </a:r>
          </a:p>
          <a:p>
            <a:pPr marL="0" indent="0">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 Go back to project folder using cd.. </a:t>
            </a:r>
            <a:r>
              <a:rPr lang="en-US" sz="1400" dirty="0" err="1">
                <a:solidFill>
                  <a:prstClr val="black">
                    <a:lumMod val="75000"/>
                    <a:lumOff val="25000"/>
                  </a:prstClr>
                </a:solidFill>
                <a:latin typeface="Segoe UI" panose="020B0502040204020203" pitchFamily="34" charset="0"/>
                <a:cs typeface="Segoe UI" panose="020B0502040204020203" pitchFamily="34" charset="0"/>
              </a:rPr>
              <a:t>cmd</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marL="0" indent="0">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Install Django</a:t>
            </a:r>
          </a:p>
        </p:txBody>
      </p:sp>
      <p:sp>
        <p:nvSpPr>
          <p:cNvPr id="16" name="Content Placeholder 17"/>
          <p:cNvSpPr txBox="1">
            <a:spLocks/>
          </p:cNvSpPr>
          <p:nvPr/>
        </p:nvSpPr>
        <p:spPr>
          <a:xfrm>
            <a:off x="541609" y="1296100"/>
            <a:ext cx="6268494" cy="391306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latin typeface="Segoe UI" panose="020B0502040204020203" pitchFamily="34" charset="0"/>
                <a:cs typeface="Segoe UI" panose="020B0502040204020203" pitchFamily="34" charset="0"/>
              </a:rPr>
              <a:t>Install Django by using pip command &gt;pip install Django </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venv</a:t>
            </a:r>
            <a:r>
              <a:rPr lang="en-US" sz="1400" b="1" dirty="0">
                <a:latin typeface="Segoe UI" panose="020B0502040204020203" pitchFamily="34" charset="0"/>
                <a:cs typeface="Segoe UI" panose="020B0502040204020203" pitchFamily="34" charset="0"/>
              </a:rPr>
              <a:t>) C:\Users\ER-RPJ\Desktop\Demo Project&gt;pip install Django</a:t>
            </a:r>
            <a:r>
              <a:rPr lang="en-US" sz="1400" dirty="0">
                <a:latin typeface="Segoe UI" panose="020B0502040204020203" pitchFamily="34" charset="0"/>
                <a:cs typeface="Segoe UI" panose="020B0502040204020203" pitchFamily="34" charset="0"/>
              </a:rPr>
              <a:t> )</a:t>
            </a:r>
          </a:p>
          <a:p>
            <a:pPr marL="0" indent="0">
              <a:spcAft>
                <a:spcPts val="2000"/>
              </a:spcAft>
              <a:buNone/>
            </a:pPr>
            <a:r>
              <a:rPr lang="en-US" sz="1400" dirty="0">
                <a:latin typeface="Segoe UI" panose="020B0502040204020203" pitchFamily="34" charset="0"/>
                <a:cs typeface="Segoe UI" panose="020B0502040204020203" pitchFamily="34" charset="0"/>
              </a:rPr>
              <a:t>Create project Core Django Project using &gt;</a:t>
            </a:r>
            <a:r>
              <a:rPr lang="en-US" sz="1400" dirty="0" err="1">
                <a:latin typeface="Segoe UI" panose="020B0502040204020203" pitchFamily="34" charset="0"/>
                <a:cs typeface="Segoe UI" panose="020B0502040204020203" pitchFamily="34" charset="0"/>
              </a:rPr>
              <a:t>django</a:t>
            </a:r>
            <a:r>
              <a:rPr lang="en-US" sz="1400" dirty="0">
                <a:latin typeface="Segoe UI" panose="020B0502040204020203" pitchFamily="34" charset="0"/>
                <a:cs typeface="Segoe UI" panose="020B0502040204020203" pitchFamily="34" charset="0"/>
              </a:rPr>
              <a:t>-admin </a:t>
            </a:r>
            <a:r>
              <a:rPr lang="en-US" sz="1400" dirty="0" err="1">
                <a:latin typeface="Segoe UI" panose="020B0502040204020203" pitchFamily="34" charset="0"/>
                <a:cs typeface="Segoe UI" panose="020B0502040204020203" pitchFamily="34" charset="0"/>
              </a:rPr>
              <a:t>startproject</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demoProject</a:t>
            </a:r>
            <a:r>
              <a:rPr lang="en-US" sz="1400" dirty="0">
                <a:latin typeface="Segoe UI" panose="020B0502040204020203" pitchFamily="34" charset="0"/>
                <a:cs typeface="Segoe UI" panose="020B0502040204020203" pitchFamily="34" charset="0"/>
              </a:rPr>
              <a:t>(project name) .</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venv</a:t>
            </a:r>
            <a:r>
              <a:rPr lang="en-US" sz="1400" b="1" dirty="0">
                <a:latin typeface="Segoe UI" panose="020B0502040204020203" pitchFamily="34" charset="0"/>
                <a:cs typeface="Segoe UI" panose="020B0502040204020203" pitchFamily="34" charset="0"/>
              </a:rPr>
              <a:t>) C:\Users\ER-RPJ\Desktop\Demo Project&gt;</a:t>
            </a:r>
            <a:r>
              <a:rPr lang="en-US" sz="1400" b="1" dirty="0" err="1">
                <a:latin typeface="Segoe UI" panose="020B0502040204020203" pitchFamily="34" charset="0"/>
                <a:cs typeface="Segoe UI" panose="020B0502040204020203" pitchFamily="34" charset="0"/>
              </a:rPr>
              <a:t>django</a:t>
            </a:r>
            <a:r>
              <a:rPr lang="en-US" sz="1400" b="1" dirty="0">
                <a:latin typeface="Segoe UI" panose="020B0502040204020203" pitchFamily="34" charset="0"/>
                <a:cs typeface="Segoe UI" panose="020B0502040204020203" pitchFamily="34" charset="0"/>
              </a:rPr>
              <a:t>-admin </a:t>
            </a:r>
            <a:r>
              <a:rPr lang="en-US" sz="1400" b="1" dirty="0" err="1">
                <a:latin typeface="Segoe UI" panose="020B0502040204020203" pitchFamily="34" charset="0"/>
                <a:cs typeface="Segoe UI" panose="020B0502040204020203" pitchFamily="34" charset="0"/>
              </a:rPr>
              <a:t>startproject</a:t>
            </a:r>
            <a:r>
              <a:rPr lang="en-US" sz="1400" b="1" dirty="0">
                <a:latin typeface="Segoe UI" panose="020B0502040204020203" pitchFamily="34" charset="0"/>
                <a:cs typeface="Segoe UI" panose="020B0502040204020203" pitchFamily="34" charset="0"/>
              </a:rPr>
              <a:t> </a:t>
            </a:r>
            <a:r>
              <a:rPr lang="en-US" sz="1400" b="1" dirty="0" err="1">
                <a:latin typeface="Segoe UI" panose="020B0502040204020203" pitchFamily="34" charset="0"/>
                <a:cs typeface="Segoe UI" panose="020B0502040204020203" pitchFamily="34" charset="0"/>
              </a:rPr>
              <a:t>demoProject</a:t>
            </a:r>
            <a:r>
              <a:rPr lang="en-US" sz="1400" b="1" dirty="0">
                <a:latin typeface="Segoe UI" panose="020B0502040204020203" pitchFamily="34" charset="0"/>
                <a:cs typeface="Segoe UI" panose="020B0502040204020203" pitchFamily="34" charset="0"/>
              </a:rPr>
              <a:t>  . </a:t>
            </a:r>
            <a:r>
              <a:rPr lang="en-US" sz="1400" dirty="0">
                <a:latin typeface="Segoe UI" panose="020B0502040204020203" pitchFamily="34" charset="0"/>
                <a:cs typeface="Segoe UI" panose="020B0502040204020203" pitchFamily="34" charset="0"/>
              </a:rPr>
              <a:t>)</a:t>
            </a:r>
          </a:p>
          <a:p>
            <a:pPr marL="0" indent="0">
              <a:spcAft>
                <a:spcPts val="2000"/>
              </a:spcAft>
              <a:buNone/>
            </a:pPr>
            <a:r>
              <a:rPr lang="en-US" sz="1400" dirty="0">
                <a:latin typeface="Segoe UI" panose="020B0502040204020203" pitchFamily="34" charset="0"/>
                <a:cs typeface="Segoe UI" panose="020B0502040204020203" pitchFamily="34" charset="0"/>
              </a:rPr>
              <a:t>Run the python development server using &gt; python manage.py </a:t>
            </a:r>
            <a:r>
              <a:rPr lang="en-US" sz="1400" dirty="0" err="1">
                <a:latin typeface="Segoe UI" panose="020B0502040204020203" pitchFamily="34" charset="0"/>
                <a:cs typeface="Segoe UI" panose="020B0502040204020203" pitchFamily="34" charset="0"/>
              </a:rPr>
              <a:t>runserver</a:t>
            </a:r>
            <a:r>
              <a:rPr lang="en-US" sz="1400" dirty="0">
                <a:latin typeface="Segoe UI" panose="020B0502040204020203" pitchFamily="34" charset="0"/>
                <a:cs typeface="Segoe UI" panose="020B0502040204020203" pitchFamily="34" charset="0"/>
              </a:rPr>
              <a:t> ( </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venv</a:t>
            </a:r>
            <a:r>
              <a:rPr lang="en-US" sz="1400" b="1" dirty="0">
                <a:latin typeface="Segoe UI" panose="020B0502040204020203" pitchFamily="34" charset="0"/>
                <a:cs typeface="Segoe UI" panose="020B0502040204020203" pitchFamily="34" charset="0"/>
              </a:rPr>
              <a:t>) C:\Users\ER-RPJ\Desktop\Demo Project&gt;python manage.py </a:t>
            </a:r>
            <a:r>
              <a:rPr lang="en-US" sz="1400" b="1" dirty="0" err="1">
                <a:latin typeface="Segoe UI" panose="020B0502040204020203" pitchFamily="34" charset="0"/>
                <a:cs typeface="Segoe UI" panose="020B0502040204020203" pitchFamily="34" charset="0"/>
              </a:rPr>
              <a:t>runserver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t>
            </a:r>
          </a:p>
          <a:p>
            <a:pPr marL="0" indent="0">
              <a:spcAft>
                <a:spcPts val="2000"/>
              </a:spcAft>
              <a:buNone/>
            </a:pPr>
            <a:r>
              <a:rPr lang="en-US" sz="1400" dirty="0">
                <a:latin typeface="Segoe UI" panose="020B0502040204020203" pitchFamily="34" charset="0"/>
                <a:cs typeface="Segoe UI" panose="020B0502040204020203" pitchFamily="34" charset="0"/>
              </a:rPr>
              <a:t>Create Python app in Python project &gt; python manage.py </a:t>
            </a:r>
            <a:r>
              <a:rPr lang="en-US" sz="1400" dirty="0" err="1">
                <a:latin typeface="Segoe UI" panose="020B0502040204020203" pitchFamily="34" charset="0"/>
                <a:cs typeface="Segoe UI" panose="020B0502040204020203" pitchFamily="34" charset="0"/>
              </a:rPr>
              <a:t>startapp</a:t>
            </a:r>
            <a:r>
              <a:rPr lang="en-US" sz="1400" dirty="0">
                <a:latin typeface="Segoe UI" panose="020B0502040204020203" pitchFamily="34" charset="0"/>
                <a:cs typeface="Segoe UI" panose="020B0502040204020203" pitchFamily="34" charset="0"/>
              </a:rPr>
              <a:t> main ( </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venv</a:t>
            </a:r>
            <a:r>
              <a:rPr lang="en-US" sz="1400" b="1" dirty="0">
                <a:latin typeface="Segoe UI" panose="020B0502040204020203" pitchFamily="34" charset="0"/>
                <a:cs typeface="Segoe UI" panose="020B0502040204020203" pitchFamily="34" charset="0"/>
              </a:rPr>
              <a:t>) C:\Users\ER-RPJ\Desktop\Demo Project&gt;python manage.py </a:t>
            </a:r>
            <a:r>
              <a:rPr lang="en-US" sz="1400" b="1" dirty="0" err="1">
                <a:latin typeface="Segoe UI" panose="020B0502040204020203" pitchFamily="34" charset="0"/>
                <a:cs typeface="Segoe UI" panose="020B0502040204020203" pitchFamily="34" charset="0"/>
              </a:rPr>
              <a:t>startapp</a:t>
            </a:r>
            <a:r>
              <a:rPr lang="en-US" sz="1400" b="1" dirty="0">
                <a:latin typeface="Segoe UI" panose="020B0502040204020203" pitchFamily="34" charset="0"/>
                <a:cs typeface="Segoe UI" panose="020B0502040204020203" pitchFamily="34" charset="0"/>
              </a:rPr>
              <a:t> main </a:t>
            </a:r>
            <a:r>
              <a:rPr lang="en-US" sz="1400" dirty="0">
                <a:latin typeface="Segoe UI" panose="020B0502040204020203" pitchFamily="34" charset="0"/>
                <a:cs typeface="Segoe UI" panose="020B0502040204020203" pitchFamily="34" charset="0"/>
              </a:rPr>
              <a:t>)</a:t>
            </a:r>
          </a:p>
          <a:p>
            <a:pPr marL="0" indent="0">
              <a:spcAft>
                <a:spcPts val="2000"/>
              </a:spcAft>
              <a:buNone/>
            </a:pPr>
            <a:endParaRPr lang="en-US" sz="1400" dirty="0">
              <a:latin typeface="Segoe UI" panose="020B0502040204020203" pitchFamily="34" charset="0"/>
              <a:cs typeface="Segoe UI" panose="020B0502040204020203" pitchFamily="34" charset="0"/>
            </a:endParaRPr>
          </a:p>
          <a:p>
            <a:pPr marL="0" indent="0">
              <a:spcAft>
                <a:spcPts val="2000"/>
              </a:spcAft>
              <a:buNone/>
            </a:pPr>
            <a:endParaRPr lang="en-US" sz="1400" dirty="0">
              <a:latin typeface="Segoe UI" panose="020B0502040204020203" pitchFamily="34" charset="0"/>
              <a:cs typeface="Segoe UI" panose="020B0502040204020203" pitchFamily="34" charset="0"/>
            </a:endParaRPr>
          </a:p>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200" dirty="0">
                <a:latin typeface="Segoe UI" panose="020B0502040204020203" pitchFamily="34" charset="0"/>
                <a:cs typeface="Segoe UI" panose="020B0502040204020203" pitchFamily="34" charset="0"/>
              </a:rPr>
              <a:t>pip install Django</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200" dirty="0" err="1">
                <a:latin typeface="Segoe UI" panose="020B0502040204020203" pitchFamily="34" charset="0"/>
                <a:cs typeface="Segoe UI" panose="020B0502040204020203" pitchFamily="34" charset="0"/>
              </a:rPr>
              <a:t>django</a:t>
            </a:r>
            <a:r>
              <a:rPr lang="en-US" sz="1200" dirty="0">
                <a:latin typeface="Segoe UI" panose="020B0502040204020203" pitchFamily="34" charset="0"/>
                <a:cs typeface="Segoe UI" panose="020B0502040204020203" pitchFamily="34" charset="0"/>
              </a:rPr>
              <a:t>-admin </a:t>
            </a:r>
            <a:r>
              <a:rPr lang="en-US" sz="1200" dirty="0" err="1">
                <a:latin typeface="Segoe UI" panose="020B0502040204020203" pitchFamily="34" charset="0"/>
                <a:cs typeface="Segoe UI" panose="020B0502040204020203" pitchFamily="34" charset="0"/>
              </a:rPr>
              <a:t>startproject</a:t>
            </a:r>
            <a:r>
              <a:rPr lang="en-US" sz="1200" dirty="0">
                <a:latin typeface="Segoe UI" panose="020B0502040204020203" pitchFamily="34" charset="0"/>
                <a:cs typeface="Segoe UI" panose="020B0502040204020203" pitchFamily="34" charset="0"/>
              </a:rPr>
              <a:t> your project name .</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sz="1200" dirty="0">
                <a:latin typeface="Segoe UI" panose="020B0502040204020203" pitchFamily="34" charset="0"/>
                <a:cs typeface="Segoe UI" panose="020B0502040204020203" pitchFamily="34" charset="0"/>
              </a:rPr>
              <a:t>python manage.py </a:t>
            </a:r>
            <a:r>
              <a:rPr lang="en-US" sz="1200" dirty="0" err="1">
                <a:latin typeface="Segoe UI" panose="020B0502040204020203" pitchFamily="34" charset="0"/>
                <a:cs typeface="Segoe UI" panose="020B0502040204020203" pitchFamily="34" charset="0"/>
              </a:rPr>
              <a:t>runserver</a:t>
            </a:r>
            <a:endParaRPr lang="en-US" dirty="0">
              <a:solidFill>
                <a:prstClr val="black">
                  <a:lumMod val="75000"/>
                  <a:lumOff val="25000"/>
                </a:prstClr>
              </a:solidFill>
            </a:endParaRPr>
          </a:p>
        </p:txBody>
      </p:sp>
      <p:pic>
        <p:nvPicPr>
          <p:cNvPr id="3" name="Picture 2">
            <a:extLst>
              <a:ext uri="{FF2B5EF4-FFF2-40B4-BE49-F238E27FC236}">
                <a16:creationId xmlns:a16="http://schemas.microsoft.com/office/drawing/2014/main" id="{2B574AFB-C998-9BD8-DC22-EB58C6222EE3}"/>
              </a:ext>
            </a:extLst>
          </p:cNvPr>
          <p:cNvPicPr>
            <a:picLocks noChangeAspect="1"/>
          </p:cNvPicPr>
          <p:nvPr/>
        </p:nvPicPr>
        <p:blipFill>
          <a:blip r:embed="rId2"/>
          <a:stretch>
            <a:fillRect/>
          </a:stretch>
        </p:blipFill>
        <p:spPr>
          <a:xfrm>
            <a:off x="6714309" y="1454331"/>
            <a:ext cx="5222563" cy="3254782"/>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01CC-C092-85A8-C45F-000A17388465}"/>
              </a:ext>
            </a:extLst>
          </p:cNvPr>
          <p:cNvSpPr>
            <a:spLocks noGrp="1"/>
          </p:cNvSpPr>
          <p:nvPr>
            <p:ph type="title"/>
          </p:nvPr>
        </p:nvSpPr>
        <p:spPr>
          <a:xfrm>
            <a:off x="521207" y="448056"/>
            <a:ext cx="8326702" cy="640080"/>
          </a:xfrm>
        </p:spPr>
        <p:txBody>
          <a:bodyPr/>
          <a:lstStyle/>
          <a:p>
            <a:r>
              <a:rPr lang="en-US" dirty="0"/>
              <a:t>Create a First App in Django project</a:t>
            </a:r>
          </a:p>
        </p:txBody>
      </p:sp>
      <p:pic>
        <p:nvPicPr>
          <p:cNvPr id="5" name="Content Placeholder 4">
            <a:extLst>
              <a:ext uri="{FF2B5EF4-FFF2-40B4-BE49-F238E27FC236}">
                <a16:creationId xmlns:a16="http://schemas.microsoft.com/office/drawing/2014/main" id="{BAD357F1-904F-AD5C-C980-04DA6476D015}"/>
              </a:ext>
            </a:extLst>
          </p:cNvPr>
          <p:cNvPicPr>
            <a:picLocks noGrp="1" noChangeAspect="1"/>
          </p:cNvPicPr>
          <p:nvPr>
            <p:ph sz="quarter" idx="10"/>
          </p:nvPr>
        </p:nvPicPr>
        <p:blipFill>
          <a:blip r:embed="rId2"/>
          <a:stretch>
            <a:fillRect/>
          </a:stretch>
        </p:blipFill>
        <p:spPr>
          <a:xfrm>
            <a:off x="6688183" y="1355380"/>
            <a:ext cx="4903923" cy="4862539"/>
          </a:xfrm>
        </p:spPr>
      </p:pic>
      <p:sp>
        <p:nvSpPr>
          <p:cNvPr id="6" name="Content Placeholder 17">
            <a:extLst>
              <a:ext uri="{FF2B5EF4-FFF2-40B4-BE49-F238E27FC236}">
                <a16:creationId xmlns:a16="http://schemas.microsoft.com/office/drawing/2014/main" id="{1FF43767-5819-AC29-6638-43ED78D3B885}"/>
              </a:ext>
            </a:extLst>
          </p:cNvPr>
          <p:cNvSpPr txBox="1">
            <a:spLocks/>
          </p:cNvSpPr>
          <p:nvPr/>
        </p:nvSpPr>
        <p:spPr>
          <a:xfrm>
            <a:off x="541609" y="1296100"/>
            <a:ext cx="6146574" cy="107263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dirty="0">
                <a:latin typeface="Segoe UI" panose="020B0502040204020203" pitchFamily="34" charset="0"/>
                <a:cs typeface="Segoe UI" panose="020B0502040204020203" pitchFamily="34" charset="0"/>
              </a:rPr>
              <a:t>Go to the </a:t>
            </a:r>
            <a:r>
              <a:rPr lang="en-US" sz="1600" dirty="0" err="1">
                <a:latin typeface="Segoe UI" panose="020B0502040204020203" pitchFamily="34" charset="0"/>
                <a:cs typeface="Segoe UI" panose="020B0502040204020203" pitchFamily="34" charset="0"/>
              </a:rPr>
              <a:t>cmd</a:t>
            </a:r>
            <a:r>
              <a:rPr lang="en-US" sz="1600" dirty="0">
                <a:latin typeface="Segoe UI" panose="020B0502040204020203" pitchFamily="34" charset="0"/>
                <a:cs typeface="Segoe UI" panose="020B0502040204020203" pitchFamily="34" charset="0"/>
              </a:rPr>
              <a:t> prompt type &gt;</a:t>
            </a:r>
            <a:r>
              <a:rPr lang="en-US" sz="1600" b="1" dirty="0">
                <a:latin typeface="Segoe UI" panose="020B0502040204020203" pitchFamily="34" charset="0"/>
                <a:cs typeface="Segoe UI" panose="020B0502040204020203" pitchFamily="34" charset="0"/>
              </a:rPr>
              <a:t>python manage.py </a:t>
            </a:r>
            <a:r>
              <a:rPr lang="en-US" sz="1600" b="1" dirty="0" err="1">
                <a:latin typeface="Segoe UI" panose="020B0502040204020203" pitchFamily="34" charset="0"/>
                <a:cs typeface="Segoe UI" panose="020B0502040204020203" pitchFamily="34" charset="0"/>
              </a:rPr>
              <a:t>startapp</a:t>
            </a:r>
            <a:r>
              <a:rPr lang="en-US" sz="1600" b="1" dirty="0">
                <a:latin typeface="Segoe UI" panose="020B0502040204020203" pitchFamily="34" charset="0"/>
                <a:cs typeface="Segoe UI" panose="020B0502040204020203" pitchFamily="34" charset="0"/>
              </a:rPr>
              <a:t> main </a:t>
            </a:r>
            <a:r>
              <a:rPr lang="en-US" sz="1600" dirty="0">
                <a:latin typeface="Segoe UI" panose="020B0502040204020203" pitchFamily="34" charset="0"/>
                <a:cs typeface="Segoe UI" panose="020B0502040204020203" pitchFamily="34" charset="0"/>
              </a:rPr>
              <a:t>(your app name) command</a:t>
            </a:r>
          </a:p>
          <a:p>
            <a:pPr marL="0" indent="0">
              <a:spcAft>
                <a:spcPts val="2000"/>
              </a:spcAft>
              <a:buNone/>
            </a:pPr>
            <a:endParaRPr lang="en-US" sz="1600" dirty="0">
              <a:latin typeface="Segoe UI" panose="020B0502040204020203" pitchFamily="34" charset="0"/>
              <a:cs typeface="Segoe UI" panose="020B0502040204020203" pitchFamily="34" charset="0"/>
            </a:endParaRPr>
          </a:p>
          <a:p>
            <a:pPr marL="0" indent="0">
              <a:spcAft>
                <a:spcPts val="2000"/>
              </a:spcAft>
              <a:buNone/>
            </a:pPr>
            <a:endParaRPr lang="en-US" sz="16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3E84E196-1155-D1D1-365A-921A34252E9E}"/>
              </a:ext>
            </a:extLst>
          </p:cNvPr>
          <p:cNvPicPr>
            <a:picLocks noChangeAspect="1"/>
          </p:cNvPicPr>
          <p:nvPr/>
        </p:nvPicPr>
        <p:blipFill>
          <a:blip r:embed="rId3"/>
          <a:stretch>
            <a:fillRect/>
          </a:stretch>
        </p:blipFill>
        <p:spPr>
          <a:xfrm>
            <a:off x="-725972" y="2008652"/>
            <a:ext cx="3756556" cy="2840695"/>
          </a:xfrm>
          <a:prstGeom prst="rect">
            <a:avLst/>
          </a:prstGeom>
        </p:spPr>
      </p:pic>
      <p:cxnSp>
        <p:nvCxnSpPr>
          <p:cNvPr id="14" name="Straight Arrow Connector 13">
            <a:extLst>
              <a:ext uri="{FF2B5EF4-FFF2-40B4-BE49-F238E27FC236}">
                <a16:creationId xmlns:a16="http://schemas.microsoft.com/office/drawing/2014/main" id="{8FC676C9-96BA-D702-531E-D6BC953AB2A3}"/>
              </a:ext>
            </a:extLst>
          </p:cNvPr>
          <p:cNvCxnSpPr>
            <a:cxnSpLocks/>
          </p:cNvCxnSpPr>
          <p:nvPr/>
        </p:nvCxnSpPr>
        <p:spPr>
          <a:xfrm flipH="1" flipV="1">
            <a:off x="1088571" y="3126377"/>
            <a:ext cx="2272938" cy="66027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7" name="Picture 16">
            <a:extLst>
              <a:ext uri="{FF2B5EF4-FFF2-40B4-BE49-F238E27FC236}">
                <a16:creationId xmlns:a16="http://schemas.microsoft.com/office/drawing/2014/main" id="{0D57C0EE-036C-3731-C2F7-5408DCB1085D}"/>
              </a:ext>
            </a:extLst>
          </p:cNvPr>
          <p:cNvPicPr>
            <a:picLocks noChangeAspect="1"/>
          </p:cNvPicPr>
          <p:nvPr/>
        </p:nvPicPr>
        <p:blipFill>
          <a:blip r:embed="rId4"/>
          <a:stretch>
            <a:fillRect/>
          </a:stretch>
        </p:blipFill>
        <p:spPr>
          <a:xfrm>
            <a:off x="385286" y="5131465"/>
            <a:ext cx="6178868" cy="1066855"/>
          </a:xfrm>
          <a:prstGeom prst="rect">
            <a:avLst/>
          </a:prstGeom>
        </p:spPr>
      </p:pic>
    </p:spTree>
    <p:extLst>
      <p:ext uri="{BB962C8B-B14F-4D97-AF65-F5344CB8AC3E}">
        <p14:creationId xmlns:p14="http://schemas.microsoft.com/office/powerpoint/2010/main" val="1775208586"/>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documentManagement/type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{E8E04FC3-8CA0-431F-B26B-31270A8220DB}tf10001108_win32</Template>
  <TotalTime>726</TotalTime>
  <Words>1602</Words>
  <Application>Microsoft Office PowerPoint</Application>
  <PresentationFormat>Widescreen</PresentationFormat>
  <Paragraphs>265</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Google Sans</vt:lpstr>
      <vt:lpstr>inherit</vt:lpstr>
      <vt:lpstr>Mangal</vt:lpstr>
      <vt:lpstr>Segoe UI</vt:lpstr>
      <vt:lpstr>Segoe UI Light</vt:lpstr>
      <vt:lpstr>Segoe UI Semibold</vt:lpstr>
      <vt:lpstr>Segoe WPC</vt:lpstr>
      <vt:lpstr>Verdana</vt:lpstr>
      <vt:lpstr>Custom</vt:lpstr>
      <vt:lpstr>Full stack web development</vt:lpstr>
      <vt:lpstr>What is full stack web development ?</vt:lpstr>
      <vt:lpstr>What is Computer Programming ?</vt:lpstr>
      <vt:lpstr>What is Python ? Why Developer use Python ?</vt:lpstr>
      <vt:lpstr>What is Django Framework ?</vt:lpstr>
      <vt:lpstr>How to Create first Python Django Project ?</vt:lpstr>
      <vt:lpstr>Virtual environment</vt:lpstr>
      <vt:lpstr>Install Django</vt:lpstr>
      <vt:lpstr>Create a First App in Django project</vt:lpstr>
      <vt:lpstr>Class based view in non-separate Urls / project based urls</vt:lpstr>
      <vt:lpstr>PowerPoint Presentation</vt:lpstr>
      <vt:lpstr>If you want function based view in non-separate Urls / project based urls</vt:lpstr>
      <vt:lpstr>PowerPoint Presentation</vt:lpstr>
      <vt:lpstr>Stape 1 :- Class based view with separate Urls / App based urls</vt:lpstr>
      <vt:lpstr>Stape 2:-  Inside templates folder </vt:lpstr>
      <vt:lpstr>Stape :- 3 Inside main app folder , In views.py file</vt:lpstr>
      <vt:lpstr>Stape :- 4 Create a urls.py file in main app folder</vt:lpstr>
      <vt:lpstr>Stape :- 5 Include main app folder urls.py in demo base project urls.py</vt:lpstr>
      <vt:lpstr>Stape:- 6 Install main app folder in settings.py file</vt:lpstr>
      <vt:lpstr>Run the python Server python manage.py runserver</vt:lpstr>
      <vt:lpstr>Dynamic Web Development (Model based ) Design a data base</vt:lpstr>
      <vt:lpstr>Migrations and Migrate model database</vt:lpstr>
      <vt:lpstr>Add a Category Data table in Admin Site</vt:lpstr>
      <vt:lpstr>Create A superuser for admin panel</vt:lpstr>
      <vt:lpstr>Login Admin panel using username and password, which you created</vt:lpstr>
      <vt:lpstr>After login Admin Panel</vt:lpstr>
      <vt:lpstr>Retrieve Data from Categories table to index.htmp file (home Page) </vt:lpstr>
      <vt:lpstr>In index.html file</vt:lpstr>
      <vt:lpstr>Output in Homepage</vt:lpstr>
      <vt:lpstr>Create Product Table</vt:lpstr>
      <vt:lpstr>After create Product model table Make Migrations and Migrate</vt:lpstr>
      <vt:lpstr>Register Product table in Admin site</vt:lpstr>
      <vt:lpstr>Media Directory, Static file setup in settings.py file</vt:lpstr>
      <vt:lpstr>In Base project folder in urls.py file</vt:lpstr>
      <vt:lpstr>Retrieve Product from models in home page</vt:lpstr>
      <vt:lpstr>Product Display in index.html</vt:lpstr>
      <vt:lpstr>For loop in html file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prasad joshi</dc:creator>
  <cp:keywords/>
  <cp:lastModifiedBy>Ram prasad joshi</cp:lastModifiedBy>
  <cp:revision>312</cp:revision>
  <dcterms:created xsi:type="dcterms:W3CDTF">2024-07-16T15:53:41Z</dcterms:created>
  <dcterms:modified xsi:type="dcterms:W3CDTF">2024-08-06T04:40:45Z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