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79f71e87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79f71e87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9f71e87d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9f71e87d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9f71e87db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79f71e87db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78d775170a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78d775170a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78d775170a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78d775170a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8d775170a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8d775170a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8d775170a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78d775170a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78d775170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78d775170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8d775170a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8d775170a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8d775170a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8d775170a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9f71e87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9f71e87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9f71e87d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9f71e87d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052A4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4100" y="1760538"/>
            <a:ext cx="59391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500"/>
              <a:buFont typeface="Arial"/>
              <a:buNone/>
              <a:defRPr b="1" i="0" sz="25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Calibri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FC5E8"/>
              </a:buClr>
              <a:buSzPts val="2300"/>
              <a:buFont typeface="Arial"/>
              <a:buNone/>
              <a:defRPr b="0" i="0" sz="23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394100" y="4677750"/>
            <a:ext cx="209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9FC5E8"/>
                </a:solidFill>
              </a:rPr>
              <a:t>http://www.lerobotics.lk/</a:t>
            </a:r>
            <a:endParaRPr b="1" i="0" sz="1400" u="none" cap="none" strike="noStrike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9207" y="4453650"/>
            <a:ext cx="1456715" cy="439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2488100" y="3918700"/>
            <a:ext cx="193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Engineer In-Charge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Miss. J.A.L. Jayasinghe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94100" y="2453950"/>
            <a:ext cx="491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Bimalka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(Former Engineering Intern)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394100" y="410488"/>
            <a:ext cx="60513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In18-IT-EN3992 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Industrial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394100" y="3918700"/>
            <a:ext cx="202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By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</a:t>
            </a: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J.A.K.S. Jayasinghe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2"/>
          <p:cNvGrpSpPr/>
          <p:nvPr/>
        </p:nvGrpSpPr>
        <p:grpSpPr>
          <a:xfrm>
            <a:off x="5545625" y="628300"/>
            <a:ext cx="3290400" cy="3290400"/>
            <a:chOff x="5545625" y="628300"/>
            <a:chExt cx="3290400" cy="3290400"/>
          </a:xfrm>
        </p:grpSpPr>
        <p:sp>
          <p:nvSpPr>
            <p:cNvPr id="19" name="Google Shape;19;p2"/>
            <p:cNvSpPr/>
            <p:nvPr/>
          </p:nvSpPr>
          <p:spPr>
            <a:xfrm>
              <a:off x="5545625" y="628300"/>
              <a:ext cx="3290400" cy="3290400"/>
            </a:xfrm>
            <a:prstGeom prst="ellipse">
              <a:avLst/>
            </a:prstGeom>
            <a:solidFill>
              <a:srgbClr val="C9DAF8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5237" y="1477438"/>
              <a:ext cx="2631174" cy="1592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bde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58778" y="951311"/>
            <a:ext cx="8461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 Slide" showMasterSp="0">
  <p:cSld name="Thank You Option 1">
    <p:bg>
      <p:bgPr>
        <a:solidFill>
          <a:srgbClr val="052A4C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358775" y="3353850"/>
            <a:ext cx="7758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9FC5E8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58775" y="2536900"/>
            <a:ext cx="81438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Calibri"/>
              <a:buNone/>
              <a:defRPr b="1" i="0" sz="5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9pPr>
          </a:lstStyle>
          <a:p/>
        </p:txBody>
      </p:sp>
      <p:sp>
        <p:nvSpPr>
          <p:cNvPr id="28" name="Google Shape;28;p4"/>
          <p:cNvSpPr txBox="1"/>
          <p:nvPr/>
        </p:nvSpPr>
        <p:spPr>
          <a:xfrm>
            <a:off x="394100" y="4756675"/>
            <a:ext cx="209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9FC5E8"/>
                </a:solidFill>
              </a:rPr>
              <a:t>http://www.lerobotics.lk/</a:t>
            </a:r>
            <a:endParaRPr b="1" i="0" sz="1400" u="none" cap="none" strike="noStrike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ustom Content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 showMasterSp="0">
  <p:cSld name="Title Slide_1">
    <p:bg>
      <p:bgPr>
        <a:solidFill>
          <a:srgbClr val="052A4C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/>
        </p:nvSpPr>
        <p:spPr>
          <a:xfrm>
            <a:off x="2469300" y="2110050"/>
            <a:ext cx="420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394099" y="3047950"/>
            <a:ext cx="3350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Bimalka </a:t>
            </a:r>
            <a:r>
              <a:rPr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Piyaruwan Thalagala</a:t>
            </a:r>
            <a:endParaRPr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Thalagala B P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180631J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t:</a:t>
            </a:r>
            <a:r>
              <a:rPr b="0" i="0" lang="e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+94 75 029 6594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e: </a:t>
            </a: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bimalkapiyaruwan1998322@gmail.com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394100" y="4677750"/>
            <a:ext cx="209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9FC5E8"/>
                </a:solidFill>
              </a:rPr>
              <a:t>http://www.lerobotics.lk/</a:t>
            </a:r>
            <a:endParaRPr b="1" i="0" sz="1400" u="none" cap="none" strike="noStrike">
              <a:solidFill>
                <a:srgbClr val="9FC5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9207" y="4453650"/>
            <a:ext cx="1456715" cy="43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 Background">
  <p:cSld name="Title and Content Black Background">
    <p:bg>
      <p:bgPr>
        <a:solidFill>
          <a:srgbClr val="052A4C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58778" y="951311"/>
            <a:ext cx="8461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FC5E8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ustom Content Dark">
  <p:cSld name="Title Only Black Background">
    <p:bg>
      <p:bgPr>
        <a:solidFill>
          <a:srgbClr val="052A4C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3600"/>
              <a:buFont typeface="Calibri"/>
              <a:buNone/>
              <a:defRPr b="1" i="0" sz="3600" u="none" cap="none" strike="noStrike">
                <a:solidFill>
                  <a:srgbClr val="9FC5E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16300" y="205975"/>
            <a:ext cx="903975" cy="54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" id="6" name="Google Shape;6;p1"/>
          <p:cNvSpPr/>
          <p:nvPr/>
        </p:nvSpPr>
        <p:spPr>
          <a:xfrm>
            <a:off x="0" y="4732000"/>
            <a:ext cx="9144000" cy="4164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58778" y="951311"/>
            <a:ext cx="8461500" cy="3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/>
        </p:nvSpPr>
        <p:spPr>
          <a:xfrm>
            <a:off x="358775" y="4755550"/>
            <a:ext cx="64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052A4C"/>
                </a:solidFill>
                <a:latin typeface="Calibri"/>
                <a:ea typeface="Calibri"/>
                <a:cs typeface="Calibri"/>
                <a:sym typeface="Calibri"/>
              </a:rPr>
              <a:t>In18-IT-EN3992 Industrial Training | L.E. Robotics (Pvt.) Ltd. | Bimalka | Former Engineering Intern</a:t>
            </a:r>
            <a:endParaRPr b="1" i="0" sz="1200" u="none" cap="none" strike="noStrike">
              <a:solidFill>
                <a:srgbClr val="052A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394100" y="1760538"/>
            <a:ext cx="5939100" cy="43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 </a:t>
            </a:r>
            <a:r>
              <a:rPr lang="en"/>
              <a:t>L.E. Robotics (Pvt.) Ltd.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 Skills Development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58775" y="951300"/>
            <a:ext cx="8461500" cy="38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2000">
                <a:solidFill>
                  <a:srgbClr val="FF0000"/>
                </a:solidFill>
              </a:rPr>
              <a:t>Learning a new technical skill is not a big deal</a:t>
            </a:r>
            <a:r>
              <a:rPr lang="en" sz="2000"/>
              <a:t> with the advancements in technology as everything is available at the fingertip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However, </a:t>
            </a:r>
            <a:r>
              <a:rPr lang="en" sz="2000">
                <a:solidFill>
                  <a:srgbClr val="FF0000"/>
                </a:solidFill>
              </a:rPr>
              <a:t>mastering a soft skill is much harder and takes time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LE Robotics Pvt. Ltd. was absolutely an ideal place to improve existing soft skills as well as to learn a new set of soft skills</a:t>
            </a:r>
            <a:endParaRPr sz="20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Problem-solving: </a:t>
            </a:r>
            <a:r>
              <a:rPr i="1" lang="en" sz="1700"/>
              <a:t>exposure to the world of  ‘Research publications’,</a:t>
            </a:r>
            <a:r>
              <a:rPr i="1" lang="en" sz="1700"/>
              <a:t> exposure to entire prototype development process (idea generation, research, planning and prototyping)</a:t>
            </a:r>
            <a:endParaRPr i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Adaptability: </a:t>
            </a:r>
            <a:r>
              <a:rPr i="1" lang="en" sz="1600"/>
              <a:t>Companies and working environments are different from one another,  have to deal with human beings with diverse mindsets</a:t>
            </a:r>
            <a:endParaRPr i="1" sz="8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Time management:</a:t>
            </a:r>
            <a:r>
              <a:rPr lang="en" sz="1700"/>
              <a:t> </a:t>
            </a:r>
            <a:r>
              <a:rPr i="1" lang="en" sz="1600"/>
              <a:t>Proper planning and organization of the assigned tasks depending on their priority, knowledge of modern tools was also a plus point</a:t>
            </a:r>
            <a:endParaRPr i="1" sz="16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Professional work ethic:</a:t>
            </a:r>
            <a:r>
              <a:rPr lang="en" sz="1700"/>
              <a:t> </a:t>
            </a:r>
            <a:r>
              <a:rPr i="1" lang="en" sz="1600"/>
              <a:t>Punctuality, Trustworthiness and obeying the NDAs, Respect the </a:t>
            </a:r>
            <a:r>
              <a:rPr i="1" lang="en" sz="1600"/>
              <a:t>Intellectual</a:t>
            </a:r>
            <a:r>
              <a:rPr i="1" lang="en" sz="1600"/>
              <a:t> Property (IP) of others</a:t>
            </a:r>
            <a:endParaRPr i="1" sz="16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" sz="1700"/>
              <a:t>Communication :</a:t>
            </a:r>
            <a:r>
              <a:rPr lang="en" sz="1700"/>
              <a:t> </a:t>
            </a:r>
            <a:r>
              <a:rPr i="1" lang="en" sz="1600"/>
              <a:t>project demonstrations, various presentations and technical documentation preparations</a:t>
            </a:r>
            <a:endParaRPr i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</a:t>
            </a:r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>
            <a:off x="528226" y="3755775"/>
            <a:ext cx="8087548" cy="820700"/>
            <a:chOff x="1431325" y="2473835"/>
            <a:chExt cx="6566700" cy="670506"/>
          </a:xfrm>
        </p:grpSpPr>
        <p:sp>
          <p:nvSpPr>
            <p:cNvPr id="120" name="Google Shape;120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5209884" y="2473835"/>
              <a:ext cx="24780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Below the average GPA in the department! (LOL)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2744676" y="2473835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Slow product development speed in a fast moving industry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26" name="Google Shape;126;p19"/>
          <p:cNvGrpSpPr/>
          <p:nvPr/>
        </p:nvGrpSpPr>
        <p:grpSpPr>
          <a:xfrm>
            <a:off x="528226" y="2921890"/>
            <a:ext cx="8087548" cy="820692"/>
            <a:chOff x="1431325" y="2473842"/>
            <a:chExt cx="6566700" cy="6705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 txBox="1"/>
            <p:nvPr/>
          </p:nvSpPr>
          <p:spPr>
            <a:xfrm>
              <a:off x="5209885" y="2473850"/>
              <a:ext cx="25722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Industrial automation is a fast growing field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Professionals with both AI and Embedded Systems Engineering knowledge have a higher demand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9"/>
            <p:cNvSpPr txBox="1"/>
            <p:nvPr/>
          </p:nvSpPr>
          <p:spPr>
            <a:xfrm>
              <a:off x="2744676" y="2473850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Industrial automation is a fast growing field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Very few competitors in the market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2" name="Google Shape;132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33" name="Google Shape;133;p19"/>
          <p:cNvGrpSpPr/>
          <p:nvPr/>
        </p:nvGrpSpPr>
        <p:grpSpPr>
          <a:xfrm>
            <a:off x="528226" y="1254100"/>
            <a:ext cx="8087548" cy="820695"/>
            <a:chOff x="1431325" y="2473839"/>
            <a:chExt cx="6566700" cy="670503"/>
          </a:xfrm>
        </p:grpSpPr>
        <p:sp>
          <p:nvSpPr>
            <p:cNvPr id="134" name="Google Shape;134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5209885" y="2473839"/>
              <a:ext cx="27258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work under minimum supervision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team player with critical thinking abilities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Fast learner who learns as needed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9"/>
            <p:cNvSpPr txBox="1"/>
            <p:nvPr/>
          </p:nvSpPr>
          <p:spPr>
            <a:xfrm>
              <a:off x="2744676" y="2473839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Great vision towards “Made in Sri Lanka”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Decades of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experience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in the industry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R&amp;D of very advanced technologies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9" name="Google Shape;139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140" name="Google Shape;140;p19"/>
          <p:cNvGrpSpPr/>
          <p:nvPr/>
        </p:nvGrpSpPr>
        <p:grpSpPr>
          <a:xfrm>
            <a:off x="528226" y="2087997"/>
            <a:ext cx="8087548" cy="820692"/>
            <a:chOff x="1431325" y="2473842"/>
            <a:chExt cx="6566700" cy="670500"/>
          </a:xfrm>
        </p:grpSpPr>
        <p:sp>
          <p:nvSpPr>
            <p:cNvPr id="141" name="Google Shape;141;p19"/>
            <p:cNvSpPr/>
            <p:nvPr/>
          </p:nvSpPr>
          <p:spPr>
            <a:xfrm rot="-5400000">
              <a:off x="4644475" y="-209208"/>
              <a:ext cx="670500" cy="6036600"/>
            </a:xfrm>
            <a:prstGeom prst="roundRect">
              <a:avLst>
                <a:gd fmla="val 50000" name="adj"/>
              </a:avLst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9"/>
            <p:cNvSpPr txBox="1"/>
            <p:nvPr/>
          </p:nvSpPr>
          <p:spPr>
            <a:xfrm>
              <a:off x="5209884" y="2473844"/>
              <a:ext cx="24780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Underestimate myself when a new challenge is introduced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Can not tolerate any 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kind</a:t>
              </a: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of injustice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9"/>
            <p:cNvSpPr txBox="1"/>
            <p:nvPr/>
          </p:nvSpPr>
          <p:spPr>
            <a:xfrm>
              <a:off x="2744676" y="2473844"/>
              <a:ext cx="24651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Heavily depends on the interns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Well-being or the career growth of the employees was not of their concern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 rot="-5400000">
              <a:off x="1751875" y="2153292"/>
              <a:ext cx="670500" cy="1311600"/>
            </a:xfrm>
            <a:prstGeom prst="roundRect">
              <a:avLst>
                <a:gd fmla="val 50000" name="adj"/>
              </a:avLst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499580" y="2547844"/>
              <a:ext cx="522300" cy="522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6" name="Google Shape;146;p19"/>
            <p:cNvCxnSpPr/>
            <p:nvPr/>
          </p:nvCxnSpPr>
          <p:spPr>
            <a:xfrm>
              <a:off x="5209891" y="2585784"/>
              <a:ext cx="0" cy="444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147" name="Google Shape;147;p19"/>
          <p:cNvSpPr txBox="1"/>
          <p:nvPr/>
        </p:nvSpPr>
        <p:spPr>
          <a:xfrm>
            <a:off x="725828" y="1324412"/>
            <a:ext cx="4521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S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659630" y="2163369"/>
            <a:ext cx="584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W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659527" y="2959575"/>
            <a:ext cx="5847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O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94693" y="3831155"/>
            <a:ext cx="5145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Calibri"/>
                <a:ea typeface="Calibri"/>
                <a:cs typeface="Calibri"/>
                <a:sym typeface="Calibri"/>
              </a:rPr>
              <a:t>T</a:t>
            </a:r>
            <a:endParaRPr b="1"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948700" y="831800"/>
            <a:ext cx="162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781200" y="831800"/>
            <a:ext cx="162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58775" y="951300"/>
            <a:ext cx="8461500" cy="374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</a:t>
            </a:r>
            <a:r>
              <a:rPr lang="en"/>
              <a:t> whole new challenge which </a:t>
            </a:r>
            <a:r>
              <a:rPr lang="en">
                <a:solidFill>
                  <a:srgbClr val="FF0000"/>
                </a:solidFill>
              </a:rPr>
              <a:t>demanded a diverse set of technical skills as well as soft skills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An opportunity to experience my full potential as an engineering student and </a:t>
            </a:r>
            <a:r>
              <a:rPr lang="en">
                <a:solidFill>
                  <a:srgbClr val="FF0000"/>
                </a:solidFill>
              </a:rPr>
              <a:t>revealed my true calibre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one is there to spoon-feed you in the industry and one must build a mindset of </a:t>
            </a:r>
            <a:r>
              <a:rPr lang="en">
                <a:solidFill>
                  <a:srgbClr val="FF0000"/>
                </a:solidFill>
              </a:rPr>
              <a:t>working under minimum supervision</a:t>
            </a:r>
            <a:endParaRPr>
              <a:solidFill>
                <a:srgbClr val="FF00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Being a team player and completing the assigned tasks well in advance, is a must to be successful in product development in the current fast moving industry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>
                <a:solidFill>
                  <a:srgbClr val="FF0000"/>
                </a:solidFill>
              </a:rPr>
              <a:t>Inner peace matters</a:t>
            </a:r>
            <a:r>
              <a:rPr lang="en"/>
              <a:t> and one should </a:t>
            </a:r>
            <a:r>
              <a:rPr lang="en">
                <a:solidFill>
                  <a:srgbClr val="FF0000"/>
                </a:solidFill>
              </a:rPr>
              <a:t>maintain work-life balance</a:t>
            </a:r>
            <a:r>
              <a:rPr lang="en"/>
              <a:t> to be a successful professional.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723300" y="951300"/>
            <a:ext cx="8097000" cy="343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Description of the Organization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Description of Familiarization work carried out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Exposure to </a:t>
            </a:r>
            <a:r>
              <a:rPr lang="en"/>
              <a:t>O</a:t>
            </a:r>
            <a:r>
              <a:rPr lang="en"/>
              <a:t>ther Departments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Project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Hands-on Experiences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Soft Skills Development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SWOT Analysis of the Organization and Self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</a:t>
            </a:r>
            <a:r>
              <a:rPr lang="en"/>
              <a:t>Organization</a:t>
            </a:r>
            <a:endParaRPr/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3656700" y="951300"/>
            <a:ext cx="5159700" cy="361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L.E. Robotics (Pvt.) Ltd. </a:t>
            </a:r>
            <a:r>
              <a:rPr lang="en" sz="1800"/>
              <a:t>is a local R&amp;D facility located in Minuwangoda, Sri Lanka.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Offers fully customisable robotics solutions  for various automation needs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Established in 2005 by Prof. J.A.K.S. Jayasinghe who is a senior professor in ENTC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Products manufactured: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6 DOF Robots</a:t>
            </a:r>
            <a:r>
              <a:rPr lang="en" sz="1800"/>
              <a:t> - Robots with six degrees of freedom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4 DOF Robots</a:t>
            </a:r>
            <a:r>
              <a:rPr lang="en" sz="1800"/>
              <a:t> - Robots with four degrees of freedom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R&amp;D of the related technologies (servo motors and their drivers)</a:t>
            </a:r>
            <a:endParaRPr sz="1800"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875100"/>
            <a:ext cx="3136800" cy="1814653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75" y="2828575"/>
            <a:ext cx="3136801" cy="173900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Familiarization work carried out</a:t>
            </a:r>
            <a:endParaRPr/>
          </a:p>
        </p:txBody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4050500" y="845275"/>
            <a:ext cx="4769700" cy="3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Projects Assignment was done about a month prior to the commencement of internship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two project plans were offered 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we</a:t>
            </a:r>
            <a:r>
              <a:rPr lang="en"/>
              <a:t> agreed to move forward with plan A (on left)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Facility familiarization after commencement of the internship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introduction to industrial robot arm designing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machinery required for industrial robot arm designing (CNC,Lathe,…)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Non-Disclosure agreement</a:t>
            </a:r>
            <a:endParaRPr sz="2000"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75" y="845275"/>
            <a:ext cx="3563149" cy="2149649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38964" y="845275"/>
            <a:ext cx="4358700" cy="36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By title, the project that I was assigned, was “</a:t>
            </a:r>
            <a:r>
              <a:rPr i="1" lang="en" sz="2100"/>
              <a:t>Machine vision based Real-time Motion Planning for an Industrial Articulated Robot Arm”</a:t>
            </a:r>
            <a:r>
              <a:rPr lang="en" sz="2100"/>
              <a:t>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 sz="2100"/>
              <a:t>My contribution to that project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Developed an object detection framework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Developed </a:t>
            </a:r>
            <a:r>
              <a:rPr lang="en" sz="1700"/>
              <a:t>an application for camera calibration (Camera Calib. GUI)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Developed </a:t>
            </a:r>
            <a:r>
              <a:rPr lang="en" sz="1700"/>
              <a:t>an application to train an object classification model (Classifier Trainer GUI)</a:t>
            </a:r>
            <a:endParaRPr sz="17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863" y="845375"/>
            <a:ext cx="3819173" cy="357482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 Framework</a:t>
            </a:r>
            <a:endParaRPr/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4467063" y="932250"/>
            <a:ext cx="4430100" cy="34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Engineered from scratch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Developed two associated Windows GUIs (coming up next)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Capable of determining </a:t>
            </a:r>
            <a:r>
              <a:rPr lang="en" sz="1900">
                <a:solidFill>
                  <a:srgbClr val="FF0000"/>
                </a:solidFill>
              </a:rPr>
              <a:t>grasping configurations</a:t>
            </a:r>
            <a:r>
              <a:rPr lang="en" sz="1900"/>
              <a:t> (location, orientation and object class) for a given object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Implemented all the algorithms using </a:t>
            </a:r>
            <a:r>
              <a:rPr lang="en" sz="1900">
                <a:solidFill>
                  <a:srgbClr val="FF0000"/>
                </a:solidFill>
              </a:rPr>
              <a:t>C++ </a:t>
            </a:r>
            <a:r>
              <a:rPr lang="en" sz="1900"/>
              <a:t>and </a:t>
            </a:r>
            <a:r>
              <a:rPr lang="en" sz="1900">
                <a:solidFill>
                  <a:srgbClr val="FF0000"/>
                </a:solidFill>
              </a:rPr>
              <a:t>OpenCV</a:t>
            </a:r>
            <a:r>
              <a:rPr lang="en" sz="1900"/>
              <a:t> (traditional Computer Vision approach)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Documented working </a:t>
            </a:r>
            <a:r>
              <a:rPr lang="en" sz="1900"/>
              <a:t>principles</a:t>
            </a:r>
            <a:r>
              <a:rPr lang="en" sz="1900"/>
              <a:t> and guidelines to deploy the framework to the vision subsystem of pick and place machine</a:t>
            </a:r>
            <a:endParaRPr sz="1900"/>
          </a:p>
        </p:txBody>
      </p:sp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38" y="932250"/>
            <a:ext cx="4220225" cy="3174524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amera </a:t>
            </a:r>
            <a:r>
              <a:rPr lang="en"/>
              <a:t>C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alibrat</a:t>
            </a:r>
            <a:r>
              <a:rPr lang="en"/>
              <a:t>or GUI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355000" y="951300"/>
            <a:ext cx="4551000" cy="367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Designed the user interface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Developed required algorithms using </a:t>
            </a:r>
            <a:r>
              <a:rPr lang="en" sz="1900">
                <a:solidFill>
                  <a:srgbClr val="FF0000"/>
                </a:solidFill>
              </a:rPr>
              <a:t>C# </a:t>
            </a:r>
            <a:r>
              <a:rPr lang="en" sz="1900"/>
              <a:t>and </a:t>
            </a:r>
            <a:r>
              <a:rPr lang="en" sz="1900">
                <a:solidFill>
                  <a:srgbClr val="FF0000"/>
                </a:solidFill>
              </a:rPr>
              <a:t>Emgu CV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Composed the user manual for the software.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Can be used to calibrate </a:t>
            </a:r>
            <a:r>
              <a:rPr lang="en" sz="1900">
                <a:solidFill>
                  <a:srgbClr val="FF0000"/>
                </a:solidFill>
              </a:rPr>
              <a:t>any monocular camera</a:t>
            </a:r>
            <a:r>
              <a:rPr lang="en" sz="1900"/>
              <a:t> to be used in automatic pick and place machines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Application is capable of generating required data, to remove the distortions of captured images to transform 2D image points back to a given 3D real world coordinate system with </a:t>
            </a:r>
            <a:r>
              <a:rPr lang="en" sz="1900">
                <a:solidFill>
                  <a:srgbClr val="FF0000"/>
                </a:solidFill>
              </a:rPr>
              <a:t>an accuracy of ± 0.5 mm</a:t>
            </a:r>
            <a:r>
              <a:rPr lang="en" sz="1900"/>
              <a:t>.</a:t>
            </a:r>
            <a:endParaRPr sz="1900"/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00" y="997675"/>
            <a:ext cx="4116999" cy="3133200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Classifier Trainer GUI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4273675" y="951300"/>
            <a:ext cx="4624200" cy="32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l">
              <a:spcBef>
                <a:spcPts val="60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Designed the user interface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Implemented required algorithms using </a:t>
            </a:r>
            <a:r>
              <a:rPr lang="en" sz="1900">
                <a:solidFill>
                  <a:srgbClr val="FF0000"/>
                </a:solidFill>
              </a:rPr>
              <a:t>C#</a:t>
            </a:r>
            <a:r>
              <a:rPr lang="en" sz="1900"/>
              <a:t> and </a:t>
            </a:r>
            <a:r>
              <a:rPr lang="en" sz="1900">
                <a:solidFill>
                  <a:srgbClr val="FF0000"/>
                </a:solidFill>
              </a:rPr>
              <a:t>Emgu CV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Trained and tested the accuracy of the model on </a:t>
            </a:r>
            <a:r>
              <a:rPr lang="en" sz="1900">
                <a:solidFill>
                  <a:srgbClr val="FF0000"/>
                </a:solidFill>
              </a:rPr>
              <a:t>industrial robot parts classification</a:t>
            </a:r>
            <a:endParaRPr sz="1900">
              <a:solidFill>
                <a:srgbClr val="FF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Composed software’s user manual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" sz="1900"/>
              <a:t>Classification model uses, </a:t>
            </a:r>
            <a:r>
              <a:rPr lang="en" sz="1900">
                <a:solidFill>
                  <a:srgbClr val="FF0000"/>
                </a:solidFill>
              </a:rPr>
              <a:t>SIFT </a:t>
            </a:r>
            <a:r>
              <a:rPr lang="en" sz="1900"/>
              <a:t>for feature extraction; </a:t>
            </a:r>
            <a:r>
              <a:rPr lang="en" sz="1900">
                <a:solidFill>
                  <a:srgbClr val="FF0000"/>
                </a:solidFill>
              </a:rPr>
              <a:t>K-Means clustering</a:t>
            </a:r>
            <a:r>
              <a:rPr lang="en" sz="1900"/>
              <a:t> to create the Bag of Words (BOW); and Support Vector Machines (</a:t>
            </a:r>
            <a:r>
              <a:rPr lang="en" sz="1900">
                <a:solidFill>
                  <a:srgbClr val="FF0000"/>
                </a:solidFill>
              </a:rPr>
              <a:t>SVMs</a:t>
            </a:r>
            <a:r>
              <a:rPr lang="en" sz="1900"/>
              <a:t>) for classification in One-vs-All approach.</a:t>
            </a:r>
            <a:endParaRPr sz="190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25" y="934525"/>
            <a:ext cx="4027550" cy="3268674"/>
          </a:xfrm>
          <a:prstGeom prst="rect">
            <a:avLst/>
          </a:prstGeom>
          <a:noFill/>
          <a:ln cap="flat" cmpd="sng" w="2857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58776" y="205980"/>
            <a:ext cx="7309500" cy="6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Experiences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17975" y="878975"/>
            <a:ext cx="5411700" cy="366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LE robotics Pvt. Ltd.</a:t>
            </a:r>
            <a:r>
              <a:rPr lang="en" sz="2000"/>
              <a:t> had no experts in the CV field. I had to learn most of the things related to my assigned projects by actually doing them.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An ideal opportunity to learn, unlearn and relearn various technologies really fast and with minimum supervision.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Resources for Self-Learning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i="1" lang="en" sz="1600"/>
              <a:t>Google Search • Stack Overflow • </a:t>
            </a:r>
            <a:r>
              <a:rPr i="1" lang="en" sz="1600"/>
              <a:t>OpenCV Documentations • EmguCV Documentations • Research Publications </a:t>
            </a:r>
            <a:endParaRPr i="1"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Usage of Open Source Software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Usage of Modern Tools (CV &amp; SE related)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i="1" lang="en" sz="1600"/>
              <a:t>Visual Studio 2019</a:t>
            </a:r>
            <a:r>
              <a:rPr i="1" lang="en" sz="1600"/>
              <a:t> • Visual Studio Code • Git • CMake</a:t>
            </a:r>
            <a:endParaRPr sz="2000"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75" y="2977450"/>
            <a:ext cx="2290351" cy="148810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075" y="878975"/>
            <a:ext cx="3282725" cy="1992321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48625" y="2977450"/>
            <a:ext cx="916175" cy="9161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48625" y="4082975"/>
            <a:ext cx="916174" cy="382575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YP">
  <a:themeElements>
    <a:clrScheme name="CSIRO DATA6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0B787"/>
      </a:accent1>
      <a:accent2>
        <a:srgbClr val="007A53"/>
      </a:accent2>
      <a:accent3>
        <a:srgbClr val="6D2077"/>
      </a:accent3>
      <a:accent4>
        <a:srgbClr val="02345C"/>
      </a:accent4>
      <a:accent5>
        <a:srgbClr val="78BE20"/>
      </a:accent5>
      <a:accent6>
        <a:srgbClr val="2DCCD3"/>
      </a:accent6>
      <a:hlink>
        <a:srgbClr val="00313C"/>
      </a:hlink>
      <a:folHlink>
        <a:srgbClr val="E400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