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8" r:id="rId5"/>
    <p:sldId id="283" r:id="rId6"/>
    <p:sldId id="300" r:id="rId7"/>
    <p:sldId id="302" r:id="rId8"/>
    <p:sldId id="301" r:id="rId9"/>
    <p:sldId id="303" r:id="rId10"/>
    <p:sldId id="304" r:id="rId11"/>
    <p:sldId id="305" r:id="rId12"/>
    <p:sldId id="306"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12" autoAdjust="0"/>
  </p:normalViewPr>
  <p:slideViewPr>
    <p:cSldViewPr snapToGrid="0">
      <p:cViewPr varScale="1">
        <p:scale>
          <a:sx n="82" d="100"/>
          <a:sy n="82" d="100"/>
        </p:scale>
        <p:origin x="720" y="72"/>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1/11/2022</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1/11/2022</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04063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505855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07689"/>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15037"/>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08214"/>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12214"/>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982200" y="6806711"/>
            <a:ext cx="1777800" cy="5128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982198"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dirty="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4" name="TextBox 3">
            <a:extLst>
              <a:ext uri="{FF2B5EF4-FFF2-40B4-BE49-F238E27FC236}">
                <a16:creationId xmlns:a16="http://schemas.microsoft.com/office/drawing/2014/main" id="{34FDC6F9-37F9-4E25-AECA-D307B8421C73}"/>
              </a:ext>
            </a:extLst>
          </p:cNvPr>
          <p:cNvSpPr txBox="1"/>
          <p:nvPr userDrawn="1"/>
        </p:nvSpPr>
        <p:spPr>
          <a:xfrm>
            <a:off x="9982200" y="6425858"/>
            <a:ext cx="1777798" cy="374127"/>
          </a:xfrm>
          <a:prstGeom prst="rect">
            <a:avLst/>
          </a:prstGeom>
          <a:noFill/>
        </p:spPr>
        <p:txBody>
          <a:bodyPr wrap="square" tIns="108000" bIns="0" rtlCol="0" anchor="ctr">
            <a:spAutoFit/>
          </a:bodyPr>
          <a:lstStyle/>
          <a:p>
            <a:pPr algn="ctr">
              <a:lnSpc>
                <a:spcPts val="1000"/>
              </a:lnSpc>
            </a:pPr>
            <a:r>
              <a:rPr lang="en-US" sz="2500" b="1" i="0" spc="-100" baseline="0" noProof="0" dirty="0">
                <a:solidFill>
                  <a:schemeClr val="accent1"/>
                </a:solidFill>
                <a:latin typeface="+mj-lt"/>
              </a:rPr>
              <a:t>LE</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Robotics (Pvt.) Ltd.</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98219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67" r:id="rId13"/>
    <p:sldLayoutId id="2147483668" r:id="rId14"/>
    <p:sldLayoutId id="2147483669" r:id="rId15"/>
    <p:sldLayoutId id="2147483670" r:id="rId16"/>
    <p:sldLayoutId id="2147483671" r:id="rId17"/>
    <p:sldLayoutId id="2147483673" r:id="rId18"/>
    <p:sldLayoutId id="2147483674" r:id="rId19"/>
    <p:sldLayoutId id="2147483654" r:id="rId20"/>
    <p:sldLayoutId id="2147483655" r:id="rId21"/>
    <p:sldLayoutId id="2147483675" r:id="rId22"/>
    <p:sldLayoutId id="2147483672" r:id="rId23"/>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1688841" y="2811053"/>
            <a:ext cx="10503159" cy="1261295"/>
          </a:xfrm>
        </p:spPr>
        <p:txBody>
          <a:bodyPr/>
          <a:lstStyle/>
          <a:p>
            <a:r>
              <a:rPr lang="en-US" dirty="0"/>
              <a:t>Non-Disclosure Agreement (NDA)</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688841" y="4061039"/>
            <a:ext cx="8091747" cy="580921"/>
          </a:xfrm>
        </p:spPr>
        <p:txBody>
          <a:bodyPr/>
          <a:lstStyle/>
          <a:p>
            <a:pPr algn="ctr"/>
            <a:r>
              <a:rPr lang="en-US" dirty="0"/>
              <a:t>MUTUAL CONFIDENTIAL AGREEMENT</a:t>
            </a:r>
          </a:p>
        </p:txBody>
      </p:sp>
      <p:sp>
        <p:nvSpPr>
          <p:cNvPr id="51" name="TextBox 50">
            <a:extLst>
              <a:ext uri="{FF2B5EF4-FFF2-40B4-BE49-F238E27FC236}">
                <a16:creationId xmlns:a16="http://schemas.microsoft.com/office/drawing/2014/main" id="{66C1DE0A-7865-466B-B5D7-781C92357026}"/>
              </a:ext>
            </a:extLst>
          </p:cNvPr>
          <p:cNvSpPr txBox="1"/>
          <p:nvPr/>
        </p:nvSpPr>
        <p:spPr>
          <a:xfrm>
            <a:off x="9780588" y="4254336"/>
            <a:ext cx="2411411" cy="380860"/>
          </a:xfrm>
          <a:prstGeom prst="rect">
            <a:avLst/>
          </a:prstGeom>
          <a:noFill/>
        </p:spPr>
        <p:txBody>
          <a:bodyPr wrap="square" tIns="108000" bIns="0" rtlCol="0" anchor="ctr">
            <a:spAutoFit/>
          </a:bodyPr>
          <a:lstStyle/>
          <a:p>
            <a:pPr algn="ctr">
              <a:lnSpc>
                <a:spcPts val="1000"/>
              </a:lnSpc>
            </a:pPr>
            <a:r>
              <a:rPr lang="en-US" sz="3600" b="1" i="0" spc="-100" baseline="0" dirty="0">
                <a:solidFill>
                  <a:schemeClr val="tx1">
                    <a:lumMod val="85000"/>
                    <a:lumOff val="15000"/>
                  </a:schemeClr>
                </a:solidFill>
                <a:latin typeface="+mj-lt"/>
              </a:rPr>
              <a:t>LE</a:t>
            </a:r>
            <a:r>
              <a:rPr lang="en-US" sz="2400" b="1" i="0" spc="-100" baseline="0" dirty="0">
                <a:solidFill>
                  <a:schemeClr val="tx1">
                    <a:lumMod val="85000"/>
                    <a:lumOff val="15000"/>
                  </a:schemeClr>
                </a:solidFill>
                <a:latin typeface="+mj-lt"/>
              </a:rPr>
              <a:t> </a:t>
            </a:r>
            <a:br>
              <a:rPr lang="en-US" sz="2400" b="1" i="0" spc="-100" baseline="0" dirty="0">
                <a:solidFill>
                  <a:schemeClr val="tx1">
                    <a:lumMod val="85000"/>
                    <a:lumOff val="15000"/>
                  </a:schemeClr>
                </a:solidFill>
                <a:latin typeface="+mj-lt"/>
              </a:rPr>
            </a:br>
            <a:r>
              <a:rPr lang="en-US" sz="1400" b="1" i="0" spc="140" baseline="0" dirty="0">
                <a:solidFill>
                  <a:schemeClr val="tx1">
                    <a:lumMod val="85000"/>
                    <a:lumOff val="15000"/>
                  </a:schemeClr>
                </a:solidFill>
                <a:latin typeface="+mj-lt"/>
              </a:rPr>
              <a:t>Robotics (Pvt.) Ltd.</a:t>
            </a:r>
            <a:endParaRPr lang="en-US" sz="1400" b="0" i="0" spc="140" baseline="0" dirty="0">
              <a:solidFill>
                <a:schemeClr val="tx1">
                  <a:lumMod val="85000"/>
                  <a:lumOff val="1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a:t>Thank  You</a:t>
            </a:r>
            <a:endParaRPr lang="en-US" dirty="0"/>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xfrm>
            <a:off x="7325360" y="3968984"/>
            <a:ext cx="4043182" cy="305521"/>
          </a:xfrm>
          <a:solidFill>
            <a:schemeClr val="tx1">
              <a:lumMod val="75000"/>
              <a:lumOff val="25000"/>
            </a:schemeClr>
          </a:solidFill>
        </p:spPr>
        <p:txBody>
          <a:bodyPr/>
          <a:lstStyle/>
          <a:p>
            <a:r>
              <a:rPr lang="en-US" dirty="0"/>
              <a:t>Thalagala B.P.</a:t>
            </a:r>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a:off x="7325360" y="4318000"/>
            <a:ext cx="4043182" cy="305521"/>
          </a:xfrm>
          <a:solidFill>
            <a:schemeClr val="tx1">
              <a:lumMod val="75000"/>
              <a:lumOff val="25000"/>
            </a:schemeClr>
          </a:solidFill>
        </p:spPr>
        <p:txBody>
          <a:bodyPr/>
          <a:lstStyle/>
          <a:p>
            <a:r>
              <a:rPr lang="en-US" dirty="0"/>
              <a:t>+94 75 029 6594</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xfrm>
            <a:off x="7325360" y="4667015"/>
            <a:ext cx="4043182" cy="305523"/>
          </a:xfrm>
          <a:solidFill>
            <a:schemeClr val="tx1">
              <a:lumMod val="75000"/>
              <a:lumOff val="25000"/>
            </a:schemeClr>
          </a:solidFill>
        </p:spPr>
        <p:txBody>
          <a:bodyPr/>
          <a:lstStyle/>
          <a:p>
            <a:r>
              <a:rPr lang="en-US" dirty="0"/>
              <a:t>bimalkapiyaruwan1998322@gmail.com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xfrm>
            <a:off x="7325360" y="5016032"/>
            <a:ext cx="4043182" cy="275656"/>
          </a:xfrm>
          <a:solidFill>
            <a:schemeClr val="tx1">
              <a:lumMod val="75000"/>
              <a:lumOff val="25000"/>
            </a:schemeClr>
          </a:solidFill>
        </p:spPr>
        <p:txBody>
          <a:bodyPr/>
          <a:lstStyle/>
          <a:p>
            <a:r>
              <a:rPr lang="en-US" dirty="0"/>
              <a:t>L.E. Robotics (Pvt.) Ltd.</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40560" y="1280160"/>
            <a:ext cx="5472000" cy="3437139"/>
          </a:xfrm>
        </p:spPr>
        <p:txBody>
          <a:bodyPr/>
          <a:lstStyle/>
          <a:p>
            <a:pPr marL="0" indent="0" algn="just">
              <a:buNone/>
            </a:pPr>
            <a:r>
              <a:rPr lang="en-US" sz="2800" dirty="0"/>
              <a:t>A non-disclosure agreement (NDA), is a </a:t>
            </a:r>
            <a:r>
              <a:rPr lang="en-US" sz="2800" dirty="0">
                <a:solidFill>
                  <a:srgbClr val="FF0000"/>
                </a:solidFill>
              </a:rPr>
              <a:t>legal contract</a:t>
            </a:r>
            <a:r>
              <a:rPr lang="en-US" sz="2800" dirty="0"/>
              <a:t> or part of a contract between at least two parties that </a:t>
            </a:r>
            <a:r>
              <a:rPr lang="en-US" sz="2800" dirty="0">
                <a:solidFill>
                  <a:srgbClr val="FF0000"/>
                </a:solidFill>
              </a:rPr>
              <a:t>outlines confidential material, knowledge, or information </a:t>
            </a:r>
            <a:r>
              <a:rPr lang="en-US" sz="2800" dirty="0"/>
              <a:t>that the parties wish to share with one another for certain purposes but wish to </a:t>
            </a:r>
            <a:r>
              <a:rPr lang="en-US" sz="2800" dirty="0">
                <a:solidFill>
                  <a:srgbClr val="FF0000"/>
                </a:solidFill>
              </a:rPr>
              <a:t>restrict access </a:t>
            </a:r>
            <a:r>
              <a:rPr lang="en-US" sz="2800" dirty="0"/>
              <a:t>to.</a:t>
            </a:r>
          </a:p>
          <a:p>
            <a:pPr marL="0" indent="0" algn="just">
              <a:buNone/>
            </a:pPr>
            <a:r>
              <a:rPr lang="en-US" dirty="0"/>
              <a:t>(From Wikipedia, the free encyclopedia)</a:t>
            </a:r>
          </a:p>
        </p:txBody>
      </p:sp>
      <p:pic>
        <p:nvPicPr>
          <p:cNvPr id="9" name="Picture Placeholder 8" descr="Handing touching mobile phon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a:stretch>
            <a:fillRect/>
          </a:stretch>
        </p:blipFill>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400" y="3640339"/>
            <a:ext cx="5257600" cy="985000"/>
          </a:xfrm>
        </p:spPr>
        <p:txBody>
          <a:bodyPr/>
          <a:lstStyle/>
          <a:p>
            <a:r>
              <a:rPr lang="en-US" dirty="0"/>
              <a:t>What’s an NDA?</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4635500"/>
            <a:ext cx="5257600" cy="1440180"/>
          </a:xfrm>
        </p:spPr>
        <p:txBody>
          <a:bodyPr/>
          <a:lstStyle/>
          <a:p>
            <a:pPr algn="just"/>
            <a:r>
              <a:rPr lang="en-US" dirty="0"/>
              <a:t>Also known as a confidentiality agreement (CA), confidential disclosure agreement (CDA), proprietary information agreement (PIA), secrecy agreement (SA), or non-disparagement agreement</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A5A5C-ED16-44C7-B7AD-5582E2497F07}"/>
              </a:ext>
            </a:extLst>
          </p:cNvPr>
          <p:cNvSpPr>
            <a:spLocks noGrp="1"/>
          </p:cNvSpPr>
          <p:nvPr>
            <p:ph type="title"/>
          </p:nvPr>
        </p:nvSpPr>
        <p:spPr>
          <a:xfrm>
            <a:off x="432000" y="450750"/>
            <a:ext cx="11328000" cy="432000"/>
          </a:xfrm>
        </p:spPr>
        <p:txBody>
          <a:bodyPr/>
          <a:lstStyle/>
          <a:p>
            <a:r>
              <a:rPr lang="en-US" dirty="0"/>
              <a:t>Information included in an NDA</a:t>
            </a:r>
          </a:p>
        </p:txBody>
      </p:sp>
      <p:sp>
        <p:nvSpPr>
          <p:cNvPr id="4" name="Content Placeholder 3">
            <a:extLst>
              <a:ext uri="{FF2B5EF4-FFF2-40B4-BE49-F238E27FC236}">
                <a16:creationId xmlns:a16="http://schemas.microsoft.com/office/drawing/2014/main" id="{05A7ED62-6A2B-4C19-A070-DE05C38FF363}"/>
              </a:ext>
            </a:extLst>
          </p:cNvPr>
          <p:cNvSpPr>
            <a:spLocks noGrp="1"/>
          </p:cNvSpPr>
          <p:nvPr>
            <p:ph idx="1"/>
          </p:nvPr>
        </p:nvSpPr>
        <p:spPr>
          <a:xfrm>
            <a:off x="432000" y="979714"/>
            <a:ext cx="11328000" cy="3984172"/>
          </a:xfrm>
        </p:spPr>
        <p:txBody>
          <a:bodyPr/>
          <a:lstStyle/>
          <a:p>
            <a:pPr marL="342900" indent="-342900">
              <a:buFont typeface="+mj-lt"/>
              <a:buAutoNum type="arabicPeriod"/>
            </a:pPr>
            <a:r>
              <a:rPr lang="en-US" sz="2200" dirty="0">
                <a:solidFill>
                  <a:srgbClr val="FF0000"/>
                </a:solidFill>
              </a:rPr>
              <a:t>Definitions</a:t>
            </a:r>
            <a:r>
              <a:rPr lang="en-US" sz="2200" dirty="0"/>
              <a:t> of the terms used in the document</a:t>
            </a:r>
          </a:p>
          <a:p>
            <a:pPr marL="342900" indent="-342900">
              <a:buFont typeface="+mj-lt"/>
              <a:buAutoNum type="arabicPeriod"/>
            </a:pPr>
            <a:r>
              <a:rPr lang="en-US" sz="2200" dirty="0"/>
              <a:t>Rules and regulations related to </a:t>
            </a:r>
            <a:r>
              <a:rPr lang="en-US" sz="2200" dirty="0">
                <a:solidFill>
                  <a:srgbClr val="FF0000"/>
                </a:solidFill>
              </a:rPr>
              <a:t>Use, Disclose and Reproduce</a:t>
            </a:r>
            <a:r>
              <a:rPr lang="en-US" sz="2200" dirty="0"/>
              <a:t> the shared confidential information </a:t>
            </a:r>
          </a:p>
          <a:p>
            <a:pPr marL="342900" indent="-342900">
              <a:buFont typeface="+mj-lt"/>
              <a:buAutoNum type="arabicPeriod"/>
            </a:pPr>
            <a:r>
              <a:rPr lang="en-US" sz="2200" dirty="0"/>
              <a:t>Actions to be taken in an event of </a:t>
            </a:r>
            <a:r>
              <a:rPr lang="en-US" sz="2200" dirty="0">
                <a:solidFill>
                  <a:srgbClr val="FF0000"/>
                </a:solidFill>
              </a:rPr>
              <a:t>breach</a:t>
            </a:r>
            <a:r>
              <a:rPr lang="en-US" sz="2200" dirty="0"/>
              <a:t> of a term of the  agreement</a:t>
            </a:r>
          </a:p>
          <a:p>
            <a:pPr marL="342900" indent="-342900">
              <a:buFont typeface="+mj-lt"/>
              <a:buAutoNum type="arabicPeriod"/>
            </a:pPr>
            <a:r>
              <a:rPr lang="en-US" sz="2200" dirty="0"/>
              <a:t>Non-Competition Clause</a:t>
            </a:r>
          </a:p>
          <a:p>
            <a:pPr marL="342900" indent="-342900">
              <a:buFont typeface="+mj-lt"/>
              <a:buAutoNum type="arabicPeriod"/>
            </a:pPr>
            <a:r>
              <a:rPr lang="en-US" sz="2200" dirty="0">
                <a:solidFill>
                  <a:srgbClr val="FF0000"/>
                </a:solidFill>
              </a:rPr>
              <a:t>Governing Law </a:t>
            </a:r>
            <a:r>
              <a:rPr lang="en-US" sz="2200" dirty="0"/>
              <a:t>which describes the way of interpreting the agreement</a:t>
            </a:r>
          </a:p>
          <a:p>
            <a:pPr marL="342900" indent="-342900">
              <a:buFont typeface="+mj-lt"/>
              <a:buAutoNum type="arabicPeriod"/>
            </a:pPr>
            <a:r>
              <a:rPr lang="en-US" sz="2200" dirty="0"/>
              <a:t>Entire agreement/ Modifications</a:t>
            </a:r>
          </a:p>
          <a:p>
            <a:pPr marL="342900" indent="-342900">
              <a:buFont typeface="+mj-lt"/>
              <a:buAutoNum type="arabicPeriod"/>
            </a:pPr>
            <a:r>
              <a:rPr lang="en-US" sz="2200" dirty="0"/>
              <a:t>Confidentiality Period/ Termination</a:t>
            </a:r>
          </a:p>
          <a:p>
            <a:pPr marL="342900" indent="-342900">
              <a:buFont typeface="+mj-lt"/>
              <a:buAutoNum type="arabicPeriod"/>
            </a:pPr>
            <a:r>
              <a:rPr lang="en-US" sz="2200" dirty="0"/>
              <a:t>Arbitration</a:t>
            </a:r>
          </a:p>
          <a:p>
            <a:pPr marL="342900" indent="-342900">
              <a:buFont typeface="+mj-lt"/>
              <a:buAutoNum type="arabicPeriod"/>
            </a:pPr>
            <a:r>
              <a:rPr lang="en-US" sz="2200" dirty="0"/>
              <a:t>Warranty</a:t>
            </a:r>
          </a:p>
          <a:p>
            <a:pPr marL="342900" indent="-342900">
              <a:buFont typeface="+mj-lt"/>
              <a:buAutoNum type="arabicPeriod"/>
            </a:pPr>
            <a:r>
              <a:rPr lang="en-US" sz="2200" dirty="0"/>
              <a:t>Counterparts</a:t>
            </a:r>
          </a:p>
        </p:txBody>
      </p:sp>
      <p:sp>
        <p:nvSpPr>
          <p:cNvPr id="6" name="Slide Number Placeholder 5">
            <a:extLst>
              <a:ext uri="{FF2B5EF4-FFF2-40B4-BE49-F238E27FC236}">
                <a16:creationId xmlns:a16="http://schemas.microsoft.com/office/drawing/2014/main" id="{663F9FC0-FB8D-4C52-BB99-0B74B5B6D972}"/>
              </a:ext>
            </a:extLst>
          </p:cNvPr>
          <p:cNvSpPr>
            <a:spLocks noGrp="1"/>
          </p:cNvSpPr>
          <p:nvPr>
            <p:ph type="sldNum" sz="quarter" idx="33"/>
          </p:nvPr>
        </p:nvSpPr>
        <p:spPr/>
        <p:txBody>
          <a:bodyPr/>
          <a:lstStyle/>
          <a:p>
            <a:fld id="{19B51A1E-902D-48AF-9020-955120F399B6}" type="slidenum">
              <a:rPr lang="en-US" noProof="0" smtClean="0"/>
              <a:pPr/>
              <a:t>3</a:t>
            </a:fld>
            <a:endParaRPr lang="en-US" noProof="0" dirty="0"/>
          </a:p>
        </p:txBody>
      </p:sp>
    </p:spTree>
    <p:extLst>
      <p:ext uri="{BB962C8B-B14F-4D97-AF65-F5344CB8AC3E}">
        <p14:creationId xmlns:p14="http://schemas.microsoft.com/office/powerpoint/2010/main" val="686033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40560" y="0"/>
            <a:ext cx="5472000" cy="6371350"/>
          </a:xfrm>
        </p:spPr>
        <p:txBody>
          <a:bodyPr/>
          <a:lstStyle/>
          <a:p>
            <a:pPr algn="just"/>
            <a:r>
              <a:rPr lang="en-US" sz="3200" b="1" dirty="0"/>
              <a:t>Confidential Information</a:t>
            </a:r>
            <a:r>
              <a:rPr lang="en-US" sz="3200" dirty="0"/>
              <a:t>:</a:t>
            </a:r>
            <a:r>
              <a:rPr lang="en-US" sz="2000" dirty="0"/>
              <a:t> 	Technical, customer,  supplier, personnel, financial, commercial and/or business information, data any other information or knowledge communicated at any time before or after the date of the agreement, including information of a proprietary, private or confidential nature in written, graphical, oral or otherwise tangible or intangible form whether communicated in writing, orally, graphically or by inspections, relating directly or indirectly to the business or affairs of the involved parties.</a:t>
            </a:r>
          </a:p>
          <a:p>
            <a:pPr algn="just"/>
            <a:r>
              <a:rPr lang="en-US" sz="3200" b="1" dirty="0"/>
              <a:t>Disclosing Party:</a:t>
            </a:r>
            <a:r>
              <a:rPr lang="en-US" sz="2000" b="1" dirty="0"/>
              <a:t> </a:t>
            </a:r>
            <a:r>
              <a:rPr lang="en-US" sz="2000" dirty="0"/>
              <a:t>The party disclosing the confidential information</a:t>
            </a:r>
          </a:p>
          <a:p>
            <a:pPr algn="just"/>
            <a:r>
              <a:rPr lang="en-US" sz="3200" b="1" dirty="0"/>
              <a:t>Receiving Party:</a:t>
            </a:r>
            <a:r>
              <a:rPr lang="en-US" sz="2000" dirty="0"/>
              <a:t> The party  receiving the confidential information.</a:t>
            </a:r>
          </a:p>
          <a:p>
            <a:pPr marL="0" indent="0" algn="just">
              <a:buNone/>
            </a:pPr>
            <a:endParaRPr lang="en-US" sz="2000" dirty="0"/>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rotWithShape="1">
          <a:blip r:embed="rId2"/>
          <a:srcRect l="37705"/>
          <a:stretch/>
        </p:blipFill>
        <p:spPr>
          <a:xfrm>
            <a:off x="6096000" y="-4405"/>
            <a:ext cx="6096000" cy="637134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400" y="3640339"/>
            <a:ext cx="5257600" cy="985000"/>
          </a:xfrm>
        </p:spPr>
        <p:txBody>
          <a:bodyPr/>
          <a:lstStyle/>
          <a:p>
            <a:r>
              <a:rPr lang="en-US" dirty="0"/>
              <a:t>1. DEFINITIONS</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4635500"/>
            <a:ext cx="5257600" cy="570982"/>
          </a:xfrm>
        </p:spPr>
        <p:txBody>
          <a:bodyPr/>
          <a:lstStyle/>
          <a:p>
            <a:pPr algn="just"/>
            <a:r>
              <a:rPr lang="en-US" dirty="0"/>
              <a:t>Terms used in the Document</a:t>
            </a:r>
          </a:p>
          <a:p>
            <a:pPr algn="just"/>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4</a:t>
            </a:fld>
            <a:endParaRPr lang="en-US" dirty="0"/>
          </a:p>
        </p:txBody>
      </p:sp>
    </p:spTree>
    <p:extLst>
      <p:ext uri="{BB962C8B-B14F-4D97-AF65-F5344CB8AC3E}">
        <p14:creationId xmlns:p14="http://schemas.microsoft.com/office/powerpoint/2010/main" val="283480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93907" y="945814"/>
            <a:ext cx="5463081" cy="3482803"/>
          </a:xfrm>
        </p:spPr>
        <p:txBody>
          <a:bodyPr/>
          <a:lstStyle/>
          <a:p>
            <a:pPr marL="0" indent="0" algn="just">
              <a:buNone/>
            </a:pPr>
            <a:r>
              <a:rPr lang="en-US" sz="2800" dirty="0"/>
              <a:t>This section of the NDA,</a:t>
            </a:r>
          </a:p>
          <a:p>
            <a:pPr marL="0" indent="0" algn="just">
              <a:buNone/>
            </a:pPr>
            <a:r>
              <a:rPr lang="en-US" sz="2800" dirty="0"/>
              <a:t>	Includes all the rules and regulations that describe the intended way of respecting the confidentiality of disclosing party’s Confidential Information or any intellectual property including any patents, copyright and industrial design or etc.</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rotWithShape="1">
          <a:blip r:embed="rId2"/>
          <a:srcRect l="37705"/>
          <a:stretch/>
        </p:blipFill>
        <p:spPr>
          <a:xfrm>
            <a:off x="6096000" y="0"/>
            <a:ext cx="6096000" cy="637134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398" y="2687216"/>
            <a:ext cx="5257601" cy="2519265"/>
          </a:xfrm>
        </p:spPr>
        <p:txBody>
          <a:bodyPr/>
          <a:lstStyle/>
          <a:p>
            <a:r>
              <a:rPr lang="en-US" dirty="0"/>
              <a:t>2. </a:t>
            </a:r>
            <a:r>
              <a:rPr lang="en-US" sz="6000" dirty="0"/>
              <a:t>Use, Disclosure and Reproduction</a:t>
            </a:r>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5206481"/>
            <a:ext cx="5257600" cy="570982"/>
          </a:xfrm>
        </p:spPr>
        <p:txBody>
          <a:bodyPr/>
          <a:lstStyle/>
          <a:p>
            <a:pPr algn="just"/>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5</a:t>
            </a:fld>
            <a:endParaRPr lang="en-US" dirty="0"/>
          </a:p>
        </p:txBody>
      </p:sp>
    </p:spTree>
    <p:extLst>
      <p:ext uri="{BB962C8B-B14F-4D97-AF65-F5344CB8AC3E}">
        <p14:creationId xmlns:p14="http://schemas.microsoft.com/office/powerpoint/2010/main" val="258833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275564" y="1426961"/>
            <a:ext cx="5388436" cy="2705878"/>
          </a:xfrm>
        </p:spPr>
        <p:txBody>
          <a:bodyPr/>
          <a:lstStyle/>
          <a:p>
            <a:pPr marL="0" indent="0" algn="just">
              <a:buNone/>
            </a:pPr>
            <a:r>
              <a:rPr lang="en-US" sz="2800" dirty="0"/>
              <a:t>This section of the NDA,</a:t>
            </a:r>
          </a:p>
          <a:p>
            <a:pPr marL="0" indent="0" algn="just">
              <a:buNone/>
            </a:pPr>
            <a:r>
              <a:rPr lang="en-US" sz="2800" dirty="0"/>
              <a:t>	Describes the actions to be taken in the event of breaking or failing to observe the rules and regulations described in the previous section, by such employees, agents, representatives and/or consultants of the receiving party.</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rotWithShape="1">
          <a:blip r:embed="rId2"/>
          <a:srcRect l="37705"/>
          <a:stretch/>
        </p:blipFill>
        <p:spPr>
          <a:xfrm>
            <a:off x="6096000" y="-4405"/>
            <a:ext cx="6096000" cy="637134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400" y="3640339"/>
            <a:ext cx="5257600" cy="985000"/>
          </a:xfrm>
        </p:spPr>
        <p:txBody>
          <a:bodyPr/>
          <a:lstStyle/>
          <a:p>
            <a:r>
              <a:rPr lang="en-US" dirty="0"/>
              <a:t>3. Breach</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4635500"/>
            <a:ext cx="5257600" cy="570982"/>
          </a:xfrm>
        </p:spPr>
        <p:txBody>
          <a:bodyPr/>
          <a:lstStyle/>
          <a:p>
            <a:pPr algn="just"/>
            <a:endParaRPr lang="en-US" dirty="0"/>
          </a:p>
          <a:p>
            <a:pPr algn="just"/>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6</a:t>
            </a:fld>
            <a:endParaRPr lang="en-US" dirty="0"/>
          </a:p>
        </p:txBody>
      </p:sp>
    </p:spTree>
    <p:extLst>
      <p:ext uri="{BB962C8B-B14F-4D97-AF65-F5344CB8AC3E}">
        <p14:creationId xmlns:p14="http://schemas.microsoft.com/office/powerpoint/2010/main" val="280941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29719" y="709127"/>
            <a:ext cx="5463081" cy="3881534"/>
          </a:xfrm>
        </p:spPr>
        <p:txBody>
          <a:bodyPr/>
          <a:lstStyle/>
          <a:p>
            <a:pPr marL="0" indent="0" algn="just">
              <a:buNone/>
            </a:pPr>
            <a:r>
              <a:rPr lang="en-US" sz="2800" dirty="0"/>
              <a:t>This section of the NDA,</a:t>
            </a:r>
          </a:p>
          <a:p>
            <a:pPr marL="0" indent="0" algn="just">
              <a:buNone/>
            </a:pPr>
            <a:r>
              <a:rPr lang="en-US" sz="2800" dirty="0"/>
              <a:t>	Emphasizes the requirement of a written permission prior to direct or indirect attempt to register or use the Disclosing Party’s confidential information, during the term of the agreement and the expiry of the agreement.</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rotWithShape="1">
          <a:blip r:embed="rId2"/>
          <a:srcRect l="37705"/>
          <a:stretch/>
        </p:blipFill>
        <p:spPr>
          <a:xfrm>
            <a:off x="6096000" y="0"/>
            <a:ext cx="6096000" cy="637134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399" y="2687216"/>
            <a:ext cx="5257600" cy="2519265"/>
          </a:xfrm>
        </p:spPr>
        <p:txBody>
          <a:bodyPr/>
          <a:lstStyle/>
          <a:p>
            <a:br>
              <a:rPr lang="en-US" dirty="0"/>
            </a:br>
            <a:r>
              <a:rPr lang="en-US" dirty="0"/>
              <a:t>4.  </a:t>
            </a:r>
            <a:r>
              <a:rPr lang="en-US" sz="6000" dirty="0"/>
              <a:t>Non-Competition Clause</a:t>
            </a:r>
            <a:br>
              <a:rPr lang="en-US" sz="6000" dirty="0"/>
            </a:br>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5206481"/>
            <a:ext cx="5257600" cy="570982"/>
          </a:xfrm>
        </p:spPr>
        <p:txBody>
          <a:bodyPr/>
          <a:lstStyle/>
          <a:p>
            <a:pPr algn="just"/>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263127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17752" y="-923730"/>
            <a:ext cx="5463081" cy="3881534"/>
          </a:xfrm>
        </p:spPr>
        <p:txBody>
          <a:bodyPr/>
          <a:lstStyle/>
          <a:p>
            <a:pPr marL="0" indent="0" algn="just">
              <a:buNone/>
            </a:pPr>
            <a:r>
              <a:rPr lang="en-US" sz="2800" dirty="0"/>
              <a:t>This section of the NDA,</a:t>
            </a:r>
          </a:p>
          <a:p>
            <a:pPr marL="0" indent="0" algn="just">
              <a:buNone/>
            </a:pPr>
            <a:r>
              <a:rPr lang="en-US" sz="2800" dirty="0"/>
              <a:t>	Specifies that the agreement must be interpreted in accordance with the substantive laws of Sri Lanka.</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rotWithShape="1">
          <a:blip r:embed="rId2"/>
          <a:srcRect l="37705"/>
          <a:stretch/>
        </p:blipFill>
        <p:spPr>
          <a:xfrm>
            <a:off x="6096000" y="0"/>
            <a:ext cx="6096000" cy="637134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502399" y="2687216"/>
            <a:ext cx="5257600" cy="2519265"/>
          </a:xfrm>
        </p:spPr>
        <p:txBody>
          <a:bodyPr/>
          <a:lstStyle/>
          <a:p>
            <a:br>
              <a:rPr lang="en-US" dirty="0"/>
            </a:br>
            <a:r>
              <a:rPr lang="en-US" dirty="0"/>
              <a:t>5.  </a:t>
            </a:r>
            <a:r>
              <a:rPr lang="en-US" sz="6000" dirty="0"/>
              <a:t>Governing Law</a:t>
            </a:r>
            <a:br>
              <a:rPr lang="en-US" sz="6000" dirty="0"/>
            </a:br>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502400" y="5206481"/>
            <a:ext cx="5257600" cy="570982"/>
          </a:xfrm>
        </p:spPr>
        <p:txBody>
          <a:bodyPr/>
          <a:lstStyle/>
          <a:p>
            <a:pPr algn="just"/>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85412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345745" y="1488233"/>
            <a:ext cx="5463081" cy="3881534"/>
          </a:xfrm>
        </p:spPr>
        <p:txBody>
          <a:bodyPr/>
          <a:lstStyle/>
          <a:p>
            <a:pPr marL="0" indent="0" algn="just">
              <a:buNone/>
            </a:pPr>
            <a:r>
              <a:rPr lang="en-US" sz="2800" dirty="0"/>
              <a:t>This section of the NDA,</a:t>
            </a:r>
          </a:p>
          <a:p>
            <a:pPr marL="0" indent="0" algn="just">
              <a:buNone/>
            </a:pPr>
            <a:r>
              <a:rPr lang="en-US" sz="2800" dirty="0"/>
              <a:t>	Specifies the duration of time that the agreement remains in force, if its is not terminated earlier in writing by mutual agreement. </a:t>
            </a:r>
          </a:p>
          <a:p>
            <a:pPr marL="0" indent="0" algn="just">
              <a:buNone/>
            </a:pPr>
            <a:endParaRPr lang="en-US" sz="2800" dirty="0"/>
          </a:p>
          <a:p>
            <a:pPr marL="0" indent="0" algn="just">
              <a:buNone/>
            </a:pPr>
            <a:r>
              <a:rPr lang="en-US" sz="2800" dirty="0"/>
              <a:t>However, this termination has no affect on the obligations of confidentiality agreed to, by the parties and those </a:t>
            </a:r>
            <a:r>
              <a:rPr lang="en-US" sz="2800" dirty="0">
                <a:solidFill>
                  <a:srgbClr val="FF0000"/>
                </a:solidFill>
              </a:rPr>
              <a:t>obligations will continue without a point in time.</a:t>
            </a:r>
          </a:p>
        </p:txBody>
      </p:sp>
      <p:pic>
        <p:nvPicPr>
          <p:cNvPr id="9" name="Picture Placeholder 8">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rotWithShape="1">
          <a:blip r:embed="rId2"/>
          <a:srcRect l="37705"/>
          <a:stretch/>
        </p:blipFill>
        <p:spPr>
          <a:xfrm>
            <a:off x="6096000" y="0"/>
            <a:ext cx="6096000" cy="6371349"/>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6391469" y="2687216"/>
            <a:ext cx="5368530" cy="2519265"/>
          </a:xfrm>
        </p:spPr>
        <p:txBody>
          <a:bodyPr/>
          <a:lstStyle/>
          <a:p>
            <a:br>
              <a:rPr lang="en-US" dirty="0"/>
            </a:br>
            <a:r>
              <a:rPr lang="en-US" dirty="0"/>
              <a:t>6. </a:t>
            </a:r>
            <a:r>
              <a:rPr lang="en-US" sz="6000" dirty="0"/>
              <a:t>Confidentiality Period/ Termination</a:t>
            </a:r>
            <a:br>
              <a:rPr lang="en-US" sz="6000" dirty="0"/>
            </a:br>
            <a:endParaRPr lang="en-US" dirty="0"/>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a:xfrm>
            <a:off x="6391468" y="5206481"/>
            <a:ext cx="5368532" cy="570982"/>
          </a:xfrm>
        </p:spPr>
        <p:txBody>
          <a:bodyPr/>
          <a:lstStyle/>
          <a:p>
            <a:pPr algn="just"/>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9</a:t>
            </a:fld>
            <a:endParaRPr lang="en-US" dirty="0"/>
          </a:p>
        </p:txBody>
      </p:sp>
    </p:spTree>
    <p:extLst>
      <p:ext uri="{BB962C8B-B14F-4D97-AF65-F5344CB8AC3E}">
        <p14:creationId xmlns:p14="http://schemas.microsoft.com/office/powerpoint/2010/main" val="1350641479"/>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90D0D0-7C1D-47FF-A2F0-9937AA567A3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8E15EA0-2F38-456B-B156-038699A5D17F}">
  <ds:schemaRefs>
    <ds:schemaRef ds:uri="http://schemas.microsoft.com/sharepoint/v3/contenttype/forms"/>
  </ds:schemaRefs>
</ds:datastoreItem>
</file>

<file path=customXml/itemProps3.xml><?xml version="1.0" encoding="utf-8"?>
<ds:datastoreItem xmlns:ds="http://schemas.openxmlformats.org/officeDocument/2006/customXml" ds:itemID="{2EDB5DD7-8DCC-4069-9EB3-5D09818665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Bright business presentation</Template>
  <TotalTime>524</TotalTime>
  <Words>568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Candara</vt:lpstr>
      <vt:lpstr>Corbel</vt:lpstr>
      <vt:lpstr>Times New Roman</vt:lpstr>
      <vt:lpstr>Office Theme</vt:lpstr>
      <vt:lpstr>Non-Disclosure Agreement (NDA)</vt:lpstr>
      <vt:lpstr>What’s an NDA?</vt:lpstr>
      <vt:lpstr>Information included in an NDA</vt:lpstr>
      <vt:lpstr>1. DEFINITIONS</vt:lpstr>
      <vt:lpstr>2. Use, Disclosure and Reproduction</vt:lpstr>
      <vt:lpstr>3. Breach</vt:lpstr>
      <vt:lpstr> 4.  Non-Competition Clause </vt:lpstr>
      <vt:lpstr> 5.  Governing Law </vt:lpstr>
      <vt:lpstr> 6. Confidentiality Period/ Termination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Bimalka Piyaruwan</dc:creator>
  <cp:lastModifiedBy>Bimalka Piyaruwan</cp:lastModifiedBy>
  <cp:revision>17</cp:revision>
  <dcterms:created xsi:type="dcterms:W3CDTF">2022-01-11T02:56:15Z</dcterms:created>
  <dcterms:modified xsi:type="dcterms:W3CDTF">2022-01-11T11:44:53Z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