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98" r:id="rId5"/>
    <p:sldId id="283" r:id="rId6"/>
    <p:sldId id="300" r:id="rId7"/>
    <p:sldId id="301" r:id="rId8"/>
    <p:sldId id="29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2" d="100"/>
          <a:sy n="82" d="100"/>
        </p:scale>
        <p:origin x="720"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982200" y="6806711"/>
            <a:ext cx="1777800" cy="512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982198"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dirty="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982200" y="6425858"/>
            <a:ext cx="1777798" cy="374127"/>
          </a:xfrm>
          <a:prstGeom prst="rect">
            <a:avLst/>
          </a:prstGeom>
          <a:noFill/>
        </p:spPr>
        <p:txBody>
          <a:bodyPr wrap="square" tIns="108000" bIns="0" rtlCol="0" anchor="ctr">
            <a:spAutoFit/>
          </a:bodyPr>
          <a:lstStyle/>
          <a:p>
            <a:pPr algn="ctr">
              <a:lnSpc>
                <a:spcPts val="1000"/>
              </a:lnSpc>
            </a:pPr>
            <a:r>
              <a:rPr lang="en-US" sz="2500" b="1" i="0" spc="-100" baseline="0" noProof="0" dirty="0">
                <a:solidFill>
                  <a:schemeClr val="accent1"/>
                </a:solidFill>
                <a:latin typeface="+mj-lt"/>
              </a:rPr>
              <a:t>LE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Robotics (Pvt.) Ltd.</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98219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688841" y="2811053"/>
            <a:ext cx="10503159" cy="1261295"/>
          </a:xfrm>
        </p:spPr>
        <p:txBody>
          <a:bodyPr/>
          <a:lstStyle/>
          <a:p>
            <a:r>
              <a:rPr lang="en-US" dirty="0"/>
              <a:t>Non-Disclosure Agreement (NDA)</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688841" y="4061039"/>
            <a:ext cx="8091747" cy="580921"/>
          </a:xfrm>
        </p:spPr>
        <p:txBody>
          <a:bodyPr/>
          <a:lstStyle/>
          <a:p>
            <a:pPr algn="ctr"/>
            <a:r>
              <a:rPr lang="en-US" dirty="0"/>
              <a:t>MUTUAL CONFIDENTIAL AGREEMENT</a:t>
            </a:r>
          </a:p>
        </p:txBody>
      </p:sp>
      <p:sp>
        <p:nvSpPr>
          <p:cNvPr id="51" name="TextBox 50">
            <a:extLst>
              <a:ext uri="{FF2B5EF4-FFF2-40B4-BE49-F238E27FC236}">
                <a16:creationId xmlns:a16="http://schemas.microsoft.com/office/drawing/2014/main" id="{66C1DE0A-7865-466B-B5D7-781C92357026}"/>
              </a:ext>
            </a:extLst>
          </p:cNvPr>
          <p:cNvSpPr txBox="1"/>
          <p:nvPr/>
        </p:nvSpPr>
        <p:spPr>
          <a:xfrm>
            <a:off x="9780588" y="4254336"/>
            <a:ext cx="2411411" cy="380860"/>
          </a:xfrm>
          <a:prstGeom prst="rect">
            <a:avLst/>
          </a:prstGeom>
          <a:noFill/>
        </p:spPr>
        <p:txBody>
          <a:bodyPr wrap="square" tIns="108000" bIns="0" rtlCol="0" anchor="ctr">
            <a:spAutoFit/>
          </a:bodyPr>
          <a:lstStyle/>
          <a:p>
            <a:pPr algn="ctr">
              <a:lnSpc>
                <a:spcPts val="1000"/>
              </a:lnSpc>
            </a:pPr>
            <a:r>
              <a:rPr lang="en-US" sz="3600" b="1" i="0" spc="-100" baseline="0" dirty="0">
                <a:solidFill>
                  <a:schemeClr val="tx1">
                    <a:lumMod val="85000"/>
                    <a:lumOff val="15000"/>
                  </a:schemeClr>
                </a:solidFill>
                <a:latin typeface="+mj-lt"/>
              </a:rPr>
              <a:t>LE</a:t>
            </a:r>
            <a:r>
              <a:rPr lang="en-US" sz="2400" b="1" i="0" spc="-100" baseline="0" dirty="0">
                <a:solidFill>
                  <a:schemeClr val="tx1">
                    <a:lumMod val="85000"/>
                    <a:lumOff val="15000"/>
                  </a:schemeClr>
                </a:solidFill>
                <a:latin typeface="+mj-lt"/>
              </a:rPr>
              <a:t> </a:t>
            </a:r>
            <a:br>
              <a:rPr lang="en-US" sz="2400" b="1" i="0" spc="-100" baseline="0" dirty="0">
                <a:solidFill>
                  <a:schemeClr val="tx1">
                    <a:lumMod val="85000"/>
                    <a:lumOff val="15000"/>
                  </a:schemeClr>
                </a:solidFill>
                <a:latin typeface="+mj-lt"/>
              </a:rPr>
            </a:br>
            <a:r>
              <a:rPr lang="en-US" sz="1400" b="1" i="0" spc="140" baseline="0" dirty="0">
                <a:solidFill>
                  <a:schemeClr val="tx1">
                    <a:lumMod val="85000"/>
                    <a:lumOff val="15000"/>
                  </a:schemeClr>
                </a:solidFill>
                <a:latin typeface="+mj-lt"/>
              </a:rPr>
              <a:t>Robotics (Pvt.) Ltd.</a:t>
            </a:r>
            <a:endParaRPr lang="en-US" sz="1400" b="0" i="0" spc="140" baseline="0" dirty="0">
              <a:solidFill>
                <a:schemeClr val="tx1">
                  <a:lumMod val="85000"/>
                  <a:lumOff val="1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0560" y="1280160"/>
            <a:ext cx="5472000" cy="3437139"/>
          </a:xfrm>
        </p:spPr>
        <p:txBody>
          <a:bodyPr/>
          <a:lstStyle/>
          <a:p>
            <a:pPr marL="0" indent="0" algn="just">
              <a:buNone/>
            </a:pPr>
            <a:r>
              <a:rPr lang="en-US" sz="2800" dirty="0"/>
              <a:t>A non-disclosure agreement (NDA), is a </a:t>
            </a:r>
            <a:r>
              <a:rPr lang="en-US" sz="2800" dirty="0">
                <a:solidFill>
                  <a:srgbClr val="FF0000"/>
                </a:solidFill>
              </a:rPr>
              <a:t>legal contract</a:t>
            </a:r>
            <a:r>
              <a:rPr lang="en-US" sz="2800" dirty="0"/>
              <a:t> or part of a contract between at least two parties that </a:t>
            </a:r>
            <a:r>
              <a:rPr lang="en-US" sz="2800" dirty="0">
                <a:solidFill>
                  <a:srgbClr val="FF0000"/>
                </a:solidFill>
              </a:rPr>
              <a:t>outlines confidential material, knowledge, or information </a:t>
            </a:r>
            <a:r>
              <a:rPr lang="en-US" sz="2800" dirty="0"/>
              <a:t>that the parties wish to share with one another for certain purposes but wish to </a:t>
            </a:r>
            <a:r>
              <a:rPr lang="en-US" sz="2800" dirty="0">
                <a:solidFill>
                  <a:srgbClr val="FF0000"/>
                </a:solidFill>
              </a:rPr>
              <a:t>restrict access </a:t>
            </a:r>
            <a:r>
              <a:rPr lang="en-US" sz="2800" dirty="0"/>
              <a:t>to.</a:t>
            </a:r>
          </a:p>
          <a:p>
            <a:pPr marL="0" indent="0" algn="just">
              <a:buNone/>
            </a:pPr>
            <a:r>
              <a:rPr lang="en-US" dirty="0"/>
              <a:t>(From Wikipedia, the free encyclopedia)</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400" y="3640339"/>
            <a:ext cx="5257600" cy="985000"/>
          </a:xfrm>
        </p:spPr>
        <p:txBody>
          <a:bodyPr/>
          <a:lstStyle/>
          <a:p>
            <a:r>
              <a:rPr lang="en-US" dirty="0"/>
              <a:t>What’s an NDA?</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4635500"/>
            <a:ext cx="5257600" cy="1440180"/>
          </a:xfrm>
        </p:spPr>
        <p:txBody>
          <a:bodyPr/>
          <a:lstStyle/>
          <a:p>
            <a:pPr algn="just"/>
            <a:r>
              <a:rPr lang="en-US" dirty="0"/>
              <a:t>Also known as a confidentiality agreement (CA), confidential disclosure agreement (CDA), proprietary information agreement (PIA), secrecy agreement (SA), or non-disparagement agreement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5A5C-ED16-44C7-B7AD-5582E2497F07}"/>
              </a:ext>
            </a:extLst>
          </p:cNvPr>
          <p:cNvSpPr>
            <a:spLocks noGrp="1"/>
          </p:cNvSpPr>
          <p:nvPr>
            <p:ph type="title"/>
          </p:nvPr>
        </p:nvSpPr>
        <p:spPr>
          <a:xfrm>
            <a:off x="432000" y="450750"/>
            <a:ext cx="11328000" cy="432000"/>
          </a:xfrm>
        </p:spPr>
        <p:txBody>
          <a:bodyPr/>
          <a:lstStyle/>
          <a:p>
            <a:r>
              <a:rPr lang="en-US" dirty="0"/>
              <a:t>Information included in an NDA</a:t>
            </a:r>
          </a:p>
        </p:txBody>
      </p:sp>
      <p:sp>
        <p:nvSpPr>
          <p:cNvPr id="4" name="Content Placeholder 3">
            <a:extLst>
              <a:ext uri="{FF2B5EF4-FFF2-40B4-BE49-F238E27FC236}">
                <a16:creationId xmlns:a16="http://schemas.microsoft.com/office/drawing/2014/main" id="{05A7ED62-6A2B-4C19-A070-DE05C38FF363}"/>
              </a:ext>
            </a:extLst>
          </p:cNvPr>
          <p:cNvSpPr>
            <a:spLocks noGrp="1"/>
          </p:cNvSpPr>
          <p:nvPr>
            <p:ph idx="1"/>
          </p:nvPr>
        </p:nvSpPr>
        <p:spPr>
          <a:xfrm>
            <a:off x="432000" y="979714"/>
            <a:ext cx="11328000" cy="5211536"/>
          </a:xfrm>
        </p:spPr>
        <p:txBody>
          <a:bodyPr/>
          <a:lstStyle/>
          <a:p>
            <a:pPr marL="342900" indent="-342900">
              <a:buFont typeface="+mj-lt"/>
              <a:buAutoNum type="arabicPeriod"/>
            </a:pPr>
            <a:r>
              <a:rPr lang="en-US" sz="2000" dirty="0">
                <a:solidFill>
                  <a:srgbClr val="FF0000"/>
                </a:solidFill>
              </a:rPr>
              <a:t>Definitions</a:t>
            </a:r>
            <a:r>
              <a:rPr lang="en-US" sz="2000" dirty="0"/>
              <a:t> of the terms used in the document</a:t>
            </a:r>
          </a:p>
          <a:p>
            <a:pPr marL="342900" indent="-342900">
              <a:buFont typeface="+mj-lt"/>
              <a:buAutoNum type="arabicPeriod"/>
            </a:pPr>
            <a:r>
              <a:rPr lang="en-US" sz="2000" dirty="0"/>
              <a:t>Rules and regulations related to </a:t>
            </a:r>
            <a:r>
              <a:rPr lang="en-US" sz="2000" dirty="0">
                <a:solidFill>
                  <a:srgbClr val="FF0000"/>
                </a:solidFill>
              </a:rPr>
              <a:t>Use, Disclose and Reproduce</a:t>
            </a:r>
            <a:r>
              <a:rPr lang="en-US" sz="2000" dirty="0"/>
              <a:t> the shared confidential information </a:t>
            </a:r>
          </a:p>
          <a:p>
            <a:pPr marL="342900" indent="-342900">
              <a:buFont typeface="+mj-lt"/>
              <a:buAutoNum type="arabicPeriod"/>
            </a:pPr>
            <a:r>
              <a:rPr lang="en-US" sz="2000" dirty="0"/>
              <a:t>Actions to be taken in an event of </a:t>
            </a:r>
            <a:r>
              <a:rPr lang="en-US" sz="2000" dirty="0">
                <a:solidFill>
                  <a:srgbClr val="FF0000"/>
                </a:solidFill>
              </a:rPr>
              <a:t>breach</a:t>
            </a:r>
            <a:r>
              <a:rPr lang="en-US" sz="2000" dirty="0"/>
              <a:t> of a term of the  agreement</a:t>
            </a:r>
          </a:p>
          <a:p>
            <a:pPr marL="342900" indent="-342900">
              <a:buFont typeface="+mj-lt"/>
              <a:buAutoNum type="arabicPeriod"/>
            </a:pPr>
            <a:r>
              <a:rPr lang="en-US" sz="2000" dirty="0"/>
              <a:t>Non-Competition Clause</a:t>
            </a:r>
          </a:p>
          <a:p>
            <a:pPr marL="342900" indent="-342900">
              <a:buFont typeface="+mj-lt"/>
              <a:buAutoNum type="arabicPeriod"/>
            </a:pPr>
            <a:r>
              <a:rPr lang="en-US" sz="2000" dirty="0">
                <a:solidFill>
                  <a:srgbClr val="FF0000"/>
                </a:solidFill>
              </a:rPr>
              <a:t>Governing Law </a:t>
            </a:r>
            <a:r>
              <a:rPr lang="en-US" sz="2000" dirty="0"/>
              <a:t>which describes the way of interpreting the agreement</a:t>
            </a:r>
          </a:p>
          <a:p>
            <a:pPr marL="342900" indent="-342900">
              <a:buFont typeface="+mj-lt"/>
              <a:buAutoNum type="arabicPeriod"/>
            </a:pPr>
            <a:r>
              <a:rPr lang="en-US" sz="2000" dirty="0"/>
              <a:t>Entire agreement/ Modifications</a:t>
            </a:r>
          </a:p>
          <a:p>
            <a:pPr marL="342900" indent="-342900">
              <a:buFont typeface="+mj-lt"/>
              <a:buAutoNum type="arabicPeriod"/>
            </a:pPr>
            <a:r>
              <a:rPr lang="en-US" sz="2000" dirty="0"/>
              <a:t>Confidentiality Period</a:t>
            </a:r>
          </a:p>
          <a:p>
            <a:pPr marL="342900" indent="-342900">
              <a:buFont typeface="+mj-lt"/>
              <a:buAutoNum type="arabicPeriod"/>
            </a:pPr>
            <a:r>
              <a:rPr lang="en-US" sz="2000" dirty="0"/>
              <a:t>Arbitration</a:t>
            </a:r>
          </a:p>
          <a:p>
            <a:pPr marL="342900" indent="-342900">
              <a:buFont typeface="+mj-lt"/>
              <a:buAutoNum type="arabicPeriod"/>
            </a:pPr>
            <a:r>
              <a:rPr lang="en-US" sz="2000" dirty="0"/>
              <a:t>Warranty</a:t>
            </a:r>
          </a:p>
          <a:p>
            <a:pPr marL="342900" indent="-342900">
              <a:buFont typeface="+mj-lt"/>
              <a:buAutoNum type="arabicPeriod"/>
            </a:pPr>
            <a:r>
              <a:rPr lang="en-US" sz="2000" dirty="0"/>
              <a:t>Counterparts</a:t>
            </a:r>
          </a:p>
        </p:txBody>
      </p:sp>
      <p:sp>
        <p:nvSpPr>
          <p:cNvPr id="5" name="Footer Placeholder 4">
            <a:extLst>
              <a:ext uri="{FF2B5EF4-FFF2-40B4-BE49-F238E27FC236}">
                <a16:creationId xmlns:a16="http://schemas.microsoft.com/office/drawing/2014/main" id="{A544B2DD-AC47-4E2E-9D37-91234C47BFE7}"/>
              </a:ext>
            </a:extLst>
          </p:cNvPr>
          <p:cNvSpPr>
            <a:spLocks noGrp="1"/>
          </p:cNvSpPr>
          <p:nvPr>
            <p:ph type="ftr" sz="quarter" idx="12"/>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63F9FC0-FB8D-4C52-BB99-0B74B5B6D972}"/>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68603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0560" y="0"/>
            <a:ext cx="5472000" cy="6371350"/>
          </a:xfrm>
        </p:spPr>
        <p:txBody>
          <a:bodyPr/>
          <a:lstStyle/>
          <a:p>
            <a:pPr algn="just"/>
            <a:r>
              <a:rPr lang="en-US" sz="3200" b="1" dirty="0"/>
              <a:t>Confidential Information</a:t>
            </a:r>
            <a:r>
              <a:rPr lang="en-US" sz="3200" dirty="0"/>
              <a:t>:</a:t>
            </a:r>
            <a:r>
              <a:rPr lang="en-US" sz="2000" dirty="0"/>
              <a:t> Technical, customer,  supplier, personnel, financial, commercial and/or business information, data any other information or knowledge communicated at any time before or after the date of the agreement, including information of a proprietary, private or confidential nature in written, graphical, oral or otherwise tangible or intangible form whether communicated in writing, orally, graphically or by inspections, relating directly or indirectly to the business or affairs of the involved parties.</a:t>
            </a:r>
          </a:p>
          <a:p>
            <a:pPr algn="just"/>
            <a:r>
              <a:rPr lang="en-US" sz="3200" b="1" dirty="0"/>
              <a:t>Disclosing Party:</a:t>
            </a:r>
            <a:r>
              <a:rPr lang="en-US" sz="2000" b="1" dirty="0"/>
              <a:t> </a:t>
            </a:r>
            <a:r>
              <a:rPr lang="en-US" sz="2000" dirty="0"/>
              <a:t>The party disclosing the confidential information</a:t>
            </a:r>
          </a:p>
          <a:p>
            <a:pPr algn="just"/>
            <a:r>
              <a:rPr lang="en-US" sz="3200" b="1" dirty="0"/>
              <a:t>Receiving Party:</a:t>
            </a:r>
            <a:r>
              <a:rPr lang="en-US" sz="2000" dirty="0"/>
              <a:t> The party  receiving the confidential information.</a:t>
            </a:r>
          </a:p>
          <a:p>
            <a:pPr marL="0" indent="0" algn="just">
              <a:buNone/>
            </a:pPr>
            <a:endParaRPr lang="en-US" sz="2000" dirty="0"/>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4405"/>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400" y="3640339"/>
            <a:ext cx="5257600" cy="985000"/>
          </a:xfrm>
        </p:spPr>
        <p:txBody>
          <a:bodyPr/>
          <a:lstStyle/>
          <a:p>
            <a:r>
              <a:rPr lang="en-US" dirty="0"/>
              <a:t>1. DEFINITIONS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4635500"/>
            <a:ext cx="5257600" cy="570982"/>
          </a:xfrm>
        </p:spPr>
        <p:txBody>
          <a:bodyPr/>
          <a:lstStyle/>
          <a:p>
            <a:pPr algn="just"/>
            <a:r>
              <a:rPr lang="en-US" dirty="0"/>
              <a:t>Terms used in the Document</a:t>
            </a:r>
          </a:p>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58833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7325360" y="3968984"/>
            <a:ext cx="4043182" cy="305521"/>
          </a:xfrm>
          <a:solidFill>
            <a:schemeClr val="tx1">
              <a:lumMod val="75000"/>
              <a:lumOff val="25000"/>
            </a:schemeClr>
          </a:solidFill>
        </p:spPr>
        <p:txBody>
          <a:bodyPr/>
          <a:lstStyle/>
          <a:p>
            <a:r>
              <a:rPr lang="en-US" dirty="0"/>
              <a:t>Thalagala B.P.</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7325360" y="4318000"/>
            <a:ext cx="4043182" cy="305521"/>
          </a:xfrm>
          <a:solidFill>
            <a:schemeClr val="tx1">
              <a:lumMod val="75000"/>
              <a:lumOff val="25000"/>
            </a:schemeClr>
          </a:solidFill>
        </p:spPr>
        <p:txBody>
          <a:bodyPr/>
          <a:lstStyle/>
          <a:p>
            <a:r>
              <a:rPr lang="en-US" dirty="0"/>
              <a:t>+94 75 029 6594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7325360" y="4667015"/>
            <a:ext cx="4043182" cy="305523"/>
          </a:xfrm>
          <a:solidFill>
            <a:schemeClr val="tx1">
              <a:lumMod val="75000"/>
              <a:lumOff val="25000"/>
            </a:schemeClr>
          </a:solidFill>
        </p:spPr>
        <p:txBody>
          <a:bodyPr/>
          <a:lstStyle/>
          <a:p>
            <a:r>
              <a:rPr lang="en-US" dirty="0"/>
              <a:t>bimalkapiyaruwan1998322@gmail.com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7325360" y="5016032"/>
            <a:ext cx="4043182" cy="275656"/>
          </a:xfrm>
          <a:solidFill>
            <a:schemeClr val="tx1">
              <a:lumMod val="75000"/>
              <a:lumOff val="25000"/>
            </a:schemeClr>
          </a:solidFill>
        </p:spPr>
        <p:txBody>
          <a:bodyPr/>
          <a:lstStyle/>
          <a:p>
            <a:r>
              <a:rPr lang="en-US" dirty="0"/>
              <a:t>L.E. Robotics (Pvt.) Ltd.</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229</TotalTime>
  <Words>316</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Candara</vt:lpstr>
      <vt:lpstr>Corbel</vt:lpstr>
      <vt:lpstr>Times New Roman</vt:lpstr>
      <vt:lpstr>Office Theme</vt:lpstr>
      <vt:lpstr>Non-Disclosure Agreement (NDA)</vt:lpstr>
      <vt:lpstr>What’s an NDA?</vt:lpstr>
      <vt:lpstr>Information included in an NDA</vt:lpstr>
      <vt:lpstr>1. DEFINITIONS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Bimalka Piyaruwan</dc:creator>
  <cp:lastModifiedBy>Bimalka Piyaruwan</cp:lastModifiedBy>
  <cp:revision>10</cp:revision>
  <dcterms:created xsi:type="dcterms:W3CDTF">2022-01-11T02:56:15Z</dcterms:created>
  <dcterms:modified xsi:type="dcterms:W3CDTF">2022-01-11T06:47:42Z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