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56984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72248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8716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7032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50400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8716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7032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8232120" cy="537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23212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2120" cy="584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8232120" cy="5371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72248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56984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72248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28716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70320" y="176400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400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328716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6070320" y="4569840"/>
            <a:ext cx="26503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823212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2120" cy="584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537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722480" y="456984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22480" y="1764000"/>
            <a:ext cx="401724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569840"/>
            <a:ext cx="8232120" cy="2562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660240" y="0"/>
            <a:ext cx="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83880" y="0"/>
            <a:ext cx="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9912600" y="0"/>
            <a:ext cx="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4480" y="0"/>
            <a:ext cx="335520" cy="7559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8360" y="0"/>
            <a:ext cx="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92080" y="6299640"/>
            <a:ext cx="604440" cy="60444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520000" y="3443760"/>
            <a:ext cx="6804000" cy="2088000"/>
          </a:xfrm>
          <a:prstGeom prst="rect">
            <a:avLst/>
          </a:prstGeom>
        </p:spPr>
        <p:txBody>
          <a:bodyPr lIns="100800" rIns="100800" tIns="50400" bIns="50400" anchor="b">
            <a:noAutofit/>
          </a:bodyPr>
          <a:p>
            <a:pPr>
              <a:lnSpc>
                <a:spcPct val="100000"/>
              </a:lnSpc>
            </a:pPr>
            <a:r>
              <a:rPr b="1" lang="en-US" sz="3300" spc="-1" strike="noStrike" cap="small">
                <a:solidFill>
                  <a:srgbClr val="575f6d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8560080" y="1294200"/>
            <a:ext cx="2519640" cy="41976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r">
              <a:lnSpc>
                <a:spcPct val="100000"/>
              </a:lnSpc>
            </a:pPr>
            <a:fld id="{DDE0AB03-0B4A-47D0-A03F-34B83B7407EB}" type="datetime">
              <a:rPr b="0" lang="en-US" sz="1300" spc="-1" strike="noStrike">
                <a:solidFill>
                  <a:srgbClr val="575f6d"/>
                </a:solidFill>
                <a:latin typeface="Calibri"/>
              </a:rPr>
              <a:t>10/2/20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802640" y="4609440"/>
            <a:ext cx="4031640" cy="42300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420120" y="0"/>
            <a:ext cx="671760" cy="7559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04560" y="0"/>
            <a:ext cx="115200" cy="7559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092240" y="0"/>
            <a:ext cx="200160" cy="7559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258200" y="0"/>
            <a:ext cx="253440" cy="7559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17000" y="0"/>
            <a:ext cx="0" cy="755964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008000" y="0"/>
            <a:ext cx="0" cy="755964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941400" y="0"/>
            <a:ext cx="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903320" y="0"/>
            <a:ext cx="0" cy="755964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175760" y="0"/>
            <a:ext cx="0" cy="755964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10047240" y="0"/>
            <a:ext cx="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344240" y="0"/>
            <a:ext cx="83520" cy="7559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72120" y="3780000"/>
            <a:ext cx="1427760" cy="142740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443600" y="5364720"/>
            <a:ext cx="706680" cy="70668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202760" y="6063480"/>
            <a:ext cx="150840" cy="15084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834560" y="6380280"/>
            <a:ext cx="302040" cy="30204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2100240" y="4955760"/>
            <a:ext cx="402840" cy="40284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461240" y="5433120"/>
            <a:ext cx="671760" cy="57024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fld id="{C3F6EE9A-C8F1-4E38-ABCF-2D41B315099F}" type="slidenum">
              <a:rPr b="1" lang="en-US" sz="15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9660240" y="0"/>
            <a:ext cx="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83880" y="0"/>
            <a:ext cx="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9912600" y="0"/>
            <a:ext cx="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9744480" y="0"/>
            <a:ext cx="335520" cy="7559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9828360" y="0"/>
            <a:ext cx="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992080" y="6299640"/>
            <a:ext cx="604440" cy="60444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2120" cy="1259640"/>
          </a:xfrm>
          <a:prstGeom prst="rect">
            <a:avLst/>
          </a:prstGeom>
        </p:spPr>
        <p:txBody>
          <a:bodyPr lIns="100800" rIns="100800" tIns="50400" bIns="50400" anchor="b">
            <a:noAutofit/>
          </a:bodyPr>
          <a:p>
            <a:pPr>
              <a:lnSpc>
                <a:spcPct val="100000"/>
              </a:lnSpc>
            </a:pPr>
            <a:r>
              <a:rPr b="0" lang="en-US" sz="3300" spc="-1" strike="noStrike" cap="small">
                <a:solidFill>
                  <a:srgbClr val="575f6d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504000" y="1764000"/>
            <a:ext cx="8232120" cy="5371920"/>
          </a:xfrm>
          <a:prstGeom prst="rect">
            <a:avLst/>
          </a:prstGeom>
        </p:spPr>
        <p:txBody>
          <a:bodyPr lIns="100800" rIns="100800" tIns="50400" bIns="50400">
            <a:noAutofit/>
          </a:bodyPr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705600" indent="-302040">
              <a:lnSpc>
                <a:spcPct val="100000"/>
              </a:lnSpc>
              <a:spcBef>
                <a:spcPts val="459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lvl="2" marL="1008000" indent="-201240">
              <a:lnSpc>
                <a:spcPct val="100000"/>
              </a:lnSpc>
              <a:spcBef>
                <a:spcPts val="40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10400" indent="-201240">
              <a:lnSpc>
                <a:spcPct val="100000"/>
              </a:lnSpc>
              <a:spcBef>
                <a:spcPts val="40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1612800" indent="-201240">
              <a:lnSpc>
                <a:spcPct val="100000"/>
              </a:lnSpc>
              <a:spcBef>
                <a:spcPts val="36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8367480" y="1192680"/>
            <a:ext cx="2217240" cy="42300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r">
              <a:lnSpc>
                <a:spcPct val="100000"/>
              </a:lnSpc>
            </a:pPr>
            <a:r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961840" y="6320880"/>
            <a:ext cx="671760" cy="57420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r">
              <a:lnSpc>
                <a:spcPct val="100000"/>
              </a:lnSpc>
            </a:pPr>
            <a:fld id="{9CE56E76-6A95-4ECF-AE0C-475FA7BE52D2}" type="slidenum">
              <a:rPr b="0" lang="en-IN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7706520" y="4119840"/>
            <a:ext cx="3527640" cy="40284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64000" y="1728000"/>
            <a:ext cx="8135640" cy="31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Change Detection in Streaming Multivariate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Data Using Likelihood Detectors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765080" y="301320"/>
            <a:ext cx="6592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333333"/>
                </a:solidFill>
                <a:latin typeface="DejaVu Sans"/>
              </a:rPr>
              <a:t>OBJECTIVE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765080" y="1769040"/>
            <a:ext cx="6592320" cy="48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Handles multi-dimensional data streams.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This paper looks at change detection from the perspective of likelihood as a general framework.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The paper first shows the change detection through K-L distance.</a:t>
            </a:r>
            <a:endParaRPr b="0" lang="en-IN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Then Hotelling’s t</a:t>
            </a:r>
            <a:r>
              <a:rPr b="0" lang="en-IN" sz="2600" spc="-1" strike="noStrike" baseline="33000">
                <a:solidFill>
                  <a:srgbClr val="666666"/>
                </a:solidFill>
                <a:latin typeface="DejaVu Sans"/>
              </a:rPr>
              <a:t>2</a:t>
            </a:r>
            <a:r>
              <a:rPr b="0" lang="en-IN" sz="2600" spc="-1" strike="noStrike">
                <a:solidFill>
                  <a:srgbClr val="666666"/>
                </a:solidFill>
                <a:latin typeface="DejaVu Sans"/>
              </a:rPr>
              <a:t> test can be accomodated within a common log-likelihood framework.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65080" y="301320"/>
            <a:ext cx="659232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595d63"/>
                </a:solidFill>
                <a:latin typeface="Calibri"/>
              </a:rPr>
              <a:t>Kullback-Leibler distance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76000" y="2664000"/>
            <a:ext cx="8423640" cy="45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If the two distributions are identical, the value of KL(P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||P</a:t>
            </a:r>
            <a:r>
              <a:rPr b="0" lang="en-IN" sz="24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) is 0. The larger the value, the higher the likelihood that P 2 is different from P 1 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usefulness of the K-L criterion depends on the quality of the approximations and on finding a threshold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lambda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such that change is declared if KL &gt; lambda.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form of discretization is applied to split the space and keep the nonparametric character of the criterion by building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kdq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trees. </a:t>
            </a:r>
            <a:br/>
            <a:br/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4583160" y="1722600"/>
            <a:ext cx="2104560" cy="609120"/>
          </a:xfrm>
          <a:prstGeom prst="rect">
            <a:avLst/>
          </a:prstGeom>
          <a:ln w="9360">
            <a:noFill/>
          </a:ln>
        </p:spPr>
      </p:pic>
      <p:pic>
        <p:nvPicPr>
          <p:cNvPr id="116" name="Picture 3" descr="C:\Users\mangal\Downloads\shit paper2\Capture.PNG"/>
          <p:cNvPicPr/>
          <p:nvPr/>
        </p:nvPicPr>
        <p:blipFill>
          <a:blip r:embed="rId2"/>
          <a:stretch/>
        </p:blipFill>
        <p:spPr>
          <a:xfrm>
            <a:off x="3516480" y="1874880"/>
            <a:ext cx="1040040" cy="30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44680" y="3017880"/>
            <a:ext cx="8232120" cy="41529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88000"/>
          </a:bodyPr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p-value of the statistical test is better for change detection because the threshold is instantly available as the desired significance level 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 p-value is the probability that the difference between the sample means is at least as large as what has been observed, under the assumption that the population means are equal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73280" y="274680"/>
            <a:ext cx="76197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595d63"/>
                </a:solidFill>
                <a:latin typeface="Calibri"/>
              </a:rPr>
              <a:t>Hotelling’s t</a:t>
            </a:r>
            <a:r>
              <a:rPr b="0" lang="en-US" sz="4400" spc="-1" strike="noStrike" baseline="30000">
                <a:solidFill>
                  <a:srgbClr val="595d63"/>
                </a:solidFill>
                <a:latin typeface="Calibri"/>
              </a:rPr>
              <a:t>2</a:t>
            </a:r>
            <a:r>
              <a:rPr b="0" lang="en-US" sz="4400" spc="-1" strike="noStrike">
                <a:solidFill>
                  <a:srgbClr val="595d63"/>
                </a:solidFill>
                <a:latin typeface="Calibri"/>
              </a:rPr>
              <a:t> Test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849240" y="1569960"/>
            <a:ext cx="4800240" cy="919080"/>
          </a:xfrm>
          <a:prstGeom prst="rect">
            <a:avLst/>
          </a:prstGeom>
          <a:ln w="9360">
            <a:noFill/>
          </a:ln>
        </p:spPr>
      </p:pic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5497560" y="1722600"/>
            <a:ext cx="3739680" cy="609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384000"/>
            <a:ext cx="8232120" cy="39657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71000"/>
          </a:bodyPr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SPLL considers changes in variance and covariance unlike Hotelling’s t</a:t>
            </a:r>
            <a:r>
              <a:rPr b="0" lang="en-US" sz="26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– test which detects changes in means and assumes equal covariance matrices.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KL distance criterion lacks some fidelity when the distributions are not naturally discrete. By discretizing the feature space information is lost.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02400" indent="-302040">
              <a:lnSpc>
                <a:spcPct val="100000"/>
              </a:lnSpc>
              <a:spcBef>
                <a:spcPts val="660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semiparametric criterion is intended as a “middle ground” that combats the deficiencies of both criteria 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25280" y="59400"/>
            <a:ext cx="865872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595d63"/>
                </a:solidFill>
                <a:latin typeface="Calibri"/>
              </a:rPr>
              <a:t>Semiparametric Log-Likelihood (SPLL) Change Detector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512000" y="2160000"/>
            <a:ext cx="6248160" cy="11426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Application>LibreOffice/6.4.4.2$Linux_X86_64 LibreOffice_project/40$Build-2</Application>
  <Words>240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2020-09-29T23:07:32Z</dcterms:created>
  <dc:creator/>
  <dc:description/>
  <dc:language>en-IN</dc:language>
  <cp:lastModifiedBy/>
  <dcterms:modified xsi:type="dcterms:W3CDTF">2020-10-02T19:50:40Z</dcterms:modified>
  <cp:revision>19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