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Override16.xml" ContentType="application/vnd.openxmlformats-officedocument.themeOverride+xml"/>
  <Override PartName="/ppt/theme/theme1.xml" ContentType="application/vnd.openxmlformats-officedocument.theme+xml"/>
  <Override PartName="/ppt/theme/themeOverride15.xml" ContentType="application/vnd.openxmlformats-officedocument.themeOverride+xml"/>
  <Override PartName="/ppt/theme/themeOverride14.xml" ContentType="application/vnd.openxmlformats-officedocument.themeOverride+xml"/>
  <Override PartName="/ppt/theme/themeOverride13.xml" ContentType="application/vnd.openxmlformats-officedocument.themeOverr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21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22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23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12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2.xml" ContentType="application/vnd.openxmlformats-officedocument.theme+xml"/>
  <Override PartName="/ppt/theme/themeOverride19.xml" ContentType="application/vnd.openxmlformats-officedocument.themeOverride+xml"/>
  <Override PartName="/ppt/theme/themeOverride18.xml" ContentType="application/vnd.openxmlformats-officedocument.themeOverride+xml"/>
  <Override PartName="/ppt/theme/themeOverride17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54.xml" ContentType="application/vnd.openxmlformats-officedocument.presentationml.tags+xml"/>
  <Override PartName="/ppt/tags/tag88.xml" ContentType="application/vnd.openxmlformats-officedocument.presentationml.tags+xml"/>
  <Override PartName="/ppt/tags/tag42.xml" ContentType="application/vnd.openxmlformats-officedocument.presentationml.tags+xml"/>
  <Override PartName="/ppt/tags/tag55.xml" ContentType="application/vnd.openxmlformats-officedocument.presentationml.tags+xml"/>
  <Override PartName="/ppt/tags/tag98.xml" ContentType="application/vnd.openxmlformats-officedocument.presentationml.tags+xml"/>
  <Override PartName="/ppt/tags/tag56.xml" ContentType="application/vnd.openxmlformats-officedocument.presentationml.tags+xml"/>
  <Override PartName="/ppt/tags/tag93.xml" ContentType="application/vnd.openxmlformats-officedocument.presentationml.tags+xml"/>
  <Override PartName="/ppt/tags/tag57.xml" ContentType="application/vnd.openxmlformats-officedocument.presentationml.tags+xml"/>
  <Override PartName="/ppt/tags/tag41.xml" ContentType="application/vnd.openxmlformats-officedocument.presentationml.tags+xml"/>
  <Override PartName="/ppt/tags/tag58.xml" ContentType="application/vnd.openxmlformats-officedocument.presentationml.tags+xml"/>
  <Override PartName="/ppt/revisionInfo.xml" ContentType="application/vnd.ms-powerpoint.revisioninfo+xml"/>
  <Override PartName="/ppt/tags/tag89.xml" ContentType="application/vnd.openxmlformats-officedocument.presentationml.tags+xml"/>
  <Override PartName="/ppt/tags/tag5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ppt/tags/tag60.xml" ContentType="application/vnd.openxmlformats-officedocument.presentationml.tags+xml"/>
  <Override PartName="/docProps/app.xml" ContentType="application/vnd.openxmlformats-officedocument.extended-properties+xml"/>
  <Override PartName="/ppt/tags/tag61.xml" ContentType="application/vnd.openxmlformats-officedocument.presentationml.tags+xml"/>
  <Override PartName="/ppt/tags/tag39.xml" ContentType="application/vnd.openxmlformats-officedocument.presentationml.tags+xml"/>
  <Override PartName="/ppt/tags/tag62.xml" ContentType="application/vnd.openxmlformats-officedocument.presentationml.tags+xml"/>
  <Override PartName="/docMetadata/LabelInfo.xml" ContentType="application/vnd.ms-office.classificationlabel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64.xml" ContentType="application/vnd.openxmlformats-officedocument.presentationml.tags+xml"/>
  <Override PartName="/ppt/tags/tag38.xml" ContentType="application/vnd.openxmlformats-officedocument.presentationml.tags+xml"/>
  <Override PartName="/ppt/tags/tag9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91.xml" ContentType="application/vnd.openxmlformats-officedocument.presentationml.tags+xml"/>
  <Override PartName="/ppt/tags/tag48.xml" ContentType="application/vnd.openxmlformats-officedocument.presentationml.tags+xml"/>
  <Override PartName="/ppt/tags/tag67.xml" ContentType="application/vnd.openxmlformats-officedocument.presentationml.tags+xml"/>
  <Override PartName="/ppt/tags/tag46.xml" ContentType="application/vnd.openxmlformats-officedocument.presentationml.tags+xml"/>
  <Override PartName="/ppt/tags/tag49.xml" ContentType="application/vnd.openxmlformats-officedocument.presentationml.tags+xml"/>
  <Override PartName="/ppt/tags/tag68.xml" ContentType="application/vnd.openxmlformats-officedocument.presentationml.tags+xml"/>
  <Override PartName="/ppt/tags/tag47.xml" ContentType="application/vnd.openxmlformats-officedocument.presentationml.tags+xml"/>
  <Override PartName="/ppt/tags/tag50.xml" ContentType="application/vnd.openxmlformats-officedocument.presentationml.tags+xml"/>
  <Override PartName="/ppt/tags/tag69.xml" ContentType="application/vnd.openxmlformats-officedocument.presentationml.tags+xml"/>
  <Override PartName="/ppt/tags/tag90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45.xml" ContentType="application/vnd.openxmlformats-officedocument.presentationml.tags+xml"/>
  <Override PartName="/ppt/tags/tag72.xml" ContentType="application/vnd.openxmlformats-officedocument.presentationml.tags+xml"/>
  <Override PartName="/ppt/tags/tag51.xml" ContentType="application/vnd.openxmlformats-officedocument.presentationml.tags+xml"/>
  <Override PartName="/ppt/tags/tag73.xml" ContentType="application/vnd.openxmlformats-officedocument.presentationml.tags+xml"/>
  <Override PartName="/ppt/tags/tag96.xml" ContentType="application/vnd.openxmlformats-officedocument.presentationml.tags+xml"/>
  <Override PartName="/ppt/tags/tag52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44.xml" ContentType="application/vnd.openxmlformats-officedocument.presentationml.tags+xml"/>
  <Override PartName="/ppt/tags/tag75.xml" ContentType="application/vnd.openxmlformats-officedocument.presentationml.tags+xml"/>
  <Override PartName="/ppt/tags/tag53.xml" ContentType="application/vnd.openxmlformats-officedocument.presentationml.tags+xml"/>
  <Override PartName="/ppt/tags/tag43.xml" ContentType="application/vnd.openxmlformats-officedocument.presentationml.tags+xml"/>
  <Override PartName="/ppt/tags/tag97.xml" ContentType="application/vnd.openxmlformats-officedocument.presentationml.tags+xml"/>
  <Override PartName="/ppt/tags/tag9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147380475" r:id="rId2"/>
    <p:sldId id="2147380539" r:id="rId3"/>
    <p:sldId id="2147380477" r:id="rId4"/>
    <p:sldId id="2147380478" r:id="rId5"/>
    <p:sldId id="2147380479" r:id="rId6"/>
    <p:sldId id="2147380480" r:id="rId7"/>
    <p:sldId id="2147380550" r:id="rId8"/>
    <p:sldId id="2147380481" r:id="rId9"/>
    <p:sldId id="2147380542" r:id="rId10"/>
    <p:sldId id="2147380482" r:id="rId11"/>
    <p:sldId id="2147380536" r:id="rId12"/>
    <p:sldId id="2147380537" r:id="rId13"/>
    <p:sldId id="2147380538" r:id="rId14"/>
    <p:sldId id="2147380484" r:id="rId15"/>
    <p:sldId id="2147380540" r:id="rId16"/>
    <p:sldId id="2147380541" r:id="rId17"/>
    <p:sldId id="2147380543" r:id="rId18"/>
    <p:sldId id="2147380544" r:id="rId19"/>
    <p:sldId id="2147380545" r:id="rId20"/>
    <p:sldId id="2147380546" r:id="rId21"/>
    <p:sldId id="2147380547" r:id="rId22"/>
    <p:sldId id="2147380548" r:id="rId23"/>
    <p:sldId id="214738054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C449C-B93D-0E16-9C3F-91C8B329CDC3}" v="93" dt="2024-02-22T15:03:34.158"/>
    <p1510:client id="{49CCCA5E-9491-F316-1BDA-61A3AADBC960}" v="323" dt="2024-02-23T14:20:52.355"/>
    <p1510:client id="{FA3A6460-0E9C-49A3-9B4A-4DAAD5860F80}" v="55" dt="2024-02-22T15:17:5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AF21-D9B1-4167-BE6C-C1608CDC8E4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3D0DA-923D-4D48-A2DA-66AC28693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5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4" Type="http://schemas.openxmlformats.org/officeDocument/2006/relationships/image" Target="../media/image5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0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66.xml"/><Relationship Id="rId7" Type="http://schemas.openxmlformats.org/officeDocument/2006/relationships/image" Target="../media/image6.png"/><Relationship Id="rId2" Type="http://schemas.openxmlformats.org/officeDocument/2006/relationships/tags" Target="../tags/tag65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7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8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32460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3CC67-959F-4025-8633-E74293F6B412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13849C-5FB3-4056-8F19-36969D0EFF73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98880B8-EC43-453F-9776-5CC8A266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011CA7C6-436A-4D50-84CE-D20D7448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BE81AE1C-0D9E-4B80-869B-D19C9DBB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FA0B86B2-FA89-4201-B142-9BD2A2B8BE5F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53AD205F-ED3B-4B8D-9794-3A6A5D63DA1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7A6E026-9AAF-4AE7-8963-9262839BC9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61990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A6E026-9AAF-4AE7-8963-9262839BC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CB49041-215A-41B3-8DF1-B7DB8562931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AA86AA5B-2138-4425-9CE2-DF5EBB0DCBB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C9F66-5AEB-4B43-BE11-4C137ABBE69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5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7D9FFDC-B2AA-49B9-A83A-CECDDE8B8B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9820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D9FFDC-B2AA-49B9-A83A-CECDDE8B8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80465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2E5596A-E7A3-43BF-8048-10F5C26BA4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10684DCD-A4C4-4AE2-8E0F-8FDE5E5905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43997-8FD9-4AC8-B6B0-C4734BF9F60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2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5B32F6D-1B00-42C8-A009-27F396DBE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051919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B32F6D-1B00-42C8-A009-27F396DBE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DABBBA0-E8DB-4BB2-BCBB-59323CA396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50E85A4-C31B-499B-8265-8959F8A0FD6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3931-CC32-4D35-A746-55A832AD9C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DE6D451-A865-4572-929C-D154F38120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6FD602F-C95D-4DDF-829E-CDD534E173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466692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FD602F-C95D-4DDF-829E-CDD534E17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CFEAF1CD-EC94-4177-A98D-E3FCE4A767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0AE53871-DF2D-4237-A568-D43257D9BB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40D9B-BAF2-431E-94F8-4A2157DD931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30985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pyright">
            <a:extLst>
              <a:ext uri="{FF2B5EF4-FFF2-40B4-BE49-F238E27FC236}">
                <a16:creationId xmlns:a16="http://schemas.microsoft.com/office/drawing/2014/main" id="{A34DCE51-2784-4BC4-88C3-86CFBD220E8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E6A48-3B1B-408B-81B0-486478B94AC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FDC12B22-E678-46C4-A930-2CCE047884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A72752C-D67C-4DAE-B075-54C47F74E4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81870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72752C-D67C-4DAE-B075-54C47F74E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A5E521FF-37D5-4BE6-877A-B7AAB62CB4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5" name="Copyright">
            <a:extLst>
              <a:ext uri="{FF2B5EF4-FFF2-40B4-BE49-F238E27FC236}">
                <a16:creationId xmlns:a16="http://schemas.microsoft.com/office/drawing/2014/main" id="{E2363D49-1BC5-40B5-B55F-0FBBBB4F160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6DBBD-8832-481C-9BA0-250A855FADA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2FF61B-4919-4685-A211-AC9FDC1660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38935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2FF61B-4919-4685-A211-AC9FDC166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4E27A71A-3E05-41D1-B7E3-644A73644DA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E433-29A6-4530-A049-5B6E7417267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E7B6BA1-FA4B-4BA2-8D9B-4E1F0EE038F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394DC70-499E-49BE-87F1-B8B4F9E05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15437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4DC70-499E-49BE-87F1-B8B4F9E05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7DEB216E-E833-4DFF-B4AC-7C72E15B60C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1935E0B0-BB81-424A-B1C3-87A152067DA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5CE36-F473-41E9-9758-ABAFAFAF8D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F571F5-236A-4337-A496-E4181DFBFC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40468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F571F5-236A-4337-A496-E4181DFB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75090976-9ECD-4D8F-B330-B9A275CCCB9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13F36-A188-42B0-8493-F102601670D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C75636AF-D05D-4087-8077-0E5E16B105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5F71168-C41C-4186-96AB-51BD96AE4F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85009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F71168-C41C-4186-96AB-51BD96AE4F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DBC8D49-A008-4CB9-BAEC-9DF908B120C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E06E6B6-9119-4C27-9BF6-4605E387EC9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B0EF2-4209-4840-918E-0C1D075C10D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>
            <a:extLst>
              <a:ext uri="{FF2B5EF4-FFF2-40B4-BE49-F238E27FC236}">
                <a16:creationId xmlns:a16="http://schemas.microsoft.com/office/drawing/2014/main" id="{814B9406-71D0-879E-6BDC-CD708348FC4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C285012-5976-4241-9035-CCD96B6DEC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56164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285012-5976-4241-9035-CCD96B6DE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09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B3EA5A-94E2-4169-98CC-B065489771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907888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3EA5A-94E2-4169-98CC-B06548977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8859097-BE8F-4156-944E-DE57EC806DF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5B35F-E405-4A21-AE09-A43A3935B06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BC1E5E9-B7CB-4EAE-B3E4-D177BC5FE65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A0301A0-70D1-47A5-81B2-A1BE2CFC54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113923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0301A0-70D1-47A5-81B2-A1BE2CFC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7131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0912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A755745E-4BB8-4B6B-BD44-8629802D5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CB0128C0-4EEA-461E-B9F6-8818D8DAEB1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841AA-C354-4A0A-BEB4-17F9679CCE6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31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25BA21E-64BF-49D1-82DE-60811ADF4E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106062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5BA21E-64BF-49D1-82DE-60811ADF4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</p:spPr>
        <p:txBody>
          <a:bodyPr vert="horz"/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A55724B-A41A-4B68-8CA0-6DC33C3F8E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471B74DE-6BC3-4800-8466-2ECD624AE82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C77D1-EBB1-479E-87CF-3550025539C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66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7D89007-403D-423A-AC9F-F92EC7265E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53203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D89007-403D-423A-AC9F-F92EC7265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43DA4FE-F026-4A39-BF14-577F32FE4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663173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43DA4FE-F026-4A39-BF14-577F32FE45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13DDAD1-8961-4057-82BE-1E730E78EB0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7C30F-3DA6-495B-8169-662376FFD75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46E12E5-7D11-44D2-9FDE-364AD1A936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5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BC388F1-9B38-4226-8D08-B8F7117199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161675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C388F1-9B38-4226-8D08-B8F7117199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155124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8D192FC-778D-4835-93FB-66C90CEEFABB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5AF406-E748-4292-AC2F-FC0A8497DAE1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F958547A-9FEC-4153-A218-56618FB1E2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7EAE3651-A526-49DB-B739-C1122A597289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02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9F6AA6-42E4-4449-A13B-B50FCD2E61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367215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9F6AA6-42E4-4449-A13B-B50FCD2E61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636B15-3AC7-4BFD-8073-4971086BB58C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0D92EF-0542-47C7-A2D1-EA021ADDF86A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AA1026F-E600-4F92-8E8A-D92A5539F97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BF26676-66F6-4BD1-B84C-02244FE3EDB2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569B80-8CA5-4F49-85AE-325D2F3D1829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C4A750-0AF2-4FE9-B948-335686F9F8FA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52159F-B822-4987-85DF-C7F4764151D5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2EBF8E-A6A6-4967-84BC-1C3F02A59696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8ACC6A-F495-4D53-91F4-C959CA266B08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8DE1C8-09AA-4189-9F1D-19A9B6DFA023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F07F57-2915-4BC9-8D7A-E8F15D438277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410D83-E8CB-4BA6-99E7-BE9C7458E6CA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0299EF8-71A4-40D0-8BE0-0B20CD71B95E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03FD65-4257-45B4-8C65-ABB085C6CAE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F86BDF-7BC5-4A22-A165-B381A438E552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3D54C3-EEB0-45A3-8487-2B8D8F3F8A5B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5B0598-C698-41B3-B5BE-A9D66F3FC647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E51B4E-2B16-4A20-AA67-C66CC75FA6F3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6A977A-D782-438F-BF1D-0CA9819D121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6BF523-D9E2-4745-871D-995E0D35AC69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AFD03E-CD8B-42EF-80F4-FECB4FF95C66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43CB188-4B03-45F5-AE08-6CE19C710DC9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utter space">
              <a:extLst>
                <a:ext uri="{FF2B5EF4-FFF2-40B4-BE49-F238E27FC236}">
                  <a16:creationId xmlns:a16="http://schemas.microsoft.com/office/drawing/2014/main" id="{EF2D95A0-0C10-4F84-B951-67EC9A9876B5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125" name="Rectangle 34">
                <a:extLst>
                  <a:ext uri="{FF2B5EF4-FFF2-40B4-BE49-F238E27FC236}">
                    <a16:creationId xmlns:a16="http://schemas.microsoft.com/office/drawing/2014/main" id="{74478F7E-ABAF-4AAA-B16D-8F38953A5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6" name="Rectangle 35">
                <a:extLst>
                  <a:ext uri="{FF2B5EF4-FFF2-40B4-BE49-F238E27FC236}">
                    <a16:creationId xmlns:a16="http://schemas.microsoft.com/office/drawing/2014/main" id="{8A89EDC6-5604-4CBE-AA4C-BFE43560D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7" name="Rectangle 36">
                <a:extLst>
                  <a:ext uri="{FF2B5EF4-FFF2-40B4-BE49-F238E27FC236}">
                    <a16:creationId xmlns:a16="http://schemas.microsoft.com/office/drawing/2014/main" id="{6D2AF1F0-F88B-4795-848B-F621871E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8" name="Rectangle 37">
                <a:extLst>
                  <a:ext uri="{FF2B5EF4-FFF2-40B4-BE49-F238E27FC236}">
                    <a16:creationId xmlns:a16="http://schemas.microsoft.com/office/drawing/2014/main" id="{3F8052D3-2ECF-481E-B54B-6736C40C0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C4CE936D-844F-4873-885F-715567A46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2878B1E5-C24B-4D38-8F10-18303237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F1D17D2E-9A80-4B69-96C7-A9297685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B262DE92-FA0A-4460-9BBE-ED29892B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186E192D-00F8-4F12-AC1B-D78EF7AE2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FAEB8EA2-6636-4BD0-981F-AEF4CE61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9" name="Rectangle 44">
                <a:extLst>
                  <a:ext uri="{FF2B5EF4-FFF2-40B4-BE49-F238E27FC236}">
                    <a16:creationId xmlns:a16="http://schemas.microsoft.com/office/drawing/2014/main" id="{67D8D79C-0532-46FF-8594-EFA65F4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4" name="Slide edges">
              <a:extLst>
                <a:ext uri="{FF2B5EF4-FFF2-40B4-BE49-F238E27FC236}">
                  <a16:creationId xmlns:a16="http://schemas.microsoft.com/office/drawing/2014/main" id="{93E2C7C1-F8A1-46E0-B9E1-B70742B9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Footnote measure">
              <a:extLst>
                <a:ext uri="{FF2B5EF4-FFF2-40B4-BE49-F238E27FC236}">
                  <a16:creationId xmlns:a16="http://schemas.microsoft.com/office/drawing/2014/main" id="{691CAB54-0BD3-4BEC-87C2-8FE5F11E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Whitespace measure">
              <a:extLst>
                <a:ext uri="{FF2B5EF4-FFF2-40B4-BE49-F238E27FC236}">
                  <a16:creationId xmlns:a16="http://schemas.microsoft.com/office/drawing/2014/main" id="{52C4C0ED-EE24-4095-925C-23657B2B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17" name="Five column measure">
              <a:extLst>
                <a:ext uri="{FF2B5EF4-FFF2-40B4-BE49-F238E27FC236}">
                  <a16:creationId xmlns:a16="http://schemas.microsoft.com/office/drawing/2014/main" id="{AE1C1A0A-1E6B-4510-88CD-5CABA6FD7D1C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59DDAFB-82B0-4446-A40F-51750644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1" name="Rectangle 7">
                <a:extLst>
                  <a:ext uri="{FF2B5EF4-FFF2-40B4-BE49-F238E27FC236}">
                    <a16:creationId xmlns:a16="http://schemas.microsoft.com/office/drawing/2014/main" id="{7764FAB5-E13D-48F6-B5CE-21163F89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2" name="Rectangle 9">
                <a:extLst>
                  <a:ext uri="{FF2B5EF4-FFF2-40B4-BE49-F238E27FC236}">
                    <a16:creationId xmlns:a16="http://schemas.microsoft.com/office/drawing/2014/main" id="{E3299C03-2582-49C1-A161-6FCFACC5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3" name="Rectangle 11">
                <a:extLst>
                  <a:ext uri="{FF2B5EF4-FFF2-40B4-BE49-F238E27FC236}">
                    <a16:creationId xmlns:a16="http://schemas.microsoft.com/office/drawing/2014/main" id="{E76B5887-1E00-4A06-AEBD-421E1F2A8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60E79BC3-FB4F-4D0C-B519-0399982C7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8" name="Live area">
              <a:extLst>
                <a:ext uri="{FF2B5EF4-FFF2-40B4-BE49-F238E27FC236}">
                  <a16:creationId xmlns:a16="http://schemas.microsoft.com/office/drawing/2014/main" id="{551E057E-47F1-49C0-A8E0-32F9D5A70137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Footnote example">
              <a:extLst>
                <a:ext uri="{FF2B5EF4-FFF2-40B4-BE49-F238E27FC236}">
                  <a16:creationId xmlns:a16="http://schemas.microsoft.com/office/drawing/2014/main" id="{BFDE0E7D-0074-4949-A792-A08AAD636E17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9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90826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C719C-D696-4502-83BD-76BEB212E9BF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FFB197-5414-42AB-A48D-8A15AD6FCBF2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476FA9C-7423-4A7B-8E2F-11E3F659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8576708B-E713-409E-B5B8-A804FA50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79CE4D10-68D9-407E-A2C9-99EA3866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94DDA34-D8BC-4627-BADB-C520D90E3E67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6516FC0-4DCB-4F6D-B20D-D6A43E175E6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EADFBBF-617C-4E9B-BCEA-CB96AEBA3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463235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ADFBBF-617C-4E9B-BCEA-CB96AEBA3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200013" cy="353174"/>
          </a:xfrm>
        </p:spPr>
        <p:txBody>
          <a:bodyPr vert="horz"/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6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29B4141A-E46E-432C-A840-1B57FC08162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AC102B-3E7F-4092-83C3-3522B31118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73233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AC102B-3E7F-4092-83C3-3522B3111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200013" cy="249299"/>
          </a:xfr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15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5639C2F-13CA-494C-94E6-BFB4593CEB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417936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639C2F-13CA-494C-94E6-BFB4593CE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4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C017E3C-8937-481E-B81C-39665FD49F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1880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017E3C-8937-481E-B81C-39665FD49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7DC99F-E926-4D09-B936-C5971C95D8F9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72500" y="2158988"/>
            <a:ext cx="2808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1227049"/>
            <a:ext cx="2808000" cy="664797"/>
          </a:xfrm>
        </p:spPr>
        <p:txBody>
          <a:bodyPr vert="horz" anchor="t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D9B4C64-710B-405F-8D64-25BB463DD19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257B-A3D4-425B-9312-DE98D090761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34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C3356A1-FF1D-4EB9-9324-000E845603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382809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3356A1-FF1D-4EB9-9324-000E84560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471488" y="1424082"/>
            <a:ext cx="71379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61BC5B3-7CF1-45E7-8571-D2693A59D3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06145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61BC5B3-7CF1-45E7-8571-D2693A59D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1488" y="3680016"/>
            <a:ext cx="8669953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369B7DC-1E9F-4921-9F07-7918341C5A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557551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69B7DC-1E9F-4921-9F07-7918341C5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08459A17-E4B7-4580-A9E7-EE79E6FF8D9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5F59D-5F50-4BD6-8A11-63321B6D1A7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10C5C9FB-129F-488F-ADA6-F1746C65E7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FC16F76-FC2A-40B3-B447-FDB7337856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955052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C16F76-FC2A-40B3-B447-FDB7337856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70739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E525093-49FA-4B42-B10C-64A30CF3493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5892B-541F-4DEC-A9C4-68C07A0DC82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2564FDA4-125D-4D50-A78A-1F297FBF296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3A886A8-A21A-4D7D-9581-57D52773C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74731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A886A8-A21A-4D7D-9581-57D52773C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6771935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677570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6076188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1A876D-6EBC-4454-8FD4-A5127E3ED2D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D0F9D-7918-440A-A7EB-2038892F3C6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D895F0B0-9196-4D31-8CE9-E194A43BF00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963C889-E85C-D29E-F36E-FA97815D75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56D2032-1E12-4872-953C-395990DE9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08685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6D2032-1E12-4872-953C-395990DE9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DE91006-2E60-42EB-9B37-ADD2CDA8D8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2633160-3B74-42DD-8F03-08060631BC7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708B0-DF9D-4C71-BCD0-47351D21627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FCC05E-857C-486A-909B-172052F1F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076068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FCC05E-857C-486A-909B-172052F1F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C5256C72-F756-4671-B7F8-213AEB8BE85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C9EA76F3-418B-44C8-A221-9B8C8294CF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D684A-3CEB-486E-967B-E230C432FFC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4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F5213D7-C4A0-4E43-B75A-4B6180D1F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6062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F5213D7-C4A0-4E43-B75A-4B6180D1F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FCCF31-3442-4D34-B48D-12E0B8880D52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72500" y="1544274"/>
            <a:ext cx="25893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E7BC873C-35EE-48BD-983A-83E7F19C30A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75DC5-CC3C-4E50-80D4-B8277C6BEF2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97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387F8E-2093-4218-8957-D4167377FF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30955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387F8E-2093-4218-8957-D4167377F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3202" y="178560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B27429DE-A2C7-4BDF-A525-DB923C9C06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84853A4C-2BF2-49DE-A95B-8FB00A19361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27EB9-5E83-4325-96A8-BA36A4E07A6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0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578980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3F5EAB28-DB5E-43E3-8CD8-498BA4B46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7881D1CD-0BD4-4F3F-8862-BE0278523BD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B91FB-B557-457F-9C6A-61B5F48DB0A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3DEFF83-B2F2-4FE3-98DC-57FA721C7B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FA1512-9FF3-4236-B941-D56E9C7D07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245138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FA1512-9FF3-4236-B941-D56E9C7D0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A4BDE06-BB30-4AD7-B046-C74C929DBA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89C49FFD-9996-4290-8F8E-3DF9D74AFA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785-2F46-4010-B5FD-A7870DA271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2382DE1-C68A-42AB-84D6-8B1172ED03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25557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382DE1-C68A-42AB-84D6-8B1172ED0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270BEA33-0118-481A-8003-B6AA5FE1630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A57A9-FD52-4E11-9615-85974FA4B8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891BD2E5-8B84-423B-B0AC-ED714962FE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35E707-2BC2-41CE-A90F-6950BFA257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96894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35E707-2BC2-41CE-A90F-6950BFA257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959DA61E-565E-4833-955B-276B17451F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931326E6-CB76-4716-BC80-041CE6C0CD3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5DA6D-9F4A-4C7D-B862-EF08979CA2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D34CCB-2A6B-400F-8EA2-7A1B67CA9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5946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D34CCB-2A6B-400F-8EA2-7A1B67CA9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329BD176-2900-485F-8F0B-BE6F193C406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3381C-64E7-4471-8353-9E10DE13499E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C3CB9010-D3B4-4A02-A373-2047BD8C5F0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42C823-D584-4706-B2B1-6768395175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008824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042C823-D584-4706-B2B1-676839517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F9A2A0C-D451-4852-BBA5-CC6C0906D51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E9B5CADD-B132-4D2F-9051-199090B871F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83C66-35CA-4D26-A5D8-C8519D72385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C83BA3F-B074-4BA5-9C53-B6FE73BA5F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17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83BA3F-B074-4BA5-9C53-B6FE73BA5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5655F8F1-2D03-4597-8C28-3140C47D7583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23B-3120-432B-AE7E-B88C675D36F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8A923208-7851-49FB-A184-DA31AB6911D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30B25C7-E9DE-4EEC-A9DB-D7CC4D835F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20745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0B25C7-E9DE-4EEC-A9DB-D7CC4D835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95FC53A-5CE8-4F94-8024-E21CD78FE8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4F543B96-D552-4A83-85AD-B76B06C5C95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FDA6A-BF08-48E7-975D-B9C8CC1E93FC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E9CDF53-BF51-4C57-BA76-862A9FD564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144681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9CDF53-BF51-4C57-BA76-862A9FD564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BA6674AB-3D43-4CF9-BC46-ABDCDE31DD9F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6A57B-8DDF-4777-9C83-C220F0E3918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B3604B0-5300-4058-A697-E1608F36E5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B038C6-1F61-4E85-A548-BD04BDE75A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9272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B038C6-1F61-4E85-A548-BD04BDE75A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471488" y="1428131"/>
            <a:ext cx="710754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D71B1E2E-A2E4-429B-BFCF-BE3B5870F80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9081-F039-4CD5-A839-B6F7976BEA7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3E24EA9-913A-4247-B05E-F892328BC6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BFB33B-5A10-4E34-8A62-A506B5947A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7351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BFB33B-5A10-4E34-8A62-A506B5947A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96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65477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39FEB5BC-ED68-4E74-BC50-95E58A7689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F09169E8-8DEE-4B9C-B378-A780016BE6C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7E71D-1C06-44E2-BEAB-E9B0D8F081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2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BFCB526-01A6-4758-8194-45A3AB121D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26248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FCB526-01A6-4758-8194-45A3AB121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199900" cy="2492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F0B7ADB-CB7E-4C88-BFB4-72FEC841AA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FB780D6F-9FAE-41BF-B809-61320C3E352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CB9EC-D92E-4359-AEAE-A47FB53CF39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69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722A73-1681-4FF8-81B4-AFD7234FC0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35636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22A73-1681-4FF8-81B4-AFD7234F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F352B8A1-87F8-49A7-826F-28739137CE2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C1EA-A72E-461B-9971-4E79A264C20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027ABE8-19F4-4202-999B-B02E2E492C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1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78B1231-F74F-4BE7-9AE6-5B33DC3EA2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016822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8B1231-F74F-4BE7-9AE6-5B33DC3EA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CBAD190-C195-4D75-8DCC-7BCD4AA8623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3BC4F-1AD2-4DCE-8D4F-435C3E44436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0CB0939-2939-4F2D-A0CC-61E1D7B33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D8B6117-2238-43B0-B25C-3528DEA850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637372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8B6117-2238-43B0-B25C-3528DEA850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B64E423-2BDA-4DD4-B1D5-4CBF40F3CD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488076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64E423-2BDA-4DD4-B1D5-4CBF40F3C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061473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ED2B23-D52E-4891-AD50-194576C0DE63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D7C225-4809-4651-8731-6DBA0089BE8D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317FBB5-2C3C-40E7-832D-24C4A00C08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4BB9847-FC4F-4E22-B37F-ABD0DADB2D5E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095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675F7C-8402-4FE3-9DA9-B7E3D6D0A9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095403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675F7C-8402-4FE3-9DA9-B7E3D6D0A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B8F23F-3F0F-4111-A03C-C598005CBF97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038D210-2A1C-4EBC-B952-EF4519B0CD95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C4D06E-7DF5-41F3-9C75-F6816BBE130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B285E0-449E-494A-A8FF-3E45D097BD39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093EA1-7F97-476F-B1D6-451289C72DA8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03B404-9742-478B-8333-38073773FDFE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D0DB2E-CEF3-47E1-9224-506199D4FF07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4A6518-02C6-4AA6-B803-AF8AAD5FC198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A205C0-3017-4F33-B27C-A266CA18BE46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4DAF5-BE90-4DC8-B6AC-4B562271F09E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24C659-F10E-4954-AFA7-FA4BF1100F49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B2935D-4C73-40A1-BA90-554F0E738C51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2BD5B5-0E7E-4AD2-8D45-2545DBBEDA93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320037-5F1F-42E2-9D00-219211D03E5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96BB16-39BD-4814-B4FD-32EC0154FFEE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5A640E-661E-4641-ADBE-CEEC07337D55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03E680-0CC4-493E-8D13-D6DEE69D1E48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DA8684-521B-4906-88DD-DD65DD2FD9FF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4F0B14C-5532-437B-AE6B-F2DC5494B4C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5CDE833-C0F8-49AD-9C15-6B76B3D8D20C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8FE9B2-D6FE-4052-AB14-9F5800E63A2C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AB4A5-E2AD-4B87-86AC-7F57BD9FFFB6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utter space">
              <a:extLst>
                <a:ext uri="{FF2B5EF4-FFF2-40B4-BE49-F238E27FC236}">
                  <a16:creationId xmlns:a16="http://schemas.microsoft.com/office/drawing/2014/main" id="{892038C0-E609-404B-B090-09F3545B9E2E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C7D63959-BE42-479A-9A19-186C7FA2B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5" name="Rectangle 35">
                <a:extLst>
                  <a:ext uri="{FF2B5EF4-FFF2-40B4-BE49-F238E27FC236}">
                    <a16:creationId xmlns:a16="http://schemas.microsoft.com/office/drawing/2014/main" id="{B9DAB377-574A-434D-9B8F-B62F1F1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6" name="Rectangle 36">
                <a:extLst>
                  <a:ext uri="{FF2B5EF4-FFF2-40B4-BE49-F238E27FC236}">
                    <a16:creationId xmlns:a16="http://schemas.microsoft.com/office/drawing/2014/main" id="{A43B5FF4-D406-4E05-93D0-B6AFC0B79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7" name="Rectangle 37">
                <a:extLst>
                  <a:ext uri="{FF2B5EF4-FFF2-40B4-BE49-F238E27FC236}">
                    <a16:creationId xmlns:a16="http://schemas.microsoft.com/office/drawing/2014/main" id="{49D9FA57-854F-4236-9A79-DF32870D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Rectangle 38">
                <a:extLst>
                  <a:ext uri="{FF2B5EF4-FFF2-40B4-BE49-F238E27FC236}">
                    <a16:creationId xmlns:a16="http://schemas.microsoft.com/office/drawing/2014/main" id="{D7D46901-4D4B-4145-815F-D176739F6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9" name="Rectangle 39">
                <a:extLst>
                  <a:ext uri="{FF2B5EF4-FFF2-40B4-BE49-F238E27FC236}">
                    <a16:creationId xmlns:a16="http://schemas.microsoft.com/office/drawing/2014/main" id="{B3912C0F-1E88-4825-9CD4-8801D2876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0" name="Rectangle 40">
                <a:extLst>
                  <a:ext uri="{FF2B5EF4-FFF2-40B4-BE49-F238E27FC236}">
                    <a16:creationId xmlns:a16="http://schemas.microsoft.com/office/drawing/2014/main" id="{06454163-A7CF-4D60-92CC-ADC6D205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1" name="Rectangle 41">
                <a:extLst>
                  <a:ext uri="{FF2B5EF4-FFF2-40B4-BE49-F238E27FC236}">
                    <a16:creationId xmlns:a16="http://schemas.microsoft.com/office/drawing/2014/main" id="{3259DCEF-EE24-4BF6-923D-ED79FAF18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48D3B193-52FA-4F4E-83DA-A1D22A15C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3" name="Rectangle 43">
                <a:extLst>
                  <a:ext uri="{FF2B5EF4-FFF2-40B4-BE49-F238E27FC236}">
                    <a16:creationId xmlns:a16="http://schemas.microsoft.com/office/drawing/2014/main" id="{A8038870-54BF-4E4C-91DC-10C238497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4AD96902-B04F-48C1-9379-C4F0BEBB9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3" name="Slide edges">
              <a:extLst>
                <a:ext uri="{FF2B5EF4-FFF2-40B4-BE49-F238E27FC236}">
                  <a16:creationId xmlns:a16="http://schemas.microsoft.com/office/drawing/2014/main" id="{2C4B923F-34A0-4E27-84A9-D295A132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Footnote measure">
              <a:extLst>
                <a:ext uri="{FF2B5EF4-FFF2-40B4-BE49-F238E27FC236}">
                  <a16:creationId xmlns:a16="http://schemas.microsoft.com/office/drawing/2014/main" id="{0CFA4B13-A820-4F12-80B0-5527587B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Whitespace measure">
              <a:extLst>
                <a:ext uri="{FF2B5EF4-FFF2-40B4-BE49-F238E27FC236}">
                  <a16:creationId xmlns:a16="http://schemas.microsoft.com/office/drawing/2014/main" id="{C7B08E65-8DA9-4767-B076-6280963C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76" name="Five column measure">
              <a:extLst>
                <a:ext uri="{FF2B5EF4-FFF2-40B4-BE49-F238E27FC236}">
                  <a16:creationId xmlns:a16="http://schemas.microsoft.com/office/drawing/2014/main" id="{8EA9FEAD-86D7-4495-8679-BF3C8B7C127E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7230BCA7-9650-4381-B1FA-AE5AFD38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0" name="Rectangle 7">
                <a:extLst>
                  <a:ext uri="{FF2B5EF4-FFF2-40B4-BE49-F238E27FC236}">
                    <a16:creationId xmlns:a16="http://schemas.microsoft.com/office/drawing/2014/main" id="{E65E217C-F50E-4901-864C-CEBD9C1E6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1" name="Rectangle 9">
                <a:extLst>
                  <a:ext uri="{FF2B5EF4-FFF2-40B4-BE49-F238E27FC236}">
                    <a16:creationId xmlns:a16="http://schemas.microsoft.com/office/drawing/2014/main" id="{F45A0167-E152-4156-9759-72E36945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id="{6F93B27B-B4A9-479E-AA73-6446F360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3" name="Rectangle 13">
                <a:extLst>
                  <a:ext uri="{FF2B5EF4-FFF2-40B4-BE49-F238E27FC236}">
                    <a16:creationId xmlns:a16="http://schemas.microsoft.com/office/drawing/2014/main" id="{E6F953BB-5B5E-4A13-98D4-2B62B82C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7" name="Live area">
              <a:extLst>
                <a:ext uri="{FF2B5EF4-FFF2-40B4-BE49-F238E27FC236}">
                  <a16:creationId xmlns:a16="http://schemas.microsoft.com/office/drawing/2014/main" id="{69E9EC94-A8DA-4F27-9A0F-0276232E659B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8" name="Footnote example">
              <a:extLst>
                <a:ext uri="{FF2B5EF4-FFF2-40B4-BE49-F238E27FC236}">
                  <a16:creationId xmlns:a16="http://schemas.microsoft.com/office/drawing/2014/main" id="{E1EAB825-D6CC-43CC-8FCE-FCD72F1EC330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6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4339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2500" y="907198"/>
            <a:ext cx="25866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5FBBB008-C15F-4385-8AF2-26220C76E1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1AD04-71D5-4EB4-B720-07195090C70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A76BF9D1-0441-4EF3-AA22-EBF87B98FD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3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8F04BC-ED97-48AC-8DDB-98EE63ECC0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400336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8F04BC-ED97-48AC-8DDB-98EE63ECC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71488" y="3680016"/>
            <a:ext cx="867491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pyright">
            <a:extLst>
              <a:ext uri="{FF2B5EF4-FFF2-40B4-BE49-F238E27FC236}">
                <a16:creationId xmlns:a16="http://schemas.microsoft.com/office/drawing/2014/main" id="{3BFF703C-2F6E-43B8-8831-948029A73FE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381DF-0FCD-439F-8A15-6B32C4EB0E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9814CA5-6831-43E0-B74B-BC5B93C744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58976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3FDC979-F38A-4F7D-BAA7-C4F8B4C76C0C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BB948-A68D-468D-8B21-C19D148E1C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850DD30-3641-4796-8A5B-8EEC03E005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924362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pyright">
            <a:extLst>
              <a:ext uri="{FF2B5EF4-FFF2-40B4-BE49-F238E27FC236}">
                <a16:creationId xmlns:a16="http://schemas.microsoft.com/office/drawing/2014/main" id="{E0970931-4CD1-4C69-A4A9-1371AB960D7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BF8D4-44C0-4538-92BF-226DEAF4A5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1531E32-DBAB-48F6-89A9-165B965630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45689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499" y="3193865"/>
            <a:ext cx="1234440" cy="3531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FFA9FE2-BD76-4A74-B8EC-2E9D8A30F0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4E65185A-E651-435F-8CF2-F0C6244D178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8416C-A0B6-40E3-9AD9-39F99FB20E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473291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2500" y="907197"/>
            <a:ext cx="2586600" cy="34930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127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98460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234104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05264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501" y="3262146"/>
            <a:ext cx="870785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E5728CF6-189C-491E-9966-476AC1F8DC3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200573E5-B53C-4CD5-AE07-1CCB97E8C50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FCFD1-AE3C-4C8F-B636-488D2B814E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1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36921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69D471D5-F433-407A-8F8D-98ADBBA1B7A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FC51D-9E30-459F-8B2E-14C555FC023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40EC5865-6DF7-4582-80C5-63C5CB854C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8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54546F-7B12-BC44-BC3C-9597E217B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8921" y="440986"/>
            <a:ext cx="3823238" cy="132556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3C80-E95F-6446-BA3A-3B9DD0B808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8921" y="1766551"/>
            <a:ext cx="3823238" cy="382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D180B-F656-FCC5-C160-9CA376A5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37163"/>
          <a:stretch/>
        </p:blipFill>
        <p:spPr>
          <a:xfrm>
            <a:off x="0" y="251326"/>
            <a:ext cx="4640580" cy="65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5531B03-5991-4204-BB1E-CC0C0CA1F3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4419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5531B03-5991-4204-BB1E-CC0C0CA1F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AB197D13-6F4B-42B0-B993-9E96140DA94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B5FAB-A5FE-494F-A130-E66B908223B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999973C6-E560-49B2-A043-73D01E580C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E337CB5-24FB-487D-A96E-12533329DF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4601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E337CB5-24FB-487D-A96E-12533329D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029E0473-D80F-4456-A93F-EA85F4E38BC6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0EAFE-E6CD-4F91-B634-F2FE99DE0DB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5039122F-8B7E-4E40-8445-C59039A20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7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6D6A898-3CB7-4391-AAB0-B6608464F6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027233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D6A898-3CB7-4391-AAB0-B6608464F6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435BDFD7-4481-4D60-AE3D-4603DB178D3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602685F5-9555-495E-BFCC-3DB7BDBEE8E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FB22A-7FE6-4747-980B-2AB32CAAD3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67270626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500" y="622801"/>
            <a:ext cx="819990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500" y="2081214"/>
            <a:ext cx="8199900" cy="3946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763A8-1A34-4D6D-B77C-B87C88850B7F}"/>
              </a:ext>
            </a:extLst>
          </p:cNvPr>
          <p:cNvSpPr/>
          <p:nvPr userDrawn="1"/>
        </p:nvSpPr>
        <p:spPr>
          <a:xfrm>
            <a:off x="0" y="1"/>
            <a:ext cx="9144000" cy="247805"/>
          </a:xfrm>
          <a:prstGeom prst="rect">
            <a:avLst/>
          </a:prstGeom>
          <a:solidFill>
            <a:srgbClr val="38C6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lt"/>
            </a:endParaRP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255341-AAC2-44F3-9E1E-2F4ADFFB57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BFE-239D-44BC-BC22-DF5B7043F4D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3128625E-DB89-4386-8661-E0AFEA2568CF}"/>
              </a:ext>
            </a:extLst>
          </p:cNvPr>
          <p:cNvPicPr>
            <a:picLocks noChangeAspect="1"/>
          </p:cNvPicPr>
          <p:nvPr userDrawn="1"/>
        </p:nvPicPr>
        <p:blipFill>
          <a:blip r:embed="rId73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0000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•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363474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–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rgbClr val="38C6F3"/>
        </a:buClr>
        <a:buFont typeface="Arial" panose="020B0604020202020204" pitchFamily="34" charset="0"/>
        <a:buChar char="•"/>
        <a:defRPr lang="en-US" sz="1200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3300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Clr>
          <a:srgbClr val="38C6F3"/>
        </a:buClr>
        <a:buFont typeface="Arial" panose="020B0604020202020204" pitchFamily="34" charset="0"/>
        <a:buChar char="​"/>
        <a:defRPr lang="en-US" sz="4050" b="1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1800" b="1" kern="1200" baseline="0" dirty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umen.percipio.com/courses/12ae025e-d58d-48f7-9a37-193bd2efa119" TargetMode="External"/><Relationship Id="rId3" Type="http://schemas.openxmlformats.org/officeDocument/2006/relationships/oleObject" Target="../embeddings/oleObject83.bin"/><Relationship Id="rId7" Type="http://schemas.openxmlformats.org/officeDocument/2006/relationships/hyperlink" Target="https://lumen.percipio.com/courses/b06a5973-f759-4451-9963-7f0b675a5e43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8.xml"/><Relationship Id="rId6" Type="http://schemas.openxmlformats.org/officeDocument/2006/relationships/hyperlink" Target="https://lumen.percipio.com/courses/75f99acf-53fd-45f0-b2bc-4f52ea52c4d7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lumen.percipio.com/courses/1a5ab71c-cb63-48b5-be1d-a6b45c350a64" TargetMode="External"/><Relationship Id="rId4" Type="http://schemas.openxmlformats.org/officeDocument/2006/relationships/image" Target="../media/image14.emf"/><Relationship Id="rId9" Type="http://schemas.openxmlformats.org/officeDocument/2006/relationships/hyperlink" Target="https://lumen.percipio.com/courses/3605f136-e073-42d9-82ec-e325b92892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D8D2-CB31-3DBA-C99F-A6632606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0A87E09-2542-B0D2-5C42-FBFD026B66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0A87E09-2542-B0D2-5C42-FBFD026B6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CFBC449-094B-CDF4-F753-1BFC97B9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9AB7F0-FC9A-3AD9-CCB2-DA8B01BF1AB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4C5AA41-9368-6908-6F16-A7990CAC7E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4FB5B9C-C85C-C24D-6DB7-67BB7C9E0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44EC338-DDBC-BA21-C7DE-2F9AD5DF38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724CADF-08B9-F02D-7223-C0C9D3918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F65E964-4757-1502-533B-F7EA39031A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18A882A-0836-C229-ED5F-20055C9C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 b="1"/>
              <a:t>                                   Day 4- Agenda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F8DD54-06DD-F368-434D-A5C4571BE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2929"/>
            <a:ext cx="7834313" cy="32925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273239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Building With Maven.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Junit Test Cases.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273239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/>
              <a:t>Environment setup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sz="160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Maven</a:t>
            </a:r>
            <a:r>
              <a:rPr lang="en-US" sz="14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Download and install Maven on your system.</a:t>
            </a:r>
            <a:endParaRPr lang="en-US" sz="1200" kern="10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Environment Variables</a:t>
            </a:r>
            <a:r>
              <a:rPr lang="en-US" sz="14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 up </a:t>
            </a:r>
            <a:r>
              <a:rPr lang="en-US" sz="1050" kern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M2_HOME</a:t>
            </a:r>
            <a:r>
              <a:rPr lang="en-US" sz="14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add Maven’s </a:t>
            </a:r>
            <a:r>
              <a:rPr lang="en-US" sz="1050" kern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en-US" sz="14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directory to your system’s </a:t>
            </a:r>
            <a:r>
              <a:rPr lang="en-US" sz="1050" kern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4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kern="10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>
              <a:buNone/>
            </a:pPr>
            <a:endParaRPr lang="en-US" b="0" i="0">
              <a:solidFill>
                <a:srgbClr val="273239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31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8143-7244-0A53-37EC-13C748BB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C9DC552-3768-88B5-2410-D4DC4FF4CD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C9DC552-3768-88B5-2410-D4DC4FF4C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FDA4213-3961-4033-740B-53D3362F1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6D8CA-4156-EA91-2290-668CFA5948F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40B05C4-81EC-CC3A-F06F-8422FF5C41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E28EA4F-A4BE-DC5C-0DFF-8E60D1DC0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E37B08E-0F43-B047-03E9-4871731B93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15E5B9E-869D-E399-EFB6-0D4512DCDB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3A8F384-4486-5EF3-3C35-684B4B3D70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423FC38-DC32-29B9-47F7-4AF5BF8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/>
              <a:t>Creating a java project using maven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068924-3E2A-BDE9-A536-A1759FFAC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sz="1600">
              <a:effectLst/>
            </a:endParaRPr>
          </a:p>
          <a:p>
            <a:pPr algn="l" fontAlgn="base">
              <a:buNone/>
            </a:pPr>
            <a:endParaRPr lang="en-US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71AE4-5E26-DEAF-38B8-D559E8DC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" y="1143000"/>
            <a:ext cx="7986713" cy="46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77B71-23ED-BD24-CB3C-4B821A7F2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4FFFE29-7C1C-FFE6-66DE-372CDF56AC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4FFFE29-7C1C-FFE6-66DE-372CDF56A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0A0FC32-F1A9-2DD0-8599-306CC4086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9646874-2A3B-79BB-B5BA-8E3571CE6EE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3A57199-0969-0291-0CB9-1842C78907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5B23AAF-313D-7F76-8D28-29C5A9CE51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20BBFC-D4A5-D331-5477-415304933A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A2A3C98-77BC-503C-89E4-0937762B6C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D74484-A0E6-AD58-76ED-152694424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655A1E0-8C64-53D1-7D2F-718403F9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/>
              <a:t>Creating a java project using maven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C728B3-ACA2-B932-26E5-DA474E773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sz="1600">
              <a:effectLst/>
            </a:endParaRPr>
          </a:p>
          <a:p>
            <a:pPr algn="l" fontAlgn="base">
              <a:buNone/>
            </a:pPr>
            <a:endParaRPr lang="en-US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0084-298F-4092-7F9D-F3F60522F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15" y="1635864"/>
            <a:ext cx="8160169" cy="45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D243-B038-E293-A7B4-D3676404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586148B-6F6F-D9A8-3807-AEE5530D01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586148B-6F6F-D9A8-3807-AEE5530D0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D1D63D7-3AED-1ACE-BE18-94DEF21EA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6D6AADC-981D-9E43-F75C-3572FB2C1F9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22F25B1-A5E1-9946-5571-4DC2E610A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45EE0DD-24AF-6B17-A6B4-EE2B084243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A9846EE-7917-C4BB-4933-0BB42276EF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C72C3B1-7140-9055-0E07-BB233F2D7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09C8CC5-8285-3A76-021D-9E7094E3C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BBC2A1B-D082-1A0E-E64C-D591010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/>
              <a:t>Creating a java project using maven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45E54-AC5C-E683-1741-535CA5B6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sz="1600">
              <a:effectLst/>
            </a:endParaRPr>
          </a:p>
          <a:p>
            <a:pPr algn="l" fontAlgn="base">
              <a:buNone/>
            </a:pPr>
            <a:endParaRPr lang="en-US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F5FF-52B7-201E-D201-90B0E759E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" y="1358793"/>
            <a:ext cx="7720199" cy="46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/>
              <a:t>Maven Directory Structure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B01E-9076-9686-7A09-8C7D7546E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76798"/>
            <a:ext cx="8201025" cy="4850655"/>
          </a:xfrm>
        </p:spPr>
        <p:txBody>
          <a:bodyPr/>
          <a:lstStyle/>
          <a:p>
            <a:r>
              <a:rPr lang="en-US"/>
              <a:t>└───maven-project</a:t>
            </a:r>
          </a:p>
          <a:p>
            <a:r>
              <a:rPr lang="en-US"/>
              <a:t>    ├───pom.xml</a:t>
            </a:r>
          </a:p>
          <a:p>
            <a:r>
              <a:rPr lang="en-US"/>
              <a:t>    ├───README.txt</a:t>
            </a:r>
          </a:p>
          <a:p>
            <a:r>
              <a:rPr lang="en-US"/>
              <a:t>    ├───NOTICE.txt</a:t>
            </a:r>
          </a:p>
          <a:p>
            <a:r>
              <a:rPr lang="en-US"/>
              <a:t>    ├───LICENSE.txt</a:t>
            </a:r>
          </a:p>
          <a:p>
            <a:r>
              <a:rPr lang="en-US"/>
              <a:t>    ├───target</a:t>
            </a:r>
          </a:p>
          <a:p>
            <a:r>
              <a:rPr lang="en-US"/>
              <a:t>    └───</a:t>
            </a:r>
            <a:r>
              <a:rPr lang="en-US" err="1"/>
              <a:t>src</a:t>
            </a:r>
            <a:endParaRPr lang="en-US"/>
          </a:p>
          <a:p>
            <a:r>
              <a:rPr lang="en-US"/>
              <a:t>        ├───main</a:t>
            </a:r>
          </a:p>
          <a:p>
            <a:r>
              <a:rPr lang="en-US"/>
              <a:t>        │   ├───java</a:t>
            </a:r>
          </a:p>
          <a:p>
            <a:r>
              <a:rPr lang="en-US"/>
              <a:t>        │   ├───resources</a:t>
            </a:r>
          </a:p>
          <a:p>
            <a:r>
              <a:rPr lang="en-US"/>
              <a:t>        │   ├───filters</a:t>
            </a:r>
          </a:p>
          <a:p>
            <a:r>
              <a:rPr lang="en-US"/>
              <a:t>        │   └───webapp</a:t>
            </a:r>
          </a:p>
          <a:p>
            <a:r>
              <a:rPr lang="en-US"/>
              <a:t>        ├───test</a:t>
            </a:r>
          </a:p>
          <a:p>
            <a:r>
              <a:rPr lang="en-US"/>
              <a:t>        │   ├───java</a:t>
            </a:r>
          </a:p>
          <a:p>
            <a:r>
              <a:rPr lang="en-US"/>
              <a:t>        │   ├───resources</a:t>
            </a:r>
          </a:p>
          <a:p>
            <a:r>
              <a:rPr lang="en-US"/>
              <a:t>        │   └───filters</a:t>
            </a:r>
          </a:p>
          <a:p>
            <a:r>
              <a:rPr lang="en-US"/>
              <a:t>        ├───it</a:t>
            </a:r>
          </a:p>
          <a:p>
            <a:r>
              <a:rPr lang="en-US"/>
              <a:t>        ├───site</a:t>
            </a:r>
          </a:p>
          <a:p>
            <a:r>
              <a:rPr lang="en-US"/>
              <a:t>        └───assembly</a:t>
            </a:r>
          </a:p>
        </p:txBody>
      </p:sp>
    </p:spTree>
    <p:extLst>
      <p:ext uri="{BB962C8B-B14F-4D97-AF65-F5344CB8AC3E}">
        <p14:creationId xmlns:p14="http://schemas.microsoft.com/office/powerpoint/2010/main" val="24565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B778B-A34C-ABD1-AA10-485DF7D9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41FE58D-858F-BE34-7792-05B9960303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1FE58D-858F-BE34-7792-05B9960303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7991748-064B-A3CA-E1FB-EAF84FBC4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7D622-3357-59C0-891B-420167202F93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3334A8-5C63-DC6A-0C8C-34796D7DB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6DC4EE8-2E39-E716-3989-4F85CE200C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827CE15-BA3A-4687-66A8-3D3E647D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A4ED83B-B3A1-B29E-73E3-953E7D35D1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F0C366E-C985-C752-D95B-09B61162DA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C2ACD0F-91E3-85B8-49DF-3AAF4C23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/>
              <a:t>Executing the </a:t>
            </a:r>
            <a:r>
              <a:rPr lang="en-US" sz="2000" err="1"/>
              <a:t>mvn</a:t>
            </a:r>
            <a:r>
              <a:rPr lang="en-US" sz="2000"/>
              <a:t> command:</a:t>
            </a:r>
            <a:br>
              <a:rPr lang="en-IN" sz="2000" b="1"/>
            </a:br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03B62-BFF7-7284-910E-5D970DB89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76798"/>
            <a:ext cx="8201025" cy="485065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6CC654-8800-0F40-E348-73B5B2EAC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57" y="984058"/>
            <a:ext cx="8392886" cy="47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/>
              <a:t>Maven Dependencies Version upgrade/Downgrade:</a:t>
            </a:r>
            <a:br>
              <a:rPr lang="en-IN" sz="2000" b="1"/>
            </a:br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76798"/>
            <a:ext cx="8201025" cy="4850655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AutoNum type="arabicParenR"/>
            </a:pPr>
            <a:r>
              <a:rPr lang="en-US"/>
              <a:t>Play with versions of dependencies by updating/downgrading and look at the .jar files in project explorer. </a:t>
            </a:r>
          </a:p>
          <a:p>
            <a:pPr marL="342900" indent="-342900">
              <a:buAutoNum type="arabicParenR"/>
            </a:pPr>
            <a:r>
              <a:rPr lang="en-US"/>
              <a:t> How to collect dependency from central Maven repository and add to the POM.xml</a:t>
            </a:r>
            <a:endParaRPr lang="en-US">
              <a:cs typeface="Arial"/>
            </a:endParaRPr>
          </a:p>
          <a:p>
            <a:pPr>
              <a:buAutoNum type="arabicParenR"/>
            </a:pPr>
            <a:endParaRPr lang="en-US">
              <a:cs typeface="Arial"/>
            </a:endParaRPr>
          </a:p>
          <a:p>
            <a:pPr>
              <a:buAutoNum type="arabicParenR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6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Introduction to JUnit5.0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76798"/>
            <a:ext cx="8201025" cy="86006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•What is JUnit?</a:t>
            </a:r>
          </a:p>
          <a:p>
            <a:r>
              <a:rPr lang="en-US">
                <a:ea typeface="+mn-lt"/>
                <a:cs typeface="+mn-lt"/>
              </a:rPr>
              <a:t>•Junit5 -&gt; Junit Jupiter + Junit Vintage + Junit Platform</a:t>
            </a:r>
          </a:p>
          <a:p>
            <a:r>
              <a:rPr lang="en-US">
                <a:ea typeface="+mn-lt"/>
                <a:cs typeface="+mn-lt"/>
              </a:rPr>
              <a:t>•Importance of testing in software development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0DFCA0C-1AC6-0371-CB84-D566BB89D5FD}"/>
              </a:ext>
            </a:extLst>
          </p:cNvPr>
          <p:cNvSpPr txBox="1">
            <a:spLocks/>
          </p:cNvSpPr>
          <p:nvPr/>
        </p:nvSpPr>
        <p:spPr>
          <a:xfrm>
            <a:off x="453120" y="2625142"/>
            <a:ext cx="820001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IN" sz="2000" b="0">
                <a:ea typeface="+mj-lt"/>
                <a:cs typeface="+mj-lt"/>
              </a:rPr>
              <a:t>Benefits of Junit</a:t>
            </a:r>
            <a:endParaRPr lang="en-US">
              <a:ea typeface="+mj-lt"/>
              <a:cs typeface="+mj-lt"/>
            </a:endParaRPr>
          </a:p>
          <a:p>
            <a:endParaRPr lang="en-IN" sz="2000">
              <a:ea typeface="+mj-lt"/>
              <a:cs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FAC76E3-9B6E-8893-EF94-C75152BEC93E}"/>
              </a:ext>
            </a:extLst>
          </p:cNvPr>
          <p:cNvSpPr txBox="1">
            <a:spLocks/>
          </p:cNvSpPr>
          <p:nvPr/>
        </p:nvSpPr>
        <p:spPr>
          <a:xfrm>
            <a:off x="452107" y="3179141"/>
            <a:ext cx="8187812" cy="25910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185166" indent="-123444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363474" indent="-1242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–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185166" indent="-123444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2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3300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4050" b="1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800" b="1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r>
              <a:rPr lang="en-US">
                <a:ea typeface="+mn-lt"/>
                <a:cs typeface="+mn-lt"/>
              </a:rPr>
              <a:t>•Ensures code quality: Detect bugs early in the development process.</a:t>
            </a:r>
          </a:p>
          <a:p>
            <a:r>
              <a:rPr lang="en-US">
                <a:ea typeface="+mn-lt"/>
                <a:cs typeface="+mn-lt"/>
              </a:rPr>
              <a:t>•Automates testing: Saves time and effort by automating repetitive testing tasks.</a:t>
            </a:r>
          </a:p>
          <a:p>
            <a:r>
              <a:rPr lang="en-US">
                <a:ea typeface="+mn-lt"/>
                <a:cs typeface="+mn-lt"/>
              </a:rPr>
              <a:t>•Supports Test-Driven Development (TDD): Write tests before writing code.</a:t>
            </a:r>
          </a:p>
          <a:p>
            <a:r>
              <a:rPr lang="en-US">
                <a:ea typeface="+mn-lt"/>
                <a:cs typeface="+mn-lt"/>
              </a:rPr>
              <a:t>•Integrates with build tools: Compatible with Ant, Maven, and Gradle.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3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Junit setup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76798"/>
            <a:ext cx="8201025" cy="43205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300">
                <a:ea typeface="+mn-lt"/>
                <a:cs typeface="+mn-lt"/>
              </a:rPr>
              <a:t>&lt;</a:t>
            </a:r>
            <a:r>
              <a:rPr lang="en-US" sz="1300" err="1">
                <a:ea typeface="+mn-lt"/>
                <a:cs typeface="+mn-lt"/>
              </a:rPr>
              <a:t>dependencyManagement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  &lt;dependencies&gt;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&lt;dependency&gt;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</a:t>
            </a:r>
            <a:r>
              <a:rPr lang="en-US" sz="1300" err="1">
                <a:ea typeface="+mn-lt"/>
                <a:cs typeface="+mn-lt"/>
              </a:rPr>
              <a:t>groupId</a:t>
            </a:r>
            <a:r>
              <a:rPr lang="en-US" sz="1300">
                <a:ea typeface="+mn-lt"/>
                <a:cs typeface="+mn-lt"/>
              </a:rPr>
              <a:t>&gt;</a:t>
            </a:r>
            <a:r>
              <a:rPr lang="en-US" sz="1300" err="1">
                <a:ea typeface="+mn-lt"/>
                <a:cs typeface="+mn-lt"/>
              </a:rPr>
              <a:t>org.junit</a:t>
            </a:r>
            <a:r>
              <a:rPr lang="en-US" sz="1300">
                <a:ea typeface="+mn-lt"/>
                <a:cs typeface="+mn-lt"/>
              </a:rPr>
              <a:t>&lt;/</a:t>
            </a:r>
            <a:r>
              <a:rPr lang="en-US" sz="1300" err="1">
                <a:ea typeface="+mn-lt"/>
                <a:cs typeface="+mn-lt"/>
              </a:rPr>
              <a:t>groupId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</a:t>
            </a:r>
            <a:r>
              <a:rPr lang="en-US" sz="1300" err="1">
                <a:ea typeface="+mn-lt"/>
                <a:cs typeface="+mn-lt"/>
              </a:rPr>
              <a:t>artifactId</a:t>
            </a:r>
            <a:r>
              <a:rPr lang="en-US" sz="1300">
                <a:ea typeface="+mn-lt"/>
                <a:cs typeface="+mn-lt"/>
              </a:rPr>
              <a:t>&gt;</a:t>
            </a:r>
            <a:r>
              <a:rPr lang="en-US" sz="1300" err="1">
                <a:ea typeface="+mn-lt"/>
                <a:cs typeface="+mn-lt"/>
              </a:rPr>
              <a:t>junit-bom</a:t>
            </a:r>
            <a:r>
              <a:rPr lang="en-US" sz="1300">
                <a:ea typeface="+mn-lt"/>
                <a:cs typeface="+mn-lt"/>
              </a:rPr>
              <a:t>&lt;/</a:t>
            </a:r>
            <a:r>
              <a:rPr lang="en-US" sz="1300" err="1">
                <a:ea typeface="+mn-lt"/>
                <a:cs typeface="+mn-lt"/>
              </a:rPr>
              <a:t>artifactId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&lt;version&gt;5.10.2&lt;/version&gt;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&lt;type&gt;pom&lt;/type&gt;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&lt;scope&gt;import&lt;/scope&gt;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&lt;/dependency&gt;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&lt;/dependencies&gt;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&lt;/</a:t>
            </a:r>
            <a:r>
              <a:rPr lang="en-US" sz="1300" err="1">
                <a:ea typeface="+mn-lt"/>
                <a:cs typeface="+mn-lt"/>
              </a:rPr>
              <a:t>dependencyManagement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&lt;dependencies&gt;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&lt;dependency&gt;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</a:t>
            </a:r>
            <a:r>
              <a:rPr lang="en-US" sz="1300" err="1">
                <a:ea typeface="+mn-lt"/>
                <a:cs typeface="+mn-lt"/>
              </a:rPr>
              <a:t>groupId</a:t>
            </a:r>
            <a:r>
              <a:rPr lang="en-US" sz="1300">
                <a:ea typeface="+mn-lt"/>
                <a:cs typeface="+mn-lt"/>
              </a:rPr>
              <a:t>&gt;</a:t>
            </a:r>
            <a:r>
              <a:rPr lang="en-US" sz="1300" err="1">
                <a:ea typeface="+mn-lt"/>
                <a:cs typeface="+mn-lt"/>
              </a:rPr>
              <a:t>org.junit.jupiter</a:t>
            </a:r>
            <a:r>
              <a:rPr lang="en-US" sz="1300">
                <a:ea typeface="+mn-lt"/>
                <a:cs typeface="+mn-lt"/>
              </a:rPr>
              <a:t>&lt;/</a:t>
            </a:r>
            <a:r>
              <a:rPr lang="en-US" sz="1300" err="1">
                <a:ea typeface="+mn-lt"/>
                <a:cs typeface="+mn-lt"/>
              </a:rPr>
              <a:t>groupId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</a:t>
            </a:r>
            <a:r>
              <a:rPr lang="en-US" sz="1300" err="1">
                <a:ea typeface="+mn-lt"/>
                <a:cs typeface="+mn-lt"/>
              </a:rPr>
              <a:t>artifactId</a:t>
            </a:r>
            <a:r>
              <a:rPr lang="en-US" sz="1300">
                <a:ea typeface="+mn-lt"/>
                <a:cs typeface="+mn-lt"/>
              </a:rPr>
              <a:t>&gt;</a:t>
            </a:r>
            <a:r>
              <a:rPr lang="en-US" sz="1300" err="1">
                <a:ea typeface="+mn-lt"/>
                <a:cs typeface="+mn-lt"/>
              </a:rPr>
              <a:t>junit-jupiter</a:t>
            </a:r>
            <a:r>
              <a:rPr lang="en-US" sz="1300">
                <a:ea typeface="+mn-lt"/>
                <a:cs typeface="+mn-lt"/>
              </a:rPr>
              <a:t>&lt;/</a:t>
            </a:r>
            <a:r>
              <a:rPr lang="en-US" sz="1300" err="1">
                <a:ea typeface="+mn-lt"/>
                <a:cs typeface="+mn-lt"/>
              </a:rPr>
              <a:t>artifactId</a:t>
            </a:r>
            <a:r>
              <a:rPr lang="en-US" sz="130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&lt;scope&gt;test&lt;/scope&gt;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  &lt;/dependency&gt;</a:t>
            </a:r>
            <a:endParaRPr lang="en-US"/>
          </a:p>
          <a:p>
            <a:r>
              <a:rPr lang="en-US" sz="1300">
                <a:ea typeface="+mn-lt"/>
                <a:cs typeface="+mn-lt"/>
              </a:rPr>
              <a:t>&lt;/dependencies&gt;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7" y="4354358"/>
            <a:ext cx="8200013" cy="276999"/>
          </a:xfrm>
        </p:spPr>
        <p:txBody>
          <a:bodyPr/>
          <a:lstStyle/>
          <a:p>
            <a:r>
              <a:rPr lang="en-IN" sz="2000" dirty="0">
                <a:ea typeface="+mj-lt"/>
                <a:cs typeface="+mj-lt"/>
              </a:rPr>
              <a:t>Common Asserts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135" y="1098356"/>
            <a:ext cx="8201025" cy="31999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•@Test – tells that a method is a test method</a:t>
            </a:r>
          </a:p>
          <a:p>
            <a:r>
              <a:rPr lang="en-US" sz="1600" dirty="0">
                <a:ea typeface="+mn-lt"/>
                <a:cs typeface="+mn-lt"/>
              </a:rPr>
              <a:t>•@DisplayName – used to customize the display names on test runners and reports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ParameterizedTest</a:t>
            </a:r>
            <a:r>
              <a:rPr lang="en-US" sz="1600" dirty="0">
                <a:ea typeface="+mn-lt"/>
                <a:cs typeface="+mn-lt"/>
              </a:rPr>
              <a:t> – used to run a test multiple times with different arguments</a:t>
            </a: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RepeatedTest</a:t>
            </a:r>
            <a:r>
              <a:rPr lang="en-US" sz="1600" dirty="0">
                <a:ea typeface="+mn-lt"/>
                <a:cs typeface="+mn-lt"/>
              </a:rPr>
              <a:t> – used to repeat a test a specified number of times</a:t>
            </a: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BeforeEach</a:t>
            </a:r>
            <a:r>
              <a:rPr lang="en-US" sz="1600" dirty="0">
                <a:ea typeface="+mn-lt"/>
                <a:cs typeface="+mn-lt"/>
              </a:rPr>
              <a:t> – used to run something before a test method</a:t>
            </a: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AfterEach</a:t>
            </a:r>
            <a:r>
              <a:rPr lang="en-US" sz="1600" dirty="0">
                <a:ea typeface="+mn-lt"/>
                <a:cs typeface="+mn-lt"/>
              </a:rPr>
              <a:t> – used to run something after a test method</a:t>
            </a: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BeforeAll</a:t>
            </a:r>
            <a:r>
              <a:rPr lang="en-US" sz="1600" dirty="0">
                <a:ea typeface="+mn-lt"/>
                <a:cs typeface="+mn-lt"/>
              </a:rPr>
              <a:t> – used to run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dirty="0">
                <a:ea typeface="+mn-lt"/>
                <a:cs typeface="+mn-lt"/>
              </a:rPr>
              <a:t> something before all tests</a:t>
            </a:r>
          </a:p>
          <a:p>
            <a:r>
              <a:rPr lang="en-US" sz="1600" dirty="0">
                <a:ea typeface="+mn-lt"/>
                <a:cs typeface="+mn-lt"/>
              </a:rPr>
              <a:t>•@</a:t>
            </a:r>
            <a:r>
              <a:rPr lang="en-US" sz="1600" dirty="0" err="1">
                <a:ea typeface="+mn-lt"/>
                <a:cs typeface="+mn-lt"/>
              </a:rPr>
              <a:t>AfterAll</a:t>
            </a:r>
            <a:r>
              <a:rPr lang="en-US" sz="1600" dirty="0">
                <a:ea typeface="+mn-lt"/>
                <a:cs typeface="+mn-lt"/>
              </a:rPr>
              <a:t> – used to run something after all tests</a:t>
            </a:r>
          </a:p>
          <a:p>
            <a:r>
              <a:rPr lang="en-US" sz="1600" dirty="0">
                <a:ea typeface="+mn-lt"/>
                <a:cs typeface="+mn-lt"/>
              </a:rPr>
              <a:t>•@Disabled – used to disable test cases</a:t>
            </a:r>
          </a:p>
          <a:p>
            <a:r>
              <a:rPr lang="en-US" sz="1600" dirty="0">
                <a:ea typeface="+mn-lt"/>
                <a:cs typeface="+mn-lt"/>
              </a:rPr>
              <a:t>•@Tag – used to declare tags for filtering tests</a:t>
            </a:r>
          </a:p>
          <a:p>
            <a:endParaRPr lang="en-US" sz="1600">
              <a:ea typeface="+mn-lt"/>
              <a:cs typeface="+mn-l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3BDCBD3-E8DF-433B-37AD-1D0AD2D7B3F2}"/>
              </a:ext>
            </a:extLst>
          </p:cNvPr>
          <p:cNvSpPr txBox="1">
            <a:spLocks/>
          </p:cNvSpPr>
          <p:nvPr/>
        </p:nvSpPr>
        <p:spPr>
          <a:xfrm>
            <a:off x="557665" y="719170"/>
            <a:ext cx="820001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IN" sz="2000">
                <a:ea typeface="+mj-lt"/>
                <a:cs typeface="+mj-lt"/>
              </a:rPr>
              <a:t>Junit annotations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99C377A-1777-47A9-4100-6D6747B14A3E}"/>
              </a:ext>
            </a:extLst>
          </p:cNvPr>
          <p:cNvSpPr txBox="1">
            <a:spLocks/>
          </p:cNvSpPr>
          <p:nvPr/>
        </p:nvSpPr>
        <p:spPr>
          <a:xfrm>
            <a:off x="556653" y="4690960"/>
            <a:ext cx="8201025" cy="14742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185166" indent="-123444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363474" indent="-1242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–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185166" indent="-123444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2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3300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4050" b="1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800" b="1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r>
              <a:rPr lang="en-US" sz="1600" err="1">
                <a:ea typeface="+mn-lt"/>
                <a:cs typeface="+mn-lt"/>
              </a:rPr>
              <a:t>assertEquals</a:t>
            </a:r>
            <a:r>
              <a:rPr lang="en-US" sz="1600">
                <a:ea typeface="+mn-lt"/>
                <a:cs typeface="+mn-lt"/>
              </a:rPr>
              <a:t>(): - Asserts that two values are equal.</a:t>
            </a:r>
            <a:endParaRPr lang="en-US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assertNotEquals</a:t>
            </a:r>
            <a:r>
              <a:rPr lang="en-US" sz="1600">
                <a:ea typeface="+mn-lt"/>
                <a:cs typeface="+mn-lt"/>
              </a:rPr>
              <a:t>(): - Asserts that two values are not equal.</a:t>
            </a:r>
            <a:endParaRPr lang="en-US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assertTrue</a:t>
            </a:r>
            <a:r>
              <a:rPr lang="en-US" sz="1600">
                <a:ea typeface="+mn-lt"/>
                <a:cs typeface="+mn-lt"/>
              </a:rPr>
              <a:t>(): - Asserts that a condition is true.</a:t>
            </a:r>
            <a:endParaRPr lang="en-US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assertFalse</a:t>
            </a:r>
            <a:r>
              <a:rPr lang="en-US" sz="1600" dirty="0">
                <a:ea typeface="+mn-lt"/>
                <a:cs typeface="+mn-lt"/>
              </a:rPr>
              <a:t>(): - Asserts that a condition is false.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assertNull</a:t>
            </a:r>
            <a:r>
              <a:rPr lang="en-US" sz="1600" dirty="0">
                <a:ea typeface="+mn-lt"/>
                <a:cs typeface="+mn-lt"/>
              </a:rPr>
              <a:t>(): - Asserts that a value is null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assertNotNull</a:t>
            </a:r>
            <a:r>
              <a:rPr lang="en-US" sz="1600" dirty="0">
                <a:ea typeface="+mn-lt"/>
                <a:cs typeface="+mn-lt"/>
              </a:rPr>
              <a:t>(): - Asserts that a value is not null.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2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ACC5-C54E-DC1B-5DF2-2E6C978D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747A1AA-8FA3-4260-9E90-6D85260BF9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47A1AA-8FA3-4260-9E90-6D85260BF9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CF70BDC-548C-7ADE-12FD-8FF860AE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4C677-8A3A-AD4B-D218-5314F33C7C5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8B9B28B-9EE8-B7BC-F3E0-2E5F2BBB15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E6A5397-3CC5-22DF-7FE3-BB9C7B960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E4F3049-F25A-C4B8-F381-4A3A78C12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A56CE40-4CD0-8345-1894-F380A2B57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2E776CC-6562-20A8-81EC-307C74E87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9EA17B6-243C-666B-527C-C5935439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                                   Building With Maven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E59831-5401-9342-F164-8EDA020A9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2929"/>
            <a:ext cx="7834313" cy="32925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273239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Overview of Maven.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Maven POM.XML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Environment Setup.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Creating a java project using maven.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Maven Directory Structure.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273239"/>
                </a:solidFill>
                <a:latin typeface="inter-regular"/>
              </a:rPr>
              <a:t>Executing the </a:t>
            </a:r>
            <a:r>
              <a:rPr lang="en-US" err="1">
                <a:solidFill>
                  <a:srgbClr val="273239"/>
                </a:solidFill>
                <a:latin typeface="inter-regular"/>
              </a:rPr>
              <a:t>mvn</a:t>
            </a:r>
            <a:r>
              <a:rPr lang="en-US">
                <a:solidFill>
                  <a:srgbClr val="273239"/>
                </a:solidFill>
                <a:latin typeface="inter-regular"/>
              </a:rPr>
              <a:t> command.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+mj-lt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69AD8BF-8A5E-8D30-1DD6-74E0C4C0DD04}"/>
              </a:ext>
            </a:extLst>
          </p:cNvPr>
          <p:cNvSpPr txBox="1">
            <a:spLocks/>
          </p:cNvSpPr>
          <p:nvPr/>
        </p:nvSpPr>
        <p:spPr>
          <a:xfrm>
            <a:off x="887852" y="1198602"/>
            <a:ext cx="292214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IN" sz="2000"/>
              <a:t>                                   Agenda</a:t>
            </a:r>
            <a:br>
              <a:rPr lang="en-IN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95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Example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183477"/>
            <a:ext cx="8201025" cy="6293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https://github.com/BobdiyaNayak/Junit</a:t>
            </a:r>
            <a:endParaRPr lang="en-US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Handling exceptions in Junit  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229229"/>
            <a:ext cx="8201025" cy="6293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err="1">
                <a:ea typeface="+mn-lt"/>
                <a:cs typeface="+mn-lt"/>
              </a:rPr>
              <a:t>AssertThrows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F7A8B66-F71B-03CE-6B7E-5461D3E344C3}"/>
              </a:ext>
            </a:extLst>
          </p:cNvPr>
          <p:cNvSpPr txBox="1">
            <a:spLocks/>
          </p:cNvSpPr>
          <p:nvPr/>
        </p:nvSpPr>
        <p:spPr>
          <a:xfrm>
            <a:off x="467606" y="1855283"/>
            <a:ext cx="8200013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IN" sz="2000">
                <a:ea typeface="+mj-lt"/>
                <a:cs typeface="+mj-lt"/>
              </a:rPr>
              <a:t>Creating test suites</a:t>
            </a:r>
            <a:endParaRPr lang="en-US">
              <a:ea typeface="+mj-lt"/>
              <a:cs typeface="+mj-lt"/>
            </a:endParaRPr>
          </a:p>
          <a:p>
            <a:r>
              <a:rPr lang="en-IN" sz="1800" b="0">
                <a:ea typeface="+mj-lt"/>
                <a:cs typeface="+mj-lt"/>
              </a:rPr>
              <a:t> A test suite is used to bundle and run test cases together</a:t>
            </a:r>
          </a:p>
          <a:p>
            <a:endParaRPr lang="en-IN" sz="2000">
              <a:ea typeface="+mj-lt"/>
              <a:cs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F72E13-4CF5-C347-E81C-9C2CCC897D99}"/>
              </a:ext>
            </a:extLst>
          </p:cNvPr>
          <p:cNvSpPr txBox="1">
            <a:spLocks/>
          </p:cNvSpPr>
          <p:nvPr/>
        </p:nvSpPr>
        <p:spPr>
          <a:xfrm>
            <a:off x="183466" y="2482684"/>
            <a:ext cx="8660466" cy="2768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185166" indent="-123444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363474" indent="-1242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–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185166" indent="-123444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2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3300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4050" b="1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800" b="1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•@Suite – denotes that the class is a test suite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SelectClasses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 - specifies the names of classes to select when running a test suite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SelectPackages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 - specifies the names of packages to select when running a test suite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IncludePackages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 – used to include subpackages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ExcludePackages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 – used to exclude subpackages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IncludeClassNamePatterns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 – used to include all classes that match a pattern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ExcludeClassNamePatterns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 – used to exclude all classes that match a pattern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IncludeTags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 – used to include tests with specific tags</a:t>
            </a:r>
          </a:p>
          <a:p>
            <a:pPr marL="285750" indent="-285750"/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•@</a:t>
            </a:r>
            <a:r>
              <a:rPr lang="en-US" sz="1700" dirty="0" err="1">
                <a:solidFill>
                  <a:srgbClr val="0D0D0D"/>
                </a:solidFill>
                <a:ea typeface="+mn-lt"/>
                <a:cs typeface="+mn-lt"/>
              </a:rPr>
              <a:t>ExcludeTags</a:t>
            </a:r>
            <a:r>
              <a:rPr lang="en-US" sz="1700" dirty="0">
                <a:solidFill>
                  <a:srgbClr val="0D0D0D"/>
                </a:solidFill>
                <a:ea typeface="+mn-lt"/>
                <a:cs typeface="+mn-lt"/>
              </a:rPr>
              <a:t> – used to exclude tests with specific tags</a:t>
            </a:r>
            <a:endParaRPr lang="en-US" sz="1700" dirty="0">
              <a:ea typeface="+mn-lt"/>
              <a:cs typeface="+mn-lt"/>
            </a:endParaRPr>
          </a:p>
          <a:p>
            <a:pPr marL="285750" indent="-285750"/>
            <a:endParaRPr lang="en-US" sz="17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/>
            <a:endParaRPr lang="en-US" sz="1700">
              <a:solidFill>
                <a:srgbClr val="0D0D0D"/>
              </a:solidFill>
              <a:ea typeface="+mn-lt"/>
              <a:cs typeface="+mn-lt"/>
            </a:endParaRPr>
          </a:p>
          <a:p>
            <a:endParaRPr lang="en-US" sz="170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1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Junit report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229229"/>
            <a:ext cx="8201025" cy="12008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•XML Reports:</a:t>
            </a:r>
            <a:endParaRPr lang="en-US" dirty="0">
              <a:cs typeface="Arial" panose="020B0604020202020204"/>
            </a:endParaRPr>
          </a:p>
          <a:p>
            <a:pPr marL="61595" lvl="1" indent="0">
              <a:buNone/>
            </a:pPr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. maven test</a:t>
            </a:r>
          </a:p>
          <a:p>
            <a:pPr marL="61595" lvl="1" indent="-123190">
              <a:buNone/>
            </a:pPr>
            <a:r>
              <a:rPr lang="en-US" sz="1600" dirty="0">
                <a:ea typeface="+mn-lt"/>
                <a:cs typeface="+mn-lt"/>
              </a:rPr>
              <a:t> ii. maven test –</a:t>
            </a:r>
            <a:r>
              <a:rPr lang="en-US" sz="1600" dirty="0" err="1">
                <a:ea typeface="+mn-lt"/>
                <a:cs typeface="+mn-lt"/>
              </a:rPr>
              <a:t>Dtest</a:t>
            </a:r>
            <a:r>
              <a:rPr lang="en-US" sz="1600" dirty="0">
                <a:ea typeface="+mn-lt"/>
                <a:cs typeface="+mn-lt"/>
              </a:rPr>
              <a:t>="</a:t>
            </a:r>
            <a:r>
              <a:rPr lang="en-US" sz="1600" dirty="0" err="1">
                <a:ea typeface="+mn-lt"/>
                <a:cs typeface="+mn-lt"/>
              </a:rPr>
              <a:t>ClassName</a:t>
            </a:r>
            <a:r>
              <a:rPr lang="en-US" sz="1600" dirty="0">
                <a:ea typeface="+mn-lt"/>
                <a:cs typeface="+mn-lt"/>
              </a:rPr>
              <a:t>"</a:t>
            </a:r>
          </a:p>
          <a:p>
            <a:r>
              <a:rPr lang="en-US" sz="1600" dirty="0">
                <a:ea typeface="+mn-lt"/>
                <a:cs typeface="+mn-lt"/>
              </a:rPr>
              <a:t>•HTML Reports:</a:t>
            </a:r>
            <a:endParaRPr lang="en-US" dirty="0" err="1">
              <a:ea typeface="+mn-lt"/>
              <a:cs typeface="+mn-lt"/>
            </a:endParaRPr>
          </a:p>
          <a:p>
            <a:pPr marL="61595" lvl="1" indent="0">
              <a:buNone/>
            </a:pPr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. maven </a:t>
            </a:r>
            <a:r>
              <a:rPr lang="en-US" sz="1600" dirty="0" err="1">
                <a:ea typeface="+mn-lt"/>
                <a:cs typeface="+mn-lt"/>
              </a:rPr>
              <a:t>surefire-report:report</a:t>
            </a:r>
            <a:endParaRPr lang="en-US" dirty="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FC2B1F-2DD6-68A9-B273-ED318239AB01}"/>
              </a:ext>
            </a:extLst>
          </p:cNvPr>
          <p:cNvSpPr txBox="1">
            <a:spLocks/>
          </p:cNvSpPr>
          <p:nvPr/>
        </p:nvSpPr>
        <p:spPr>
          <a:xfrm>
            <a:off x="231270" y="2606874"/>
            <a:ext cx="3931583" cy="4247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185166" indent="-123444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363474" indent="-1242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–"/>
              <a:defRPr lang="en-US" sz="1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21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185166" indent="-123444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rgbClr val="38C6F3"/>
              </a:buClr>
              <a:buFont typeface="Arial" panose="020B0604020202020204" pitchFamily="34" charset="0"/>
              <a:buChar char="•"/>
              <a:defRPr lang="en-US" sz="12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3300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4050" b="1" kern="1200" baseline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75"/>
              </a:spcAft>
              <a:buClr>
                <a:srgbClr val="38C6F3"/>
              </a:buClr>
              <a:buFont typeface="Arial" panose="020B0604020202020204" pitchFamily="34" charset="0"/>
              <a:buChar char="​"/>
              <a:defRPr lang="en-US" sz="1800" b="1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r>
              <a:rPr lang="en-US" sz="1000">
                <a:ea typeface="+mn-lt"/>
                <a:cs typeface="+mn-lt"/>
              </a:rPr>
              <a:t>&lt;build&gt;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&lt;plugins&gt;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&lt;plugin&gt;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</a:t>
            </a:r>
            <a:r>
              <a:rPr lang="en-US" sz="1000" err="1">
                <a:ea typeface="+mn-lt"/>
                <a:cs typeface="+mn-lt"/>
              </a:rPr>
              <a:t>artifactId</a:t>
            </a:r>
            <a:r>
              <a:rPr lang="en-US" sz="1000">
                <a:ea typeface="+mn-lt"/>
                <a:cs typeface="+mn-lt"/>
              </a:rPr>
              <a:t>&gt;maven-surefire-plugin&lt;/</a:t>
            </a:r>
            <a:r>
              <a:rPr lang="en-US" sz="1000" err="1">
                <a:ea typeface="+mn-lt"/>
                <a:cs typeface="+mn-lt"/>
              </a:rPr>
              <a:t>artifactId</a:t>
            </a:r>
            <a:r>
              <a:rPr lang="en-US" sz="1000">
                <a:ea typeface="+mn-lt"/>
                <a:cs typeface="+mn-lt"/>
              </a:rPr>
              <a:t>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&lt;version&gt;3.2.5&lt;/version&gt;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&lt;configuration&gt;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&lt;properties&gt;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</a:t>
            </a:r>
            <a:r>
              <a:rPr lang="en-US" sz="1000" err="1">
                <a:ea typeface="+mn-lt"/>
                <a:cs typeface="+mn-lt"/>
              </a:rPr>
              <a:t>configurationParameters</a:t>
            </a:r>
            <a:r>
              <a:rPr lang="en-US" sz="1000">
                <a:ea typeface="+mn-lt"/>
                <a:cs typeface="+mn-lt"/>
              </a:rPr>
              <a:t>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</a:t>
            </a:r>
            <a:r>
              <a:rPr lang="en-US" sz="1000" err="1">
                <a:ea typeface="+mn-lt"/>
                <a:cs typeface="+mn-lt"/>
              </a:rPr>
              <a:t>junit.platform.reporting.open.xml.enabled</a:t>
            </a:r>
            <a:r>
              <a:rPr lang="en-US" sz="1000">
                <a:ea typeface="+mn-lt"/>
                <a:cs typeface="+mn-lt"/>
              </a:rPr>
              <a:t> = true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</a:t>
            </a:r>
            <a:r>
              <a:rPr lang="en-US" sz="1000" err="1">
                <a:ea typeface="+mn-lt"/>
                <a:cs typeface="+mn-lt"/>
              </a:rPr>
              <a:t>junit.platform.reporting.output.dir</a:t>
            </a:r>
            <a:r>
              <a:rPr lang="en-US" sz="1000">
                <a:ea typeface="+mn-lt"/>
                <a:cs typeface="+mn-lt"/>
              </a:rPr>
              <a:t> = target/test-</a:t>
            </a:r>
            <a:r>
              <a:rPr lang="en-US" sz="1000" err="1">
                <a:ea typeface="+mn-lt"/>
                <a:cs typeface="+mn-lt"/>
              </a:rPr>
              <a:t>junit</a:t>
            </a:r>
            <a:r>
              <a:rPr lang="en-US" sz="1000">
                <a:ea typeface="+mn-lt"/>
                <a:cs typeface="+mn-lt"/>
              </a:rPr>
              <a:t>-report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</a:t>
            </a:r>
            <a:r>
              <a:rPr lang="en-US" sz="1000" err="1">
                <a:ea typeface="+mn-lt"/>
                <a:cs typeface="+mn-lt"/>
              </a:rPr>
              <a:t>configurationParameters</a:t>
            </a:r>
            <a:r>
              <a:rPr lang="en-US" sz="1000">
                <a:ea typeface="+mn-lt"/>
                <a:cs typeface="+mn-lt"/>
              </a:rPr>
              <a:t>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&lt;/properties&gt;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&lt;/configuration&gt;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&lt;/plugin&gt;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&lt;/plugins&gt;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&lt;/build&gt;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&lt;reporting&gt;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&lt;plugins&gt;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&lt;plugin&gt;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</a:t>
            </a:r>
            <a:r>
              <a:rPr lang="en-US" sz="1000" err="1">
                <a:ea typeface="+mn-lt"/>
                <a:cs typeface="+mn-lt"/>
              </a:rPr>
              <a:t>groupId</a:t>
            </a:r>
            <a:r>
              <a:rPr lang="en-US" sz="1000">
                <a:ea typeface="+mn-lt"/>
                <a:cs typeface="+mn-lt"/>
              </a:rPr>
              <a:t>&gt;</a:t>
            </a:r>
            <a:r>
              <a:rPr lang="en-US" sz="1000" err="1">
                <a:ea typeface="+mn-lt"/>
                <a:cs typeface="+mn-lt"/>
              </a:rPr>
              <a:t>org.apache.maven.plugins</a:t>
            </a:r>
            <a:r>
              <a:rPr lang="en-US" sz="1000">
                <a:ea typeface="+mn-lt"/>
                <a:cs typeface="+mn-lt"/>
              </a:rPr>
              <a:t>&lt;/</a:t>
            </a:r>
            <a:r>
              <a:rPr lang="en-US" sz="1000" err="1">
                <a:ea typeface="+mn-lt"/>
                <a:cs typeface="+mn-lt"/>
              </a:rPr>
              <a:t>groupId</a:t>
            </a:r>
            <a:r>
              <a:rPr lang="en-US" sz="1000">
                <a:ea typeface="+mn-lt"/>
                <a:cs typeface="+mn-lt"/>
              </a:rPr>
              <a:t>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&lt;artifactId&gt;maven-surefire-report-plugin&lt;/artifactId&gt;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&lt;version&gt;2.22.2&lt;/version&gt;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&lt;/plugin&gt;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  &lt;/plugins&gt;</a:t>
            </a:r>
            <a:endParaRPr lang="en-US" sz="1800">
              <a:cs typeface="Arial"/>
            </a:endParaRPr>
          </a:p>
          <a:p>
            <a:r>
              <a:rPr lang="en-US" sz="1000">
                <a:ea typeface="+mn-lt"/>
                <a:cs typeface="+mn-lt"/>
              </a:rPr>
              <a:t>&lt;/reporting&gt;</a:t>
            </a:r>
            <a:endParaRPr lang="en-US" sz="1800">
              <a:cs typeface="Arial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1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8186-3D96-7B2E-3D48-C36D51BB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4671BE8-9809-313A-22A8-3EACD9FCE0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671BE8-9809-313A-22A8-3EACD9FC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423A5D0-BF5E-6A14-72E4-333758B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4DBCC-F3B6-C183-DF48-498D1C6E3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5845C-4810-85F6-0A04-15AEA659C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1CEA52-D538-96D9-601B-288F4CE819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9100EE2-1CDD-6CF8-1AEC-90008A1C9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807FE6-5FDE-6618-CB2F-0A7990CE6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54AF877-2416-F01A-CCD7-B71532D60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844F087-AC70-3868-2C23-B05C212C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>
                <a:ea typeface="+mj-lt"/>
                <a:cs typeface="+mj-lt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2D1A-279F-2E10-E3D7-C6CCDE96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229229"/>
            <a:ext cx="8201025" cy="17409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•</a:t>
            </a:r>
            <a:r>
              <a:rPr lang="en-US" sz="1600">
                <a:ea typeface="+mn-lt"/>
                <a:cs typeface="+mn-lt"/>
                <a:hlinkClick r:id="rId6"/>
              </a:rPr>
              <a:t>https://lumen.percipio.com/courses/75f99acf-53fd-45f0-b2bc-4f52ea52c4d7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•</a:t>
            </a:r>
            <a:r>
              <a:rPr lang="en-US" sz="1600">
                <a:ea typeface="+mn-lt"/>
                <a:cs typeface="+mn-lt"/>
                <a:hlinkClick r:id="rId7"/>
              </a:rPr>
              <a:t>https://lumen.percipio.com/courses/b06a5973-f759-4451-9963-7f0b675a5e43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•</a:t>
            </a:r>
            <a:r>
              <a:rPr lang="en-US" sz="1600">
                <a:ea typeface="+mn-lt"/>
                <a:cs typeface="+mn-lt"/>
                <a:hlinkClick r:id="rId8"/>
              </a:rPr>
              <a:t>https://lumen.percipio.com/courses/12ae025e-d58d-48f7-9a37-193bd2efa119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•</a:t>
            </a:r>
            <a:r>
              <a:rPr lang="en-US" sz="1600">
                <a:ea typeface="+mn-lt"/>
                <a:cs typeface="+mn-lt"/>
                <a:hlinkClick r:id="rId9"/>
              </a:rPr>
              <a:t>https://lumen.percipio.com/courses/3605f136-e073-42d9-82ec-e325b9289217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•</a:t>
            </a:r>
            <a:r>
              <a:rPr lang="en-US" sz="1600">
                <a:ea typeface="+mn-lt"/>
                <a:cs typeface="+mn-lt"/>
                <a:hlinkClick r:id="rId10"/>
              </a:rPr>
              <a:t>https://lumen.percipio.com/courses/1a5ab71c-cb63-48b5-be1d-a6b45c350a64</a:t>
            </a:r>
            <a:endParaRPr lang="en-US"/>
          </a:p>
          <a:p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9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DD0D2-2D0A-C522-A969-BB7FBCFF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98B6CB3-8C47-F62D-29B2-748080463E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8B6CB3-8C47-F62D-29B2-748080463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675B658-2A46-1BD3-227E-F633568E8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99199E-DD22-183B-53F7-0EB218A9A0D3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E35BF1F-EDED-913D-A4E5-C6C1DCC9B9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0C868A4-E7E8-2B9E-86B7-A14ECFFFF4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8BD8153-7017-2350-D747-D9945F2A35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8789A23-31F0-D2E2-4039-7EB5974561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CA4C57F-F17C-4611-9CFC-805AB260F0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8B12F14-F4FC-CE02-578C-B2432E2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Overview of Maven 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A4C218-BB2B-F0A8-3546-6C3D487BE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buNone/>
            </a:pPr>
            <a:r>
              <a:rPr lang="en-US" sz="1400" b="1" i="1" u="sng">
                <a:latin typeface="+mj-lt"/>
                <a:ea typeface="+mj-ea"/>
                <a:cs typeface="+mj-cs"/>
              </a:rPr>
              <a:t>What is Maven? :</a:t>
            </a:r>
            <a:r>
              <a:rPr lang="en-US" sz="1400" b="1" i="1">
                <a:latin typeface="+mj-lt"/>
                <a:ea typeface="+mj-ea"/>
                <a:cs typeface="+mj-cs"/>
              </a:rPr>
              <a:t> </a:t>
            </a:r>
            <a:r>
              <a:rPr lang="en-US" sz="1200">
                <a:latin typeface="inter-regular"/>
                <a:ea typeface="+mj-ea"/>
                <a:cs typeface="+mj-cs"/>
              </a:rPr>
              <a:t>Maven is a powerful project management tool based on the Project Object Model (POM). It simplifies the build process, manages dependencies, and provides consistent project structures.</a:t>
            </a:r>
          </a:p>
          <a:p>
            <a:pPr>
              <a:buNone/>
            </a:pPr>
            <a:r>
              <a:rPr lang="en-US" sz="1200">
                <a:latin typeface="inter-regular"/>
                <a:ea typeface="+mj-ea"/>
                <a:cs typeface="+mj-cs"/>
              </a:rPr>
              <a:t>Maven is written in Java and can be used to create projects written in Java, C#, Scala, and Ruby.</a:t>
            </a:r>
          </a:p>
          <a:p>
            <a:pPr>
              <a:buNone/>
            </a:pPr>
            <a:endParaRPr lang="en-US" sz="120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1400" b="1" i="1" u="sng">
                <a:latin typeface="+mj-lt"/>
                <a:ea typeface="+mj-ea"/>
                <a:cs typeface="+mj-cs"/>
              </a:rPr>
              <a:t>Why Use Maven?:</a:t>
            </a:r>
            <a:r>
              <a:rPr lang="en-US" sz="1400" b="1" i="1">
                <a:latin typeface="+mj-lt"/>
                <a:ea typeface="+mj-ea"/>
                <a:cs typeface="+mj-cs"/>
              </a:rPr>
              <a:t> </a:t>
            </a:r>
            <a:r>
              <a:rPr lang="en-US" sz="1200">
                <a:latin typeface="inter-regular"/>
                <a:ea typeface="+mj-ea"/>
                <a:cs typeface="+mj-cs"/>
              </a:rPr>
              <a:t>Maven resolves common development challenges, such as managing JAR dependencies, creating project structures, and automating builds.</a:t>
            </a:r>
            <a:endParaRPr lang="en-US" sz="1200">
              <a:ea typeface="+mj-ea"/>
              <a:cs typeface="+mj-cs"/>
            </a:endParaRPr>
          </a:p>
          <a:p>
            <a:pPr>
              <a:buNone/>
            </a:pPr>
            <a:r>
              <a:rPr lang="en-US" sz="1400" b="1" i="1" u="sng">
                <a:latin typeface="+mj-lt"/>
                <a:ea typeface="+mj-ea"/>
                <a:cs typeface="+mj-cs"/>
              </a:rPr>
              <a:t>Key Concepts :</a:t>
            </a:r>
            <a:endParaRPr lang="en-US" sz="1200">
              <a:ea typeface="+mj-ea"/>
              <a:cs typeface="+mj-cs"/>
            </a:endParaRPr>
          </a:p>
          <a:p>
            <a:pPr>
              <a:buNone/>
            </a:pPr>
            <a:endParaRPr lang="en-US" sz="1200" b="1" u="sng">
              <a:latin typeface="+mj-lt"/>
              <a:ea typeface="+mj-ea"/>
              <a:cs typeface="+mj-cs"/>
            </a:endParaRP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POM.xml (Project Object Model): The central configuration file for Maven projects. 		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Dependency Management: How Maven handles project dependencies.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Build Lifecycle: Maven defines a set of phases (e.g., compile, test, package) for building projects.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Plugins: Extend Maven’s functionality through plugins.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Repositories: Understand local, central, and remote repositories.</a:t>
            </a:r>
          </a:p>
          <a:p>
            <a:pPr lvl="1" indent="0">
              <a:buNone/>
            </a:pPr>
            <a:endParaRPr lang="en-US" sz="1200">
              <a:latin typeface="inter-regular"/>
              <a:ea typeface="+mj-ea"/>
              <a:cs typeface="+mj-cs"/>
            </a:endParaRPr>
          </a:p>
          <a:p>
            <a:pPr>
              <a:buNone/>
            </a:pPr>
            <a:endParaRPr lang="en-US" sz="120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54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F357E-9F3B-AC1D-66E2-D76B51D6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55FF6FC-A26F-88F1-733F-60169A9C86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55FF6FC-A26F-88F1-733F-60169A9C8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C1281E8-8685-4B5D-5F43-0BE618D00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C7016A5-A532-45AA-1495-4F48A7ED1CE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66DB9AC-A08D-7E8C-D7DC-F6CAEFC1D3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20DB922-3CD7-AF61-F1E1-08CFAFC78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AE67D1-E5A3-DCDA-00A4-03F7D8421E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01BEBE5-A733-D34A-48AE-353A4244C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3B0BF90-0133-E364-4F2A-51B067E6C8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031941C-1052-EB71-C315-69D8B05F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>
                <a:latin typeface="inter-regular"/>
                <a:ea typeface="+mj-ea"/>
                <a:cs typeface="+mj-cs"/>
              </a:rPr>
              <a:t>                                                                  POM.XML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851EB-2639-BDCC-3970-225F8728B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buNone/>
            </a:pPr>
            <a:r>
              <a:rPr lang="en-US" sz="1600" b="1">
                <a:latin typeface="inter-regular"/>
                <a:ea typeface="+mj-ea"/>
                <a:cs typeface="+mj-cs"/>
              </a:rPr>
              <a:t>POM Stands For </a:t>
            </a:r>
            <a:r>
              <a:rPr lang="en-US" sz="1600">
                <a:latin typeface="inter-regular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1600">
                <a:latin typeface="inter-regular"/>
                <a:ea typeface="+mj-ea"/>
                <a:cs typeface="+mj-cs"/>
              </a:rPr>
              <a:t>Project Object Model. </a:t>
            </a:r>
          </a:p>
          <a:p>
            <a:pPr>
              <a:buNone/>
            </a:pPr>
            <a:r>
              <a:rPr lang="en-US" sz="1600">
                <a:latin typeface="inter-regular"/>
                <a:ea typeface="+mj-ea"/>
                <a:cs typeface="+mj-cs"/>
              </a:rPr>
              <a:t>POM.XML is the central configuration file for Maven projects which is the heart of Maven projects.</a:t>
            </a:r>
          </a:p>
          <a:p>
            <a:pPr>
              <a:buNone/>
            </a:pPr>
            <a:endParaRPr lang="en-US" sz="1600">
              <a:latin typeface="inter-regular"/>
              <a:ea typeface="+mj-ea"/>
              <a:cs typeface="+mj-cs"/>
            </a:endParaRPr>
          </a:p>
          <a:p>
            <a:pPr>
              <a:buNone/>
            </a:pPr>
            <a:r>
              <a:rPr lang="en-US" sz="1600" b="1">
                <a:latin typeface="inter-regular"/>
                <a:ea typeface="+mj-ea"/>
                <a:cs typeface="+mj-cs"/>
              </a:rPr>
              <a:t>Project Management:</a:t>
            </a:r>
          </a:p>
          <a:p>
            <a:pPr>
              <a:buNone/>
            </a:pPr>
            <a:endParaRPr lang="en-US" sz="1200" b="1" u="sng">
              <a:latin typeface="+mj-lt"/>
              <a:ea typeface="+mj-ea"/>
              <a:cs typeface="+mj-cs"/>
            </a:endParaRP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project coordinates (group ID, artifact ID, version, </a:t>
            </a:r>
            <a:r>
              <a:rPr lang="en-US" sz="1200" i="1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name, Description</a:t>
            </a:r>
            <a:r>
              <a:rPr lang="en-US" sz="12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project dependencies.</a:t>
            </a:r>
            <a:endParaRPr lang="en-US" sz="1200">
              <a:latin typeface="inter-regular"/>
              <a:ea typeface="+mj-ea"/>
              <a:cs typeface="+mj-cs"/>
            </a:endParaRP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Plugins (Plugins contains configurations, Depending on these configurations project/ build will run) </a:t>
            </a:r>
          </a:p>
          <a:p>
            <a:pPr>
              <a:buNone/>
            </a:pPr>
            <a:endParaRPr lang="en-US" sz="1600">
              <a:latin typeface="inter-regular"/>
              <a:ea typeface="+mj-ea"/>
              <a:cs typeface="+mj-cs"/>
            </a:endParaRPr>
          </a:p>
          <a:p>
            <a:pPr>
              <a:buNone/>
            </a:pPr>
            <a:r>
              <a:rPr lang="en-US" sz="1600" b="1">
                <a:latin typeface="inter-regular"/>
                <a:ea typeface="+mj-ea"/>
                <a:cs typeface="+mj-cs"/>
              </a:rPr>
              <a:t>Build Settings:</a:t>
            </a:r>
          </a:p>
          <a:p>
            <a:pPr>
              <a:buNone/>
            </a:pPr>
            <a:endParaRPr lang="en-US" sz="1200" b="1" u="sng">
              <a:latin typeface="+mj-lt"/>
              <a:ea typeface="+mj-ea"/>
              <a:cs typeface="+mj-cs"/>
            </a:endParaRP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source and target Java versions.</a:t>
            </a:r>
          </a:p>
          <a:p>
            <a:pPr marL="356616" lvl="1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inter-regular"/>
                <a:ea typeface="+mj-ea"/>
                <a:cs typeface="+mj-cs"/>
              </a:rPr>
              <a:t>Define project packaging (JAR, WAR, etc.) </a:t>
            </a:r>
          </a:p>
        </p:txBody>
      </p:sp>
    </p:spTree>
    <p:extLst>
      <p:ext uri="{BB962C8B-B14F-4D97-AF65-F5344CB8AC3E}">
        <p14:creationId xmlns:p14="http://schemas.microsoft.com/office/powerpoint/2010/main" val="30228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70840-7742-CF5B-EB0A-00D65A64D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FB54301-3CBB-4581-6692-4DC879E3A3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B54301-3CBB-4581-6692-4DC879E3A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E29BE60-59CE-BEA6-0829-9DB538622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29218-14B0-BEDC-2D81-068824CE1F71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1C59E85-A9DF-526D-D45D-2AE1A17846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49A4A48-35F2-8881-EFAC-EC0F05C1E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CD5B3F4-80B6-EF54-EF8A-C5EE3793C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18F366-BEA4-ABDD-3284-6D009A35D4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8DB6038-9257-0EF8-43C7-C3EE5E233B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EC8A1B3-27F5-AEE4-AB38-327BC4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Sample POM.xml: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0116-7401-9AB9-3B38-0E6E3980F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buNone/>
            </a:pPr>
            <a:endParaRPr lang="en-US">
              <a:solidFill>
                <a:schemeClr val="tx1"/>
              </a:solidFill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45557-D390-07C4-A50A-397A6FA1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1" y="977773"/>
            <a:ext cx="869359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5022-DA80-657A-1125-95D4FA9B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8422893-62A9-B91C-ABD0-CE00BE7A5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8422893-62A9-B91C-ABD0-CE00BE7A5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7507FFB-B456-941C-93C6-F33B0D6BB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34960AF-CDD8-A1F2-DD43-AEFC2B3BCEFC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1650623-B19A-5291-020B-F59A59F8F5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DFCBB60-7CFF-A4BD-F2E1-F1780CB89A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FECE080-A21A-5614-37E3-D01C103566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B353AF8-87E7-34F8-2EA4-A54A20ACD0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0F595D5-9158-3693-2DEF-3AF5B553A7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BBA34A6-9890-1EE7-8F58-10ECFD3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Sample POM.XML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36B5F7-919F-ADE5-3B16-8B0BBFF2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algn="l" fontAlgn="base">
              <a:buNone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E76E-DF86-F422-D2FF-AFC715169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67" y="920621"/>
            <a:ext cx="8096666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5022-DA80-657A-1125-95D4FA9B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8422893-62A9-B91C-ABD0-CE00BE7A5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8422893-62A9-B91C-ABD0-CE00BE7A5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7507FFB-B456-941C-93C6-F33B0D6BB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34960AF-CDD8-A1F2-DD43-AEFC2B3BCEFC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1650623-B19A-5291-020B-F59A59F8F5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DFCBB60-7CFF-A4BD-F2E1-F1780CB89A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FECE080-A21A-5614-37E3-D01C103566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B353AF8-87E7-34F8-2EA4-A54A20ACD0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0F595D5-9158-3693-2DEF-3AF5B553A7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BBA34A6-9890-1EE7-8F58-10ECFD3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Sample POM.XML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36B5F7-919F-ADE5-3B16-8B0BBFF2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algn="l" fontAlgn="base">
              <a:buNone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B4BCAE7-9840-833F-9599-EBC24929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9" y="907691"/>
            <a:ext cx="8425544" cy="4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IN" sz="2000" b="1"/>
              <a:t>Sample POM.xml</a:t>
            </a:r>
            <a:br>
              <a:rPr lang="en-IN" sz="2000" b="1"/>
            </a:b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706A6-60F8-BEA0-41E0-1C3968CF9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66" y="1176798"/>
            <a:ext cx="8122067" cy="46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F1463-9F4F-0A35-B8F5-CAE10B9A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FE50089-D7D6-C73D-A38A-E48B5CEBCA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FE50089-D7D6-C73D-A38A-E48B5CEBCA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8669A67-EC42-499D-31B9-E7C23646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61F84-E4F5-D0F7-E8EE-871025E14D6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BE445EB-4F4B-FD64-9FBF-4CC5261FCF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E414E11-FCBF-3B3E-52C9-98B56E3B90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D093820-05ED-FCF8-FDE9-12CF31E118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AF31F69-AE6E-43B5-A037-65BF46C71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0FD8CFD-C734-D85B-A9CC-9B7F5B5C06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199A431-796F-73CE-E14D-6530C849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/>
              <a:t>Maven Build Life Cycle</a:t>
            </a:r>
            <a:r>
              <a:rPr lang="en-IN" sz="2000" b="1"/>
              <a:t>:</a:t>
            </a:r>
            <a:br>
              <a:rPr lang="en-IN" sz="2000" b="1"/>
            </a:br>
            <a:endParaRPr lang="en-US" sz="2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1B654-2A66-7EA7-0957-8CACC0E4A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60523-AD5B-F31D-E918-3BFFA16D4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6" y="1554906"/>
            <a:ext cx="8201025" cy="40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umen Grid 16:9 - 25668">
  <a:themeElements>
    <a:clrScheme name="Custom 1">
      <a:dk1>
        <a:srgbClr val="000000"/>
      </a:dk1>
      <a:lt1>
        <a:srgbClr val="FFFFFF"/>
      </a:lt1>
      <a:dk2>
        <a:srgbClr val="38C6F3"/>
      </a:dk2>
      <a:lt2>
        <a:srgbClr val="F2F2F2"/>
      </a:lt2>
      <a:accent1>
        <a:srgbClr val="083076"/>
      </a:accent1>
      <a:accent2>
        <a:srgbClr val="0075C9"/>
      </a:accent2>
      <a:accent3>
        <a:srgbClr val="FF9E18"/>
      </a:accent3>
      <a:accent4>
        <a:srgbClr val="0C9ED9"/>
      </a:accent4>
      <a:accent5>
        <a:srgbClr val="B3B3B3"/>
      </a:accent5>
      <a:accent6>
        <a:srgbClr val="E77528"/>
      </a:accent6>
      <a:hlink>
        <a:srgbClr val="E1251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8C6F3"/>
        </a:solidFill>
        <a:ln w="9525" cap="rnd" cmpd="sng" algn="ctr">
          <a:solidFill>
            <a:srgbClr val="38C6F3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D2C6DBDE1FB8479D453D89F4E66233" ma:contentTypeVersion="8" ma:contentTypeDescription="Create a new document." ma:contentTypeScope="" ma:versionID="437f003096f8432d41741693169afcf5">
  <xsd:schema xmlns:xsd="http://www.w3.org/2001/XMLSchema" xmlns:xs="http://www.w3.org/2001/XMLSchema" xmlns:p="http://schemas.microsoft.com/office/2006/metadata/properties" xmlns:ns2="aff37bb9-2b05-4d82-9c4c-29c900e66ac7" targetNamespace="http://schemas.microsoft.com/office/2006/metadata/properties" ma:root="true" ma:fieldsID="d7931bd52aa476497b6edc5a325191d1" ns2:_="">
    <xsd:import namespace="aff37bb9-2b05-4d82-9c4c-29c900e66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bb9-2b05-4d82-9c4c-29c900e66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0B84E-D5B6-4E43-A6E2-7A117BEE50D3}"/>
</file>

<file path=customXml/itemProps2.xml><?xml version="1.0" encoding="utf-8"?>
<ds:datastoreItem xmlns:ds="http://schemas.openxmlformats.org/officeDocument/2006/customXml" ds:itemID="{B3D8D01B-C331-4C0A-9378-A4119F82E703}"/>
</file>

<file path=customXml/itemProps3.xml><?xml version="1.0" encoding="utf-8"?>
<ds:datastoreItem xmlns:ds="http://schemas.openxmlformats.org/officeDocument/2006/customXml" ds:itemID="{F5CAD60D-F5BA-4F1D-9530-425AC84CA046}"/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Lumen Grid 16:9 - 25668</vt:lpstr>
      <vt:lpstr>                                   Day 4- Agenda</vt:lpstr>
      <vt:lpstr>                                   Building With Maven </vt:lpstr>
      <vt:lpstr>Overview of Maven : </vt:lpstr>
      <vt:lpstr>                                                                  POM.XML </vt:lpstr>
      <vt:lpstr>Sample POM.xml: </vt:lpstr>
      <vt:lpstr>Sample POM.XML </vt:lpstr>
      <vt:lpstr>Sample POM.XML </vt:lpstr>
      <vt:lpstr>Sample POM.xml </vt:lpstr>
      <vt:lpstr>Maven Build Life Cycle: </vt:lpstr>
      <vt:lpstr>Environment setup: </vt:lpstr>
      <vt:lpstr>Creating a java project using maven: </vt:lpstr>
      <vt:lpstr>Creating a java project using maven: </vt:lpstr>
      <vt:lpstr>Creating a java project using maven: </vt:lpstr>
      <vt:lpstr>Maven Directory Structure: </vt:lpstr>
      <vt:lpstr>Executing the mvn command: </vt:lpstr>
      <vt:lpstr>Maven Dependencies Version upgrade/Downgrade: </vt:lpstr>
      <vt:lpstr>Introduction to JUnit5.0</vt:lpstr>
      <vt:lpstr>Junit setup</vt:lpstr>
      <vt:lpstr>Common Asserts</vt:lpstr>
      <vt:lpstr>Example</vt:lpstr>
      <vt:lpstr>Handling exceptions in Junit  </vt:lpstr>
      <vt:lpstr>Junit report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revision>68</cp:revision>
  <dcterms:created xsi:type="dcterms:W3CDTF">2006-08-16T00:00:00Z</dcterms:created>
  <dcterms:modified xsi:type="dcterms:W3CDTF">2024-02-23T15:42:34Z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0x0101000BD2C6DBDE1FB8479D453D89F4E66233</vt:lpwstr>
  </property>
</Properties>
</file>