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267" r:id="rId10"/>
    <p:sldId id="268" r:id="rId11"/>
    <p:sldId id="275" r:id="rId12"/>
    <p:sldId id="270" r:id="rId13"/>
    <p:sldId id="272" r:id="rId14"/>
    <p:sldId id="273" r:id="rId15"/>
    <p:sldId id="262" r:id="rId16"/>
    <p:sldId id="263" r:id="rId17"/>
  </p:sldIdLst>
  <p:sldSz cx="9144000" cy="5143500" type="screen16x9"/>
  <p:notesSz cx="6858000" cy="9144000"/>
  <p:embeddedFontLst>
    <p:embeddedFont>
      <p:font typeface="Rubik Light" charset="-79"/>
      <p:regular r:id="rId19"/>
      <p:bold r:id="rId20"/>
      <p:italic r:id="rId21"/>
      <p:boldItalic r:id="rId22"/>
    </p:embeddedFont>
    <p:embeddedFont>
      <p:font typeface="Rubik SemiBold" charset="-79"/>
      <p:regular r:id="rId23"/>
      <p:bold r:id="rId24"/>
      <p:italic r:id="rId25"/>
      <p:boldItalic r:id="rId26"/>
    </p:embeddedFont>
    <p:embeddedFont>
      <p:font typeface="Bahnschrift" pitchFamily="34" charset="0"/>
      <p:regular r:id="rId27"/>
      <p:bold r:id="rId28"/>
    </p:embeddedFont>
    <p:embeddedFont>
      <p:font typeface="Rubik" charset="-79"/>
      <p:regular r:id="rId29"/>
      <p:bold r:id="rId30"/>
      <p:italic r:id="rId31"/>
      <p:boldItalic r:id="rId32"/>
    </p:embeddedFont>
    <p:embeddedFont>
      <p:font typeface="Rubik Medium" charset="-79"/>
      <p:regular r:id="rId33"/>
      <p:bold r:id="rId34"/>
      <p:italic r:id="rId35"/>
      <p:boldItalic r:id="rId36"/>
    </p:embeddedFont>
    <p:embeddedFont>
      <p:font typeface="Rage Italic" pitchFamily="66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viewProps" Target="viewProp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87523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356d9b0f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356d9b0f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00da5092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00da5092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655c8f53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655c8f53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00da5092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00da5092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00da5092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00da5092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public.tableau.com/views/Final_Task_Jubelio_Yasmin/Sheet2?:language=en-US&amp;publish=yes&amp;:display_count=n&amp;:origin=viz_share_link" TargetMode="Externa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07819" y="-142676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08598" y="921967"/>
            <a:ext cx="6239225" cy="156963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dirty="0" smtClean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P</a:t>
            </a:r>
            <a:r>
              <a:rPr lang="en" sz="4500" b="1" dirty="0" smtClean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romo Effectiveness Review</a:t>
            </a:r>
            <a:endParaRPr sz="2000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49799" y="2800818"/>
            <a:ext cx="5011909" cy="49241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Program </a:t>
            </a:r>
            <a:r>
              <a:rPr lang="en-US" sz="2000" dirty="0" err="1" smtClean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Pada</a:t>
            </a:r>
            <a:r>
              <a:rPr lang="en-US" sz="2000" dirty="0" smtClean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Omnichannel</a:t>
            </a:r>
            <a:r>
              <a:rPr lang="en-US" sz="2000" dirty="0" smtClean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Jubelio</a:t>
            </a:r>
            <a:r>
              <a:rPr lang="en-US" sz="2000" dirty="0" smtClean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 </a:t>
            </a:r>
            <a:endParaRPr lang="en-US" sz="2000" dirty="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769125" y="186500"/>
            <a:ext cx="1462448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VIX</a:t>
            </a:r>
            <a:endParaRPr sz="2000" dirty="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49800" y="3504691"/>
            <a:ext cx="4392000" cy="8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Yasmin Nelyanda Pulungan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5493400" y="4190025"/>
            <a:ext cx="3411600" cy="6474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5607125" y="4267425"/>
            <a:ext cx="3219000" cy="492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Make a copy this file</a:t>
            </a:r>
            <a:endParaRPr sz="2000" b="1" i="1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88"/>
          <a:stretch/>
        </p:blipFill>
        <p:spPr>
          <a:xfrm>
            <a:off x="0" y="1255"/>
            <a:ext cx="9144000" cy="4103154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847109" y="4353791"/>
            <a:ext cx="3699164" cy="6026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table </a:t>
            </a:r>
            <a:r>
              <a:rPr lang="en-US" dirty="0" err="1" smtClean="0"/>
              <a:t>promo_code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impoting</a:t>
            </a:r>
            <a:r>
              <a:rPr lang="en-US" dirty="0" smtClean="0"/>
              <a:t> table </a:t>
            </a:r>
            <a:r>
              <a:rPr lang="en-US" dirty="0" err="1" smtClean="0"/>
              <a:t>promo_code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38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250" y="145473"/>
            <a:ext cx="8425150" cy="4800599"/>
          </a:xfrm>
        </p:spPr>
        <p:txBody>
          <a:bodyPr>
            <a:normAutofit fontScale="90000"/>
          </a:bodyPr>
          <a:lstStyle/>
          <a:p>
            <a:r>
              <a:rPr lang="en-US" sz="1800" dirty="0"/>
              <a:t>-- </a:t>
            </a:r>
            <a:r>
              <a:rPr lang="en-US" sz="1800" dirty="0" err="1"/>
              <a:t>Membuat</a:t>
            </a:r>
            <a:r>
              <a:rPr lang="en-US" sz="1800" dirty="0"/>
              <a:t> </a:t>
            </a:r>
            <a:r>
              <a:rPr lang="en-US" sz="1800" dirty="0" err="1"/>
              <a:t>tabel</a:t>
            </a:r>
            <a:r>
              <a:rPr lang="en-US" sz="1800" dirty="0"/>
              <a:t> </a:t>
            </a:r>
            <a:r>
              <a:rPr lang="en-US" sz="1800" dirty="0" err="1"/>
              <a:t>promo_code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CREATE TABLE </a:t>
            </a:r>
            <a:r>
              <a:rPr lang="en-US" sz="1800" dirty="0" err="1"/>
              <a:t>promo_code</a:t>
            </a:r>
            <a:r>
              <a:rPr lang="en-US" sz="1800" dirty="0"/>
              <a:t> (    </a:t>
            </a:r>
            <a:r>
              <a:rPr lang="en-US" sz="1800" dirty="0" err="1"/>
              <a:t>promo_id</a:t>
            </a:r>
            <a:r>
              <a:rPr lang="en-US" sz="1800" dirty="0"/>
              <a:t> INT PRIMARY KEY,    </a:t>
            </a:r>
            <a:r>
              <a:rPr lang="en-US" sz="1800" dirty="0" err="1"/>
              <a:t>promo_name</a:t>
            </a:r>
            <a:r>
              <a:rPr lang="en-US" sz="1800" dirty="0"/>
              <a:t> VARCHAR(20),    </a:t>
            </a:r>
            <a:r>
              <a:rPr lang="en-US" sz="1800" dirty="0" err="1"/>
              <a:t>price_deduction</a:t>
            </a:r>
            <a:r>
              <a:rPr lang="en-US" sz="1800" dirty="0"/>
              <a:t> DECIMAL(10,2),    Description VARCHAR(50),    Duration INT</a:t>
            </a:r>
            <a:r>
              <a:rPr lang="en-US" sz="1800" dirty="0" smtClean="0"/>
              <a:t>);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/>
              <a:t>-- </a:t>
            </a:r>
            <a:r>
              <a:rPr lang="en-US" sz="1800" dirty="0" err="1"/>
              <a:t>Mengisi</a:t>
            </a:r>
            <a:r>
              <a:rPr lang="en-US" sz="1800" dirty="0"/>
              <a:t> </a:t>
            </a:r>
            <a:r>
              <a:rPr lang="en-US" sz="1800" dirty="0" err="1"/>
              <a:t>tabel</a:t>
            </a:r>
            <a:r>
              <a:rPr lang="en-US" sz="1800" dirty="0"/>
              <a:t> </a:t>
            </a:r>
            <a:r>
              <a:rPr lang="en-US" sz="1800" dirty="0" err="1"/>
              <a:t>promo_code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data yang </a:t>
            </a:r>
            <a:r>
              <a:rPr lang="en-US" sz="1800" dirty="0" err="1"/>
              <a:t>Anda</a:t>
            </a:r>
            <a:r>
              <a:rPr lang="en-US" sz="1800" dirty="0"/>
              <a:t> </a:t>
            </a:r>
            <a:r>
              <a:rPr lang="en-US" sz="1800" dirty="0" err="1"/>
              <a:t>berikanINSERT</a:t>
            </a:r>
            <a:r>
              <a:rPr lang="en-US" sz="1800" dirty="0"/>
              <a:t> INTO </a:t>
            </a:r>
            <a:r>
              <a:rPr lang="en-US" sz="1800" dirty="0" err="1"/>
              <a:t>promo_code</a:t>
            </a:r>
            <a:r>
              <a:rPr lang="en-US" sz="1800" dirty="0"/>
              <a:t> (</a:t>
            </a:r>
            <a:r>
              <a:rPr lang="en-US" sz="1800" dirty="0" err="1"/>
              <a:t>promo_id</a:t>
            </a:r>
            <a:r>
              <a:rPr lang="en-US" sz="1800" dirty="0"/>
              <a:t>, </a:t>
            </a:r>
            <a:r>
              <a:rPr lang="en-US" sz="1800" dirty="0" err="1"/>
              <a:t>promo_name</a:t>
            </a:r>
            <a:r>
              <a:rPr lang="en-US" sz="1800" dirty="0"/>
              <a:t>, </a:t>
            </a:r>
            <a:r>
              <a:rPr lang="en-US" sz="1800" dirty="0" err="1"/>
              <a:t>price_deduction</a:t>
            </a:r>
            <a:r>
              <a:rPr lang="en-US" sz="1800" dirty="0"/>
              <a:t>, Description, Duration)VALUES (1, 'AWAL_GAJIAN', 15000, '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Bulan</a:t>
            </a:r>
            <a:r>
              <a:rPr lang="en-US" sz="1800" dirty="0"/>
              <a:t> </a:t>
            </a:r>
            <a:r>
              <a:rPr lang="en-US" sz="1800" dirty="0" err="1"/>
              <a:t>Khusus</a:t>
            </a:r>
            <a:r>
              <a:rPr lang="en-US" sz="1800" dirty="0"/>
              <a:t> </a:t>
            </a:r>
            <a:r>
              <a:rPr lang="en-US" sz="1800" dirty="0" err="1"/>
              <a:t>Tanggal</a:t>
            </a:r>
            <a:r>
              <a:rPr lang="en-US" sz="1800" dirty="0"/>
              <a:t> 1', 1),(2, 'GRATIS_ONGKIR', 5000, '</a:t>
            </a:r>
            <a:r>
              <a:rPr lang="en-US" sz="1800" dirty="0" err="1"/>
              <a:t>Berlaku</a:t>
            </a:r>
            <a:r>
              <a:rPr lang="en-US" sz="1800" dirty="0"/>
              <a:t> </a:t>
            </a:r>
            <a:r>
              <a:rPr lang="en-US" sz="1800" dirty="0" err="1"/>
              <a:t>Tahun</a:t>
            </a:r>
            <a:r>
              <a:rPr lang="en-US" sz="1800" dirty="0"/>
              <a:t> 2022', 365),(3, '10_10', 7500, '</a:t>
            </a:r>
            <a:r>
              <a:rPr lang="en-US" sz="1800" dirty="0" err="1"/>
              <a:t>Berlaku</a:t>
            </a:r>
            <a:r>
              <a:rPr lang="en-US" sz="1800" dirty="0"/>
              <a:t> </a:t>
            </a:r>
            <a:r>
              <a:rPr lang="en-US" sz="1800" dirty="0" err="1"/>
              <a:t>Tanggal</a:t>
            </a:r>
            <a:r>
              <a:rPr lang="en-US" sz="1800" dirty="0"/>
              <a:t> 10 </a:t>
            </a:r>
            <a:r>
              <a:rPr lang="en-US" sz="1800" dirty="0" err="1"/>
              <a:t>Bulan</a:t>
            </a:r>
            <a:r>
              <a:rPr lang="en-US" sz="1800" dirty="0"/>
              <a:t> 10', 1),(4, 'HARBOLNAS', 30000, '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Tanggal</a:t>
            </a:r>
            <a:r>
              <a:rPr lang="en-US" sz="1800" dirty="0"/>
              <a:t> 12 </a:t>
            </a:r>
            <a:r>
              <a:rPr lang="en-US" sz="1800" dirty="0" err="1"/>
              <a:t>Bulan</a:t>
            </a:r>
            <a:r>
              <a:rPr lang="en-US" sz="1800" dirty="0"/>
              <a:t> December', 1),(5, 'END_YEAR', 15000, '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Tanggal</a:t>
            </a:r>
            <a:r>
              <a:rPr lang="en-US" sz="1800" dirty="0"/>
              <a:t> </a:t>
            </a:r>
            <a:r>
              <a:rPr lang="en-US" sz="1800" dirty="0" err="1"/>
              <a:t>Selama</a:t>
            </a:r>
            <a:r>
              <a:rPr lang="en-US" sz="1800" dirty="0"/>
              <a:t> </a:t>
            </a:r>
            <a:r>
              <a:rPr lang="en-US" sz="1800" dirty="0" err="1"/>
              <a:t>Bulan</a:t>
            </a:r>
            <a:r>
              <a:rPr lang="en-US" sz="1800" dirty="0"/>
              <a:t> December', 30),(6, 'BERKAH_RAMADHAN', 15000, '</a:t>
            </a:r>
            <a:r>
              <a:rPr lang="en-US" sz="1800" dirty="0" err="1"/>
              <a:t>Berlaku</a:t>
            </a:r>
            <a:r>
              <a:rPr lang="en-US" sz="1800" dirty="0"/>
              <a:t> </a:t>
            </a:r>
            <a:r>
              <a:rPr lang="en-US" sz="1800" dirty="0" err="1"/>
              <a:t>Tanggal</a:t>
            </a:r>
            <a:r>
              <a:rPr lang="en-US" sz="1800" dirty="0"/>
              <a:t> 2 April - 1 Mei', 30),(7, 'HARI_RAYA', 20000, '1 Mei', 1),(8, 'TUJUHBELASAN', 10000, '</a:t>
            </a:r>
            <a:r>
              <a:rPr lang="en-US" sz="1800" dirty="0" err="1"/>
              <a:t>Berlaku</a:t>
            </a:r>
            <a:r>
              <a:rPr lang="en-US" sz="1800" dirty="0"/>
              <a:t> </a:t>
            </a:r>
            <a:r>
              <a:rPr lang="en-US" sz="1800" dirty="0" err="1"/>
              <a:t>Tanggal</a:t>
            </a:r>
            <a:r>
              <a:rPr lang="en-US" sz="1800" dirty="0"/>
              <a:t> 17 </a:t>
            </a:r>
            <a:r>
              <a:rPr lang="en-US" sz="1800" dirty="0" err="1"/>
              <a:t>Agustus</a:t>
            </a:r>
            <a:r>
              <a:rPr lang="en-US" sz="1800" dirty="0"/>
              <a:t>', 1),(9, 'VALENTINE_DAY', 10000, '</a:t>
            </a:r>
            <a:r>
              <a:rPr lang="en-US" sz="1800" dirty="0" err="1"/>
              <a:t>Berlaku</a:t>
            </a:r>
            <a:r>
              <a:rPr lang="en-US" sz="1800" dirty="0"/>
              <a:t> 14 </a:t>
            </a:r>
            <a:r>
              <a:rPr lang="en-US" sz="1800" dirty="0" err="1"/>
              <a:t>Februari</a:t>
            </a:r>
            <a:r>
              <a:rPr lang="en-US" sz="1800" dirty="0"/>
              <a:t>', 1),(10, 'EASTER_EGG', 7500, '</a:t>
            </a:r>
            <a:r>
              <a:rPr lang="en-US" sz="1800" dirty="0" err="1"/>
              <a:t>Berlaku</a:t>
            </a:r>
            <a:r>
              <a:rPr lang="en-US" sz="1800" dirty="0"/>
              <a:t> 17 April', 1),(11, 'CHRISTMAS', 15000, '</a:t>
            </a:r>
            <a:r>
              <a:rPr lang="en-US" sz="1800" dirty="0" err="1"/>
              <a:t>Berlaku</a:t>
            </a:r>
            <a:r>
              <a:rPr lang="en-US" sz="1800" dirty="0"/>
              <a:t> </a:t>
            </a:r>
            <a:r>
              <a:rPr lang="en-US" sz="1800" dirty="0" err="1"/>
              <a:t>Tanggal</a:t>
            </a:r>
            <a:r>
              <a:rPr lang="en-US" sz="1800" dirty="0"/>
              <a:t> 25 December - 31 December', 8);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89490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218208"/>
            <a:ext cx="8738782" cy="4790209"/>
          </a:xfrm>
        </p:spPr>
        <p:txBody>
          <a:bodyPr>
            <a:normAutofit/>
          </a:bodyPr>
          <a:lstStyle/>
          <a:p>
            <a:pPr marL="139700" indent="0">
              <a:buNone/>
            </a:pPr>
            <a:r>
              <a:rPr lang="en-US" b="1" dirty="0"/>
              <a:t>-- </a:t>
            </a:r>
            <a:r>
              <a:rPr lang="en-US" b="1" dirty="0" err="1"/>
              <a:t>Membuat</a:t>
            </a:r>
            <a:r>
              <a:rPr lang="en-US" b="1" dirty="0"/>
              <a:t> </a:t>
            </a:r>
            <a:r>
              <a:rPr lang="en-US" b="1" dirty="0" err="1"/>
              <a:t>tabel</a:t>
            </a:r>
            <a:r>
              <a:rPr lang="en-US" b="1" dirty="0"/>
              <a:t> </a:t>
            </a:r>
            <a:r>
              <a:rPr lang="en-US" b="1" dirty="0" smtClean="0"/>
              <a:t>Q3_Q4_Review</a:t>
            </a:r>
          </a:p>
          <a:p>
            <a:pPr marL="139700" indent="0">
              <a:buNone/>
            </a:pPr>
            <a:endParaRPr lang="en-US" b="1" dirty="0" smtClean="0"/>
          </a:p>
          <a:p>
            <a:pPr marL="139700" indent="0">
              <a:buNone/>
            </a:pPr>
            <a:r>
              <a:rPr lang="en-US" b="1" dirty="0" smtClean="0"/>
              <a:t>CREATE </a:t>
            </a:r>
            <a:r>
              <a:rPr lang="en-US" b="1" dirty="0"/>
              <a:t>TABLE Q3_Q4_Review (    </a:t>
            </a:r>
            <a:r>
              <a:rPr lang="en-US" b="1" dirty="0" err="1"/>
              <a:t>purchase_date</a:t>
            </a:r>
            <a:r>
              <a:rPr lang="en-US" b="1" dirty="0"/>
              <a:t> DATE,    </a:t>
            </a:r>
            <a:r>
              <a:rPr lang="en-US" b="1" dirty="0" err="1"/>
              <a:t>total_price</a:t>
            </a:r>
            <a:r>
              <a:rPr lang="en-US" b="1" dirty="0"/>
              <a:t> DECIMAL(10,2),    </a:t>
            </a:r>
            <a:r>
              <a:rPr lang="en-US" b="1" dirty="0" err="1"/>
              <a:t>promo_code</a:t>
            </a:r>
            <a:r>
              <a:rPr lang="en-US" b="1" dirty="0"/>
              <a:t> VARCHAR(20</a:t>
            </a:r>
            <a:r>
              <a:rPr lang="en-US" b="1" dirty="0" smtClean="0"/>
              <a:t>),</a:t>
            </a:r>
            <a:r>
              <a:rPr lang="en-US" b="1" dirty="0" err="1" smtClean="0"/>
              <a:t>price_after_promo</a:t>
            </a:r>
            <a:r>
              <a:rPr lang="en-US" b="1" dirty="0" smtClean="0"/>
              <a:t> </a:t>
            </a:r>
            <a:r>
              <a:rPr lang="en-US" b="1" dirty="0"/>
              <a:t>DECIMAL(10,2</a:t>
            </a:r>
            <a:r>
              <a:rPr lang="en-US" b="1" dirty="0" smtClean="0"/>
              <a:t>));</a:t>
            </a:r>
          </a:p>
          <a:p>
            <a:pPr marL="139700" indent="0">
              <a:buNone/>
            </a:pPr>
            <a:endParaRPr lang="en-US" b="1" dirty="0"/>
          </a:p>
          <a:p>
            <a:pPr marL="139700" indent="0">
              <a:buNone/>
            </a:pPr>
            <a:r>
              <a:rPr lang="en-US" b="1" dirty="0"/>
              <a:t>-- </a:t>
            </a:r>
            <a:r>
              <a:rPr lang="en-US" b="1" dirty="0" err="1"/>
              <a:t>Mengisi</a:t>
            </a:r>
            <a:r>
              <a:rPr lang="en-US" b="1" dirty="0"/>
              <a:t> </a:t>
            </a:r>
            <a:r>
              <a:rPr lang="en-US" b="1" dirty="0" err="1"/>
              <a:t>tabel</a:t>
            </a:r>
            <a:r>
              <a:rPr lang="en-US" b="1" dirty="0"/>
              <a:t> Q3_Q4_Review </a:t>
            </a:r>
            <a:r>
              <a:rPr lang="en-US" b="1" dirty="0" err="1"/>
              <a:t>dengan</a:t>
            </a:r>
            <a:r>
              <a:rPr lang="en-US" b="1" dirty="0"/>
              <a:t> data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tabel</a:t>
            </a:r>
            <a:r>
              <a:rPr lang="en-US" b="1" dirty="0"/>
              <a:t> </a:t>
            </a:r>
            <a:r>
              <a:rPr lang="en-US" b="1" dirty="0" smtClean="0"/>
              <a:t>lain</a:t>
            </a:r>
          </a:p>
          <a:p>
            <a:pPr marL="139700" indent="0">
              <a:buNone/>
            </a:pPr>
            <a:endParaRPr lang="en-US" b="1" dirty="0" smtClean="0"/>
          </a:p>
          <a:p>
            <a:pPr marL="139700" indent="0">
              <a:buNone/>
            </a:pPr>
            <a:r>
              <a:rPr lang="en-US" b="1" dirty="0" smtClean="0"/>
              <a:t>INSERT </a:t>
            </a:r>
            <a:r>
              <a:rPr lang="en-US" b="1" dirty="0"/>
              <a:t>INTO Q3_Q4_ReviewSELECT </a:t>
            </a:r>
            <a:r>
              <a:rPr lang="en-US" b="1" dirty="0" err="1"/>
              <a:t>s.purchase_date</a:t>
            </a:r>
            <a:r>
              <a:rPr lang="en-US" b="1" dirty="0"/>
              <a:t>, </a:t>
            </a:r>
            <a:r>
              <a:rPr lang="en-US" b="1" dirty="0" err="1"/>
              <a:t>s.quantity</a:t>
            </a:r>
            <a:r>
              <a:rPr lang="en-US" b="1" dirty="0"/>
              <a:t> * </a:t>
            </a:r>
            <a:r>
              <a:rPr lang="en-US" b="1" dirty="0" err="1"/>
              <a:t>m.price</a:t>
            </a:r>
            <a:r>
              <a:rPr lang="en-US" b="1" dirty="0"/>
              <a:t> AS </a:t>
            </a:r>
            <a:r>
              <a:rPr lang="en-US" b="1" dirty="0" err="1"/>
              <a:t>total_price</a:t>
            </a:r>
            <a:r>
              <a:rPr lang="en-US" b="1" dirty="0"/>
              <a:t>, </a:t>
            </a:r>
            <a:r>
              <a:rPr lang="en-US" b="1" dirty="0" err="1"/>
              <a:t>p.promo_name</a:t>
            </a:r>
            <a:r>
              <a:rPr lang="en-US" b="1" dirty="0"/>
              <a:t> AS </a:t>
            </a:r>
            <a:r>
              <a:rPr lang="en-US" b="1" dirty="0" err="1"/>
              <a:t>promo_code</a:t>
            </a:r>
            <a:r>
              <a:rPr lang="en-US" b="1" dirty="0"/>
              <a:t>, </a:t>
            </a:r>
            <a:r>
              <a:rPr lang="en-US" b="1" dirty="0" err="1"/>
              <a:t>s.quantity</a:t>
            </a:r>
            <a:r>
              <a:rPr lang="en-US" b="1" dirty="0"/>
              <a:t> * </a:t>
            </a:r>
            <a:r>
              <a:rPr lang="en-US" b="1" dirty="0" err="1"/>
              <a:t>m.price</a:t>
            </a:r>
            <a:r>
              <a:rPr lang="en-US" b="1" dirty="0"/>
              <a:t> - </a:t>
            </a:r>
            <a:r>
              <a:rPr lang="en-US" b="1" dirty="0" err="1"/>
              <a:t>p.price_deduction</a:t>
            </a:r>
            <a:r>
              <a:rPr lang="en-US" b="1" dirty="0"/>
              <a:t> AS </a:t>
            </a:r>
            <a:r>
              <a:rPr lang="en-US" b="1" dirty="0" err="1"/>
              <a:t>price_after_promoFROM</a:t>
            </a:r>
            <a:r>
              <a:rPr lang="en-US" b="1" dirty="0"/>
              <a:t> </a:t>
            </a:r>
            <a:r>
              <a:rPr lang="en-US" b="1" dirty="0" err="1"/>
              <a:t>sales_table</a:t>
            </a:r>
            <a:r>
              <a:rPr lang="en-US" b="1" dirty="0"/>
              <a:t> </a:t>
            </a:r>
            <a:r>
              <a:rPr lang="en-US" b="1" dirty="0" err="1"/>
              <a:t>sJOIN</a:t>
            </a:r>
            <a:r>
              <a:rPr lang="en-US" b="1" dirty="0"/>
              <a:t> </a:t>
            </a:r>
            <a:r>
              <a:rPr lang="en-US" b="1" dirty="0" err="1"/>
              <a:t>marketplace_table</a:t>
            </a:r>
            <a:r>
              <a:rPr lang="en-US" b="1" dirty="0"/>
              <a:t> m ON </a:t>
            </a:r>
            <a:r>
              <a:rPr lang="en-US" b="1" dirty="0" err="1"/>
              <a:t>s.item_id</a:t>
            </a:r>
            <a:r>
              <a:rPr lang="en-US" b="1" dirty="0"/>
              <a:t> = </a:t>
            </a:r>
            <a:r>
              <a:rPr lang="en-US" b="1" dirty="0" err="1"/>
              <a:t>m.item_idJOIN</a:t>
            </a:r>
            <a:r>
              <a:rPr lang="en-US" b="1" dirty="0"/>
              <a:t> </a:t>
            </a:r>
            <a:r>
              <a:rPr lang="en-US" b="1" dirty="0" err="1"/>
              <a:t>promo_code</a:t>
            </a:r>
            <a:r>
              <a:rPr lang="en-US" b="1" dirty="0"/>
              <a:t> p ON </a:t>
            </a:r>
            <a:r>
              <a:rPr lang="en-US" b="1" dirty="0" err="1"/>
              <a:t>s.promo_id</a:t>
            </a:r>
            <a:r>
              <a:rPr lang="en-US" b="1" dirty="0"/>
              <a:t> = </a:t>
            </a:r>
            <a:r>
              <a:rPr lang="en-US" b="1" dirty="0" err="1"/>
              <a:t>p.promo_idWHERE</a:t>
            </a:r>
            <a:r>
              <a:rPr lang="en-US" b="1" dirty="0"/>
              <a:t> </a:t>
            </a:r>
            <a:r>
              <a:rPr lang="en-US" b="1" dirty="0" err="1"/>
              <a:t>s.purchase_date</a:t>
            </a:r>
            <a:r>
              <a:rPr lang="en-US" b="1" dirty="0"/>
              <a:t> BETWEEN '2022-07-01' AND '2022-12-31';</a:t>
            </a:r>
          </a:p>
        </p:txBody>
      </p:sp>
    </p:spTree>
    <p:extLst>
      <p:ext uri="{BB962C8B-B14F-4D97-AF65-F5344CB8AC3E}">
        <p14:creationId xmlns:p14="http://schemas.microsoft.com/office/powerpoint/2010/main" val="176698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21" y="210416"/>
            <a:ext cx="551497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12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4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-155865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184636" y="819183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Video Presentation Here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724963" y="2050699"/>
            <a:ext cx="3691173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US" dirty="0">
                <a:latin typeface="Rubik"/>
                <a:ea typeface="Rubik"/>
                <a:cs typeface="Rubik"/>
                <a:sym typeface="Rubik"/>
              </a:rPr>
              <a:t>https://drive.google.com/drive/folders/1DJ4rkpTn6lLdspL_CkGpnrLduYCou-Ys?usp=drive_link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195455" y="2254827"/>
            <a:ext cx="3013363" cy="626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https://github.com/bimantara679/final_task_jubelio_yasmin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570549" y="3342409"/>
            <a:ext cx="3013363" cy="626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hlinkClick r:id="rId5"/>
              </a:rPr>
              <a:t>Link Tableau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4871775" y="4301225"/>
            <a:ext cx="1538100" cy="5412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Logo Company</a:t>
            </a:r>
            <a:endParaRPr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-426499" y="71276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1"/>
            <a:ext cx="4572000" cy="5143500"/>
          </a:xfrm>
          <a:prstGeom prst="rect">
            <a:avLst/>
          </a:prstGeom>
          <a:solidFill>
            <a:srgbClr val="019FAB">
              <a:alpha val="4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537850" y="470625"/>
            <a:ext cx="1899300" cy="18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 Medium"/>
                <a:ea typeface="Rubik Medium"/>
                <a:cs typeface="Rubik Medium"/>
                <a:sym typeface="Rubik Medium"/>
              </a:rPr>
              <a:t>Insert your photo here</a:t>
            </a:r>
            <a:endParaRPr dirty="0"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43682" y="2262700"/>
            <a:ext cx="2001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Rage Italic" pitchFamily="66" charset="0"/>
                <a:ea typeface="Rubik SemiBold"/>
                <a:cs typeface="Rubik SemiBold"/>
                <a:sym typeface="Rubik SemiBold"/>
              </a:rPr>
              <a:t>Y</a:t>
            </a:r>
            <a:r>
              <a:rPr lang="en" sz="1800" dirty="0" smtClean="0">
                <a:latin typeface="Rage Italic" pitchFamily="66" charset="0"/>
                <a:ea typeface="Rubik SemiBold"/>
                <a:cs typeface="Rubik SemiBold"/>
                <a:sym typeface="Rubik SemiBold"/>
              </a:rPr>
              <a:t>asmin Nelyamda P.</a:t>
            </a:r>
            <a:endParaRPr sz="1800" dirty="0">
              <a:latin typeface="Rage Italic" pitchFamily="66" charset="0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74168" y="2643027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Rubik SemiBold"/>
                <a:ea typeface="Rubik SemiBold"/>
                <a:cs typeface="Rubik SemiBold"/>
                <a:sym typeface="Rubik SemiBold"/>
              </a:rPr>
              <a:t>About </a:t>
            </a:r>
            <a:r>
              <a:rPr lang="en" sz="2000" dirty="0" smtClean="0">
                <a:latin typeface="Rubik SemiBold"/>
                <a:ea typeface="Rubik SemiBold"/>
                <a:cs typeface="Rubik SemiBold"/>
                <a:sym typeface="Rubik SemiBold"/>
              </a:rPr>
              <a:t>Me</a:t>
            </a:r>
            <a:endParaRPr sz="2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867250" y="959175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latin typeface="Rubik SemiBold"/>
                <a:ea typeface="Rubik SemiBold"/>
                <a:cs typeface="Rubik SemiBold"/>
                <a:sym typeface="Rubik SemiBold"/>
              </a:rPr>
              <a:t>Experience</a:t>
            </a:r>
            <a:endParaRPr sz="2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4749500" y="1542023"/>
            <a:ext cx="37401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S</a:t>
            </a:r>
            <a:r>
              <a:rPr lang="en" dirty="0" smtClean="0">
                <a:latin typeface="Rubik"/>
                <a:ea typeface="Rubik"/>
                <a:cs typeface="Rubik"/>
                <a:sym typeface="Rubik"/>
              </a:rPr>
              <a:t>taff Keuangan di bawaslu medan 2022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5294775" y="4560675"/>
            <a:ext cx="374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ubik"/>
                <a:ea typeface="Rubik"/>
                <a:cs typeface="Rubik"/>
                <a:sym typeface="Rubik"/>
              </a:rPr>
              <a:t>*notes: just a sample page</a:t>
            </a:r>
            <a:endParaRPr b="1">
              <a:solidFill>
                <a:srgbClr val="FF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174168" y="3155441"/>
            <a:ext cx="37401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Rubik"/>
                <a:ea typeface="Rubik"/>
                <a:cs typeface="Rubik"/>
                <a:sym typeface="Rubik"/>
              </a:rPr>
              <a:t>H</a:t>
            </a:r>
            <a:r>
              <a:rPr lang="en" sz="1200" dirty="0" smtClean="0">
                <a:latin typeface="Rubik"/>
                <a:ea typeface="Rubik"/>
                <a:cs typeface="Rubik"/>
                <a:sym typeface="Rubik"/>
              </a:rPr>
              <a:t>ai, saya adalah mahasiswa baru magister Teknik Industri di Universitas Sumatera Utara. </a:t>
            </a:r>
            <a:r>
              <a:rPr lang="en-US" sz="1200" dirty="0" err="1" smtClean="0">
                <a:latin typeface="Rubik"/>
                <a:ea typeface="Rubik"/>
                <a:cs typeface="Rubik"/>
                <a:sym typeface="Rubik"/>
              </a:rPr>
              <a:t>Pada</a:t>
            </a:r>
            <a:r>
              <a:rPr lang="en-US" sz="1200" dirty="0" smtClean="0">
                <a:latin typeface="Rubik"/>
                <a:ea typeface="Rubik"/>
                <a:cs typeface="Rubik"/>
                <a:sym typeface="Rubik"/>
              </a:rPr>
              <a:t> era digital </a:t>
            </a:r>
            <a:r>
              <a:rPr lang="en-US" sz="1200" dirty="0" err="1" smtClean="0">
                <a:latin typeface="Rubik"/>
                <a:ea typeface="Rubik"/>
                <a:cs typeface="Rubik"/>
                <a:sym typeface="Rubik"/>
              </a:rPr>
              <a:t>sekarang</a:t>
            </a:r>
            <a:r>
              <a:rPr lang="en-US" sz="1200" dirty="0" smtClean="0">
                <a:latin typeface="Rubik"/>
                <a:ea typeface="Rubik"/>
                <a:cs typeface="Rubik"/>
                <a:sym typeface="Rubik"/>
              </a:rPr>
              <a:t> RE </a:t>
            </a:r>
            <a:r>
              <a:rPr lang="en-US" sz="1200" dirty="0" err="1" smtClean="0">
                <a:latin typeface="Rubik"/>
                <a:ea typeface="Rubik"/>
                <a:cs typeface="Rubik"/>
                <a:sym typeface="Rubik"/>
              </a:rPr>
              <a:t>mempunyai</a:t>
            </a:r>
            <a:r>
              <a:rPr lang="en-US" sz="1200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 smtClean="0">
                <a:latin typeface="Rubik"/>
                <a:ea typeface="Rubik"/>
                <a:cs typeface="Rubik"/>
                <a:sym typeface="Rubik"/>
              </a:rPr>
              <a:t>peluang</a:t>
            </a:r>
            <a:r>
              <a:rPr lang="en-US" sz="1200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 smtClean="0">
                <a:latin typeface="Rubik"/>
                <a:ea typeface="Rubik"/>
                <a:cs typeface="Rubik"/>
                <a:sym typeface="Rubik"/>
              </a:rPr>
              <a:t>kerja</a:t>
            </a:r>
            <a:r>
              <a:rPr lang="en-US" sz="1200" dirty="0" smtClean="0"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US" sz="1200" dirty="0" err="1" smtClean="0">
                <a:latin typeface="Rubik"/>
                <a:ea typeface="Rubik"/>
                <a:cs typeface="Rubik"/>
                <a:sym typeface="Rubik"/>
              </a:rPr>
              <a:t>besar</a:t>
            </a:r>
            <a:r>
              <a:rPr lang="en-US" sz="1200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 smtClean="0"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sz="1200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 smtClean="0">
                <a:latin typeface="Rubik"/>
                <a:ea typeface="Rubik"/>
                <a:cs typeface="Rubik"/>
                <a:sym typeface="Rubik"/>
              </a:rPr>
              <a:t>saya</a:t>
            </a:r>
            <a:r>
              <a:rPr lang="en-US" sz="1200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" sz="1200" dirty="0" smtClean="0">
                <a:latin typeface="Rubik"/>
                <a:ea typeface="Rubik"/>
                <a:cs typeface="Rubik"/>
                <a:sym typeface="Rubik"/>
              </a:rPr>
              <a:t>tertarik menjadi seorang RE  dan dikarenakan berhubungan dengan kuliah saya. </a:t>
            </a:r>
            <a:r>
              <a:rPr lang="en-US" sz="1200" dirty="0" smtClean="0">
                <a:latin typeface="Rubik"/>
                <a:ea typeface="Rubik"/>
                <a:cs typeface="Rubik"/>
                <a:sym typeface="Rubik"/>
              </a:rPr>
              <a:t>S</a:t>
            </a:r>
            <a:r>
              <a:rPr lang="en" sz="1200" dirty="0" smtClean="0">
                <a:latin typeface="Rubik"/>
                <a:ea typeface="Rubik"/>
                <a:cs typeface="Rubik"/>
                <a:sym typeface="Rubik"/>
              </a:rPr>
              <a:t>ebelum nya saya tidak mempunyai background apapun dibidang ini..untuk itu saya berharap bisa mendapatkan insight yang baik dari jubelio ini.</a:t>
            </a:r>
            <a:endParaRPr sz="1200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67" y="470625"/>
            <a:ext cx="1846465" cy="1773811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254399" y="808793"/>
            <a:ext cx="8889601" cy="2677626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/>
            <a:r>
              <a:rPr lang="en-US" sz="1800" dirty="0" err="1">
                <a:latin typeface="Bahnschrift" pitchFamily="34" charset="0"/>
              </a:rPr>
              <a:t>Setiap</a:t>
            </a:r>
            <a:r>
              <a:rPr lang="en-US" sz="1800" dirty="0">
                <a:latin typeface="Bahnschrift" pitchFamily="34" charset="0"/>
              </a:rPr>
              <a:t> 6 </a:t>
            </a:r>
            <a:r>
              <a:rPr lang="en-US" sz="1800" dirty="0" err="1">
                <a:latin typeface="Bahnschrift" pitchFamily="34" charset="0"/>
              </a:rPr>
              <a:t>Bulan</a:t>
            </a:r>
            <a:r>
              <a:rPr lang="en-US" sz="1800" dirty="0">
                <a:latin typeface="Bahnschrift" pitchFamily="34" charset="0"/>
              </a:rPr>
              <a:t> </a:t>
            </a:r>
            <a:r>
              <a:rPr lang="en-US" sz="1800" dirty="0" err="1">
                <a:latin typeface="Bahnschrift" pitchFamily="34" charset="0"/>
              </a:rPr>
              <a:t>sekali</a:t>
            </a:r>
            <a:r>
              <a:rPr lang="en-US" sz="1800" dirty="0">
                <a:latin typeface="Bahnschrift" pitchFamily="34" charset="0"/>
              </a:rPr>
              <a:t> (</a:t>
            </a:r>
            <a:r>
              <a:rPr lang="en-US" sz="1800" dirty="0" err="1">
                <a:latin typeface="Bahnschrift" pitchFamily="34" charset="0"/>
              </a:rPr>
              <a:t>Akhir</a:t>
            </a:r>
            <a:r>
              <a:rPr lang="en-US" sz="1800" dirty="0">
                <a:latin typeface="Bahnschrift" pitchFamily="34" charset="0"/>
              </a:rPr>
              <a:t> Semester) </a:t>
            </a:r>
            <a:r>
              <a:rPr lang="en-US" sz="1800" dirty="0" err="1">
                <a:latin typeface="Bahnschrift" pitchFamily="34" charset="0"/>
              </a:rPr>
              <a:t>Omnichannel</a:t>
            </a:r>
            <a:r>
              <a:rPr lang="en-US" sz="1800" dirty="0">
                <a:latin typeface="Bahnschrift" pitchFamily="34" charset="0"/>
              </a:rPr>
              <a:t> </a:t>
            </a:r>
            <a:r>
              <a:rPr lang="en-US" sz="1800" dirty="0" err="1">
                <a:latin typeface="Bahnschrift" pitchFamily="34" charset="0"/>
              </a:rPr>
              <a:t>Jubelio</a:t>
            </a:r>
            <a:r>
              <a:rPr lang="en-US" sz="1800" dirty="0">
                <a:latin typeface="Bahnschrift" pitchFamily="34" charset="0"/>
              </a:rPr>
              <a:t> </a:t>
            </a:r>
            <a:r>
              <a:rPr lang="en-US" sz="1800" dirty="0" err="1">
                <a:latin typeface="Bahnschrift" pitchFamily="34" charset="0"/>
              </a:rPr>
              <a:t>mengadakan</a:t>
            </a:r>
            <a:r>
              <a:rPr lang="en-US" sz="1800" dirty="0">
                <a:latin typeface="Bahnschrift" pitchFamily="34" charset="0"/>
              </a:rPr>
              <a:t> Promo Effectiveness Review, </a:t>
            </a:r>
            <a:r>
              <a:rPr lang="en-US" sz="1800" dirty="0" err="1">
                <a:latin typeface="Bahnschrift" pitchFamily="34" charset="0"/>
              </a:rPr>
              <a:t>untuk</a:t>
            </a:r>
            <a:r>
              <a:rPr lang="en-US" sz="1800" dirty="0">
                <a:latin typeface="Bahnschrift" pitchFamily="34" charset="0"/>
              </a:rPr>
              <a:t> </a:t>
            </a:r>
            <a:r>
              <a:rPr lang="en-US" sz="1800" dirty="0" err="1">
                <a:latin typeface="Bahnschrift" pitchFamily="34" charset="0"/>
              </a:rPr>
              <a:t>melihat</a:t>
            </a:r>
            <a:r>
              <a:rPr lang="en-US" sz="1800" dirty="0">
                <a:latin typeface="Bahnschrift" pitchFamily="34" charset="0"/>
              </a:rPr>
              <a:t> </a:t>
            </a:r>
            <a:r>
              <a:rPr lang="en-US" sz="1800" dirty="0" err="1">
                <a:latin typeface="Bahnschrift" pitchFamily="34" charset="0"/>
              </a:rPr>
              <a:t>efektivitas</a:t>
            </a:r>
            <a:r>
              <a:rPr lang="en-US" sz="1800" dirty="0">
                <a:latin typeface="Bahnschrift" pitchFamily="34" charset="0"/>
              </a:rPr>
              <a:t> </a:t>
            </a:r>
            <a:r>
              <a:rPr lang="en-US" sz="1800" dirty="0" err="1">
                <a:latin typeface="Bahnschrift" pitchFamily="34" charset="0"/>
              </a:rPr>
              <a:t>dari</a:t>
            </a:r>
            <a:r>
              <a:rPr lang="en-US" sz="1800" dirty="0">
                <a:latin typeface="Bahnschrift" pitchFamily="34" charset="0"/>
              </a:rPr>
              <a:t> PROMO CODE </a:t>
            </a:r>
            <a:r>
              <a:rPr lang="en-US" sz="1800" dirty="0" err="1">
                <a:latin typeface="Bahnschrift" pitchFamily="34" charset="0"/>
              </a:rPr>
              <a:t>terhadap</a:t>
            </a:r>
            <a:r>
              <a:rPr lang="en-US" sz="1800" dirty="0">
                <a:latin typeface="Bahnschrift" pitchFamily="34" charset="0"/>
              </a:rPr>
              <a:t> total </a:t>
            </a:r>
            <a:r>
              <a:rPr lang="en-US" sz="1800" dirty="0" err="1">
                <a:latin typeface="Bahnschrift" pitchFamily="34" charset="0"/>
              </a:rPr>
              <a:t>penjualan</a:t>
            </a:r>
            <a:r>
              <a:rPr lang="en-US" sz="1800" dirty="0">
                <a:latin typeface="Bahnschrift" pitchFamily="34" charset="0"/>
              </a:rPr>
              <a:t> </a:t>
            </a:r>
            <a:r>
              <a:rPr lang="en-US" sz="1800" dirty="0" err="1">
                <a:latin typeface="Bahnschrift" pitchFamily="34" charset="0"/>
              </a:rPr>
              <a:t>dari</a:t>
            </a:r>
            <a:r>
              <a:rPr lang="en-US" sz="1800" dirty="0">
                <a:latin typeface="Bahnschrift" pitchFamily="34" charset="0"/>
              </a:rPr>
              <a:t> </a:t>
            </a:r>
            <a:r>
              <a:rPr lang="en-US" sz="1800" dirty="0" err="1">
                <a:latin typeface="Bahnschrift" pitchFamily="34" charset="0"/>
              </a:rPr>
              <a:t>salah</a:t>
            </a:r>
            <a:r>
              <a:rPr lang="en-US" sz="1800" dirty="0">
                <a:latin typeface="Bahnschrift" pitchFamily="34" charset="0"/>
              </a:rPr>
              <a:t> </a:t>
            </a:r>
            <a:r>
              <a:rPr lang="en-US" sz="1800" dirty="0" err="1">
                <a:latin typeface="Bahnschrift" pitchFamily="34" charset="0"/>
              </a:rPr>
              <a:t>satu</a:t>
            </a:r>
            <a:r>
              <a:rPr lang="en-US" sz="1800" dirty="0">
                <a:latin typeface="Bahnschrift" pitchFamily="34" charset="0"/>
              </a:rPr>
              <a:t> marketplace. </a:t>
            </a:r>
            <a:r>
              <a:rPr lang="en-US" sz="1800" dirty="0" err="1">
                <a:latin typeface="Bahnschrift" pitchFamily="34" charset="0"/>
              </a:rPr>
              <a:t>Sebagai</a:t>
            </a:r>
            <a:r>
              <a:rPr lang="en-US" sz="1800" dirty="0">
                <a:latin typeface="Bahnschrift" pitchFamily="34" charset="0"/>
              </a:rPr>
              <a:t> reporting engineer </a:t>
            </a:r>
            <a:r>
              <a:rPr lang="en-US" sz="1800" dirty="0" err="1">
                <a:latin typeface="Bahnschrift" pitchFamily="34" charset="0"/>
              </a:rPr>
              <a:t>ada</a:t>
            </a:r>
            <a:r>
              <a:rPr lang="en-US" sz="1800" dirty="0">
                <a:latin typeface="Bahnschrift" pitchFamily="34" charset="0"/>
              </a:rPr>
              <a:t> </a:t>
            </a:r>
            <a:r>
              <a:rPr lang="en-US" sz="1800" dirty="0" err="1">
                <a:latin typeface="Bahnschrift" pitchFamily="34" charset="0"/>
              </a:rPr>
              <a:t>beberapa</a:t>
            </a:r>
            <a:r>
              <a:rPr lang="en-US" sz="1800" dirty="0">
                <a:latin typeface="Bahnschrift" pitchFamily="34" charset="0"/>
              </a:rPr>
              <a:t> Task yang </a:t>
            </a:r>
            <a:r>
              <a:rPr lang="en-US" sz="1800" dirty="0" err="1">
                <a:latin typeface="Bahnschrift" pitchFamily="34" charset="0"/>
              </a:rPr>
              <a:t>perlu</a:t>
            </a:r>
            <a:r>
              <a:rPr lang="en-US" sz="1800" dirty="0">
                <a:latin typeface="Bahnschrift" pitchFamily="34" charset="0"/>
              </a:rPr>
              <a:t> </a:t>
            </a:r>
            <a:r>
              <a:rPr lang="en-US" sz="1800" dirty="0" err="1">
                <a:latin typeface="Bahnschrift" pitchFamily="34" charset="0"/>
              </a:rPr>
              <a:t>anda</a:t>
            </a:r>
            <a:r>
              <a:rPr lang="en-US" sz="1800" dirty="0">
                <a:latin typeface="Bahnschrift" pitchFamily="34" charset="0"/>
              </a:rPr>
              <a:t> </a:t>
            </a:r>
            <a:r>
              <a:rPr lang="en-US" sz="1800" dirty="0" err="1">
                <a:latin typeface="Bahnschrift" pitchFamily="34" charset="0"/>
              </a:rPr>
              <a:t>lakukan</a:t>
            </a:r>
            <a:r>
              <a:rPr lang="en-US" sz="1800" dirty="0">
                <a:latin typeface="Bahnschrift" pitchFamily="34" charset="0"/>
              </a:rPr>
              <a:t>. </a:t>
            </a:r>
            <a:endParaRPr lang="en-US" sz="1800" dirty="0" smtClean="0">
              <a:latin typeface="Bahnschrift" pitchFamily="34" charset="0"/>
            </a:endParaRPr>
          </a:p>
          <a:p>
            <a:pPr lvl="0" algn="just"/>
            <a:endParaRPr lang="en-US" sz="1800" dirty="0" smtClean="0">
              <a:latin typeface="Bahnschrift" pitchFamily="34" charset="0"/>
            </a:endParaRPr>
          </a:p>
          <a:p>
            <a:pPr marL="457200" lvl="0" indent="-457200" algn="just">
              <a:buAutoNum type="arabicPeriod"/>
            </a:pPr>
            <a:r>
              <a:rPr lang="en-US" sz="1800" dirty="0" err="1" smtClean="0">
                <a:latin typeface="Bahnschrift" pitchFamily="34" charset="0"/>
              </a:rPr>
              <a:t>Mengaplikasikan</a:t>
            </a:r>
            <a:r>
              <a:rPr lang="en-US" sz="1800" dirty="0" smtClean="0">
                <a:latin typeface="Bahnschrift" pitchFamily="34" charset="0"/>
              </a:rPr>
              <a:t> </a:t>
            </a:r>
            <a:r>
              <a:rPr lang="en-US" sz="1800" dirty="0">
                <a:latin typeface="Bahnschrift" pitchFamily="34" charset="0"/>
              </a:rPr>
              <a:t>Promo Code </a:t>
            </a:r>
            <a:r>
              <a:rPr lang="en-US" sz="1800" dirty="0" err="1">
                <a:latin typeface="Bahnschrift" pitchFamily="34" charset="0"/>
              </a:rPr>
              <a:t>dari</a:t>
            </a:r>
            <a:r>
              <a:rPr lang="en-US" sz="1800" dirty="0">
                <a:latin typeface="Bahnschrift" pitchFamily="34" charset="0"/>
              </a:rPr>
              <a:t> Tim Budgeting. </a:t>
            </a:r>
            <a:endParaRPr lang="en-US" sz="1800" dirty="0" smtClean="0">
              <a:latin typeface="Bahnschrift" pitchFamily="34" charset="0"/>
            </a:endParaRPr>
          </a:p>
          <a:p>
            <a:pPr marL="457200" lvl="0" indent="-457200" algn="just">
              <a:buAutoNum type="arabicPeriod"/>
            </a:pPr>
            <a:r>
              <a:rPr lang="en-US" sz="1800" dirty="0" smtClean="0">
                <a:latin typeface="Bahnschrift" pitchFamily="34" charset="0"/>
              </a:rPr>
              <a:t>2</a:t>
            </a:r>
            <a:r>
              <a:rPr lang="en-US" sz="1800" dirty="0">
                <a:latin typeface="Bahnschrift" pitchFamily="34" charset="0"/>
              </a:rPr>
              <a:t>. </a:t>
            </a:r>
            <a:r>
              <a:rPr lang="en-US" sz="1800" dirty="0" err="1">
                <a:latin typeface="Bahnschrift" pitchFamily="34" charset="0"/>
              </a:rPr>
              <a:t>Membuat</a:t>
            </a:r>
            <a:r>
              <a:rPr lang="en-US" sz="1800" dirty="0">
                <a:latin typeface="Bahnschrift" pitchFamily="34" charset="0"/>
              </a:rPr>
              <a:t> Table </a:t>
            </a:r>
            <a:r>
              <a:rPr lang="en-US" sz="1800" dirty="0" err="1">
                <a:latin typeface="Bahnschrift" pitchFamily="34" charset="0"/>
              </a:rPr>
              <a:t>Laporan</a:t>
            </a:r>
            <a:r>
              <a:rPr lang="en-US" sz="1800" dirty="0">
                <a:latin typeface="Bahnschrift" pitchFamily="34" charset="0"/>
              </a:rPr>
              <a:t> </a:t>
            </a:r>
            <a:r>
              <a:rPr lang="en-US" sz="1800" dirty="0" err="1">
                <a:latin typeface="Bahnschrift" pitchFamily="34" charset="0"/>
              </a:rPr>
              <a:t>Khusus</a:t>
            </a:r>
            <a:r>
              <a:rPr lang="en-US" sz="1800" dirty="0">
                <a:latin typeface="Bahnschrift" pitchFamily="34" charset="0"/>
              </a:rPr>
              <a:t> </a:t>
            </a:r>
            <a:r>
              <a:rPr lang="en-US" sz="1800" dirty="0" err="1">
                <a:latin typeface="Bahnschrift" pitchFamily="34" charset="0"/>
              </a:rPr>
              <a:t>Quartal</a:t>
            </a:r>
            <a:r>
              <a:rPr lang="en-US" sz="1800" dirty="0">
                <a:latin typeface="Bahnschrift" pitchFamily="34" charset="0"/>
              </a:rPr>
              <a:t> </a:t>
            </a:r>
            <a:r>
              <a:rPr lang="en-US" sz="1800" dirty="0" err="1">
                <a:latin typeface="Bahnschrift" pitchFamily="34" charset="0"/>
              </a:rPr>
              <a:t>ke</a:t>
            </a:r>
            <a:r>
              <a:rPr lang="en-US" sz="1800" dirty="0">
                <a:latin typeface="Bahnschrift" pitchFamily="34" charset="0"/>
              </a:rPr>
              <a:t> 3 </a:t>
            </a:r>
            <a:r>
              <a:rPr lang="en-US" sz="1800" dirty="0" err="1">
                <a:latin typeface="Bahnschrift" pitchFamily="34" charset="0"/>
              </a:rPr>
              <a:t>dan</a:t>
            </a:r>
            <a:r>
              <a:rPr lang="en-US" sz="1800" dirty="0">
                <a:latin typeface="Bahnschrift" pitchFamily="34" charset="0"/>
              </a:rPr>
              <a:t> 4. </a:t>
            </a:r>
            <a:endParaRPr lang="en-US" sz="1800" dirty="0" smtClean="0">
              <a:latin typeface="Bahnschrift" pitchFamily="34" charset="0"/>
            </a:endParaRPr>
          </a:p>
          <a:p>
            <a:pPr marL="457200" lvl="0" indent="-457200" algn="just">
              <a:buAutoNum type="arabicPeriod"/>
            </a:pPr>
            <a:r>
              <a:rPr lang="en-US" sz="1800" dirty="0" smtClean="0">
                <a:latin typeface="Bahnschrift" pitchFamily="34" charset="0"/>
              </a:rPr>
              <a:t>3</a:t>
            </a:r>
            <a:r>
              <a:rPr lang="en-US" sz="1800" dirty="0">
                <a:latin typeface="Bahnschrift" pitchFamily="34" charset="0"/>
              </a:rPr>
              <a:t>. </a:t>
            </a:r>
            <a:r>
              <a:rPr lang="en-US" sz="1800" dirty="0" err="1">
                <a:latin typeface="Bahnschrift" pitchFamily="34" charset="0"/>
              </a:rPr>
              <a:t>Melakukan</a:t>
            </a:r>
            <a:r>
              <a:rPr lang="en-US" sz="1800" dirty="0">
                <a:latin typeface="Bahnschrift" pitchFamily="34" charset="0"/>
              </a:rPr>
              <a:t> Summary </a:t>
            </a:r>
            <a:r>
              <a:rPr lang="en-US" sz="1800" dirty="0" err="1">
                <a:latin typeface="Bahnschrift" pitchFamily="34" charset="0"/>
              </a:rPr>
              <a:t>dan</a:t>
            </a:r>
            <a:r>
              <a:rPr lang="en-US" sz="1800" dirty="0">
                <a:latin typeface="Bahnschrift" pitchFamily="34" charset="0"/>
              </a:rPr>
              <a:t> </a:t>
            </a:r>
            <a:r>
              <a:rPr lang="en-US" sz="1800" dirty="0" err="1">
                <a:latin typeface="Bahnschrift" pitchFamily="34" charset="0"/>
              </a:rPr>
              <a:t>Visualisasi</a:t>
            </a:r>
            <a:r>
              <a:rPr lang="en-US" sz="1800" dirty="0">
                <a:latin typeface="Bahnschrift" pitchFamily="34" charset="0"/>
              </a:rPr>
              <a:t> </a:t>
            </a:r>
            <a:r>
              <a:rPr lang="en-US" sz="1800" dirty="0" err="1">
                <a:latin typeface="Bahnschrift" pitchFamily="34" charset="0"/>
              </a:rPr>
              <a:t>dari</a:t>
            </a:r>
            <a:r>
              <a:rPr lang="en-US" sz="1800" dirty="0">
                <a:latin typeface="Bahnschrift" pitchFamily="34" charset="0"/>
              </a:rPr>
              <a:t> </a:t>
            </a:r>
            <a:r>
              <a:rPr lang="en-US" sz="1800" dirty="0" err="1">
                <a:latin typeface="Bahnschrift" pitchFamily="34" charset="0"/>
              </a:rPr>
              <a:t>Hasil</a:t>
            </a:r>
            <a:r>
              <a:rPr lang="en-US" sz="1800" dirty="0">
                <a:latin typeface="Bahnschrift" pitchFamily="34" charset="0"/>
              </a:rPr>
              <a:t> Data Table </a:t>
            </a:r>
            <a:r>
              <a:rPr lang="en-US" sz="1800" dirty="0" err="1">
                <a:latin typeface="Bahnschrift" pitchFamily="34" charset="0"/>
              </a:rPr>
              <a:t>Quartal</a:t>
            </a:r>
            <a:r>
              <a:rPr lang="en-US" sz="1800" dirty="0">
                <a:latin typeface="Bahnschrift" pitchFamily="34" charset="0"/>
              </a:rPr>
              <a:t> </a:t>
            </a:r>
            <a:r>
              <a:rPr lang="en-US" sz="1800" dirty="0" err="1">
                <a:latin typeface="Bahnschrift" pitchFamily="34" charset="0"/>
              </a:rPr>
              <a:t>ke</a:t>
            </a:r>
            <a:r>
              <a:rPr lang="en-US" sz="1800" dirty="0">
                <a:latin typeface="Bahnschrift" pitchFamily="34" charset="0"/>
              </a:rPr>
              <a:t> 3 </a:t>
            </a:r>
            <a:r>
              <a:rPr lang="en-US" sz="1800" dirty="0" err="1">
                <a:latin typeface="Bahnschrift" pitchFamily="34" charset="0"/>
              </a:rPr>
              <a:t>dan</a:t>
            </a:r>
            <a:r>
              <a:rPr lang="en-US" sz="1800" dirty="0">
                <a:latin typeface="Bahnschrift" pitchFamily="34" charset="0"/>
              </a:rPr>
              <a:t> 4. </a:t>
            </a:r>
            <a:endParaRPr lang="en-US" sz="1800" dirty="0" smtClean="0">
              <a:latin typeface="Bahnschrift" pitchFamily="34" charset="0"/>
            </a:endParaRPr>
          </a:p>
          <a:p>
            <a:pPr marL="457200" lvl="0" indent="-457200" algn="just">
              <a:buAutoNum type="arabicPeriod"/>
            </a:pPr>
            <a:r>
              <a:rPr lang="en-US" sz="1800" dirty="0" smtClean="0">
                <a:latin typeface="Bahnschrift" pitchFamily="34" charset="0"/>
              </a:rPr>
              <a:t>4</a:t>
            </a:r>
            <a:r>
              <a:rPr lang="en-US" sz="1800" dirty="0">
                <a:latin typeface="Bahnschrift" pitchFamily="34" charset="0"/>
              </a:rPr>
              <a:t>. </a:t>
            </a:r>
            <a:r>
              <a:rPr lang="en-US" sz="1800" dirty="0" err="1">
                <a:latin typeface="Bahnschrift" pitchFamily="34" charset="0"/>
              </a:rPr>
              <a:t>Membuat</a:t>
            </a:r>
            <a:r>
              <a:rPr lang="en-US" sz="1800" dirty="0">
                <a:latin typeface="Bahnschrift" pitchFamily="34" charset="0"/>
              </a:rPr>
              <a:t> Shipping Label </a:t>
            </a:r>
            <a:r>
              <a:rPr lang="en-US" sz="1800" dirty="0" err="1">
                <a:latin typeface="Bahnschrift" pitchFamily="34" charset="0"/>
              </a:rPr>
              <a:t>Khusus</a:t>
            </a:r>
            <a:r>
              <a:rPr lang="en-US" sz="1800" dirty="0">
                <a:latin typeface="Bahnschrift" pitchFamily="34" charset="0"/>
              </a:rPr>
              <a:t> </a:t>
            </a:r>
            <a:r>
              <a:rPr lang="en-US" sz="1800" dirty="0" err="1">
                <a:latin typeface="Bahnschrift" pitchFamily="34" charset="0"/>
              </a:rPr>
              <a:t>Bulan</a:t>
            </a:r>
            <a:r>
              <a:rPr lang="en-US" sz="1800" dirty="0">
                <a:latin typeface="Bahnschrift" pitchFamily="34" charset="0"/>
              </a:rPr>
              <a:t> December</a:t>
            </a:r>
            <a:endParaRPr sz="1800" b="1" dirty="0">
              <a:latin typeface="Bahnschrift" pitchFamily="34" charset="0"/>
              <a:ea typeface="Rubik"/>
              <a:cs typeface="Rubik"/>
              <a:sym typeface="Rubik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08" y="79818"/>
            <a:ext cx="7096992" cy="399011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182090" y="4281055"/>
            <a:ext cx="4073237" cy="6130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Membuat</a:t>
            </a:r>
            <a:r>
              <a:rPr lang="en-US" dirty="0" smtClean="0"/>
              <a:t> database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 task5_Db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340500" y="1899838"/>
            <a:ext cx="8463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latin typeface="Rubik"/>
                <a:ea typeface="Rubik"/>
                <a:cs typeface="Rubik"/>
                <a:sym typeface="Rubik"/>
              </a:rPr>
              <a:t>Insert Your Link Here</a:t>
            </a:r>
            <a:endParaRPr sz="4500" b="1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340500" y="2843463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You can add </a:t>
            </a:r>
            <a:r>
              <a:rPr lang="en" b="1">
                <a:latin typeface="Rubik"/>
                <a:ea typeface="Rubik"/>
                <a:cs typeface="Rubik"/>
                <a:sym typeface="Rubik"/>
              </a:rPr>
              <a:t>link GitHub / Coda / Figma 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also (optional)</a:t>
            </a:r>
            <a:endParaRPr i="1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14" y="278633"/>
            <a:ext cx="7051337" cy="3964441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847109" y="4353791"/>
            <a:ext cx="3699164" cy="6026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Restore </a:t>
            </a:r>
            <a:r>
              <a:rPr lang="en-US" dirty="0" err="1" smtClean="0"/>
              <a:t>dan</a:t>
            </a:r>
            <a:r>
              <a:rPr lang="en-US" dirty="0" smtClean="0"/>
              <a:t> importing data </a:t>
            </a:r>
            <a:r>
              <a:rPr lang="en-US" dirty="0" err="1" smtClean="0"/>
              <a:t>buyer_table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51"/>
          <a:stretch/>
        </p:blipFill>
        <p:spPr>
          <a:xfrm>
            <a:off x="93519" y="103909"/>
            <a:ext cx="8893397" cy="3844636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847109" y="4353791"/>
            <a:ext cx="3699164" cy="6026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Restore </a:t>
            </a:r>
            <a:r>
              <a:rPr lang="en-US" dirty="0" err="1" smtClean="0"/>
              <a:t>dan</a:t>
            </a:r>
            <a:r>
              <a:rPr lang="en-US" dirty="0" smtClean="0"/>
              <a:t> importing data </a:t>
            </a:r>
            <a:r>
              <a:rPr lang="en-US" dirty="0" err="1" smtClean="0"/>
              <a:t>marketplace_table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46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53"/>
          <a:stretch/>
        </p:blipFill>
        <p:spPr>
          <a:xfrm>
            <a:off x="0" y="0"/>
            <a:ext cx="9144000" cy="3781036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722418" y="4094018"/>
            <a:ext cx="3699164" cy="6026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Restore </a:t>
            </a:r>
            <a:r>
              <a:rPr lang="en-US" dirty="0" err="1" smtClean="0"/>
              <a:t>dan</a:t>
            </a:r>
            <a:r>
              <a:rPr lang="en-US" dirty="0" smtClean="0"/>
              <a:t> importing data </a:t>
            </a:r>
            <a:r>
              <a:rPr lang="en-US" dirty="0" err="1" smtClean="0"/>
              <a:t>sales_table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784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60"/>
          <a:stretch/>
        </p:blipFill>
        <p:spPr>
          <a:xfrm>
            <a:off x="0" y="0"/>
            <a:ext cx="9144000" cy="3626427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847109" y="4353791"/>
            <a:ext cx="3699164" cy="6026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Restore </a:t>
            </a:r>
            <a:r>
              <a:rPr lang="en-US" dirty="0" err="1" smtClean="0"/>
              <a:t>dan</a:t>
            </a:r>
            <a:r>
              <a:rPr lang="en-US" dirty="0" smtClean="0"/>
              <a:t> importing data </a:t>
            </a:r>
            <a:r>
              <a:rPr lang="en-US" dirty="0" err="1" smtClean="0"/>
              <a:t>seller_table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39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91"/>
          <a:stretch/>
        </p:blipFill>
        <p:spPr>
          <a:xfrm>
            <a:off x="93518" y="0"/>
            <a:ext cx="9144000" cy="3594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847109" y="4353791"/>
            <a:ext cx="3699164" cy="6026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Restore </a:t>
            </a:r>
            <a:r>
              <a:rPr lang="en-US" dirty="0" err="1" smtClean="0"/>
              <a:t>dan</a:t>
            </a:r>
            <a:r>
              <a:rPr lang="en-US" dirty="0" smtClean="0"/>
              <a:t> importing data </a:t>
            </a:r>
            <a:r>
              <a:rPr lang="en-US" dirty="0" err="1" smtClean="0"/>
              <a:t>Shipping_table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8128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337</Words>
  <Application>Microsoft Office PowerPoint</Application>
  <PresentationFormat>On-screen Show (16:9)</PresentationFormat>
  <Paragraphs>43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Rubik Light</vt:lpstr>
      <vt:lpstr>Rubik SemiBold</vt:lpstr>
      <vt:lpstr>Bahnschrift</vt:lpstr>
      <vt:lpstr>Rubik</vt:lpstr>
      <vt:lpstr>Rubik Medium</vt:lpstr>
      <vt:lpstr>Rage Italic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-- Membuat tabel promo_code  CREATE TABLE promo_code (    promo_id INT PRIMARY KEY,    promo_name VARCHAR(20),    price_deduction DECIMAL(10,2),    Description VARCHAR(50),    Duration INT);  -- Mengisi tabel promo_code dengan data yang Anda berikanINSERT INTO promo_code (promo_id, promo_name, price_deduction, Description, Duration)VALUES (1, 'AWAL_GAJIAN', 15000, 'Setiap Bulan Khusus Tanggal 1', 1),(2, 'GRATIS_ONGKIR', 5000, 'Berlaku Tahun 2022', 365),(3, '10_10', 7500, 'Berlaku Tanggal 10 Bulan 10', 1),(4, 'HARBOLNAS', 30000, 'Setiap Tanggal 12 Bulan December', 1),(5, 'END_YEAR', 15000, 'Setiap Tanggal Selama Bulan December', 30),(6, 'BERKAH_RAMADHAN', 15000, 'Berlaku Tanggal 2 April - 1 Mei', 30),(7, 'HARI_RAYA', 20000, '1 Mei', 1),(8, 'TUJUHBELASAN', 10000, 'Berlaku Tanggal 17 Agustus', 1),(9, 'VALENTINE_DAY', 10000, 'Berlaku 14 Februari', 1),(10, 'EASTER_EGG', 7500, 'Berlaku 17 April', 1),(11, 'CHRISTMAS', 15000, 'Berlaku Tanggal 25 December - 31 December', 8);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11</cp:revision>
  <dcterms:modified xsi:type="dcterms:W3CDTF">2023-09-03T16:28:51Z</dcterms:modified>
</cp:coreProperties>
</file>