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"/>
      <p:regular r:id="rId7"/>
      <p:bold r:id="rId8"/>
      <p:italic r:id="rId9"/>
      <p:boldItalic r:id="rId10"/>
    </p:embeddedFont>
    <p:embeddedFont>
      <p:font typeface="Poppins Medium"/>
      <p:regular r:id="rId11"/>
      <p:bold r:id="rId12"/>
      <p:italic r:id="rId13"/>
      <p:boldItalic r:id="rId14"/>
    </p:embeddedFont>
    <p:embeddedFont>
      <p:font typeface="Poppins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Medium-regular.fntdata"/><Relationship Id="rId10" Type="http://schemas.openxmlformats.org/officeDocument/2006/relationships/font" Target="fonts/Poppins-boldItalic.fntdata"/><Relationship Id="rId13" Type="http://schemas.openxmlformats.org/officeDocument/2006/relationships/font" Target="fonts/PoppinsMedium-italic.fntdata"/><Relationship Id="rId12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15" Type="http://schemas.openxmlformats.org/officeDocument/2006/relationships/font" Target="fonts/PoppinsSemiBold-regular.fntdata"/><Relationship Id="rId14" Type="http://schemas.openxmlformats.org/officeDocument/2006/relationships/font" Target="fonts/PoppinsMedium-boldItalic.fntdata"/><Relationship Id="rId17" Type="http://schemas.openxmlformats.org/officeDocument/2006/relationships/font" Target="fonts/PoppinsSemiBold-italic.fntdata"/><Relationship Id="rId16" Type="http://schemas.openxmlformats.org/officeDocument/2006/relationships/font" Target="fonts/Poppi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SemiBold-boldItalic.fntdata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d070d69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d070d69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244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55750" y="1303550"/>
            <a:ext cx="6817800" cy="14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85200" y="2834125"/>
            <a:ext cx="637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 amt="10000"/>
          </a:blip>
          <a:srcRect b="-18133" l="-27275" r="-20719" t="-17698"/>
          <a:stretch/>
        </p:blipFill>
        <p:spPr>
          <a:xfrm flipH="1" rot="-217794">
            <a:off x="3737765" y="-530720"/>
            <a:ext cx="7756767" cy="69703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050925" y="3530825"/>
            <a:ext cx="535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 amt="26000"/>
          </a:blip>
          <a:srcRect b="-11043" l="-32558" r="-15435" t="-24789"/>
          <a:stretch/>
        </p:blipFill>
        <p:spPr>
          <a:xfrm rot="72">
            <a:off x="6184282" y="1462985"/>
            <a:ext cx="4602012" cy="413548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311700" y="767299"/>
            <a:ext cx="8520600" cy="17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311700" y="2597358"/>
            <a:ext cx="8520600" cy="2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 type="blank">
  <p:cSld name="BLANK">
    <p:bg>
      <p:bgPr>
        <a:solidFill>
          <a:srgbClr val="16234A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7388" r="19957" t="0"/>
          <a:stretch/>
        </p:blipFill>
        <p:spPr>
          <a:xfrm rot="-1559990">
            <a:off x="5719675" y="1962447"/>
            <a:ext cx="4990351" cy="386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4548" y="1513175"/>
            <a:ext cx="1622105" cy="3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/>
        </p:nvSpPr>
        <p:spPr>
          <a:xfrm>
            <a:off x="2807400" y="2064800"/>
            <a:ext cx="35292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EF9B23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sz="4500">
              <a:solidFill>
                <a:srgbClr val="EF9B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3644550" y="4719050"/>
            <a:ext cx="1854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3576375" y="4467350"/>
            <a:ext cx="1854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 </a:t>
            </a:r>
            <a:r>
              <a:rPr lang="en" sz="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| digitalskola.com</a:t>
            </a:r>
            <a:endParaRPr sz="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6000"/>
          </a:blip>
          <a:srcRect b="-11043" l="-32558" r="-15435" t="-24789"/>
          <a:stretch/>
        </p:blipFill>
        <p:spPr>
          <a:xfrm rot="925097">
            <a:off x="5079872" y="147081"/>
            <a:ext cx="6140062" cy="55176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1013725" y="1716525"/>
            <a:ext cx="4806300" cy="15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6000"/>
          </a:blip>
          <a:srcRect b="-11043" l="-32558" r="-15435" t="-24789"/>
          <a:stretch/>
        </p:blipFill>
        <p:spPr>
          <a:xfrm rot="925097">
            <a:off x="5079872" y="147081"/>
            <a:ext cx="6140062" cy="551762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867954" y="1048915"/>
            <a:ext cx="54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67950" y="2236425"/>
            <a:ext cx="4833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867950" y="1539710"/>
            <a:ext cx="42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b="0" sz="220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b="0" sz="220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b="0" sz="220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b="0" sz="220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b="0" sz="220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b="0" sz="220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b="0" sz="220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b="0" sz="220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b="0" sz="220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 amt="26000"/>
          </a:blip>
          <a:srcRect b="-11043" l="-32558" r="-15435" t="-24789"/>
          <a:stretch/>
        </p:blipFill>
        <p:spPr>
          <a:xfrm rot="-10192081">
            <a:off x="6049823" y="-876921"/>
            <a:ext cx="4407179" cy="396041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692700" y="1109340"/>
            <a:ext cx="537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92700" y="1914475"/>
            <a:ext cx="3512400" cy="22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62256" y="1914475"/>
            <a:ext cx="3512400" cy="22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788475" y="1040040"/>
            <a:ext cx="588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000"/>
              <a:buNone/>
              <a:defRPr sz="3000">
                <a:solidFill>
                  <a:srgbClr val="EF9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" name="Google Shape;43;p6"/>
          <p:cNvSpPr txBox="1"/>
          <p:nvPr>
            <p:ph idx="2" type="title"/>
          </p:nvPr>
        </p:nvSpPr>
        <p:spPr>
          <a:xfrm>
            <a:off x="788475" y="1693765"/>
            <a:ext cx="38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902200" y="2347500"/>
            <a:ext cx="3839700" cy="42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0">
                <a:srgbClr val="FFFFFF"/>
              </a:gs>
              <a:gs pos="0">
                <a:srgbClr val="8B91A5"/>
              </a:gs>
              <a:gs pos="100000">
                <a:srgbClr val="16234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902200" y="2930800"/>
            <a:ext cx="3839700" cy="42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0">
                <a:srgbClr val="FFFFFF"/>
              </a:gs>
              <a:gs pos="0">
                <a:srgbClr val="8B91A5"/>
              </a:gs>
              <a:gs pos="100000">
                <a:srgbClr val="16234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902200" y="3514100"/>
            <a:ext cx="3839700" cy="42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0">
                <a:srgbClr val="FFFFFF"/>
              </a:gs>
              <a:gs pos="0">
                <a:srgbClr val="8B91A5"/>
              </a:gs>
              <a:gs pos="100000">
                <a:srgbClr val="16234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idx="3" type="title"/>
          </p:nvPr>
        </p:nvSpPr>
        <p:spPr>
          <a:xfrm>
            <a:off x="1105575" y="2342900"/>
            <a:ext cx="34797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title"/>
          </p:nvPr>
        </p:nvSpPr>
        <p:spPr>
          <a:xfrm>
            <a:off x="1105575" y="2935300"/>
            <a:ext cx="34797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title"/>
          </p:nvPr>
        </p:nvSpPr>
        <p:spPr>
          <a:xfrm>
            <a:off x="1105575" y="3514100"/>
            <a:ext cx="34797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and image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4741950" y="-35700"/>
            <a:ext cx="4576200" cy="5179200"/>
          </a:xfrm>
          <a:prstGeom prst="rect">
            <a:avLst/>
          </a:prstGeom>
          <a:solidFill>
            <a:srgbClr val="162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691250" y="1087108"/>
            <a:ext cx="373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91250" y="2052500"/>
            <a:ext cx="37365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 amt="26000"/>
          </a:blip>
          <a:srcRect b="-11043" l="-32558" r="-15435" t="-24789"/>
          <a:stretch/>
        </p:blipFill>
        <p:spPr>
          <a:xfrm rot="925097">
            <a:off x="5079872" y="147081"/>
            <a:ext cx="6140062" cy="55176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5415150" y="1220385"/>
            <a:ext cx="3380400" cy="2973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7244B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1045125" y="1103925"/>
            <a:ext cx="5051100" cy="16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9pPr>
          </a:lstStyle>
          <a:p/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3">
            <a:alphaModFix amt="10000"/>
          </a:blip>
          <a:srcRect b="-18133" l="-27275" r="-20719" t="-17698"/>
          <a:stretch/>
        </p:blipFill>
        <p:spPr>
          <a:xfrm flipH="1" rot="-217794">
            <a:off x="3737765" y="-530720"/>
            <a:ext cx="7756767" cy="69703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3" name="Google Shape;63;p8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8"/>
          <p:cNvSpPr txBox="1"/>
          <p:nvPr>
            <p:ph idx="2" type="title"/>
          </p:nvPr>
        </p:nvSpPr>
        <p:spPr>
          <a:xfrm>
            <a:off x="1045125" y="2884600"/>
            <a:ext cx="38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 rotWithShape="1">
          <a:blip r:embed="rId2">
            <a:alphaModFix amt="26000"/>
          </a:blip>
          <a:srcRect b="-11043" l="-32558" r="-15435" t="-24789"/>
          <a:stretch/>
        </p:blipFill>
        <p:spPr>
          <a:xfrm rot="925094">
            <a:off x="-1428543" y="1677810"/>
            <a:ext cx="4602011" cy="41354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4572000" y="-30325"/>
            <a:ext cx="4572000" cy="5210100"/>
          </a:xfrm>
          <a:prstGeom prst="rect">
            <a:avLst/>
          </a:prstGeom>
          <a:solidFill>
            <a:srgbClr val="EF9B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64775" y="1617750"/>
            <a:ext cx="3745800" cy="11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564775" y="2894451"/>
            <a:ext cx="37458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9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0"/>
          <p:cNvPicPr preferRelativeResize="0"/>
          <p:nvPr/>
        </p:nvPicPr>
        <p:blipFill rotWithShape="1">
          <a:blip r:embed="rId2">
            <a:alphaModFix amt="26000"/>
          </a:blip>
          <a:srcRect b="-11043" l="-32558" r="-15435" t="-24789"/>
          <a:stretch/>
        </p:blipFill>
        <p:spPr>
          <a:xfrm rot="925094">
            <a:off x="-1428543" y="1677810"/>
            <a:ext cx="4602011" cy="413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5246700" y="3943550"/>
            <a:ext cx="3622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975775" y="831750"/>
            <a:ext cx="7562700" cy="2936400"/>
          </a:xfrm>
          <a:prstGeom prst="roundRect">
            <a:avLst>
              <a:gd fmla="val 487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b="1" sz="28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b="1" sz="28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b="1" sz="28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b="1" sz="28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b="1" sz="28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b="1" sz="28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b="1" sz="28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b="1" sz="28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b="1" sz="28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800"/>
              <a:buFont typeface="Poppins Medium"/>
              <a:buChar char="●"/>
              <a:defRPr sz="1800"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○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■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●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○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■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●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○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■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eqres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92700" y="1109350"/>
            <a:ext cx="687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Tugas</a:t>
            </a:r>
            <a:endParaRPr sz="1940"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92700" y="1808425"/>
            <a:ext cx="7433400" cy="27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en">
                <a:solidFill>
                  <a:srgbClr val="222222"/>
                </a:solidFill>
              </a:rPr>
              <a:t>Buatlah sebuah repository yang berisikan API automation tets dari collection API yang ada di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https://reqres.in/</a:t>
            </a:r>
            <a:endParaRPr>
              <a:solidFill>
                <a:srgbClr val="222222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en">
                <a:solidFill>
                  <a:srgbClr val="222222"/>
                </a:solidFill>
              </a:rPr>
              <a:t>Buatlah sample API dengan ketentuan berikut</a:t>
            </a:r>
            <a:endParaRPr>
              <a:solidFill>
                <a:srgbClr val="222222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lphaLcPeriod"/>
            </a:pPr>
            <a:r>
              <a:rPr lang="en">
                <a:solidFill>
                  <a:srgbClr val="222222"/>
                </a:solidFill>
              </a:rPr>
              <a:t>Buat 1 sample GET</a:t>
            </a:r>
            <a:endParaRPr>
              <a:solidFill>
                <a:srgbClr val="222222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lphaLcPeriod"/>
            </a:pPr>
            <a:r>
              <a:rPr lang="en">
                <a:solidFill>
                  <a:srgbClr val="222222"/>
                </a:solidFill>
              </a:rPr>
              <a:t>Buat 1 sample POST</a:t>
            </a:r>
            <a:endParaRPr>
              <a:solidFill>
                <a:srgbClr val="222222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lphaLcPeriod"/>
            </a:pPr>
            <a:r>
              <a:rPr lang="en">
                <a:solidFill>
                  <a:srgbClr val="222222"/>
                </a:solidFill>
              </a:rPr>
              <a:t>Buat 1 sample DELETE</a:t>
            </a:r>
            <a:endParaRPr>
              <a:solidFill>
                <a:srgbClr val="222222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lphaLcPeriod"/>
            </a:pPr>
            <a:r>
              <a:rPr lang="en">
                <a:solidFill>
                  <a:srgbClr val="222222"/>
                </a:solidFill>
              </a:rPr>
              <a:t>Buat 1 sample PUT</a:t>
            </a:r>
            <a:endParaRPr>
              <a:solidFill>
                <a:srgbClr val="222222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en">
                <a:solidFill>
                  <a:srgbClr val="222222"/>
                </a:solidFill>
              </a:rPr>
              <a:t>Tambahkan assertion (wajib menggunakan jsonSchema) untuk setiap test</a:t>
            </a:r>
            <a:endParaRPr>
              <a:solidFill>
                <a:srgbClr val="222222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en">
                <a:solidFill>
                  <a:srgbClr val="222222"/>
                </a:solidFill>
              </a:rPr>
              <a:t>Push kode tersebut pada Github</a:t>
            </a:r>
            <a:endParaRPr>
              <a:solidFill>
                <a:srgbClr val="222222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en">
                <a:solidFill>
                  <a:srgbClr val="222222"/>
                </a:solidFill>
              </a:rPr>
              <a:t>Share link Github di LMS yang sudah ditentukan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