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Roboto Mono Medium"/>
      <p:regular r:id="rId23"/>
      <p:bold r:id="rId24"/>
      <p:italic r:id="rId25"/>
      <p:boldItalic r:id="rId26"/>
    </p:embeddedFont>
    <p:embeddedFont>
      <p:font typeface="Roboto Mono Light"/>
      <p:regular r:id="rId27"/>
      <p:bold r:id="rId28"/>
      <p:italic r:id="rId29"/>
      <p:boldItalic r:id="rId30"/>
    </p:embeddedFont>
    <p:embeddedFont>
      <p:font typeface="Montserrat Light"/>
      <p:regular r:id="rId31"/>
      <p:bold r:id="rId32"/>
      <p:italic r:id="rId33"/>
      <p:boldItalic r:id="rId34"/>
    </p:embeddedFont>
    <p:embeddedFont>
      <p:font typeface="Sora Light"/>
      <p:regular r:id="rId35"/>
      <p:bold r:id="rId36"/>
    </p:embeddedFont>
    <p:embeddedFont>
      <p:font typeface="Sora"/>
      <p:regular r:id="rId37"/>
      <p:bold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Space Grotesk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i9fwZ9jv2ngCaOVBfUIzUGlKQX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44" Type="http://schemas.openxmlformats.org/officeDocument/2006/relationships/font" Target="fonts/SpaceGrotesk-bold.fntdata"/><Relationship Id="rId21" Type="http://schemas.openxmlformats.org/officeDocument/2006/relationships/slide" Target="slides/slide15.xml"/><Relationship Id="rId43" Type="http://schemas.openxmlformats.org/officeDocument/2006/relationships/font" Target="fonts/SpaceGrotesk-regular.fntdata"/><Relationship Id="rId24" Type="http://schemas.openxmlformats.org/officeDocument/2006/relationships/font" Target="fonts/RobotoMonoMedium-bold.fntdata"/><Relationship Id="rId23" Type="http://schemas.openxmlformats.org/officeDocument/2006/relationships/font" Target="fonts/RobotoMonoMedium-regular.fntdata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Medium-boldItalic.fntdata"/><Relationship Id="rId25" Type="http://schemas.openxmlformats.org/officeDocument/2006/relationships/font" Target="fonts/RobotoMonoMedium-italic.fntdata"/><Relationship Id="rId28" Type="http://schemas.openxmlformats.org/officeDocument/2006/relationships/font" Target="fonts/RobotoMonoLight-bold.fntdata"/><Relationship Id="rId27" Type="http://schemas.openxmlformats.org/officeDocument/2006/relationships/font" Target="fonts/RobotoMono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Light-regular.fntdata"/><Relationship Id="rId30" Type="http://schemas.openxmlformats.org/officeDocument/2006/relationships/font" Target="fonts/RobotoMono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Ligh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Light-bold.fntdata"/><Relationship Id="rId13" Type="http://schemas.openxmlformats.org/officeDocument/2006/relationships/slide" Target="slides/slide7.xml"/><Relationship Id="rId35" Type="http://schemas.openxmlformats.org/officeDocument/2006/relationships/font" Target="fonts/SoraLight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Sora-regular.fntdata"/><Relationship Id="rId14" Type="http://schemas.openxmlformats.org/officeDocument/2006/relationships/slide" Target="slides/slide8.xml"/><Relationship Id="rId36" Type="http://schemas.openxmlformats.org/officeDocument/2006/relationships/font" Target="fonts/SoraLight-bold.fntdata"/><Relationship Id="rId17" Type="http://schemas.openxmlformats.org/officeDocument/2006/relationships/slide" Target="slides/slide11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38" Type="http://schemas.openxmlformats.org/officeDocument/2006/relationships/font" Target="fonts/Sor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503994bb3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25503994bb3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4f1a13789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254f1a13789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503994bb3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5503994bb3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503994bb3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25503994bb3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503994bb3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25503994bb3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503994bb3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5503994bb3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06" name="Google Shape;306;g25503994bb3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b4f1033c7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4b4f1033c7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13" name="Google Shape;313;g14b4f1033c7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503994bb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25503994bb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4e091f8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64e091f8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26" name="Google Shape;226;g164e091f87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503994bb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5503994bb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4f1a13789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254f1a13789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4f1a13789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54f1a13789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47" name="Google Shape;247;g254f1a13789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4f1a13789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254f1a13789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503994bb3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25503994bb3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2"/>
          <p:cNvSpPr txBox="1"/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2"/>
          <p:cNvSpPr txBox="1"/>
          <p:nvPr>
            <p:ph idx="1" type="body"/>
          </p:nvPr>
        </p:nvSpPr>
        <p:spPr>
          <a:xfrm>
            <a:off x="388943" y="1825625"/>
            <a:ext cx="115099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4" name="Google Shape;94;p7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5" name="Google Shape;95;p7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8" name="Google Shape;98;p72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cap="flat" cmpd="sng" w="28575">
            <a:solidFill>
              <a:srgbClr val="F3C14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4"/>
          <p:cNvSpPr txBox="1"/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400"/>
              <a:buFont typeface="Sora"/>
              <a:buNone/>
              <a:defRPr sz="44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1" name="Google Shape;101;p74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2" name="Google Shape;102;p74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4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4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06" name="Google Shape;106;p74"/>
          <p:cNvCxnSpPr/>
          <p:nvPr/>
        </p:nvCxnSpPr>
        <p:spPr>
          <a:xfrm>
            <a:off x="3969975" y="3588007"/>
            <a:ext cx="4252050" cy="0"/>
          </a:xfrm>
          <a:prstGeom prst="straightConnector1">
            <a:avLst/>
          </a:prstGeom>
          <a:noFill/>
          <a:ln cap="flat" cmpd="sng" w="28575">
            <a:solidFill>
              <a:srgbClr val="F3C14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3"/>
          <p:cNvSpPr txBox="1"/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9" name="Google Shape;109;p73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0" name="Google Shape;110;p73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3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3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4" name="Google Shape;114;p73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cap="flat" cmpd="sng" w="28575">
            <a:solidFill>
              <a:srgbClr val="F3C14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5"/>
          <p:cNvSpPr txBox="1"/>
          <p:nvPr/>
        </p:nvSpPr>
        <p:spPr>
          <a:xfrm>
            <a:off x="249920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75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8" name="Google Shape;118;p75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5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5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0">
          <p15:clr>
            <a:srgbClr val="FBAE40"/>
          </p15:clr>
        </p15:guide>
        <p15:guide id="2" pos="7440">
          <p15:clr>
            <a:srgbClr val="FBAE40"/>
          </p15:clr>
        </p15:guide>
        <p15:guide id="3" orient="horz" pos="192">
          <p15:clr>
            <a:srgbClr val="FBAE40"/>
          </p15:clr>
        </p15:guide>
        <p15:guide id="4" orient="horz" pos="41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6"/>
          <p:cNvSpPr txBox="1"/>
          <p:nvPr>
            <p:ph type="title"/>
          </p:nvPr>
        </p:nvSpPr>
        <p:spPr>
          <a:xfrm>
            <a:off x="388943" y="365125"/>
            <a:ext cx="1141912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6"/>
          <p:cNvSpPr txBox="1"/>
          <p:nvPr>
            <p:ph idx="1" type="body"/>
          </p:nvPr>
        </p:nvSpPr>
        <p:spPr>
          <a:xfrm>
            <a:off x="388943" y="1825625"/>
            <a:ext cx="5854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76"/>
          <p:cNvSpPr txBox="1"/>
          <p:nvPr>
            <p:ph idx="2" type="body"/>
          </p:nvPr>
        </p:nvSpPr>
        <p:spPr>
          <a:xfrm>
            <a:off x="6172199" y="1825625"/>
            <a:ext cx="5630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5" name="Google Shape;125;p76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6" name="Google Shape;126;p76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6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6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7"/>
          <p:cNvSpPr txBox="1"/>
          <p:nvPr>
            <p:ph type="title"/>
          </p:nvPr>
        </p:nvSpPr>
        <p:spPr>
          <a:xfrm>
            <a:off x="388943" y="365125"/>
            <a:ext cx="113918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7"/>
          <p:cNvSpPr txBox="1"/>
          <p:nvPr>
            <p:ph idx="1" type="body"/>
          </p:nvPr>
        </p:nvSpPr>
        <p:spPr>
          <a:xfrm>
            <a:off x="388944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b="1" sz="24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77"/>
          <p:cNvSpPr txBox="1"/>
          <p:nvPr>
            <p:ph idx="2" type="body"/>
          </p:nvPr>
        </p:nvSpPr>
        <p:spPr>
          <a:xfrm>
            <a:off x="388944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77"/>
          <p:cNvSpPr txBox="1"/>
          <p:nvPr>
            <p:ph idx="3" type="body"/>
          </p:nvPr>
        </p:nvSpPr>
        <p:spPr>
          <a:xfrm>
            <a:off x="6172200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b="1" sz="24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77"/>
          <p:cNvSpPr txBox="1"/>
          <p:nvPr>
            <p:ph idx="4" type="body"/>
          </p:nvPr>
        </p:nvSpPr>
        <p:spPr>
          <a:xfrm>
            <a:off x="6172200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6" name="Google Shape;136;p77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7" name="Google Shape;137;p77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7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7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78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3" name="Google Shape;143;p78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8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8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9"/>
          <p:cNvSpPr txBox="1"/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Roboto Mono Light"/>
              <a:buNone/>
              <a:defRPr sz="2800">
                <a:solidFill>
                  <a:srgbClr val="10386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9"/>
          <p:cNvSpPr txBox="1"/>
          <p:nvPr>
            <p:ph idx="1" type="body"/>
          </p:nvPr>
        </p:nvSpPr>
        <p:spPr>
          <a:xfrm>
            <a:off x="5183188" y="987425"/>
            <a:ext cx="661986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 sz="2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 sz="24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 sz="20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0" name="Google Shape;150;p79"/>
          <p:cNvSpPr txBox="1"/>
          <p:nvPr>
            <p:ph idx="2" type="body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cxnSp>
        <p:nvCxnSpPr>
          <p:cNvPr id="151" name="Google Shape;151;p79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52" name="Google Shape;152;p79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9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9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/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0"/>
          <p:cNvSpPr/>
          <p:nvPr>
            <p:ph idx="2" type="pic"/>
          </p:nvPr>
        </p:nvSpPr>
        <p:spPr>
          <a:xfrm>
            <a:off x="5183188" y="457201"/>
            <a:ext cx="6619868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0"/>
          <p:cNvSpPr txBox="1"/>
          <p:nvPr>
            <p:ph idx="1" type="body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cxnSp>
        <p:nvCxnSpPr>
          <p:cNvPr id="160" name="Google Shape;160;p80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1" name="Google Shape;161;p80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0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0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1"/>
          <p:cNvSpPr txBox="1"/>
          <p:nvPr>
            <p:ph type="title"/>
          </p:nvPr>
        </p:nvSpPr>
        <p:spPr>
          <a:xfrm>
            <a:off x="388943" y="365125"/>
            <a:ext cx="1141411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1"/>
          <p:cNvSpPr txBox="1"/>
          <p:nvPr>
            <p:ph idx="1" type="body"/>
          </p:nvPr>
        </p:nvSpPr>
        <p:spPr>
          <a:xfrm rot="5400000">
            <a:off x="3920330" y="-1705762"/>
            <a:ext cx="4351338" cy="11414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8" name="Google Shape;168;p8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9" name="Google Shape;169;p8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1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2"/>
          <p:cNvSpPr txBox="1"/>
          <p:nvPr>
            <p:ph type="title"/>
          </p:nvPr>
        </p:nvSpPr>
        <p:spPr>
          <a:xfrm rot="5400000">
            <a:off x="7563391" y="1841431"/>
            <a:ext cx="5497039" cy="3174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"/>
              <a:buNone/>
              <a:defRPr sz="3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82"/>
          <p:cNvSpPr txBox="1"/>
          <p:nvPr>
            <p:ph idx="1" type="body"/>
          </p:nvPr>
        </p:nvSpPr>
        <p:spPr>
          <a:xfrm rot="5400000">
            <a:off x="1732201" y="-663336"/>
            <a:ext cx="5497040" cy="8183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6" name="Google Shape;176;p8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7" name="Google Shape;177;p8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800" u="none" cap="none" strike="noStrik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4d101c150_0_2001"/>
          <p:cNvSpPr txBox="1"/>
          <p:nvPr>
            <p:ph idx="12" type="sldNum"/>
          </p:nvPr>
        </p:nvSpPr>
        <p:spPr>
          <a:xfrm>
            <a:off x="11087977" y="63331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EBEBE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8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1"/>
          <p:cNvSpPr txBox="1"/>
          <p:nvPr>
            <p:ph type="title"/>
          </p:nvPr>
        </p:nvSpPr>
        <p:spPr>
          <a:xfrm>
            <a:off x="388943" y="365125"/>
            <a:ext cx="1139274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b="0" i="0" sz="32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71"/>
          <p:cNvSpPr txBox="1"/>
          <p:nvPr>
            <p:ph idx="1" type="body"/>
          </p:nvPr>
        </p:nvSpPr>
        <p:spPr>
          <a:xfrm>
            <a:off x="388943" y="1825625"/>
            <a:ext cx="1139274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7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rgbClr val="1038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9" name="Google Shape;89;p7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s://towardsdatascience.com/how-and-why-to-standardize-your-data-996926c2c83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esearchgate.net/figure/Random-undersampling-process_fig2_367177472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malinadhi/credit_analytic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statisticsbyjim.com/basics/measures-central-tendency-mean-median-mo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"/>
          <p:cNvGrpSpPr/>
          <p:nvPr/>
        </p:nvGrpSpPr>
        <p:grpSpPr>
          <a:xfrm>
            <a:off x="878400" y="2783563"/>
            <a:ext cx="10435200" cy="1290875"/>
            <a:chOff x="878401" y="2952882"/>
            <a:chExt cx="10435200" cy="1290875"/>
          </a:xfrm>
        </p:grpSpPr>
        <p:sp>
          <p:nvSpPr>
            <p:cNvPr id="189" name="Google Shape;189;p1"/>
            <p:cNvSpPr txBox="1"/>
            <p:nvPr/>
          </p:nvSpPr>
          <p:spPr>
            <a:xfrm>
              <a:off x="878401" y="2952882"/>
              <a:ext cx="104352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Sora"/>
                <a:buNone/>
              </a:pPr>
              <a:r>
                <a:rPr lang="en-US" sz="4400">
                  <a:solidFill>
                    <a:srgbClr val="FFFFFF"/>
                  </a:solidFill>
                  <a:latin typeface="Sora"/>
                  <a:ea typeface="Sora"/>
                  <a:cs typeface="Sora"/>
                  <a:sym typeface="Sora"/>
                </a:rPr>
                <a:t>Day 2 - EDA &amp; Data Preprocessing</a:t>
              </a:r>
              <a:endParaRPr b="0" i="0" sz="4400" u="none" cap="none" strike="noStrike">
                <a:solidFill>
                  <a:srgbClr val="FFFFFF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3306290" y="3841157"/>
              <a:ext cx="5579400" cy="402600"/>
            </a:xfrm>
            <a:prstGeom prst="roundRect">
              <a:avLst>
                <a:gd fmla="val 50000" name="adj"/>
              </a:avLst>
            </a:prstGeom>
            <a:solidFill>
              <a:srgbClr val="F3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3864"/>
                </a:buClr>
                <a:buSzPts val="1800"/>
                <a:buFont typeface="Sora"/>
                <a:buNone/>
              </a:pPr>
              <a:r>
                <a:rPr b="0" i="0" lang="en-US" sz="1800" u="none" cap="none" strike="noStrike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Building Credit Scoring Model</a:t>
              </a:r>
              <a:endParaRPr b="0" i="0" sz="18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2083" y="224287"/>
            <a:ext cx="1572882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10662473" y="6414143"/>
            <a:ext cx="128592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 txBox="1"/>
          <p:nvPr/>
        </p:nvSpPr>
        <p:spPr>
          <a:xfrm>
            <a:off x="496312" y="6414143"/>
            <a:ext cx="7889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503994bb3_0_42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Outlier</a:t>
            </a:r>
            <a:endParaRPr>
              <a:solidFill>
                <a:srgbClr val="113865"/>
              </a:solidFill>
            </a:endParaRPr>
          </a:p>
        </p:txBody>
      </p:sp>
      <p:sp>
        <p:nvSpPr>
          <p:cNvPr id="269" name="Google Shape;269;g25503994bb3_0_42"/>
          <p:cNvSpPr txBox="1"/>
          <p:nvPr/>
        </p:nvSpPr>
        <p:spPr>
          <a:xfrm>
            <a:off x="388950" y="1690825"/>
            <a:ext cx="11175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●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You know, math &amp; stats are important in Data Preprocessing.</a:t>
            </a:r>
            <a:endParaRPr b="0" i="1" sz="1800" u="none" cap="none" strike="noStrike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pic>
        <p:nvPicPr>
          <p:cNvPr id="270" name="Google Shape;270;g25503994bb3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825" y="2314850"/>
            <a:ext cx="5848349" cy="36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4f1a13789_0_136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Outlier</a:t>
            </a:r>
            <a:endParaRPr>
              <a:solidFill>
                <a:srgbClr val="113865"/>
              </a:solidFill>
            </a:endParaRPr>
          </a:p>
        </p:txBody>
      </p:sp>
      <p:sp>
        <p:nvSpPr>
          <p:cNvPr id="276" name="Google Shape;276;g254f1a13789_0_136"/>
          <p:cNvSpPr txBox="1"/>
          <p:nvPr/>
        </p:nvSpPr>
        <p:spPr>
          <a:xfrm>
            <a:off x="388950" y="1690825"/>
            <a:ext cx="11175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●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You know, math &amp; stats are important in Data Preprocessing.</a:t>
            </a:r>
            <a:endParaRPr b="0" i="1" sz="1800" u="none" cap="none" strike="noStrike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pic>
        <p:nvPicPr>
          <p:cNvPr id="277" name="Google Shape;277;g254f1a13789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825" y="2314850"/>
            <a:ext cx="5848349" cy="36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254f1a13789_0_136"/>
          <p:cNvSpPr/>
          <p:nvPr/>
        </p:nvSpPr>
        <p:spPr>
          <a:xfrm>
            <a:off x="7878550" y="3306525"/>
            <a:ext cx="1000200" cy="4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54f1a13789_0_136"/>
          <p:cNvSpPr txBox="1"/>
          <p:nvPr/>
        </p:nvSpPr>
        <p:spPr>
          <a:xfrm>
            <a:off x="8827650" y="4463500"/>
            <a:ext cx="32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A </a:t>
            </a:r>
            <a:r>
              <a:rPr b="1" lang="en-US" sz="18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potential outliers!</a:t>
            </a:r>
            <a:endParaRPr b="1" sz="18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80" name="Google Shape;280;g254f1a13789_0_136"/>
          <p:cNvCxnSpPr>
            <a:stCxn id="278" idx="3"/>
            <a:endCxn id="279" idx="0"/>
          </p:cNvCxnSpPr>
          <p:nvPr/>
        </p:nvCxnSpPr>
        <p:spPr>
          <a:xfrm>
            <a:off x="8878750" y="3537375"/>
            <a:ext cx="157680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503994bb3_0_51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Standardization</a:t>
            </a:r>
            <a:endParaRPr>
              <a:solidFill>
                <a:srgbClr val="113865"/>
              </a:solidFill>
            </a:endParaRPr>
          </a:p>
        </p:txBody>
      </p:sp>
      <p:sp>
        <p:nvSpPr>
          <p:cNvPr id="286" name="Google Shape;286;g25503994bb3_0_51"/>
          <p:cNvSpPr txBox="1"/>
          <p:nvPr/>
        </p:nvSpPr>
        <p:spPr>
          <a:xfrm>
            <a:off x="388950" y="1690825"/>
            <a:ext cx="11175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●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Some models need standardize data to perform better</a:t>
            </a:r>
            <a:endParaRPr b="0" i="1" sz="1800" u="none" cap="none" strike="noStrike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pic>
        <p:nvPicPr>
          <p:cNvPr id="287" name="Google Shape;287;g25503994bb3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975" y="2314850"/>
            <a:ext cx="8318052" cy="33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5503994bb3_0_51"/>
          <p:cNvSpPr txBox="1"/>
          <p:nvPr/>
        </p:nvSpPr>
        <p:spPr>
          <a:xfrm>
            <a:off x="6683225" y="5712100"/>
            <a:ext cx="35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4"/>
              </a:rPr>
              <a:t>image source</a:t>
            </a:r>
            <a:endParaRPr i="1" sz="12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503994bb3_0_64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Resampling</a:t>
            </a:r>
            <a:endParaRPr>
              <a:solidFill>
                <a:srgbClr val="113865"/>
              </a:solidFill>
            </a:endParaRPr>
          </a:p>
        </p:txBody>
      </p:sp>
      <p:sp>
        <p:nvSpPr>
          <p:cNvPr id="294" name="Google Shape;294;g25503994bb3_0_64"/>
          <p:cNvSpPr txBox="1"/>
          <p:nvPr/>
        </p:nvSpPr>
        <p:spPr>
          <a:xfrm>
            <a:off x="388950" y="1690825"/>
            <a:ext cx="11175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●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Balance your data when learning</a:t>
            </a:r>
            <a:endParaRPr b="0" i="1" sz="1800" u="none" cap="none" strike="noStrike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295" name="Google Shape;295;g25503994bb3_0_64"/>
          <p:cNvSpPr txBox="1"/>
          <p:nvPr/>
        </p:nvSpPr>
        <p:spPr>
          <a:xfrm>
            <a:off x="6572325" y="5330175"/>
            <a:ext cx="35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3"/>
              </a:rPr>
              <a:t>image source</a:t>
            </a:r>
            <a:endParaRPr i="1" sz="12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296" name="Google Shape;296;g25503994bb3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875" y="2396475"/>
            <a:ext cx="80962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503994bb3_0_59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Important Note</a:t>
            </a:r>
            <a:endParaRPr>
              <a:solidFill>
                <a:srgbClr val="113865"/>
              </a:solidFill>
            </a:endParaRPr>
          </a:p>
        </p:txBody>
      </p:sp>
      <p:sp>
        <p:nvSpPr>
          <p:cNvPr id="302" name="Google Shape;302;g25503994bb3_0_59"/>
          <p:cNvSpPr txBox="1"/>
          <p:nvPr/>
        </p:nvSpPr>
        <p:spPr>
          <a:xfrm>
            <a:off x="388950" y="1690825"/>
            <a:ext cx="11175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●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To prevent </a:t>
            </a: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data leakage</a:t>
            </a: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,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○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Preprocess </a:t>
            </a: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only on train data</a:t>
            </a:r>
            <a:endParaRPr b="1"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○"/>
            </a:pP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Extract</a:t>
            </a: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 the steps &amp; imputer/scaler/standardizer from preprocessing train data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○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Preprocess </a:t>
            </a: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valid/test data </a:t>
            </a: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using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■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train set preprocessing steps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■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train set imputer/scaler/standardrizer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503994bb3_0_72"/>
          <p:cNvSpPr txBox="1"/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/>
              <a:t>Let’s Code!</a:t>
            </a:r>
            <a:endParaRPr/>
          </a:p>
        </p:txBody>
      </p:sp>
      <p:sp>
        <p:nvSpPr>
          <p:cNvPr id="309" name="Google Shape;309;g25503994bb3_0_72"/>
          <p:cNvSpPr txBox="1"/>
          <p:nvPr/>
        </p:nvSpPr>
        <p:spPr>
          <a:xfrm>
            <a:off x="3156900" y="3755575"/>
            <a:ext cx="587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Code references: </a:t>
            </a:r>
            <a:r>
              <a:rPr lang="en-US" sz="1800" u="sng">
                <a:solidFill>
                  <a:srgbClr val="0563C1"/>
                </a:solid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https://github.com/amalinadhi/credit_analytics</a:t>
            </a:r>
            <a:r>
              <a:rPr lang="en-US" sz="1800">
                <a:latin typeface="Sora"/>
                <a:ea typeface="Sora"/>
                <a:cs typeface="Sora"/>
                <a:sym typeface="Sora"/>
              </a:rPr>
              <a:t> </a:t>
            </a:r>
            <a:endParaRPr sz="18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b4f1033c7_0_149"/>
          <p:cNvSpPr txBox="1"/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/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Outlines</a:t>
            </a:r>
            <a:endParaRPr/>
          </a:p>
        </p:txBody>
      </p:sp>
      <p:sp>
        <p:nvSpPr>
          <p:cNvPr id="200" name="Google Shape;200;p2"/>
          <p:cNvSpPr txBox="1"/>
          <p:nvPr/>
        </p:nvSpPr>
        <p:spPr>
          <a:xfrm>
            <a:off x="401515" y="1584375"/>
            <a:ext cx="1138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EDA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 Preprocessing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503994bb3_0_9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Modeling Workflow (Simplified)</a:t>
            </a:r>
            <a:endParaRPr>
              <a:solidFill>
                <a:srgbClr val="113865"/>
              </a:solidFill>
            </a:endParaRPr>
          </a:p>
        </p:txBody>
      </p:sp>
      <p:sp>
        <p:nvSpPr>
          <p:cNvPr id="206" name="Google Shape;206;g25503994bb3_0_9"/>
          <p:cNvSpPr/>
          <p:nvPr/>
        </p:nvSpPr>
        <p:spPr>
          <a:xfrm>
            <a:off x="349975" y="1690825"/>
            <a:ext cx="2041200" cy="10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0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 Preparation</a:t>
            </a:r>
            <a:endParaRPr b="0" i="0" sz="20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7" name="Google Shape;207;g25503994bb3_0_9"/>
          <p:cNvSpPr/>
          <p:nvPr/>
        </p:nvSpPr>
        <p:spPr>
          <a:xfrm>
            <a:off x="349975" y="3067850"/>
            <a:ext cx="2041200" cy="10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10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Sample selection</a:t>
            </a:r>
            <a:endParaRPr b="0" i="0" sz="20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8" name="Google Shape;208;g25503994bb3_0_9"/>
          <p:cNvSpPr/>
          <p:nvPr/>
        </p:nvSpPr>
        <p:spPr>
          <a:xfrm>
            <a:off x="349975" y="4444875"/>
            <a:ext cx="2041200" cy="10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10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EDA</a:t>
            </a:r>
            <a:endParaRPr b="0" i="0" sz="20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9" name="Google Shape;209;g25503994bb3_0_9"/>
          <p:cNvSpPr/>
          <p:nvPr/>
        </p:nvSpPr>
        <p:spPr>
          <a:xfrm>
            <a:off x="5651325" y="4444875"/>
            <a:ext cx="2334600" cy="1000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10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 Preprocessing</a:t>
            </a:r>
            <a:endParaRPr b="0" i="0" sz="20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0" name="Google Shape;210;g25503994bb3_0_9"/>
          <p:cNvSpPr/>
          <p:nvPr/>
        </p:nvSpPr>
        <p:spPr>
          <a:xfrm>
            <a:off x="5651325" y="3067850"/>
            <a:ext cx="2334600" cy="10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0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Create &amp; Evaluate Model</a:t>
            </a:r>
            <a:endParaRPr b="0" i="0" sz="20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g25503994bb3_0_9"/>
          <p:cNvSpPr/>
          <p:nvPr/>
        </p:nvSpPr>
        <p:spPr>
          <a:xfrm>
            <a:off x="5651325" y="1690825"/>
            <a:ext cx="2334600" cy="10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038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Model Predictions</a:t>
            </a:r>
            <a:endParaRPr b="0" i="0" sz="20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2" name="Google Shape;212;g25503994bb3_0_9"/>
          <p:cNvCxnSpPr>
            <a:stCxn id="206" idx="2"/>
            <a:endCxn id="207" idx="0"/>
          </p:cNvCxnSpPr>
          <p:nvPr/>
        </p:nvCxnSpPr>
        <p:spPr>
          <a:xfrm>
            <a:off x="1370575" y="2691025"/>
            <a:ext cx="0" cy="37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g25503994bb3_0_9"/>
          <p:cNvCxnSpPr>
            <a:stCxn id="207" idx="2"/>
            <a:endCxn id="208" idx="0"/>
          </p:cNvCxnSpPr>
          <p:nvPr/>
        </p:nvCxnSpPr>
        <p:spPr>
          <a:xfrm>
            <a:off x="1370575" y="4068050"/>
            <a:ext cx="0" cy="37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g25503994bb3_0_9"/>
          <p:cNvCxnSpPr>
            <a:stCxn id="209" idx="0"/>
            <a:endCxn id="210" idx="2"/>
          </p:cNvCxnSpPr>
          <p:nvPr/>
        </p:nvCxnSpPr>
        <p:spPr>
          <a:xfrm rot="10800000">
            <a:off x="6818625" y="4068075"/>
            <a:ext cx="0" cy="37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g25503994bb3_0_9"/>
          <p:cNvCxnSpPr>
            <a:stCxn id="210" idx="0"/>
            <a:endCxn id="211" idx="2"/>
          </p:cNvCxnSpPr>
          <p:nvPr/>
        </p:nvCxnSpPr>
        <p:spPr>
          <a:xfrm rot="10800000">
            <a:off x="6818625" y="2691050"/>
            <a:ext cx="0" cy="37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g25503994bb3_0_9"/>
          <p:cNvCxnSpPr>
            <a:stCxn id="208" idx="2"/>
            <a:endCxn id="209" idx="2"/>
          </p:cNvCxnSpPr>
          <p:nvPr/>
        </p:nvCxnSpPr>
        <p:spPr>
          <a:xfrm flipH="1" rot="-5400000">
            <a:off x="4094275" y="2721375"/>
            <a:ext cx="600" cy="5448000"/>
          </a:xfrm>
          <a:prstGeom prst="bentConnector3">
            <a:avLst>
              <a:gd fmla="val 8070833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g25503994bb3_0_9"/>
          <p:cNvSpPr txBox="1"/>
          <p:nvPr/>
        </p:nvSpPr>
        <p:spPr>
          <a:xfrm>
            <a:off x="2466975" y="1690825"/>
            <a:ext cx="293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Load data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g25503994bb3_0_9"/>
          <p:cNvSpPr txBox="1"/>
          <p:nvPr/>
        </p:nvSpPr>
        <p:spPr>
          <a:xfrm>
            <a:off x="2466975" y="3067850"/>
            <a:ext cx="293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Split data to Train, Valid, &amp; Test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9" name="Google Shape;219;g25503994bb3_0_9"/>
          <p:cNvSpPr txBox="1"/>
          <p:nvPr/>
        </p:nvSpPr>
        <p:spPr>
          <a:xfrm>
            <a:off x="2466975" y="4444875"/>
            <a:ext cx="293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Perform data exploration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0" name="Google Shape;220;g25503994bb3_0_9"/>
          <p:cNvSpPr txBox="1"/>
          <p:nvPr/>
        </p:nvSpPr>
        <p:spPr>
          <a:xfrm>
            <a:off x="8231175" y="4444875"/>
            <a:ext cx="2939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Preprocess the data so that can be modeled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○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Missing value imputation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○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Remove outliers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1" name="Google Shape;221;g25503994bb3_0_9"/>
          <p:cNvSpPr txBox="1"/>
          <p:nvPr/>
        </p:nvSpPr>
        <p:spPr>
          <a:xfrm>
            <a:off x="8231175" y="3090450"/>
            <a:ext cx="293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Create a </a:t>
            </a:r>
            <a:r>
              <a:rPr b="1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classification model</a:t>
            </a:r>
            <a:endParaRPr b="1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Tune the model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2" name="Google Shape;222;g25503994bb3_0_9"/>
          <p:cNvSpPr txBox="1"/>
          <p:nvPr/>
        </p:nvSpPr>
        <p:spPr>
          <a:xfrm>
            <a:off x="8231175" y="1690825"/>
            <a:ext cx="293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1600"/>
              <a:buFont typeface="Sora"/>
              <a:buChar char="●"/>
            </a:pPr>
            <a:r>
              <a:rPr b="0" i="0" lang="en-US" sz="1600" u="none" cap="none" strike="noStrik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Create a predictions</a:t>
            </a:r>
            <a:endParaRPr b="0" i="0" sz="1600" u="none" cap="none" strike="noStrike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4e091f875_0_0"/>
          <p:cNvSpPr txBox="1"/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/>
              <a:t>EDA (Exploratory Data Analysis)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503994bb3_0_1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EDA</a:t>
            </a:r>
            <a:endParaRPr>
              <a:solidFill>
                <a:srgbClr val="113865"/>
              </a:solidFill>
            </a:endParaRPr>
          </a:p>
        </p:txBody>
      </p:sp>
      <p:sp>
        <p:nvSpPr>
          <p:cNvPr id="234" name="Google Shape;234;g25503994bb3_0_1"/>
          <p:cNvSpPr txBox="1"/>
          <p:nvPr/>
        </p:nvSpPr>
        <p:spPr>
          <a:xfrm>
            <a:off x="388950" y="1690825"/>
            <a:ext cx="11175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●"/>
            </a:pP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Objective? </a:t>
            </a:r>
            <a:endParaRPr b="1"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To get insight on what our current data is.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●"/>
            </a:pP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How to? </a:t>
            </a:r>
            <a:endParaRPr b="1"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Get the descriptive stats (tendency/dispersion) &amp; Visualization.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●"/>
            </a:pP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What is the results?</a:t>
            </a:r>
            <a:endParaRPr b="1"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The data distribution (histogram), data count (barplot), etc.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How to handle missing values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How to handle the outliers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●"/>
            </a:pP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Tools?</a:t>
            </a:r>
            <a:endParaRPr b="1"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Pandas &amp; seaborn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4f1a13789_0_117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EDA</a:t>
            </a:r>
            <a:endParaRPr>
              <a:solidFill>
                <a:srgbClr val="113865"/>
              </a:solidFill>
            </a:endParaRPr>
          </a:p>
        </p:txBody>
      </p:sp>
      <p:sp>
        <p:nvSpPr>
          <p:cNvPr id="240" name="Google Shape;240;g254f1a13789_0_117"/>
          <p:cNvSpPr txBox="1"/>
          <p:nvPr/>
        </p:nvSpPr>
        <p:spPr>
          <a:xfrm>
            <a:off x="388950" y="1690825"/>
            <a:ext cx="11175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●"/>
            </a:pP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Objective? </a:t>
            </a:r>
            <a:endParaRPr b="1"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To get insight on what our current data is.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●"/>
            </a:pP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How to? </a:t>
            </a:r>
            <a:endParaRPr b="1"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Get the descriptive stats (tendency/dispersion) &amp; Visualization.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●"/>
            </a:pP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What is the results?</a:t>
            </a:r>
            <a:endParaRPr b="1"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The data distribution (histogram), data count (barplot), etc.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How to handle missing values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How to handle the outliers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"/>
              <a:buChar char="●"/>
            </a:pPr>
            <a:r>
              <a:rPr b="1" lang="en-US" sz="22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Tools?</a:t>
            </a:r>
            <a:endParaRPr b="1" sz="22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Pandas &amp; seaborn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241" name="Google Shape;241;g254f1a13789_0_117"/>
          <p:cNvSpPr/>
          <p:nvPr/>
        </p:nvSpPr>
        <p:spPr>
          <a:xfrm>
            <a:off x="642950" y="4388300"/>
            <a:ext cx="5194500" cy="77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8761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54f1a13789_0_117"/>
          <p:cNvSpPr txBox="1"/>
          <p:nvPr/>
        </p:nvSpPr>
        <p:spPr>
          <a:xfrm>
            <a:off x="7031500" y="4653650"/>
            <a:ext cx="32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3865"/>
                </a:solidFill>
                <a:latin typeface="Sora"/>
                <a:ea typeface="Sora"/>
                <a:cs typeface="Sora"/>
                <a:sym typeface="Sora"/>
              </a:rPr>
              <a:t>For data preprocessing</a:t>
            </a:r>
            <a:endParaRPr sz="1800">
              <a:solidFill>
                <a:srgbClr val="113865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43" name="Google Shape;243;g254f1a13789_0_117"/>
          <p:cNvCxnSpPr>
            <a:stCxn id="241" idx="3"/>
            <a:endCxn id="242" idx="1"/>
          </p:cNvCxnSpPr>
          <p:nvPr/>
        </p:nvCxnSpPr>
        <p:spPr>
          <a:xfrm>
            <a:off x="5837450" y="4776050"/>
            <a:ext cx="1194000" cy="1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4f1a13789_0_125"/>
          <p:cNvSpPr txBox="1"/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/>
              <a:t>Data Preprocessing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4f1a13789_0_130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Data Preprocessing</a:t>
            </a:r>
            <a:endParaRPr>
              <a:solidFill>
                <a:srgbClr val="113865"/>
              </a:solidFill>
            </a:endParaRPr>
          </a:p>
        </p:txBody>
      </p:sp>
      <p:sp>
        <p:nvSpPr>
          <p:cNvPr id="255" name="Google Shape;255;g254f1a13789_0_130"/>
          <p:cNvSpPr txBox="1"/>
          <p:nvPr/>
        </p:nvSpPr>
        <p:spPr>
          <a:xfrm>
            <a:off x="388950" y="1690825"/>
            <a:ext cx="111759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●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Objective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○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So that data can be modelled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■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Missing value free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■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In numeric format → encoding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■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Outlier free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○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So that the model performance increases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■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Standardization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■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Transformation → binning data, square data, etc.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■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Resampling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503994bb3_0_31"/>
          <p:cNvSpPr txBox="1"/>
          <p:nvPr>
            <p:ph type="title"/>
          </p:nvPr>
        </p:nvSpPr>
        <p:spPr>
          <a:xfrm>
            <a:off x="388943" y="365125"/>
            <a:ext cx="1151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>
                <a:solidFill>
                  <a:srgbClr val="113865"/>
                </a:solidFill>
              </a:rPr>
              <a:t>Handling Missing Value</a:t>
            </a:r>
            <a:endParaRPr>
              <a:solidFill>
                <a:srgbClr val="113865"/>
              </a:solidFill>
            </a:endParaRPr>
          </a:p>
        </p:txBody>
      </p:sp>
      <p:sp>
        <p:nvSpPr>
          <p:cNvPr id="261" name="Google Shape;261;g25503994bb3_0_31"/>
          <p:cNvSpPr txBox="1"/>
          <p:nvPr/>
        </p:nvSpPr>
        <p:spPr>
          <a:xfrm>
            <a:off x="388950" y="1690825"/>
            <a:ext cx="11175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●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Delete the rows or columns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865"/>
              </a:buClr>
              <a:buSzPts val="2200"/>
              <a:buFont typeface="Sora Light"/>
              <a:buChar char="●"/>
            </a:pPr>
            <a:r>
              <a:rPr lang="en-US" sz="2200">
                <a:solidFill>
                  <a:srgbClr val="113865"/>
                </a:solidFill>
                <a:latin typeface="Sora Light"/>
                <a:ea typeface="Sora Light"/>
                <a:cs typeface="Sora Light"/>
                <a:sym typeface="Sora Light"/>
              </a:rPr>
              <a:t>Impute the missing value with central tendency (not always mean)</a:t>
            </a:r>
            <a:endParaRPr sz="2200">
              <a:solidFill>
                <a:srgbClr val="113865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pic>
        <p:nvPicPr>
          <p:cNvPr id="262" name="Google Shape;262;g25503994bb3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2571900"/>
            <a:ext cx="54864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5503994bb3_0_31"/>
          <p:cNvSpPr txBox="1"/>
          <p:nvPr/>
        </p:nvSpPr>
        <p:spPr>
          <a:xfrm>
            <a:off x="5267400" y="6229500"/>
            <a:ext cx="35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4"/>
              </a:rPr>
              <a:t>image source</a:t>
            </a:r>
            <a:endParaRPr i="1" sz="12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2022-06-30T03:08:43Z</dcterms:created>
  <dc:creator>RIDO TRI PUTRA</dc:creator>
</cp:coreProperties>
</file>