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Roboto Mono Medium"/>
      <p:regular r:id="rId21"/>
      <p:bold r:id="rId22"/>
      <p:italic r:id="rId23"/>
      <p:boldItalic r:id="rId24"/>
    </p:embeddedFont>
    <p:embeddedFont>
      <p:font typeface="Roboto Mono Light"/>
      <p:regular r:id="rId25"/>
      <p:bold r:id="rId26"/>
      <p:italic r:id="rId27"/>
      <p:boldItalic r:id="rId28"/>
    </p:embeddedFont>
    <p:embeddedFont>
      <p:font typeface="Montserrat Light"/>
      <p:regular r:id="rId29"/>
      <p:bold r:id="rId30"/>
      <p:italic r:id="rId31"/>
      <p:boldItalic r:id="rId32"/>
    </p:embeddedFont>
    <p:embeddedFont>
      <p:font typeface="Sora"/>
      <p:regular r:id="rId33"/>
      <p:bold r:id="rId34"/>
    </p:embeddedFont>
    <p:embeddedFont>
      <p:font typeface="Roboto Mono"/>
      <p:regular r:id="rId35"/>
      <p:bold r:id="rId36"/>
      <p:italic r:id="rId37"/>
      <p:boldItalic r:id="rId38"/>
    </p:embeddedFont>
    <p:embeddedFont>
      <p:font typeface="Space Grotesk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1" roundtripDataSignature="AMtx7mg0bubLNfjvoq8OdWfuQeiHkSvT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paceGrotesk-bold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font" Target="fonts/RobotoMonoMedium-bold.fntdata"/><Relationship Id="rId21" Type="http://schemas.openxmlformats.org/officeDocument/2006/relationships/font" Target="fonts/RobotoMonoMedium-regular.fntdata"/><Relationship Id="rId24" Type="http://schemas.openxmlformats.org/officeDocument/2006/relationships/font" Target="fonts/RobotoMonoMedium-boldItalic.fntdata"/><Relationship Id="rId23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onoLight-bold.fntdata"/><Relationship Id="rId25" Type="http://schemas.openxmlformats.org/officeDocument/2006/relationships/font" Target="fonts/RobotoMonoLight-regular.fntdata"/><Relationship Id="rId28" Type="http://schemas.openxmlformats.org/officeDocument/2006/relationships/font" Target="fonts/RobotoMonoLight-boldItalic.fntdata"/><Relationship Id="rId27" Type="http://schemas.openxmlformats.org/officeDocument/2006/relationships/font" Target="fonts/RobotoMono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Light-italic.fntdata"/><Relationship Id="rId30" Type="http://schemas.openxmlformats.org/officeDocument/2006/relationships/font" Target="fonts/MontserratLight-bold.fntdata"/><Relationship Id="rId11" Type="http://schemas.openxmlformats.org/officeDocument/2006/relationships/slide" Target="slides/slide5.xml"/><Relationship Id="rId33" Type="http://schemas.openxmlformats.org/officeDocument/2006/relationships/font" Target="fonts/Sora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Light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6.xml"/><Relationship Id="rId34" Type="http://schemas.openxmlformats.org/officeDocument/2006/relationships/font" Target="fonts/Sora-bold.fntdata"/><Relationship Id="rId15" Type="http://schemas.openxmlformats.org/officeDocument/2006/relationships/slide" Target="slides/slide9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8.xml"/><Relationship Id="rId36" Type="http://schemas.openxmlformats.org/officeDocument/2006/relationships/font" Target="fonts/RobotoMono-bold.fntdata"/><Relationship Id="rId17" Type="http://schemas.openxmlformats.org/officeDocument/2006/relationships/slide" Target="slides/slide11.xml"/><Relationship Id="rId39" Type="http://schemas.openxmlformats.org/officeDocument/2006/relationships/font" Target="fonts/SpaceGrotesk-regular.fntdata"/><Relationship Id="rId16" Type="http://schemas.openxmlformats.org/officeDocument/2006/relationships/slide" Target="slides/slide10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5509a4e809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25509a4e809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50562d0c0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2550562d0c0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70" name="Google Shape;270;g2550562d0c0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4f1a13789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254f1a13789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503994bb3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25503994bb3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83" name="Google Shape;283;g25503994bb3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4b4f1033c7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14b4f1033c7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90" name="Google Shape;290;g14b4f1033c7_0_1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503994bb3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25503994bb3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64e091f87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64e091f87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26" name="Google Shape;226;g164e091f87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503994bb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25503994bb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509a4e80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5509a4e80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38" name="Google Shape;238;g25509a4e80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50562d0c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2550562d0c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50562d0c0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2550562d0c0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509a4e809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25509a4e809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9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2"/>
          <p:cNvSpPr txBox="1"/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2"/>
          <p:cNvSpPr txBox="1"/>
          <p:nvPr>
            <p:ph idx="1" type="body"/>
          </p:nvPr>
        </p:nvSpPr>
        <p:spPr>
          <a:xfrm>
            <a:off x="388943" y="1825625"/>
            <a:ext cx="1150998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4" name="Google Shape;94;p72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cap="flat" cmpd="sng" w="9525">
            <a:solidFill>
              <a:srgbClr val="1038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95" name="Google Shape;95;p72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2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2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800" u="none" cap="none" strike="noStrik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8" name="Google Shape;98;p72"/>
          <p:cNvCxnSpPr/>
          <p:nvPr/>
        </p:nvCxnSpPr>
        <p:spPr>
          <a:xfrm>
            <a:off x="504885" y="1224951"/>
            <a:ext cx="3640347" cy="0"/>
          </a:xfrm>
          <a:prstGeom prst="straightConnector1">
            <a:avLst/>
          </a:prstGeom>
          <a:noFill/>
          <a:ln cap="flat" cmpd="sng" w="28575">
            <a:solidFill>
              <a:srgbClr val="F3C14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4"/>
          <p:cNvSpPr txBox="1"/>
          <p:nvPr>
            <p:ph type="title"/>
          </p:nvPr>
        </p:nvSpPr>
        <p:spPr>
          <a:xfrm>
            <a:off x="316523" y="2691441"/>
            <a:ext cx="11582400" cy="8965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400"/>
              <a:buFont typeface="Sora"/>
              <a:buNone/>
              <a:defRPr sz="44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1" name="Google Shape;101;p74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cap="flat" cmpd="sng" w="9525">
            <a:solidFill>
              <a:srgbClr val="1038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02" name="Google Shape;102;p74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4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4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800" u="none" cap="none" strike="noStrik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06" name="Google Shape;106;p74"/>
          <p:cNvCxnSpPr/>
          <p:nvPr/>
        </p:nvCxnSpPr>
        <p:spPr>
          <a:xfrm>
            <a:off x="3969975" y="3588007"/>
            <a:ext cx="4252050" cy="0"/>
          </a:xfrm>
          <a:prstGeom prst="straightConnector1">
            <a:avLst/>
          </a:prstGeom>
          <a:noFill/>
          <a:ln cap="flat" cmpd="sng" w="28575">
            <a:solidFill>
              <a:srgbClr val="F3C14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3"/>
          <p:cNvSpPr txBox="1"/>
          <p:nvPr>
            <p:ph type="title"/>
          </p:nvPr>
        </p:nvSpPr>
        <p:spPr>
          <a:xfrm>
            <a:off x="388943" y="365125"/>
            <a:ext cx="114015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9" name="Google Shape;109;p73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cap="flat" cmpd="sng" w="9525">
            <a:solidFill>
              <a:srgbClr val="1038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10" name="Google Shape;110;p73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73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3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800" u="none" cap="none" strike="noStrik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14" name="Google Shape;114;p73"/>
          <p:cNvCxnSpPr/>
          <p:nvPr/>
        </p:nvCxnSpPr>
        <p:spPr>
          <a:xfrm>
            <a:off x="504885" y="1224951"/>
            <a:ext cx="3640347" cy="0"/>
          </a:xfrm>
          <a:prstGeom prst="straightConnector1">
            <a:avLst/>
          </a:prstGeom>
          <a:noFill/>
          <a:ln cap="flat" cmpd="sng" w="28575">
            <a:solidFill>
              <a:srgbClr val="F3C14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5"/>
          <p:cNvSpPr txBox="1"/>
          <p:nvPr/>
        </p:nvSpPr>
        <p:spPr>
          <a:xfrm>
            <a:off x="249920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75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cap="flat" cmpd="sng" w="9525">
            <a:solidFill>
              <a:srgbClr val="1038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18" name="Google Shape;118;p75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5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5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800" u="none" cap="none" strike="noStrik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0">
          <p15:clr>
            <a:srgbClr val="FBAE40"/>
          </p15:clr>
        </p15:guide>
        <p15:guide id="2" pos="7440">
          <p15:clr>
            <a:srgbClr val="FBAE40"/>
          </p15:clr>
        </p15:guide>
        <p15:guide id="3" orient="horz" pos="192">
          <p15:clr>
            <a:srgbClr val="FBAE40"/>
          </p15:clr>
        </p15:guide>
        <p15:guide id="4" orient="horz" pos="412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6"/>
          <p:cNvSpPr txBox="1"/>
          <p:nvPr>
            <p:ph type="title"/>
          </p:nvPr>
        </p:nvSpPr>
        <p:spPr>
          <a:xfrm>
            <a:off x="388943" y="365125"/>
            <a:ext cx="1141912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76"/>
          <p:cNvSpPr txBox="1"/>
          <p:nvPr>
            <p:ph idx="1" type="body"/>
          </p:nvPr>
        </p:nvSpPr>
        <p:spPr>
          <a:xfrm>
            <a:off x="388943" y="1825625"/>
            <a:ext cx="5854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76"/>
          <p:cNvSpPr txBox="1"/>
          <p:nvPr>
            <p:ph idx="2" type="body"/>
          </p:nvPr>
        </p:nvSpPr>
        <p:spPr>
          <a:xfrm>
            <a:off x="6172199" y="1825625"/>
            <a:ext cx="563085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25" name="Google Shape;125;p76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cap="flat" cmpd="sng" w="9525">
            <a:solidFill>
              <a:srgbClr val="1038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26" name="Google Shape;126;p76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6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6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800" u="none" cap="none" strike="noStrik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7"/>
          <p:cNvSpPr txBox="1"/>
          <p:nvPr>
            <p:ph type="title"/>
          </p:nvPr>
        </p:nvSpPr>
        <p:spPr>
          <a:xfrm>
            <a:off x="388943" y="365125"/>
            <a:ext cx="113918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 Medium"/>
              <a:buNone/>
              <a:defRPr sz="32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7"/>
          <p:cNvSpPr txBox="1"/>
          <p:nvPr>
            <p:ph idx="1" type="body"/>
          </p:nvPr>
        </p:nvSpPr>
        <p:spPr>
          <a:xfrm>
            <a:off x="388944" y="1681163"/>
            <a:ext cx="560863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2400"/>
              <a:buNone/>
              <a:defRPr b="1" sz="24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77"/>
          <p:cNvSpPr txBox="1"/>
          <p:nvPr>
            <p:ph idx="2" type="body"/>
          </p:nvPr>
        </p:nvSpPr>
        <p:spPr>
          <a:xfrm>
            <a:off x="388944" y="2505075"/>
            <a:ext cx="560863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77"/>
          <p:cNvSpPr txBox="1"/>
          <p:nvPr>
            <p:ph idx="3" type="body"/>
          </p:nvPr>
        </p:nvSpPr>
        <p:spPr>
          <a:xfrm>
            <a:off x="6172200" y="1681163"/>
            <a:ext cx="560863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2400"/>
              <a:buNone/>
              <a:defRPr b="1" sz="24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77"/>
          <p:cNvSpPr txBox="1"/>
          <p:nvPr>
            <p:ph idx="4" type="body"/>
          </p:nvPr>
        </p:nvSpPr>
        <p:spPr>
          <a:xfrm>
            <a:off x="6172200" y="2505075"/>
            <a:ext cx="560863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6" name="Google Shape;136;p77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cap="flat" cmpd="sng" w="9525">
            <a:solidFill>
              <a:srgbClr val="1038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37" name="Google Shape;137;p77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77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7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800" u="none" cap="none" strike="noStrik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78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cap="flat" cmpd="sng" w="9525">
            <a:solidFill>
              <a:srgbClr val="1038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43" name="Google Shape;143;p78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8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8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800" u="none" cap="none" strike="noStrik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9"/>
          <p:cNvSpPr txBox="1"/>
          <p:nvPr>
            <p:ph type="title"/>
          </p:nvPr>
        </p:nvSpPr>
        <p:spPr>
          <a:xfrm>
            <a:off x="388944" y="457200"/>
            <a:ext cx="438308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800"/>
              <a:buFont typeface="Roboto Mono Light"/>
              <a:buNone/>
              <a:defRPr sz="2800">
                <a:solidFill>
                  <a:srgbClr val="10386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9"/>
          <p:cNvSpPr txBox="1"/>
          <p:nvPr>
            <p:ph idx="1" type="body"/>
          </p:nvPr>
        </p:nvSpPr>
        <p:spPr>
          <a:xfrm>
            <a:off x="5183188" y="987425"/>
            <a:ext cx="6619868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 sz="28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 sz="24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 sz="20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Char char="•"/>
              <a:defRPr sz="18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Char char="•"/>
              <a:defRPr sz="18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0" name="Google Shape;150;p79"/>
          <p:cNvSpPr txBox="1"/>
          <p:nvPr>
            <p:ph idx="2" type="body"/>
          </p:nvPr>
        </p:nvSpPr>
        <p:spPr>
          <a:xfrm>
            <a:off x="388944" y="2057400"/>
            <a:ext cx="438308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cxnSp>
        <p:nvCxnSpPr>
          <p:cNvPr id="151" name="Google Shape;151;p79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cap="flat" cmpd="sng" w="9525">
            <a:solidFill>
              <a:srgbClr val="1038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52" name="Google Shape;152;p79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79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9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800" u="none" cap="none" strike="noStrik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0"/>
          <p:cNvSpPr txBox="1"/>
          <p:nvPr>
            <p:ph type="title"/>
          </p:nvPr>
        </p:nvSpPr>
        <p:spPr>
          <a:xfrm>
            <a:off x="388944" y="457200"/>
            <a:ext cx="438308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 Medium"/>
              <a:buNone/>
              <a:defRPr sz="32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80"/>
          <p:cNvSpPr/>
          <p:nvPr>
            <p:ph idx="2" type="pic"/>
          </p:nvPr>
        </p:nvSpPr>
        <p:spPr>
          <a:xfrm>
            <a:off x="5183188" y="457201"/>
            <a:ext cx="6619868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80"/>
          <p:cNvSpPr txBox="1"/>
          <p:nvPr>
            <p:ph idx="1" type="body"/>
          </p:nvPr>
        </p:nvSpPr>
        <p:spPr>
          <a:xfrm>
            <a:off x="388944" y="2057400"/>
            <a:ext cx="438308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cxnSp>
        <p:nvCxnSpPr>
          <p:cNvPr id="160" name="Google Shape;160;p80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cap="flat" cmpd="sng" w="9525">
            <a:solidFill>
              <a:srgbClr val="1038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61" name="Google Shape;161;p80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0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0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800" u="none" cap="none" strike="noStrik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1"/>
          <p:cNvSpPr txBox="1"/>
          <p:nvPr>
            <p:ph type="title"/>
          </p:nvPr>
        </p:nvSpPr>
        <p:spPr>
          <a:xfrm>
            <a:off x="388943" y="365125"/>
            <a:ext cx="1141411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 Medium"/>
              <a:buNone/>
              <a:defRPr sz="32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81"/>
          <p:cNvSpPr txBox="1"/>
          <p:nvPr>
            <p:ph idx="1" type="body"/>
          </p:nvPr>
        </p:nvSpPr>
        <p:spPr>
          <a:xfrm rot="5400000">
            <a:off x="3920330" y="-1705762"/>
            <a:ext cx="4351338" cy="11414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8" name="Google Shape;168;p81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cap="flat" cmpd="sng" w="9525">
            <a:solidFill>
              <a:srgbClr val="1038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69" name="Google Shape;169;p81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1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1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800" u="none" cap="none" strike="noStrik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2"/>
          <p:cNvSpPr txBox="1"/>
          <p:nvPr>
            <p:ph type="title"/>
          </p:nvPr>
        </p:nvSpPr>
        <p:spPr>
          <a:xfrm rot="5400000">
            <a:off x="7563391" y="1841431"/>
            <a:ext cx="5497039" cy="3174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"/>
              <a:buNone/>
              <a:defRPr sz="32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82"/>
          <p:cNvSpPr txBox="1"/>
          <p:nvPr>
            <p:ph idx="1" type="body"/>
          </p:nvPr>
        </p:nvSpPr>
        <p:spPr>
          <a:xfrm rot="5400000">
            <a:off x="1732201" y="-663336"/>
            <a:ext cx="5497040" cy="8183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6" name="Google Shape;176;p82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cap="flat" cmpd="sng" w="9525">
            <a:solidFill>
              <a:srgbClr val="1038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77" name="Google Shape;177;p82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82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2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800" u="none" cap="none" strike="noStrik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4d101c150_0_2001"/>
          <p:cNvSpPr txBox="1"/>
          <p:nvPr>
            <p:ph idx="12" type="sldNum"/>
          </p:nvPr>
        </p:nvSpPr>
        <p:spPr>
          <a:xfrm>
            <a:off x="11087977" y="633318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EBEBE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EBEBE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EBEBE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EBEBE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EBEBE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EBEBE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EBEBE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EBEBE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EBEBE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8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8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9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9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1"/>
          <p:cNvSpPr txBox="1"/>
          <p:nvPr>
            <p:ph type="title"/>
          </p:nvPr>
        </p:nvSpPr>
        <p:spPr>
          <a:xfrm>
            <a:off x="388943" y="365125"/>
            <a:ext cx="1139274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b="0" i="0" sz="32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71"/>
          <p:cNvSpPr txBox="1"/>
          <p:nvPr>
            <p:ph idx="1" type="body"/>
          </p:nvPr>
        </p:nvSpPr>
        <p:spPr>
          <a:xfrm>
            <a:off x="388943" y="1825625"/>
            <a:ext cx="1139274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7" name="Google Shape;87;p7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71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cap="flat" cmpd="sng" w="9525">
            <a:solidFill>
              <a:srgbClr val="1038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89" name="Google Shape;89;p71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1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hyperlink" Target="https://devmedeiros-credit-score-classification-appstreamlit-app-fcakrl.streamlit.app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amalinadhi/credit_analytic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hyperlink" Target="https://www.google.com/url?sa=i&amp;url=https%3A%2F%2Fubuntu.com%2Fblog%2Fguide-to-ml-model-serving&amp;psig=AOvVaw1nRdfW2Q-YwEUM4X9SGwnX&amp;ust=1687781018991000&amp;source=images&amp;cd=vfe&amp;ved=0CBMQjhxqFwoTCNDnobOw3v8CFQAAAAAdAAAAABA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"/>
          <p:cNvGrpSpPr/>
          <p:nvPr/>
        </p:nvGrpSpPr>
        <p:grpSpPr>
          <a:xfrm>
            <a:off x="878400" y="2783563"/>
            <a:ext cx="10435200" cy="1290875"/>
            <a:chOff x="878401" y="2952882"/>
            <a:chExt cx="10435200" cy="1290875"/>
          </a:xfrm>
        </p:grpSpPr>
        <p:sp>
          <p:nvSpPr>
            <p:cNvPr id="189" name="Google Shape;189;p1"/>
            <p:cNvSpPr txBox="1"/>
            <p:nvPr/>
          </p:nvSpPr>
          <p:spPr>
            <a:xfrm>
              <a:off x="878401" y="2952882"/>
              <a:ext cx="104352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Sora"/>
                <a:buNone/>
              </a:pPr>
              <a:r>
                <a:rPr b="0" i="0" lang="en-US" sz="4400" u="none" cap="none" strike="noStrike">
                  <a:solidFill>
                    <a:srgbClr val="FFFFFF"/>
                  </a:solidFill>
                  <a:latin typeface="Sora"/>
                  <a:ea typeface="Sora"/>
                  <a:cs typeface="Sora"/>
                  <a:sym typeface="Sora"/>
                </a:rPr>
                <a:t>Day </a:t>
              </a:r>
              <a:r>
                <a:rPr lang="en-US" sz="4400">
                  <a:solidFill>
                    <a:srgbClr val="FFFFFF"/>
                  </a:solidFill>
                  <a:latin typeface="Sora"/>
                  <a:ea typeface="Sora"/>
                  <a:cs typeface="Sora"/>
                  <a:sym typeface="Sora"/>
                </a:rPr>
                <a:t>4</a:t>
              </a:r>
              <a:r>
                <a:rPr b="0" i="0" lang="en-US" sz="4400" u="none" cap="none" strike="noStrike">
                  <a:solidFill>
                    <a:srgbClr val="FFFFFF"/>
                  </a:solidFill>
                  <a:latin typeface="Sora"/>
                  <a:ea typeface="Sora"/>
                  <a:cs typeface="Sora"/>
                  <a:sym typeface="Sora"/>
                </a:rPr>
                <a:t> -</a:t>
              </a:r>
              <a:r>
                <a:rPr lang="en-US" sz="4400">
                  <a:solidFill>
                    <a:srgbClr val="FFFFFF"/>
                  </a:solidFill>
                  <a:latin typeface="Sora"/>
                  <a:ea typeface="Sora"/>
                  <a:cs typeface="Sora"/>
                  <a:sym typeface="Sora"/>
                </a:rPr>
                <a:t> Predict &amp; API</a:t>
              </a:r>
              <a:endParaRPr b="0" i="0" sz="4400" u="none" cap="none" strike="noStrike">
                <a:solidFill>
                  <a:srgbClr val="FFFFFF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3306290" y="3841157"/>
              <a:ext cx="5579400" cy="402600"/>
            </a:xfrm>
            <a:prstGeom prst="roundRect">
              <a:avLst>
                <a:gd fmla="val 50000" name="adj"/>
              </a:avLst>
            </a:prstGeom>
            <a:solidFill>
              <a:srgbClr val="F3C1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3864"/>
                </a:buClr>
                <a:buSzPts val="1800"/>
                <a:buFont typeface="Sora"/>
                <a:buNone/>
              </a:pPr>
              <a:r>
                <a:rPr b="0" i="0" lang="en-US" sz="1800" u="none" cap="none" strike="noStrike">
                  <a:solidFill>
                    <a:srgbClr val="103864"/>
                  </a:solidFill>
                  <a:latin typeface="Sora"/>
                  <a:ea typeface="Sora"/>
                  <a:cs typeface="Sora"/>
                  <a:sym typeface="Sora"/>
                </a:rPr>
                <a:t>Building Credit Scoring Model</a:t>
              </a:r>
              <a:endParaRPr b="0" i="0" sz="18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12083" y="224287"/>
            <a:ext cx="1572882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10662473" y="6414143"/>
            <a:ext cx="128592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 Light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 txBox="1"/>
          <p:nvPr/>
        </p:nvSpPr>
        <p:spPr>
          <a:xfrm>
            <a:off x="496312" y="6414143"/>
            <a:ext cx="7889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 Light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1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5509a4e809_0_14"/>
          <p:cNvSpPr txBox="1"/>
          <p:nvPr>
            <p:ph type="title"/>
          </p:nvPr>
        </p:nvSpPr>
        <p:spPr>
          <a:xfrm>
            <a:off x="388943" y="365125"/>
            <a:ext cx="11510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>
                <a:solidFill>
                  <a:srgbClr val="113865"/>
                </a:solidFill>
              </a:rPr>
              <a:t>What you will see</a:t>
            </a:r>
            <a:endParaRPr>
              <a:solidFill>
                <a:srgbClr val="113865"/>
              </a:solidFill>
            </a:endParaRPr>
          </a:p>
        </p:txBody>
      </p:sp>
      <p:pic>
        <p:nvPicPr>
          <p:cNvPr id="266" name="Google Shape;266;g25509a4e809_0_14"/>
          <p:cNvPicPr preferRelativeResize="0"/>
          <p:nvPr/>
        </p:nvPicPr>
        <p:blipFill rotWithShape="1">
          <a:blip r:embed="rId3">
            <a:alphaModFix/>
          </a:blip>
          <a:srcRect b="0" l="0" r="0" t="42266"/>
          <a:stretch/>
        </p:blipFill>
        <p:spPr>
          <a:xfrm>
            <a:off x="2345588" y="1690825"/>
            <a:ext cx="7500825" cy="4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50562d0c0_0_18"/>
          <p:cNvSpPr txBox="1"/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000"/>
              <a:t>Streamlit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4f1a13789_0_117"/>
          <p:cNvSpPr txBox="1"/>
          <p:nvPr>
            <p:ph type="title"/>
          </p:nvPr>
        </p:nvSpPr>
        <p:spPr>
          <a:xfrm>
            <a:off x="388943" y="365125"/>
            <a:ext cx="11510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>
                <a:solidFill>
                  <a:srgbClr val="113865"/>
                </a:solidFill>
              </a:rPr>
              <a:t>Better user interface in calling the API</a:t>
            </a:r>
            <a:endParaRPr>
              <a:solidFill>
                <a:srgbClr val="113865"/>
              </a:solidFill>
            </a:endParaRPr>
          </a:p>
        </p:txBody>
      </p:sp>
      <p:pic>
        <p:nvPicPr>
          <p:cNvPr id="278" name="Google Shape;278;g254f1a13789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648" y="1598325"/>
            <a:ext cx="8412701" cy="40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254f1a13789_0_117"/>
          <p:cNvSpPr txBox="1"/>
          <p:nvPr/>
        </p:nvSpPr>
        <p:spPr>
          <a:xfrm>
            <a:off x="6730550" y="5734000"/>
            <a:ext cx="357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-US" sz="1200" u="sng">
                <a:solidFill>
                  <a:schemeClr val="hlink"/>
                </a:solidFill>
                <a:latin typeface="Sora"/>
                <a:ea typeface="Sora"/>
                <a:cs typeface="Sora"/>
                <a:sym typeface="Sora"/>
                <a:hlinkClick r:id="rId4"/>
              </a:rPr>
              <a:t>Link to streamlit</a:t>
            </a:r>
            <a:endParaRPr b="0" i="1" sz="1200" u="none" cap="none" strike="noStrik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503994bb3_0_72"/>
          <p:cNvSpPr txBox="1"/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000"/>
              <a:t>Let’s Code!</a:t>
            </a:r>
            <a:endParaRPr/>
          </a:p>
        </p:txBody>
      </p:sp>
      <p:sp>
        <p:nvSpPr>
          <p:cNvPr id="286" name="Google Shape;286;g25503994bb3_0_72"/>
          <p:cNvSpPr txBox="1"/>
          <p:nvPr/>
        </p:nvSpPr>
        <p:spPr>
          <a:xfrm>
            <a:off x="3156900" y="3755575"/>
            <a:ext cx="587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Code references: </a:t>
            </a:r>
            <a:r>
              <a:rPr lang="en-US" sz="1800" u="sng">
                <a:solidFill>
                  <a:srgbClr val="0563C1"/>
                </a:solidFill>
                <a:latin typeface="Sora"/>
                <a:ea typeface="Sora"/>
                <a:cs typeface="Sora"/>
                <a:sym typeface="S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https://github.com/amalinadhi/credit_analytics</a:t>
            </a:r>
            <a:r>
              <a:rPr lang="en-US" sz="1800">
                <a:latin typeface="Sora"/>
                <a:ea typeface="Sora"/>
                <a:cs typeface="Sora"/>
                <a:sym typeface="Sora"/>
              </a:rPr>
              <a:t> </a:t>
            </a:r>
            <a:endParaRPr sz="1800"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b4f1033c7_0_149"/>
          <p:cNvSpPr txBox="1"/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"/>
          <p:cNvSpPr txBox="1"/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Outlines</a:t>
            </a:r>
            <a:endParaRPr/>
          </a:p>
        </p:txBody>
      </p:sp>
      <p:sp>
        <p:nvSpPr>
          <p:cNvPr id="200" name="Google Shape;200;p2"/>
          <p:cNvSpPr txBox="1"/>
          <p:nvPr/>
        </p:nvSpPr>
        <p:spPr>
          <a:xfrm>
            <a:off x="401515" y="1584375"/>
            <a:ext cx="113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API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503994bb3_0_9"/>
          <p:cNvSpPr txBox="1"/>
          <p:nvPr>
            <p:ph type="title"/>
          </p:nvPr>
        </p:nvSpPr>
        <p:spPr>
          <a:xfrm>
            <a:off x="388943" y="365125"/>
            <a:ext cx="11510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>
                <a:solidFill>
                  <a:srgbClr val="113865"/>
                </a:solidFill>
              </a:rPr>
              <a:t>Modeling Workflow (Simplified)</a:t>
            </a:r>
            <a:endParaRPr>
              <a:solidFill>
                <a:srgbClr val="113865"/>
              </a:solidFill>
            </a:endParaRPr>
          </a:p>
        </p:txBody>
      </p:sp>
      <p:sp>
        <p:nvSpPr>
          <p:cNvPr id="206" name="Google Shape;206;g25503994bb3_0_9"/>
          <p:cNvSpPr/>
          <p:nvPr/>
        </p:nvSpPr>
        <p:spPr>
          <a:xfrm>
            <a:off x="349975" y="1690825"/>
            <a:ext cx="2041200" cy="100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1038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Data Preparation</a:t>
            </a:r>
            <a:endParaRPr b="0" i="0" sz="2000" u="none" cap="none" strike="noStrik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7" name="Google Shape;207;g25503994bb3_0_9"/>
          <p:cNvSpPr/>
          <p:nvPr/>
        </p:nvSpPr>
        <p:spPr>
          <a:xfrm>
            <a:off x="349975" y="3067850"/>
            <a:ext cx="2041200" cy="100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1038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Sample selection</a:t>
            </a:r>
            <a:endParaRPr b="0" i="0" sz="2000" u="none" cap="none" strike="noStrik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8" name="Google Shape;208;g25503994bb3_0_9"/>
          <p:cNvSpPr/>
          <p:nvPr/>
        </p:nvSpPr>
        <p:spPr>
          <a:xfrm>
            <a:off x="349975" y="4444875"/>
            <a:ext cx="2041200" cy="100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1038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EDA</a:t>
            </a:r>
            <a:endParaRPr b="0" i="0" sz="2000" u="none" cap="none" strike="noStrik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9" name="Google Shape;209;g25503994bb3_0_9"/>
          <p:cNvSpPr/>
          <p:nvPr/>
        </p:nvSpPr>
        <p:spPr>
          <a:xfrm>
            <a:off x="5651325" y="4444875"/>
            <a:ext cx="2334600" cy="100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1038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Data Preprocessing</a:t>
            </a:r>
            <a:endParaRPr b="0" i="0" sz="2000" u="none" cap="none" strike="noStrik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0" name="Google Shape;210;g25503994bb3_0_9"/>
          <p:cNvSpPr/>
          <p:nvPr/>
        </p:nvSpPr>
        <p:spPr>
          <a:xfrm>
            <a:off x="5651325" y="3067850"/>
            <a:ext cx="2334600" cy="100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1038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Create &amp; Evaluate Model</a:t>
            </a:r>
            <a:endParaRPr b="0" i="0" sz="2000" u="none" cap="none" strike="noStrik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1" name="Google Shape;211;g25503994bb3_0_9"/>
          <p:cNvSpPr/>
          <p:nvPr/>
        </p:nvSpPr>
        <p:spPr>
          <a:xfrm>
            <a:off x="5651325" y="1690825"/>
            <a:ext cx="2334600" cy="1000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1038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Model Predictions</a:t>
            </a:r>
            <a:endParaRPr b="0" i="0" sz="2000" u="none" cap="none" strike="noStrik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12" name="Google Shape;212;g25503994bb3_0_9"/>
          <p:cNvCxnSpPr>
            <a:stCxn id="206" idx="2"/>
            <a:endCxn id="207" idx="0"/>
          </p:cNvCxnSpPr>
          <p:nvPr/>
        </p:nvCxnSpPr>
        <p:spPr>
          <a:xfrm>
            <a:off x="1370575" y="2691025"/>
            <a:ext cx="0" cy="37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" name="Google Shape;213;g25503994bb3_0_9"/>
          <p:cNvCxnSpPr>
            <a:stCxn id="207" idx="2"/>
            <a:endCxn id="208" idx="0"/>
          </p:cNvCxnSpPr>
          <p:nvPr/>
        </p:nvCxnSpPr>
        <p:spPr>
          <a:xfrm>
            <a:off x="1370575" y="4068050"/>
            <a:ext cx="0" cy="37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4" name="Google Shape;214;g25503994bb3_0_9"/>
          <p:cNvCxnSpPr>
            <a:stCxn id="209" idx="0"/>
            <a:endCxn id="210" idx="2"/>
          </p:cNvCxnSpPr>
          <p:nvPr/>
        </p:nvCxnSpPr>
        <p:spPr>
          <a:xfrm rot="10800000">
            <a:off x="6818625" y="4068075"/>
            <a:ext cx="0" cy="37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5" name="Google Shape;215;g25503994bb3_0_9"/>
          <p:cNvCxnSpPr>
            <a:stCxn id="210" idx="0"/>
            <a:endCxn id="211" idx="2"/>
          </p:cNvCxnSpPr>
          <p:nvPr/>
        </p:nvCxnSpPr>
        <p:spPr>
          <a:xfrm rot="10800000">
            <a:off x="6818625" y="2691050"/>
            <a:ext cx="0" cy="37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" name="Google Shape;216;g25503994bb3_0_9"/>
          <p:cNvCxnSpPr>
            <a:stCxn id="208" idx="2"/>
            <a:endCxn id="209" idx="2"/>
          </p:cNvCxnSpPr>
          <p:nvPr/>
        </p:nvCxnSpPr>
        <p:spPr>
          <a:xfrm flipH="1" rot="-5400000">
            <a:off x="4094275" y="2721375"/>
            <a:ext cx="600" cy="5448000"/>
          </a:xfrm>
          <a:prstGeom prst="bentConnector3">
            <a:avLst>
              <a:gd fmla="val 8070833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7" name="Google Shape;217;g25503994bb3_0_9"/>
          <p:cNvSpPr txBox="1"/>
          <p:nvPr/>
        </p:nvSpPr>
        <p:spPr>
          <a:xfrm>
            <a:off x="2466975" y="1690825"/>
            <a:ext cx="293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1600"/>
              <a:buFont typeface="Sora"/>
              <a:buChar char="●"/>
            </a:pPr>
            <a:r>
              <a:rPr b="0" i="0" lang="en-US" sz="16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Load data</a:t>
            </a:r>
            <a:endParaRPr b="0" i="0" sz="1600" u="none" cap="none" strike="noStrik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8" name="Google Shape;218;g25503994bb3_0_9"/>
          <p:cNvSpPr txBox="1"/>
          <p:nvPr/>
        </p:nvSpPr>
        <p:spPr>
          <a:xfrm>
            <a:off x="2466975" y="3067850"/>
            <a:ext cx="2939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1600"/>
              <a:buFont typeface="Sora"/>
              <a:buChar char="●"/>
            </a:pPr>
            <a:r>
              <a:rPr b="0" i="0" lang="en-US" sz="16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Split data to Train, Valid, &amp; Test</a:t>
            </a:r>
            <a:endParaRPr b="0" i="0" sz="1600" u="none" cap="none" strike="noStrik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9" name="Google Shape;219;g25503994bb3_0_9"/>
          <p:cNvSpPr txBox="1"/>
          <p:nvPr/>
        </p:nvSpPr>
        <p:spPr>
          <a:xfrm>
            <a:off x="2466975" y="4444875"/>
            <a:ext cx="2939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1600"/>
              <a:buFont typeface="Sora"/>
              <a:buChar char="●"/>
            </a:pPr>
            <a:r>
              <a:rPr b="0" i="0" lang="en-US" sz="16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Perform data exploration</a:t>
            </a:r>
            <a:endParaRPr b="0" i="0" sz="1600" u="none" cap="none" strike="noStrik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0" name="Google Shape;220;g25503994bb3_0_9"/>
          <p:cNvSpPr txBox="1"/>
          <p:nvPr/>
        </p:nvSpPr>
        <p:spPr>
          <a:xfrm>
            <a:off x="8231175" y="4444875"/>
            <a:ext cx="2939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1600"/>
              <a:buFont typeface="Sora"/>
              <a:buChar char="●"/>
            </a:pPr>
            <a:r>
              <a:rPr b="0" i="0" lang="en-US" sz="16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Preprocess the data so that can be modeled</a:t>
            </a:r>
            <a:endParaRPr b="0" i="0" sz="1600" u="none" cap="none" strike="noStrik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1600"/>
              <a:buFont typeface="Sora"/>
              <a:buChar char="○"/>
            </a:pPr>
            <a:r>
              <a:rPr b="0" i="0" lang="en-US" sz="16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Missing value imputation</a:t>
            </a:r>
            <a:endParaRPr b="0" i="0" sz="1600" u="none" cap="none" strike="noStrik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1600"/>
              <a:buFont typeface="Sora"/>
              <a:buChar char="○"/>
            </a:pPr>
            <a:r>
              <a:rPr b="0" i="0" lang="en-US" sz="16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Remove outliers</a:t>
            </a:r>
            <a:endParaRPr b="0" i="0" sz="1600" u="none" cap="none" strike="noStrik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1" name="Google Shape;221;g25503994bb3_0_9"/>
          <p:cNvSpPr txBox="1"/>
          <p:nvPr/>
        </p:nvSpPr>
        <p:spPr>
          <a:xfrm>
            <a:off x="8231175" y="3090450"/>
            <a:ext cx="2939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1600"/>
              <a:buFont typeface="Sora"/>
              <a:buChar char="●"/>
            </a:pPr>
            <a:r>
              <a:rPr b="0" i="0" lang="en-US" sz="16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Create a </a:t>
            </a:r>
            <a:r>
              <a:rPr b="1" i="0" lang="en-US" sz="16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classification model</a:t>
            </a:r>
            <a:endParaRPr b="1" i="0" sz="1600" u="none" cap="none" strike="noStrik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1600"/>
              <a:buFont typeface="Sora"/>
              <a:buChar char="●"/>
            </a:pPr>
            <a:r>
              <a:rPr b="0" i="0" lang="en-US" sz="16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Tune the model</a:t>
            </a:r>
            <a:endParaRPr b="0" i="0" sz="1600" u="none" cap="none" strike="noStrik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2" name="Google Shape;222;g25503994bb3_0_9"/>
          <p:cNvSpPr txBox="1"/>
          <p:nvPr/>
        </p:nvSpPr>
        <p:spPr>
          <a:xfrm>
            <a:off x="8231175" y="1690825"/>
            <a:ext cx="293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1600"/>
              <a:buFont typeface="Sora"/>
              <a:buChar char="●"/>
            </a:pPr>
            <a:r>
              <a:rPr b="0" i="0" lang="en-US" sz="16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Create a predictions</a:t>
            </a:r>
            <a:endParaRPr b="0" i="0" sz="1600" u="none" cap="none" strike="noStrik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4e091f875_0_0"/>
          <p:cNvSpPr txBox="1"/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000"/>
              <a:t>Predictions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503994bb3_0_1"/>
          <p:cNvSpPr txBox="1"/>
          <p:nvPr>
            <p:ph type="title"/>
          </p:nvPr>
        </p:nvSpPr>
        <p:spPr>
          <a:xfrm>
            <a:off x="388943" y="365125"/>
            <a:ext cx="11510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>
                <a:solidFill>
                  <a:srgbClr val="113865"/>
                </a:solidFill>
              </a:rPr>
              <a:t>Predict</a:t>
            </a:r>
            <a:endParaRPr>
              <a:solidFill>
                <a:srgbClr val="113865"/>
              </a:solidFill>
            </a:endParaRPr>
          </a:p>
        </p:txBody>
      </p:sp>
      <p:sp>
        <p:nvSpPr>
          <p:cNvPr id="234" name="Google Shape;234;g25503994bb3_0_1"/>
          <p:cNvSpPr txBox="1"/>
          <p:nvPr/>
        </p:nvSpPr>
        <p:spPr>
          <a:xfrm>
            <a:off x="388950" y="1690825"/>
            <a:ext cx="11175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"/>
              <a:buChar char="●"/>
            </a:pPr>
            <a:r>
              <a:rPr lang="en-US" sz="2200">
                <a:solidFill>
                  <a:srgbClr val="113865"/>
                </a:solidFill>
                <a:latin typeface="Sora"/>
                <a:ea typeface="Sora"/>
                <a:cs typeface="Sora"/>
                <a:sym typeface="Sora"/>
              </a:rPr>
              <a:t>Given a model &amp; </a:t>
            </a:r>
            <a:r>
              <a:rPr b="1" lang="en-US" sz="2200">
                <a:solidFill>
                  <a:srgbClr val="113865"/>
                </a:solidFill>
                <a:latin typeface="Sora"/>
                <a:ea typeface="Sora"/>
                <a:cs typeface="Sora"/>
                <a:sym typeface="Sora"/>
              </a:rPr>
              <a:t>data to predict</a:t>
            </a:r>
            <a:r>
              <a:rPr lang="en-US" sz="2200">
                <a:solidFill>
                  <a:srgbClr val="113865"/>
                </a:solidFill>
                <a:latin typeface="Sora"/>
                <a:ea typeface="Sora"/>
                <a:cs typeface="Sora"/>
                <a:sym typeface="Sora"/>
              </a:rPr>
              <a:t>:</a:t>
            </a:r>
            <a:endParaRPr sz="2200">
              <a:solidFill>
                <a:srgbClr val="113865"/>
              </a:solidFill>
              <a:latin typeface="Sora"/>
              <a:ea typeface="Sora"/>
              <a:cs typeface="Sora"/>
              <a:sym typeface="Sora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"/>
              <a:buChar char="○"/>
            </a:pPr>
            <a:r>
              <a:rPr lang="en-US" sz="2200">
                <a:solidFill>
                  <a:srgbClr val="113865"/>
                </a:solidFill>
                <a:latin typeface="Sora"/>
                <a:ea typeface="Sora"/>
                <a:cs typeface="Sora"/>
                <a:sym typeface="Sora"/>
              </a:rPr>
              <a:t>Preprocess the data to predict</a:t>
            </a:r>
            <a:endParaRPr sz="2200">
              <a:solidFill>
                <a:srgbClr val="113865"/>
              </a:solidFill>
              <a:latin typeface="Sora"/>
              <a:ea typeface="Sora"/>
              <a:cs typeface="Sora"/>
              <a:sym typeface="Sora"/>
            </a:endParaRPr>
          </a:p>
          <a:p>
            <a: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"/>
              <a:buChar char="■"/>
            </a:pPr>
            <a:r>
              <a:rPr lang="en-US" sz="2200">
                <a:solidFill>
                  <a:srgbClr val="113865"/>
                </a:solidFill>
                <a:latin typeface="Sora"/>
                <a:ea typeface="Sora"/>
                <a:cs typeface="Sora"/>
                <a:sym typeface="Sora"/>
              </a:rPr>
              <a:t>Validate the columns</a:t>
            </a:r>
            <a:endParaRPr sz="2200">
              <a:solidFill>
                <a:srgbClr val="113865"/>
              </a:solidFill>
              <a:latin typeface="Sora"/>
              <a:ea typeface="Sora"/>
              <a:cs typeface="Sora"/>
              <a:sym typeface="Sora"/>
            </a:endParaRPr>
          </a:p>
          <a:p>
            <a: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"/>
              <a:buChar char="■"/>
            </a:pPr>
            <a:r>
              <a:rPr lang="en-US" sz="2200">
                <a:solidFill>
                  <a:srgbClr val="113865"/>
                </a:solidFill>
                <a:latin typeface="Sora"/>
                <a:ea typeface="Sora"/>
                <a:cs typeface="Sora"/>
                <a:sym typeface="Sora"/>
              </a:rPr>
              <a:t>Imputation</a:t>
            </a:r>
            <a:endParaRPr sz="2200">
              <a:solidFill>
                <a:srgbClr val="113865"/>
              </a:solidFill>
              <a:latin typeface="Sora"/>
              <a:ea typeface="Sora"/>
              <a:cs typeface="Sora"/>
              <a:sym typeface="Sora"/>
            </a:endParaRPr>
          </a:p>
          <a:p>
            <a: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"/>
              <a:buChar char="■"/>
            </a:pPr>
            <a:r>
              <a:rPr lang="en-US" sz="2200">
                <a:solidFill>
                  <a:srgbClr val="113865"/>
                </a:solidFill>
                <a:latin typeface="Sora"/>
                <a:ea typeface="Sora"/>
                <a:cs typeface="Sora"/>
                <a:sym typeface="Sora"/>
              </a:rPr>
              <a:t>Transformation</a:t>
            </a:r>
            <a:endParaRPr sz="2200">
              <a:solidFill>
                <a:srgbClr val="113865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13865"/>
              </a:solidFill>
              <a:latin typeface="Sora"/>
              <a:ea typeface="Sora"/>
              <a:cs typeface="Sora"/>
              <a:sym typeface="Sora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"/>
              <a:buChar char="○"/>
            </a:pPr>
            <a:r>
              <a:rPr lang="en-US" sz="2200">
                <a:solidFill>
                  <a:srgbClr val="113865"/>
                </a:solidFill>
                <a:latin typeface="Sora"/>
                <a:ea typeface="Sora"/>
                <a:cs typeface="Sora"/>
                <a:sym typeface="Sora"/>
              </a:rPr>
              <a:t>Predict using the model</a:t>
            </a:r>
            <a:endParaRPr sz="2200">
              <a:solidFill>
                <a:srgbClr val="113865"/>
              </a:solidFill>
              <a:latin typeface="Sora"/>
              <a:ea typeface="Sora"/>
              <a:cs typeface="Sora"/>
              <a:sym typeface="Sora"/>
            </a:endParaRPr>
          </a:p>
          <a:p>
            <a: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"/>
              <a:buChar char="■"/>
            </a:pPr>
            <a:r>
              <a:rPr lang="en-US" sz="2200">
                <a:solidFill>
                  <a:srgbClr val="113865"/>
                </a:solidFill>
                <a:latin typeface="Sora"/>
                <a:ea typeface="Sora"/>
                <a:cs typeface="Sora"/>
                <a:sym typeface="Sora"/>
              </a:rPr>
              <a:t>Predict probability</a:t>
            </a:r>
            <a:endParaRPr sz="2200">
              <a:solidFill>
                <a:srgbClr val="113865"/>
              </a:solidFill>
              <a:latin typeface="Sora"/>
              <a:ea typeface="Sora"/>
              <a:cs typeface="Sora"/>
              <a:sym typeface="Sora"/>
            </a:endParaRPr>
          </a:p>
          <a:p>
            <a: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"/>
              <a:buChar char="■"/>
            </a:pPr>
            <a:r>
              <a:rPr lang="en-US" sz="2200">
                <a:solidFill>
                  <a:srgbClr val="113865"/>
                </a:solidFill>
                <a:latin typeface="Sora"/>
                <a:ea typeface="Sora"/>
                <a:cs typeface="Sora"/>
                <a:sym typeface="Sora"/>
              </a:rPr>
              <a:t>Use the given threshold to predict the class</a:t>
            </a:r>
            <a:endParaRPr sz="2200">
              <a:solidFill>
                <a:srgbClr val="113865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509a4e809_0_0"/>
          <p:cNvSpPr txBox="1"/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000"/>
              <a:t>API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50562d0c0_0_0"/>
          <p:cNvSpPr txBox="1"/>
          <p:nvPr>
            <p:ph type="title"/>
          </p:nvPr>
        </p:nvSpPr>
        <p:spPr>
          <a:xfrm>
            <a:off x="388943" y="365125"/>
            <a:ext cx="11510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>
                <a:solidFill>
                  <a:srgbClr val="113865"/>
                </a:solidFill>
              </a:rPr>
              <a:t>What is API?</a:t>
            </a:r>
            <a:endParaRPr>
              <a:solidFill>
                <a:srgbClr val="113865"/>
              </a:solidFill>
            </a:endParaRPr>
          </a:p>
        </p:txBody>
      </p:sp>
      <p:sp>
        <p:nvSpPr>
          <p:cNvPr id="246" name="Google Shape;246;g2550562d0c0_0_0"/>
          <p:cNvSpPr txBox="1"/>
          <p:nvPr/>
        </p:nvSpPr>
        <p:spPr>
          <a:xfrm>
            <a:off x="388950" y="1690825"/>
            <a:ext cx="49281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"/>
              <a:buChar char="●"/>
            </a:pPr>
            <a:r>
              <a:rPr b="1" lang="en-US" sz="2200">
                <a:solidFill>
                  <a:srgbClr val="113865"/>
                </a:solidFill>
                <a:latin typeface="Sora"/>
                <a:ea typeface="Sora"/>
                <a:cs typeface="Sora"/>
                <a:sym typeface="Sora"/>
              </a:rPr>
              <a:t>What is it?</a:t>
            </a:r>
            <a:endParaRPr b="1" sz="2200">
              <a:solidFill>
                <a:srgbClr val="113865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13865"/>
                </a:solidFill>
                <a:latin typeface="Sora"/>
                <a:ea typeface="Sora"/>
                <a:cs typeface="Sora"/>
                <a:sym typeface="Sora"/>
              </a:rPr>
              <a:t>API (application programming interface), allows two applications to talk to each other.</a:t>
            </a:r>
            <a:endParaRPr sz="2200">
              <a:solidFill>
                <a:srgbClr val="113865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13865"/>
              </a:solidFill>
              <a:latin typeface="Sora"/>
              <a:ea typeface="Sora"/>
              <a:cs typeface="Sora"/>
              <a:sym typeface="Sora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"/>
              <a:buChar char="●"/>
            </a:pPr>
            <a:r>
              <a:rPr b="1" lang="en-US" sz="2200">
                <a:solidFill>
                  <a:srgbClr val="113865"/>
                </a:solidFill>
                <a:latin typeface="Sora"/>
                <a:ea typeface="Sora"/>
                <a:cs typeface="Sora"/>
                <a:sym typeface="Sora"/>
              </a:rPr>
              <a:t>Why we need it?</a:t>
            </a:r>
            <a:endParaRPr b="1" sz="2200">
              <a:solidFill>
                <a:srgbClr val="113865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13865"/>
                </a:solidFill>
                <a:latin typeface="Sora"/>
                <a:ea typeface="Sora"/>
                <a:cs typeface="Sora"/>
                <a:sym typeface="Sora"/>
              </a:rPr>
              <a:t>Usually on model serving so client can request easily with the server</a:t>
            </a:r>
            <a:endParaRPr sz="2200">
              <a:solidFill>
                <a:srgbClr val="113865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13865"/>
              </a:solidFill>
              <a:latin typeface="Sora"/>
              <a:ea typeface="Sora"/>
              <a:cs typeface="Sora"/>
              <a:sym typeface="Sor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"/>
              <a:buChar char="●"/>
            </a:pPr>
            <a:r>
              <a:rPr b="1" lang="en-US" sz="2200">
                <a:solidFill>
                  <a:srgbClr val="113865"/>
                </a:solidFill>
                <a:latin typeface="Sora"/>
                <a:ea typeface="Sora"/>
                <a:cs typeface="Sora"/>
                <a:sym typeface="Sora"/>
              </a:rPr>
              <a:t>Tools? </a:t>
            </a:r>
            <a:r>
              <a:rPr lang="en-US" sz="2200">
                <a:solidFill>
                  <a:srgbClr val="113865"/>
                </a:solidFill>
                <a:latin typeface="Sora"/>
                <a:ea typeface="Sora"/>
                <a:cs typeface="Sora"/>
                <a:sym typeface="Sora"/>
              </a:rPr>
              <a:t>FastAPI</a:t>
            </a:r>
            <a:endParaRPr sz="2200">
              <a:solidFill>
                <a:srgbClr val="113865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13865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247" name="Google Shape;247;g2550562d0c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075" y="1690825"/>
            <a:ext cx="6001051" cy="308387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2550562d0c0_0_0"/>
          <p:cNvSpPr txBox="1"/>
          <p:nvPr/>
        </p:nvSpPr>
        <p:spPr>
          <a:xfrm>
            <a:off x="8133325" y="4774700"/>
            <a:ext cx="357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sng" cap="none" strike="noStrike">
                <a:solidFill>
                  <a:schemeClr val="hlink"/>
                </a:solidFill>
                <a:latin typeface="Sora"/>
                <a:ea typeface="Sora"/>
                <a:cs typeface="Sora"/>
                <a:sym typeface="Sora"/>
                <a:hlinkClick r:id="rId4"/>
              </a:rPr>
              <a:t>image source</a:t>
            </a:r>
            <a:endParaRPr b="0" i="1" sz="1200" u="none" cap="none" strike="noStrik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50562d0c0_0_5"/>
          <p:cNvSpPr txBox="1"/>
          <p:nvPr>
            <p:ph type="title"/>
          </p:nvPr>
        </p:nvSpPr>
        <p:spPr>
          <a:xfrm>
            <a:off x="388943" y="365125"/>
            <a:ext cx="11510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>
                <a:solidFill>
                  <a:srgbClr val="113865"/>
                </a:solidFill>
              </a:rPr>
              <a:t>What you will see</a:t>
            </a:r>
            <a:endParaRPr>
              <a:solidFill>
                <a:srgbClr val="113865"/>
              </a:solidFill>
            </a:endParaRPr>
          </a:p>
        </p:txBody>
      </p:sp>
      <p:pic>
        <p:nvPicPr>
          <p:cNvPr id="254" name="Google Shape;254;g2550562d0c0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713" y="1690825"/>
            <a:ext cx="5390574" cy="406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509a4e809_0_8"/>
          <p:cNvSpPr txBox="1"/>
          <p:nvPr>
            <p:ph type="title"/>
          </p:nvPr>
        </p:nvSpPr>
        <p:spPr>
          <a:xfrm>
            <a:off x="388943" y="365125"/>
            <a:ext cx="11510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>
                <a:solidFill>
                  <a:srgbClr val="113865"/>
                </a:solidFill>
              </a:rPr>
              <a:t>What you will see</a:t>
            </a:r>
            <a:endParaRPr>
              <a:solidFill>
                <a:srgbClr val="113865"/>
              </a:solidFill>
            </a:endParaRPr>
          </a:p>
        </p:txBody>
      </p:sp>
      <p:pic>
        <p:nvPicPr>
          <p:cNvPr id="260" name="Google Shape;260;g25509a4e809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475" y="1690825"/>
            <a:ext cx="5707050" cy="451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2022-06-30T03:08:43Z</dcterms:created>
  <dc:creator>RIDO TRI PUTRA</dc:creator>
</cp:coreProperties>
</file>