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2" r:id="rId4"/>
    <p:sldId id="260" r:id="rId5"/>
    <p:sldId id="263" r:id="rId6"/>
    <p:sldId id="264" r:id="rId7"/>
    <p:sldId id="256" r:id="rId8"/>
    <p:sldId id="272" r:id="rId9"/>
    <p:sldId id="257" r:id="rId10"/>
    <p:sldId id="273" r:id="rId11"/>
    <p:sldId id="278" r:id="rId12"/>
    <p:sldId id="277" r:id="rId13"/>
    <p:sldId id="259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A0CD-DB82-4D76-ABF7-BBBA3078B72A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3905-8CAF-40CE-91DB-68B88D18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jpe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11" Type="http://schemas.openxmlformats.org/officeDocument/2006/relationships/image" Target="../media/image49.jpeg"/><Relationship Id="rId5" Type="http://schemas.openxmlformats.org/officeDocument/2006/relationships/image" Target="../media/image43.jpeg"/><Relationship Id="rId10" Type="http://schemas.openxmlformats.org/officeDocument/2006/relationships/image" Target="../media/image48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A875F3-48CA-4720-9609-6D0AAD85854E}"/>
              </a:ext>
            </a:extLst>
          </p:cNvPr>
          <p:cNvSpPr txBox="1"/>
          <p:nvPr/>
        </p:nvSpPr>
        <p:spPr>
          <a:xfrm>
            <a:off x="230658" y="6367849"/>
            <a:ext cx="999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20200123 Three outputs – masterplan display / specific building main façade display / numeric display</a:t>
            </a:r>
          </a:p>
        </p:txBody>
      </p:sp>
    </p:spTree>
    <p:extLst>
      <p:ext uri="{BB962C8B-B14F-4D97-AF65-F5344CB8AC3E}">
        <p14:creationId xmlns:p14="http://schemas.microsoft.com/office/powerpoint/2010/main" val="425319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7223E42-9450-4A8F-8B2A-E09899FE4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101"/>
          <a:stretch/>
        </p:blipFill>
        <p:spPr>
          <a:xfrm>
            <a:off x="280389" y="424538"/>
            <a:ext cx="11443420" cy="5060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4C0326-C7BA-4187-9808-C30F03085BC9}"/>
              </a:ext>
            </a:extLst>
          </p:cNvPr>
          <p:cNvSpPr/>
          <p:nvPr/>
        </p:nvSpPr>
        <p:spPr>
          <a:xfrm>
            <a:off x="0" y="6488668"/>
            <a:ext cx="2941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1 – translations only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A7AE81-FF51-47C4-9D3C-13AFBF5C8703}"/>
              </a:ext>
            </a:extLst>
          </p:cNvPr>
          <p:cNvGrpSpPr/>
          <p:nvPr/>
        </p:nvGrpSpPr>
        <p:grpSpPr>
          <a:xfrm>
            <a:off x="399015" y="474203"/>
            <a:ext cx="11689851" cy="5444496"/>
            <a:chOff x="1039501" y="1229469"/>
            <a:chExt cx="10394759" cy="4841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C6583-6EDB-43B8-B38D-0FCA4F571E19}"/>
                </a:ext>
              </a:extLst>
            </p:cNvPr>
            <p:cNvSpPr/>
            <p:nvPr/>
          </p:nvSpPr>
          <p:spPr>
            <a:xfrm>
              <a:off x="1039501" y="1229469"/>
              <a:ext cx="195134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Rule 1 moves L-shape down and right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2D9A1C-EDC3-4318-BC5A-F557EC5BB055}"/>
                </a:ext>
              </a:extLst>
            </p:cNvPr>
            <p:cNvSpPr/>
            <p:nvPr/>
          </p:nvSpPr>
          <p:spPr>
            <a:xfrm>
              <a:off x="1039501" y="2175850"/>
              <a:ext cx="172963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Rule 2 moves square up and 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88EA0A-4D3F-4FB3-819A-CC7BD4BBEAA8}"/>
                </a:ext>
              </a:extLst>
            </p:cNvPr>
            <p:cNvCxnSpPr>
              <a:cxnSpLocks/>
            </p:cNvCxnSpPr>
            <p:nvPr/>
          </p:nvCxnSpPr>
          <p:spPr>
            <a:xfrm>
              <a:off x="1875456" y="1864914"/>
              <a:ext cx="113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E9D64B-1069-4226-897F-67A0191EC7EC}"/>
                </a:ext>
              </a:extLst>
            </p:cNvPr>
            <p:cNvSpPr/>
            <p:nvPr/>
          </p:nvSpPr>
          <p:spPr>
            <a:xfrm>
              <a:off x="2800456" y="1925701"/>
              <a:ext cx="265795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1a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F02032-325E-44B8-907B-18FDABA372F5}"/>
                </a:ext>
              </a:extLst>
            </p:cNvPr>
            <p:cNvSpPr/>
            <p:nvPr/>
          </p:nvSpPr>
          <p:spPr>
            <a:xfrm>
              <a:off x="2800456" y="2829487"/>
              <a:ext cx="265795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1b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8A5EA9-E271-4E26-894A-FBD280C78C55}"/>
                </a:ext>
              </a:extLst>
            </p:cNvPr>
            <p:cNvSpPr/>
            <p:nvPr/>
          </p:nvSpPr>
          <p:spPr>
            <a:xfrm>
              <a:off x="2800456" y="3612957"/>
              <a:ext cx="265795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1c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D3AD2-EAE6-4680-9271-0CC77C556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89404" y="2548008"/>
              <a:ext cx="177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294414-15A9-4984-B0BC-F6DEDC77AFE7}"/>
                </a:ext>
              </a:extLst>
            </p:cNvPr>
            <p:cNvSpPr/>
            <p:nvPr/>
          </p:nvSpPr>
          <p:spPr>
            <a:xfrm>
              <a:off x="2800456" y="4509926"/>
              <a:ext cx="265795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1d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77ECA0-0169-4B98-8AA6-62630D8407A2}"/>
                </a:ext>
              </a:extLst>
            </p:cNvPr>
            <p:cNvSpPr/>
            <p:nvPr/>
          </p:nvSpPr>
          <p:spPr>
            <a:xfrm>
              <a:off x="2800456" y="5340316"/>
              <a:ext cx="265795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1e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D3C41C-88CB-4536-A334-A229B7DD20A6}"/>
                </a:ext>
              </a:extLst>
            </p:cNvPr>
            <p:cNvSpPr txBox="1"/>
            <p:nvPr/>
          </p:nvSpPr>
          <p:spPr>
            <a:xfrm>
              <a:off x="10173872" y="5809171"/>
              <a:ext cx="1260388" cy="23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Building outlines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12456C-091B-4AAA-907F-86E85E59752E}"/>
                </a:ext>
              </a:extLst>
            </p:cNvPr>
            <p:cNvSpPr txBox="1"/>
            <p:nvPr/>
          </p:nvSpPr>
          <p:spPr>
            <a:xfrm>
              <a:off x="1607758" y="5809171"/>
              <a:ext cx="593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Rules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52FF04-437E-457D-91A0-C0D5ACCB7972}"/>
                </a:ext>
              </a:extLst>
            </p:cNvPr>
            <p:cNvSpPr txBox="1"/>
            <p:nvPr/>
          </p:nvSpPr>
          <p:spPr>
            <a:xfrm>
              <a:off x="5349035" y="5809171"/>
              <a:ext cx="251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5 tests of different transformations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BC2ED-56C5-40F1-A687-712570830C53}"/>
                </a:ext>
              </a:extLst>
            </p:cNvPr>
            <p:cNvSpPr/>
            <p:nvPr/>
          </p:nvSpPr>
          <p:spPr>
            <a:xfrm>
              <a:off x="1101013" y="5565846"/>
              <a:ext cx="1668128" cy="205274"/>
            </a:xfrm>
            <a:custGeom>
              <a:avLst/>
              <a:gdLst>
                <a:gd name="connsiteX0" fmla="*/ 0 w 1772817"/>
                <a:gd name="connsiteY0" fmla="*/ 9331 h 205274"/>
                <a:gd name="connsiteX1" fmla="*/ 0 w 1772817"/>
                <a:gd name="connsiteY1" fmla="*/ 205274 h 205274"/>
                <a:gd name="connsiteX2" fmla="*/ 1772817 w 1772817"/>
                <a:gd name="connsiteY2" fmla="*/ 205274 h 205274"/>
                <a:gd name="connsiteX3" fmla="*/ 1772817 w 1772817"/>
                <a:gd name="connsiteY3" fmla="*/ 0 h 20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17" h="205274">
                  <a:moveTo>
                    <a:pt x="0" y="9331"/>
                  </a:moveTo>
                  <a:lnTo>
                    <a:pt x="0" y="205274"/>
                  </a:lnTo>
                  <a:lnTo>
                    <a:pt x="1772817" y="205274"/>
                  </a:lnTo>
                  <a:lnTo>
                    <a:pt x="177281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720B31-AACF-486D-9D81-A9BDD89CF60D}"/>
                </a:ext>
              </a:extLst>
            </p:cNvPr>
            <p:cNvSpPr/>
            <p:nvPr/>
          </p:nvSpPr>
          <p:spPr>
            <a:xfrm>
              <a:off x="2918113" y="5565846"/>
              <a:ext cx="7374383" cy="205274"/>
            </a:xfrm>
            <a:custGeom>
              <a:avLst/>
              <a:gdLst>
                <a:gd name="connsiteX0" fmla="*/ 0 w 1772817"/>
                <a:gd name="connsiteY0" fmla="*/ 9331 h 205274"/>
                <a:gd name="connsiteX1" fmla="*/ 0 w 1772817"/>
                <a:gd name="connsiteY1" fmla="*/ 205274 h 205274"/>
                <a:gd name="connsiteX2" fmla="*/ 1772817 w 1772817"/>
                <a:gd name="connsiteY2" fmla="*/ 205274 h 205274"/>
                <a:gd name="connsiteX3" fmla="*/ 1772817 w 1772817"/>
                <a:gd name="connsiteY3" fmla="*/ 0 h 20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17" h="205274">
                  <a:moveTo>
                    <a:pt x="0" y="9331"/>
                  </a:moveTo>
                  <a:lnTo>
                    <a:pt x="0" y="205274"/>
                  </a:lnTo>
                  <a:lnTo>
                    <a:pt x="1772817" y="205274"/>
                  </a:lnTo>
                  <a:lnTo>
                    <a:pt x="177281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23A774-55D9-44E6-83BD-FD5CC6B93464}"/>
                </a:ext>
              </a:extLst>
            </p:cNvPr>
            <p:cNvSpPr/>
            <p:nvPr/>
          </p:nvSpPr>
          <p:spPr>
            <a:xfrm>
              <a:off x="10424003" y="5565846"/>
              <a:ext cx="760130" cy="205274"/>
            </a:xfrm>
            <a:custGeom>
              <a:avLst/>
              <a:gdLst>
                <a:gd name="connsiteX0" fmla="*/ 0 w 1772817"/>
                <a:gd name="connsiteY0" fmla="*/ 9331 h 205274"/>
                <a:gd name="connsiteX1" fmla="*/ 0 w 1772817"/>
                <a:gd name="connsiteY1" fmla="*/ 205274 h 205274"/>
                <a:gd name="connsiteX2" fmla="*/ 1772817 w 1772817"/>
                <a:gd name="connsiteY2" fmla="*/ 205274 h 205274"/>
                <a:gd name="connsiteX3" fmla="*/ 1772817 w 1772817"/>
                <a:gd name="connsiteY3" fmla="*/ 0 h 20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17" h="205274">
                  <a:moveTo>
                    <a:pt x="0" y="9331"/>
                  </a:moveTo>
                  <a:lnTo>
                    <a:pt x="0" y="205274"/>
                  </a:lnTo>
                  <a:lnTo>
                    <a:pt x="1772817" y="205274"/>
                  </a:lnTo>
                  <a:lnTo>
                    <a:pt x="177281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74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" y="1262744"/>
            <a:ext cx="2396440" cy="1694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166" y="1262744"/>
            <a:ext cx="2396440" cy="1694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089" y="1262744"/>
            <a:ext cx="2396440" cy="1694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394" y="1262745"/>
            <a:ext cx="2396440" cy="169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5318" y="1262745"/>
            <a:ext cx="2396440" cy="1694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" y="2957646"/>
            <a:ext cx="2437909" cy="1724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646" y="2957646"/>
            <a:ext cx="2437909" cy="1724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046" y="2957646"/>
            <a:ext cx="2437909" cy="17242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446" y="2957646"/>
            <a:ext cx="2437909" cy="1724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3846" y="2957646"/>
            <a:ext cx="2437909" cy="17242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2 – Daylight analysis - </a:t>
            </a:r>
            <a:r>
              <a:rPr lang="en-US" dirty="0" err="1"/>
              <a:t>masterplanning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8000" y="4858363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Option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4801" y="4858363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Option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4858363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Option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8401" y="4858363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Option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0738" y="4858363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Option 4</a:t>
            </a:r>
          </a:p>
        </p:txBody>
      </p:sp>
    </p:spTree>
    <p:extLst>
      <p:ext uri="{BB962C8B-B14F-4D97-AF65-F5344CB8AC3E}">
        <p14:creationId xmlns:p14="http://schemas.microsoft.com/office/powerpoint/2010/main" val="162627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4C0326-C7BA-4187-9808-C30F03085BC9}"/>
              </a:ext>
            </a:extLst>
          </p:cNvPr>
          <p:cNvSpPr/>
          <p:nvPr/>
        </p:nvSpPr>
        <p:spPr>
          <a:xfrm>
            <a:off x="0" y="6488668"/>
            <a:ext cx="2941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2 – translation, mirror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A7AE81-FF51-47C4-9D3C-13AFBF5C8703}"/>
              </a:ext>
            </a:extLst>
          </p:cNvPr>
          <p:cNvGrpSpPr/>
          <p:nvPr/>
        </p:nvGrpSpPr>
        <p:grpSpPr>
          <a:xfrm>
            <a:off x="363797" y="410547"/>
            <a:ext cx="11632836" cy="5508152"/>
            <a:chOff x="1008185" y="1172865"/>
            <a:chExt cx="10344060" cy="489791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07ED39-1A1C-4172-A651-7EBED0147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185" y="1172865"/>
              <a:ext cx="10175630" cy="45122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C6583-6EDB-43B8-B38D-0FCA4F571E19}"/>
                </a:ext>
              </a:extLst>
            </p:cNvPr>
            <p:cNvSpPr/>
            <p:nvPr/>
          </p:nvSpPr>
          <p:spPr>
            <a:xfrm>
              <a:off x="1039501" y="1229469"/>
              <a:ext cx="195134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Rule 1 duplicates a square down and right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2D9A1C-EDC3-4318-BC5A-F557EC5BB055}"/>
                </a:ext>
              </a:extLst>
            </p:cNvPr>
            <p:cNvSpPr/>
            <p:nvPr/>
          </p:nvSpPr>
          <p:spPr>
            <a:xfrm>
              <a:off x="1039501" y="2175850"/>
              <a:ext cx="172963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Rule 2 mirrors the L-shape vertically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88EA0A-4D3F-4FB3-819A-CC7BD4BBEAA8}"/>
                </a:ext>
              </a:extLst>
            </p:cNvPr>
            <p:cNvCxnSpPr>
              <a:cxnSpLocks/>
            </p:cNvCxnSpPr>
            <p:nvPr/>
          </p:nvCxnSpPr>
          <p:spPr>
            <a:xfrm>
              <a:off x="1921669" y="1699754"/>
              <a:ext cx="177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E9D64B-1069-4226-897F-67A0191EC7EC}"/>
                </a:ext>
              </a:extLst>
            </p:cNvPr>
            <p:cNvSpPr/>
            <p:nvPr/>
          </p:nvSpPr>
          <p:spPr>
            <a:xfrm>
              <a:off x="2800456" y="1925701"/>
              <a:ext cx="265795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2a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F02032-325E-44B8-907B-18FDABA372F5}"/>
                </a:ext>
              </a:extLst>
            </p:cNvPr>
            <p:cNvSpPr/>
            <p:nvPr/>
          </p:nvSpPr>
          <p:spPr>
            <a:xfrm>
              <a:off x="2800456" y="2760232"/>
              <a:ext cx="265795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2b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8A5EA9-E271-4E26-894A-FBD280C78C55}"/>
                </a:ext>
              </a:extLst>
            </p:cNvPr>
            <p:cNvSpPr/>
            <p:nvPr/>
          </p:nvSpPr>
          <p:spPr>
            <a:xfrm>
              <a:off x="2800456" y="3612957"/>
              <a:ext cx="265795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2c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D3AD2-EAE6-4680-9271-0CC77C556BAB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2552242"/>
              <a:ext cx="177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294414-15A9-4984-B0BC-F6DEDC77AFE7}"/>
                </a:ext>
              </a:extLst>
            </p:cNvPr>
            <p:cNvSpPr/>
            <p:nvPr/>
          </p:nvSpPr>
          <p:spPr>
            <a:xfrm>
              <a:off x="2800456" y="4453374"/>
              <a:ext cx="265795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2d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77ECA0-0169-4B98-8AA6-62630D8407A2}"/>
                </a:ext>
              </a:extLst>
            </p:cNvPr>
            <p:cNvSpPr/>
            <p:nvPr/>
          </p:nvSpPr>
          <p:spPr>
            <a:xfrm>
              <a:off x="2800456" y="5306099"/>
              <a:ext cx="2657959" cy="191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Test 2e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D3C41C-88CB-4536-A334-A229B7DD20A6}"/>
                </a:ext>
              </a:extLst>
            </p:cNvPr>
            <p:cNvSpPr txBox="1"/>
            <p:nvPr/>
          </p:nvSpPr>
          <p:spPr>
            <a:xfrm>
              <a:off x="10091857" y="5809171"/>
              <a:ext cx="1260388" cy="23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Building outlines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12456C-091B-4AAA-907F-86E85E59752E}"/>
                </a:ext>
              </a:extLst>
            </p:cNvPr>
            <p:cNvSpPr txBox="1"/>
            <p:nvPr/>
          </p:nvSpPr>
          <p:spPr>
            <a:xfrm>
              <a:off x="1607758" y="5809171"/>
              <a:ext cx="593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Rules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52FF04-437E-457D-91A0-C0D5ACCB7972}"/>
                </a:ext>
              </a:extLst>
            </p:cNvPr>
            <p:cNvSpPr txBox="1"/>
            <p:nvPr/>
          </p:nvSpPr>
          <p:spPr>
            <a:xfrm>
              <a:off x="5214554" y="5809171"/>
              <a:ext cx="251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5 tests of different transformations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BC2ED-56C5-40F1-A687-712570830C53}"/>
                </a:ext>
              </a:extLst>
            </p:cNvPr>
            <p:cNvSpPr/>
            <p:nvPr/>
          </p:nvSpPr>
          <p:spPr>
            <a:xfrm>
              <a:off x="1101013" y="5565846"/>
              <a:ext cx="1668128" cy="205274"/>
            </a:xfrm>
            <a:custGeom>
              <a:avLst/>
              <a:gdLst>
                <a:gd name="connsiteX0" fmla="*/ 0 w 1772817"/>
                <a:gd name="connsiteY0" fmla="*/ 9331 h 205274"/>
                <a:gd name="connsiteX1" fmla="*/ 0 w 1772817"/>
                <a:gd name="connsiteY1" fmla="*/ 205274 h 205274"/>
                <a:gd name="connsiteX2" fmla="*/ 1772817 w 1772817"/>
                <a:gd name="connsiteY2" fmla="*/ 205274 h 205274"/>
                <a:gd name="connsiteX3" fmla="*/ 1772817 w 1772817"/>
                <a:gd name="connsiteY3" fmla="*/ 0 h 20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17" h="205274">
                  <a:moveTo>
                    <a:pt x="0" y="9331"/>
                  </a:moveTo>
                  <a:lnTo>
                    <a:pt x="0" y="205274"/>
                  </a:lnTo>
                  <a:lnTo>
                    <a:pt x="1772817" y="205274"/>
                  </a:lnTo>
                  <a:lnTo>
                    <a:pt x="177281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720B31-AACF-486D-9D81-A9BDD89CF60D}"/>
                </a:ext>
              </a:extLst>
            </p:cNvPr>
            <p:cNvSpPr/>
            <p:nvPr/>
          </p:nvSpPr>
          <p:spPr>
            <a:xfrm>
              <a:off x="2918113" y="5565846"/>
              <a:ext cx="7030750" cy="205274"/>
            </a:xfrm>
            <a:custGeom>
              <a:avLst/>
              <a:gdLst>
                <a:gd name="connsiteX0" fmla="*/ 0 w 1772817"/>
                <a:gd name="connsiteY0" fmla="*/ 9331 h 205274"/>
                <a:gd name="connsiteX1" fmla="*/ 0 w 1772817"/>
                <a:gd name="connsiteY1" fmla="*/ 205274 h 205274"/>
                <a:gd name="connsiteX2" fmla="*/ 1772817 w 1772817"/>
                <a:gd name="connsiteY2" fmla="*/ 205274 h 205274"/>
                <a:gd name="connsiteX3" fmla="*/ 1772817 w 1772817"/>
                <a:gd name="connsiteY3" fmla="*/ 0 h 20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17" h="205274">
                  <a:moveTo>
                    <a:pt x="0" y="9331"/>
                  </a:moveTo>
                  <a:lnTo>
                    <a:pt x="0" y="205274"/>
                  </a:lnTo>
                  <a:lnTo>
                    <a:pt x="1772817" y="205274"/>
                  </a:lnTo>
                  <a:lnTo>
                    <a:pt x="177281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23A774-55D9-44E6-83BD-FD5CC6B93464}"/>
                </a:ext>
              </a:extLst>
            </p:cNvPr>
            <p:cNvSpPr/>
            <p:nvPr/>
          </p:nvSpPr>
          <p:spPr>
            <a:xfrm>
              <a:off x="10196513" y="5565846"/>
              <a:ext cx="1080130" cy="205274"/>
            </a:xfrm>
            <a:custGeom>
              <a:avLst/>
              <a:gdLst>
                <a:gd name="connsiteX0" fmla="*/ 0 w 1772817"/>
                <a:gd name="connsiteY0" fmla="*/ 9331 h 205274"/>
                <a:gd name="connsiteX1" fmla="*/ 0 w 1772817"/>
                <a:gd name="connsiteY1" fmla="*/ 205274 h 205274"/>
                <a:gd name="connsiteX2" fmla="*/ 1772817 w 1772817"/>
                <a:gd name="connsiteY2" fmla="*/ 205274 h 205274"/>
                <a:gd name="connsiteX3" fmla="*/ 1772817 w 1772817"/>
                <a:gd name="connsiteY3" fmla="*/ 0 h 20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17" h="205274">
                  <a:moveTo>
                    <a:pt x="0" y="9331"/>
                  </a:moveTo>
                  <a:lnTo>
                    <a:pt x="0" y="205274"/>
                  </a:lnTo>
                  <a:lnTo>
                    <a:pt x="1772817" y="205274"/>
                  </a:lnTo>
                  <a:lnTo>
                    <a:pt x="177281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17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744"/>
            <a:ext cx="2396924" cy="1694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4" y="1262744"/>
            <a:ext cx="2396924" cy="1694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47" y="1262744"/>
            <a:ext cx="2396924" cy="1694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52" y="1262745"/>
            <a:ext cx="2396925" cy="169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76" y="1262745"/>
            <a:ext cx="2396924" cy="1694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57646"/>
            <a:ext cx="2438400" cy="1724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957646"/>
            <a:ext cx="2438400" cy="1724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2957646"/>
            <a:ext cx="2438400" cy="17242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2957646"/>
            <a:ext cx="2438400" cy="1724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1" y="2957646"/>
            <a:ext cx="2438400" cy="17242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2 – Daylight analysis - </a:t>
            </a:r>
            <a:r>
              <a:rPr lang="en-US" dirty="0" err="1"/>
              <a:t>masterplanning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8000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4801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8401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0738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4</a:t>
            </a:r>
          </a:p>
        </p:txBody>
      </p:sp>
    </p:spTree>
    <p:extLst>
      <p:ext uri="{BB962C8B-B14F-4D97-AF65-F5344CB8AC3E}">
        <p14:creationId xmlns:p14="http://schemas.microsoft.com/office/powerpoint/2010/main" val="2962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ACC72-5F85-4AE5-9C20-A1112870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69" y="444681"/>
            <a:ext cx="8619207" cy="48729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4C0326-C7BA-4187-9808-C30F03085BC9}"/>
              </a:ext>
            </a:extLst>
          </p:cNvPr>
          <p:cNvSpPr/>
          <p:nvPr/>
        </p:nvSpPr>
        <p:spPr>
          <a:xfrm>
            <a:off x="-1" y="6488668"/>
            <a:ext cx="3857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3 – translation, scale and rotation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C6583-6EDB-43B8-B38D-0FCA4F571E19}"/>
              </a:ext>
            </a:extLst>
          </p:cNvPr>
          <p:cNvSpPr/>
          <p:nvPr/>
        </p:nvSpPr>
        <p:spPr>
          <a:xfrm>
            <a:off x="468191" y="455153"/>
            <a:ext cx="21944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Rule 1 moves a square diagonally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D9A1C-EDC3-4318-BC5A-F557EC5BB055}"/>
              </a:ext>
            </a:extLst>
          </p:cNvPr>
          <p:cNvSpPr/>
          <p:nvPr/>
        </p:nvSpPr>
        <p:spPr>
          <a:xfrm>
            <a:off x="468191" y="1519445"/>
            <a:ext cx="19451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Rule 2 rotates a square 45 degrees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88EA0A-4D3F-4FB3-819A-CC7BD4BBEAA8}"/>
              </a:ext>
            </a:extLst>
          </p:cNvPr>
          <p:cNvCxnSpPr>
            <a:cxnSpLocks/>
          </p:cNvCxnSpPr>
          <p:nvPr/>
        </p:nvCxnSpPr>
        <p:spPr>
          <a:xfrm>
            <a:off x="1391093" y="1003082"/>
            <a:ext cx="199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9D64B-1069-4226-897F-67A0191EC7EC}"/>
              </a:ext>
            </a:extLst>
          </p:cNvPr>
          <p:cNvSpPr/>
          <p:nvPr/>
        </p:nvSpPr>
        <p:spPr>
          <a:xfrm>
            <a:off x="2379369" y="1257180"/>
            <a:ext cx="2989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Test 3a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F02032-325E-44B8-907B-18FDABA372F5}"/>
              </a:ext>
            </a:extLst>
          </p:cNvPr>
          <p:cNvSpPr/>
          <p:nvPr/>
        </p:nvSpPr>
        <p:spPr>
          <a:xfrm>
            <a:off x="2379369" y="2195686"/>
            <a:ext cx="2989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Test 3b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8A5EA9-E271-4E26-894A-FBD280C78C55}"/>
              </a:ext>
            </a:extLst>
          </p:cNvPr>
          <p:cNvSpPr/>
          <p:nvPr/>
        </p:nvSpPr>
        <p:spPr>
          <a:xfrm>
            <a:off x="2379369" y="3154652"/>
            <a:ext cx="2989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Test 3c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D3AD2-EAE6-4680-9271-0CC77C556BAB}"/>
              </a:ext>
            </a:extLst>
          </p:cNvPr>
          <p:cNvCxnSpPr>
            <a:cxnSpLocks/>
          </p:cNvCxnSpPr>
          <p:nvPr/>
        </p:nvCxnSpPr>
        <p:spPr>
          <a:xfrm>
            <a:off x="1200959" y="1961782"/>
            <a:ext cx="199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94414-15A9-4984-B0BC-F6DEDC77AFE7}"/>
              </a:ext>
            </a:extLst>
          </p:cNvPr>
          <p:cNvSpPr/>
          <p:nvPr/>
        </p:nvSpPr>
        <p:spPr>
          <a:xfrm>
            <a:off x="2379369" y="4099778"/>
            <a:ext cx="2989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Test 3d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77ECA0-0169-4B98-8AA6-62630D8407A2}"/>
              </a:ext>
            </a:extLst>
          </p:cNvPr>
          <p:cNvSpPr/>
          <p:nvPr/>
        </p:nvSpPr>
        <p:spPr>
          <a:xfrm>
            <a:off x="2379369" y="5058745"/>
            <a:ext cx="29891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Test 3e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D3C41C-88CB-4536-A334-A229B7DD20A6}"/>
              </a:ext>
            </a:extLst>
          </p:cNvPr>
          <p:cNvSpPr txBox="1"/>
          <p:nvPr/>
        </p:nvSpPr>
        <p:spPr>
          <a:xfrm>
            <a:off x="7791450" y="5624495"/>
            <a:ext cx="1417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Building outlines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2456C-091B-4AAA-907F-86E85E59752E}"/>
              </a:ext>
            </a:extLst>
          </p:cNvPr>
          <p:cNvSpPr txBox="1"/>
          <p:nvPr/>
        </p:nvSpPr>
        <p:spPr>
          <a:xfrm>
            <a:off x="1038071" y="5624495"/>
            <a:ext cx="667022" cy="294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Rules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52FF04-437E-457D-91A0-C0D5ACCB7972}"/>
              </a:ext>
            </a:extLst>
          </p:cNvPr>
          <p:cNvSpPr txBox="1"/>
          <p:nvPr/>
        </p:nvSpPr>
        <p:spPr>
          <a:xfrm>
            <a:off x="3313483" y="5624495"/>
            <a:ext cx="2825577" cy="294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 tests of different transformations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3DBC2ED-56C5-40F1-A687-712570830C53}"/>
              </a:ext>
            </a:extLst>
          </p:cNvPr>
          <p:cNvSpPr/>
          <p:nvPr/>
        </p:nvSpPr>
        <p:spPr>
          <a:xfrm>
            <a:off x="468191" y="5350854"/>
            <a:ext cx="1875962" cy="230849"/>
          </a:xfrm>
          <a:custGeom>
            <a:avLst/>
            <a:gdLst>
              <a:gd name="connsiteX0" fmla="*/ 0 w 1772817"/>
              <a:gd name="connsiteY0" fmla="*/ 9331 h 205274"/>
              <a:gd name="connsiteX1" fmla="*/ 0 w 1772817"/>
              <a:gd name="connsiteY1" fmla="*/ 205274 h 205274"/>
              <a:gd name="connsiteX2" fmla="*/ 1772817 w 1772817"/>
              <a:gd name="connsiteY2" fmla="*/ 205274 h 205274"/>
              <a:gd name="connsiteX3" fmla="*/ 1772817 w 1772817"/>
              <a:gd name="connsiteY3" fmla="*/ 0 h 20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817" h="205274">
                <a:moveTo>
                  <a:pt x="0" y="9331"/>
                </a:moveTo>
                <a:lnTo>
                  <a:pt x="0" y="205274"/>
                </a:lnTo>
                <a:lnTo>
                  <a:pt x="1772817" y="205274"/>
                </a:lnTo>
                <a:lnTo>
                  <a:pt x="177281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720B31-AACF-486D-9D81-A9BDD89CF60D}"/>
              </a:ext>
            </a:extLst>
          </p:cNvPr>
          <p:cNvSpPr/>
          <p:nvPr/>
        </p:nvSpPr>
        <p:spPr>
          <a:xfrm>
            <a:off x="2511685" y="5350854"/>
            <a:ext cx="5279765" cy="230849"/>
          </a:xfrm>
          <a:custGeom>
            <a:avLst/>
            <a:gdLst>
              <a:gd name="connsiteX0" fmla="*/ 0 w 1772817"/>
              <a:gd name="connsiteY0" fmla="*/ 9331 h 205274"/>
              <a:gd name="connsiteX1" fmla="*/ 0 w 1772817"/>
              <a:gd name="connsiteY1" fmla="*/ 205274 h 205274"/>
              <a:gd name="connsiteX2" fmla="*/ 1772817 w 1772817"/>
              <a:gd name="connsiteY2" fmla="*/ 205274 h 205274"/>
              <a:gd name="connsiteX3" fmla="*/ 1772817 w 1772817"/>
              <a:gd name="connsiteY3" fmla="*/ 0 h 20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817" h="205274">
                <a:moveTo>
                  <a:pt x="0" y="9331"/>
                </a:moveTo>
                <a:lnTo>
                  <a:pt x="0" y="205274"/>
                </a:lnTo>
                <a:lnTo>
                  <a:pt x="1772817" y="205274"/>
                </a:lnTo>
                <a:lnTo>
                  <a:pt x="177281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23A774-55D9-44E6-83BD-FD5CC6B93464}"/>
              </a:ext>
            </a:extLst>
          </p:cNvPr>
          <p:cNvSpPr/>
          <p:nvPr/>
        </p:nvSpPr>
        <p:spPr>
          <a:xfrm>
            <a:off x="7909145" y="5350854"/>
            <a:ext cx="1214704" cy="230849"/>
          </a:xfrm>
          <a:custGeom>
            <a:avLst/>
            <a:gdLst>
              <a:gd name="connsiteX0" fmla="*/ 0 w 1772817"/>
              <a:gd name="connsiteY0" fmla="*/ 9331 h 205274"/>
              <a:gd name="connsiteX1" fmla="*/ 0 w 1772817"/>
              <a:gd name="connsiteY1" fmla="*/ 205274 h 205274"/>
              <a:gd name="connsiteX2" fmla="*/ 1772817 w 1772817"/>
              <a:gd name="connsiteY2" fmla="*/ 205274 h 205274"/>
              <a:gd name="connsiteX3" fmla="*/ 1772817 w 1772817"/>
              <a:gd name="connsiteY3" fmla="*/ 0 h 20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817" h="205274">
                <a:moveTo>
                  <a:pt x="0" y="9331"/>
                </a:moveTo>
                <a:lnTo>
                  <a:pt x="0" y="205274"/>
                </a:lnTo>
                <a:lnTo>
                  <a:pt x="1772817" y="205274"/>
                </a:lnTo>
                <a:lnTo>
                  <a:pt x="177281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C6AA4-1B67-469B-ACE0-9A4BFE5B8085}"/>
              </a:ext>
            </a:extLst>
          </p:cNvPr>
          <p:cNvSpPr/>
          <p:nvPr/>
        </p:nvSpPr>
        <p:spPr>
          <a:xfrm>
            <a:off x="468191" y="2579163"/>
            <a:ext cx="1945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Rule 3 rotates a square 45 degrees and scale up by sqrt2</a:t>
            </a:r>
          </a:p>
        </p:txBody>
      </p:sp>
    </p:spTree>
    <p:extLst>
      <p:ext uri="{BB962C8B-B14F-4D97-AF65-F5344CB8AC3E}">
        <p14:creationId xmlns:p14="http://schemas.microsoft.com/office/powerpoint/2010/main" val="267981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" y="1262744"/>
            <a:ext cx="2396440" cy="1694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166" y="1262744"/>
            <a:ext cx="2396440" cy="1694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089" y="1262744"/>
            <a:ext cx="2396440" cy="1694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394" y="1262745"/>
            <a:ext cx="2396440" cy="169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5318" y="1262745"/>
            <a:ext cx="2396440" cy="1694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" y="2957646"/>
            <a:ext cx="2437909" cy="1724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646" y="2957646"/>
            <a:ext cx="2437909" cy="1724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046" y="2957646"/>
            <a:ext cx="2437909" cy="17242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446" y="2957646"/>
            <a:ext cx="2437909" cy="1724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3846" y="2957646"/>
            <a:ext cx="2437909" cy="17242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3 – Daylight analysis - </a:t>
            </a:r>
            <a:r>
              <a:rPr lang="en-US" dirty="0" err="1"/>
              <a:t>masterplanning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8000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4801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8401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80738" y="48583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4</a:t>
            </a:r>
          </a:p>
        </p:txBody>
      </p:sp>
    </p:spTree>
    <p:extLst>
      <p:ext uri="{BB962C8B-B14F-4D97-AF65-F5344CB8AC3E}">
        <p14:creationId xmlns:p14="http://schemas.microsoft.com/office/powerpoint/2010/main" val="29474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06067"/>
            <a:ext cx="12192000" cy="6317416"/>
            <a:chOff x="7687076" y="3075218"/>
            <a:chExt cx="3416465" cy="17702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84" r="13784"/>
            <a:stretch/>
          </p:blipFill>
          <p:spPr>
            <a:xfrm>
              <a:off x="7687076" y="3075218"/>
              <a:ext cx="1736127" cy="169490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45" r="12182"/>
            <a:stretch/>
          </p:blipFill>
          <p:spPr>
            <a:xfrm>
              <a:off x="9460697" y="3121265"/>
              <a:ext cx="1642844" cy="172423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Daylight analysis - </a:t>
            </a:r>
            <a:r>
              <a:rPr lang="en-US" dirty="0" err="1"/>
              <a:t>masterplanning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13516" y="5322820"/>
            <a:ext cx="21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façade (S,W)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76416" y="5322820"/>
            <a:ext cx="21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 façade (E,N)</a:t>
            </a:r>
          </a:p>
        </p:txBody>
      </p:sp>
    </p:spTree>
    <p:extLst>
      <p:ext uri="{BB962C8B-B14F-4D97-AF65-F5344CB8AC3E}">
        <p14:creationId xmlns:p14="http://schemas.microsoft.com/office/powerpoint/2010/main" val="66231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output from analysis (1): analysis mesh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0C9D17-F226-46EB-AB55-61F9837C7574}"/>
              </a:ext>
            </a:extLst>
          </p:cNvPr>
          <p:cNvGrpSpPr/>
          <p:nvPr/>
        </p:nvGrpSpPr>
        <p:grpSpPr>
          <a:xfrm>
            <a:off x="3533776" y="1043066"/>
            <a:ext cx="8477250" cy="4566399"/>
            <a:chOff x="0" y="106067"/>
            <a:chExt cx="12011025" cy="64699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34" t="28220" r="14930" b="14875"/>
            <a:stretch/>
          </p:blipFill>
          <p:spPr>
            <a:xfrm>
              <a:off x="6924675" y="539721"/>
              <a:ext cx="5086350" cy="563247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84" r="13784"/>
            <a:stretch/>
          </p:blipFill>
          <p:spPr>
            <a:xfrm>
              <a:off x="0" y="106067"/>
              <a:ext cx="6195544" cy="604842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013517" y="6052698"/>
              <a:ext cx="216851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facades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59930" y="6052698"/>
              <a:ext cx="3335978" cy="523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Extracted main facade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F13A1-F0F6-4F6B-A3DF-BFF5BA450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3268"/>
            <a:ext cx="3439010" cy="4267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52F529-A681-4C1B-9E6F-37F7CA850E60}"/>
              </a:ext>
            </a:extLst>
          </p:cNvPr>
          <p:cNvSpPr/>
          <p:nvPr/>
        </p:nvSpPr>
        <p:spPr>
          <a:xfrm>
            <a:off x="523875" y="2105026"/>
            <a:ext cx="2495289" cy="1085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AB43C-79C5-42AD-BF9F-9D76E85F27F3}"/>
              </a:ext>
            </a:extLst>
          </p:cNvPr>
          <p:cNvSpPr/>
          <p:nvPr/>
        </p:nvSpPr>
        <p:spPr>
          <a:xfrm>
            <a:off x="230658" y="3200401"/>
            <a:ext cx="2086295" cy="873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Daylight analysis – extracting main façades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58993" y="2009775"/>
            <a:ext cx="8933007" cy="2454187"/>
            <a:chOff x="333828" y="0"/>
            <a:chExt cx="10460056" cy="28737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28" y="0"/>
              <a:ext cx="4064000" cy="287371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799" y="0"/>
              <a:ext cx="4064000" cy="287371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9" t="18948" r="12105" b="-79"/>
            <a:stretch/>
          </p:blipFill>
          <p:spPr>
            <a:xfrm>
              <a:off x="7719306" y="380694"/>
              <a:ext cx="3074578" cy="238948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64A7E2-BF06-4FD5-AEDE-4652F885B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03268"/>
            <a:ext cx="3439010" cy="426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C96CFA-7A9C-4D74-82F6-C6CAC2E6BE89}"/>
              </a:ext>
            </a:extLst>
          </p:cNvPr>
          <p:cNvSpPr/>
          <p:nvPr/>
        </p:nvSpPr>
        <p:spPr>
          <a:xfrm>
            <a:off x="230658" y="3200401"/>
            <a:ext cx="2086295" cy="873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71"/>
          <a:stretch/>
        </p:blipFill>
        <p:spPr>
          <a:xfrm>
            <a:off x="2475058" y="826843"/>
            <a:ext cx="9716941" cy="52043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0657" y="6367849"/>
            <a:ext cx="648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output from analysis (2): number of daylight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C20AD-24C7-401D-8723-E9710D7D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2090737"/>
            <a:ext cx="3159165" cy="1985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4B6CA1-3ABD-4245-9322-81B368656FE1}"/>
              </a:ext>
            </a:extLst>
          </p:cNvPr>
          <p:cNvSpPr/>
          <p:nvPr/>
        </p:nvSpPr>
        <p:spPr>
          <a:xfrm>
            <a:off x="323529" y="2200275"/>
            <a:ext cx="2657796" cy="1587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7" y="6367849"/>
            <a:ext cx="832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output from analysis (3): check whether compile with regulation or not (2-hour)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86"/>
            <a:ext cx="12192000" cy="60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55D9B-ECBC-47B2-9F45-0F70A72FCCA4}"/>
              </a:ext>
            </a:extLst>
          </p:cNvPr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20200129 three tests summary</a:t>
            </a:r>
          </a:p>
        </p:txBody>
      </p:sp>
    </p:spTree>
    <p:extLst>
      <p:ext uri="{BB962C8B-B14F-4D97-AF65-F5344CB8AC3E}">
        <p14:creationId xmlns:p14="http://schemas.microsoft.com/office/powerpoint/2010/main" val="115243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788766-DA06-4928-947B-D5AE2060A4CF}"/>
              </a:ext>
            </a:extLst>
          </p:cNvPr>
          <p:cNvSpPr/>
          <p:nvPr/>
        </p:nvSpPr>
        <p:spPr>
          <a:xfrm>
            <a:off x="163257" y="3746259"/>
            <a:ext cx="24564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AAD_Algorithms-Aided_Design</a:t>
            </a:r>
            <a:r>
              <a:rPr lang="en-US" sz="1100" dirty="0"/>
              <a:t>, pp184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071FE-BE9E-43BC-80A5-BE3DD0D5545D}"/>
              </a:ext>
            </a:extLst>
          </p:cNvPr>
          <p:cNvSpPr/>
          <p:nvPr/>
        </p:nvSpPr>
        <p:spPr>
          <a:xfrm>
            <a:off x="254290" y="1013123"/>
            <a:ext cx="960896" cy="34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Eculidean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72FEA-80E0-4113-8EAA-9C409F6D5A66}"/>
              </a:ext>
            </a:extLst>
          </p:cNvPr>
          <p:cNvSpPr/>
          <p:nvPr/>
        </p:nvSpPr>
        <p:spPr>
          <a:xfrm>
            <a:off x="254290" y="1611376"/>
            <a:ext cx="960896" cy="34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Affine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93D23-976D-4A69-B860-B0AB68724723}"/>
              </a:ext>
            </a:extLst>
          </p:cNvPr>
          <p:cNvSpPr/>
          <p:nvPr/>
        </p:nvSpPr>
        <p:spPr>
          <a:xfrm>
            <a:off x="254290" y="2209628"/>
            <a:ext cx="960896" cy="34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Similarity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84C4B-FE0A-4EDB-9A68-5D1F3F4C44F0}"/>
              </a:ext>
            </a:extLst>
          </p:cNvPr>
          <p:cNvSpPr/>
          <p:nvPr/>
        </p:nvSpPr>
        <p:spPr>
          <a:xfrm>
            <a:off x="254290" y="2810357"/>
            <a:ext cx="960896" cy="34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Morph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A4E8F-1A07-4F84-9FC3-40204A54E1B3}"/>
              </a:ext>
            </a:extLst>
          </p:cNvPr>
          <p:cNvSpPr/>
          <p:nvPr/>
        </p:nvSpPr>
        <p:spPr>
          <a:xfrm>
            <a:off x="1305279" y="1013123"/>
            <a:ext cx="14258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Shape,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5F0A38-6B43-4ACB-B54C-5CB00F2D8272}"/>
              </a:ext>
            </a:extLst>
          </p:cNvPr>
          <p:cNvSpPr/>
          <p:nvPr/>
        </p:nvSpPr>
        <p:spPr>
          <a:xfrm>
            <a:off x="1305279" y="1611376"/>
            <a:ext cx="9608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Parallelism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98B36-46D4-4A66-AA81-DE7983E7CCE2}"/>
              </a:ext>
            </a:extLst>
          </p:cNvPr>
          <p:cNvSpPr/>
          <p:nvPr/>
        </p:nvSpPr>
        <p:spPr>
          <a:xfrm>
            <a:off x="1305278" y="2209628"/>
            <a:ext cx="12786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Shape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BC7A-5CE3-4FB3-BD32-16F25E79928B}"/>
              </a:ext>
            </a:extLst>
          </p:cNvPr>
          <p:cNvSpPr/>
          <p:nvPr/>
        </p:nvSpPr>
        <p:spPr>
          <a:xfrm>
            <a:off x="1305279" y="2810357"/>
            <a:ext cx="16423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Topological relationships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6F763-9398-4F46-BBB7-4C9C252AD304}"/>
              </a:ext>
            </a:extLst>
          </p:cNvPr>
          <p:cNvSpPr/>
          <p:nvPr/>
        </p:nvSpPr>
        <p:spPr>
          <a:xfrm>
            <a:off x="1305279" y="633328"/>
            <a:ext cx="1084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Maintain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A05065-02EB-4336-BBC9-A4C34EEABFEA}"/>
              </a:ext>
            </a:extLst>
          </p:cNvPr>
          <p:cNvCxnSpPr>
            <a:cxnSpLocks/>
          </p:cNvCxnSpPr>
          <p:nvPr/>
        </p:nvCxnSpPr>
        <p:spPr>
          <a:xfrm flipV="1">
            <a:off x="1215186" y="519193"/>
            <a:ext cx="0" cy="2718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8DCD07-9298-40A2-A652-168A2ECF5F14}"/>
              </a:ext>
            </a:extLst>
          </p:cNvPr>
          <p:cNvGrpSpPr/>
          <p:nvPr/>
        </p:nvGrpSpPr>
        <p:grpSpPr>
          <a:xfrm>
            <a:off x="223293" y="916793"/>
            <a:ext cx="4386001" cy="1681341"/>
            <a:chOff x="650929" y="1224366"/>
            <a:chExt cx="2828440" cy="132510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1D4B54-8A9D-440D-988A-2FBB1F6C7BB9}"/>
                </a:ext>
              </a:extLst>
            </p:cNvPr>
            <p:cNvCxnSpPr>
              <a:cxnSpLocks/>
            </p:cNvCxnSpPr>
            <p:nvPr/>
          </p:nvCxnSpPr>
          <p:spPr>
            <a:xfrm>
              <a:off x="650929" y="1224366"/>
              <a:ext cx="2828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661BDF-3402-4AEB-AF6C-33F45CE27BCD}"/>
                </a:ext>
              </a:extLst>
            </p:cNvPr>
            <p:cNvCxnSpPr>
              <a:cxnSpLocks/>
            </p:cNvCxnSpPr>
            <p:nvPr/>
          </p:nvCxnSpPr>
          <p:spPr>
            <a:xfrm>
              <a:off x="650929" y="1666068"/>
              <a:ext cx="2828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DB2280-4A18-4055-9B7C-027AA54CD867}"/>
                </a:ext>
              </a:extLst>
            </p:cNvPr>
            <p:cNvCxnSpPr>
              <a:cxnSpLocks/>
            </p:cNvCxnSpPr>
            <p:nvPr/>
          </p:nvCxnSpPr>
          <p:spPr>
            <a:xfrm>
              <a:off x="650929" y="2107770"/>
              <a:ext cx="2828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8C23E3-DFD1-4DA6-9CB9-AE57CB53B8E5}"/>
                </a:ext>
              </a:extLst>
            </p:cNvPr>
            <p:cNvCxnSpPr>
              <a:cxnSpLocks/>
            </p:cNvCxnSpPr>
            <p:nvPr/>
          </p:nvCxnSpPr>
          <p:spPr>
            <a:xfrm>
              <a:off x="650929" y="2549471"/>
              <a:ext cx="2828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7CE5A-3A7A-4267-B2A0-8276926BF811}"/>
              </a:ext>
            </a:extLst>
          </p:cNvPr>
          <p:cNvSpPr/>
          <p:nvPr/>
        </p:nvSpPr>
        <p:spPr>
          <a:xfrm>
            <a:off x="223293" y="519193"/>
            <a:ext cx="4386009" cy="2718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359D23-2EAD-4585-8D02-A6FE1E2E77DD}"/>
              </a:ext>
            </a:extLst>
          </p:cNvPr>
          <p:cNvGrpSpPr/>
          <p:nvPr/>
        </p:nvGrpSpPr>
        <p:grpSpPr>
          <a:xfrm>
            <a:off x="5796348" y="519192"/>
            <a:ext cx="5734390" cy="4384954"/>
            <a:chOff x="1350292" y="1573714"/>
            <a:chExt cx="5166762" cy="137487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89697B-275D-484A-8DA4-654C480900F5}"/>
                </a:ext>
              </a:extLst>
            </p:cNvPr>
            <p:cNvSpPr/>
            <p:nvPr/>
          </p:nvSpPr>
          <p:spPr>
            <a:xfrm>
              <a:off x="1478235" y="1757812"/>
              <a:ext cx="960896" cy="1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Test 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A87F1D2-9DDA-4FB2-A3A8-80CB9F93F5A5}"/>
                </a:ext>
              </a:extLst>
            </p:cNvPr>
            <p:cNvSpPr/>
            <p:nvPr/>
          </p:nvSpPr>
          <p:spPr>
            <a:xfrm>
              <a:off x="1478235" y="2207263"/>
              <a:ext cx="960896" cy="1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Test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73AAE01-2A01-4FAB-8C19-D229FAB14FF3}"/>
                </a:ext>
              </a:extLst>
            </p:cNvPr>
            <p:cNvSpPr/>
            <p:nvPr/>
          </p:nvSpPr>
          <p:spPr>
            <a:xfrm>
              <a:off x="1478235" y="2656714"/>
              <a:ext cx="960896" cy="1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Test 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C7E434D-9C15-4F9B-B0E7-BB9656D69913}"/>
                </a:ext>
              </a:extLst>
            </p:cNvPr>
            <p:cNvSpPr/>
            <p:nvPr/>
          </p:nvSpPr>
          <p:spPr>
            <a:xfrm>
              <a:off x="2129164" y="1757812"/>
              <a:ext cx="1596326" cy="1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Translation only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A7A36F-1112-41AC-8F5E-7674CF9DC9FF}"/>
                </a:ext>
              </a:extLst>
            </p:cNvPr>
            <p:cNvSpPr/>
            <p:nvPr/>
          </p:nvSpPr>
          <p:spPr>
            <a:xfrm>
              <a:off x="2129164" y="2207263"/>
              <a:ext cx="1593310" cy="82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Translation, mirror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B4F06E-75B8-4B2A-B75E-90DDD67C1E39}"/>
                </a:ext>
              </a:extLst>
            </p:cNvPr>
            <p:cNvSpPr/>
            <p:nvPr/>
          </p:nvSpPr>
          <p:spPr>
            <a:xfrm>
              <a:off x="2129162" y="2656714"/>
              <a:ext cx="2012623" cy="82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Translation, scale and rotation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15F08F-0AB1-4095-AAE8-8D0ABAFB2599}"/>
                </a:ext>
              </a:extLst>
            </p:cNvPr>
            <p:cNvSpPr/>
            <p:nvPr/>
          </p:nvSpPr>
          <p:spPr>
            <a:xfrm>
              <a:off x="2129164" y="1597619"/>
              <a:ext cx="1214594" cy="1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Transformation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D8F2A7-9583-41AF-BDA9-E505A8346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9162" y="1573715"/>
              <a:ext cx="0" cy="1374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932D6A0-1A40-4012-998C-41B5BD70A2F5}"/>
                </a:ext>
              </a:extLst>
            </p:cNvPr>
            <p:cNvGrpSpPr/>
            <p:nvPr/>
          </p:nvGrpSpPr>
          <p:grpSpPr>
            <a:xfrm>
              <a:off x="1350292" y="1685442"/>
              <a:ext cx="5166762" cy="842099"/>
              <a:chOff x="1024234" y="1224365"/>
              <a:chExt cx="3397962" cy="883405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119FDA7-A5AE-41D2-B1C2-33FEEFB18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34" y="1224365"/>
                <a:ext cx="339796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C474464-70B2-415C-8D7A-0661A39FE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34" y="1666068"/>
                <a:ext cx="339796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A8A1896-4A73-4C23-9487-D62A2D191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34" y="2107770"/>
                <a:ext cx="339796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55F4F57-23C7-41B1-B09E-6ED3C761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2822" y="1573714"/>
              <a:ext cx="0" cy="1374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A7420E-4A76-44AE-9CF2-57E1EB751252}"/>
                </a:ext>
              </a:extLst>
            </p:cNvPr>
            <p:cNvSpPr/>
            <p:nvPr/>
          </p:nvSpPr>
          <p:spPr>
            <a:xfrm>
              <a:off x="5403759" y="1597619"/>
              <a:ext cx="1084880" cy="82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Rules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FFDBB9-9778-4690-AF21-46A4ADB40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281" y="1573715"/>
              <a:ext cx="0" cy="1374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743C51F-F779-47EA-86A4-8E50025A5FB6}"/>
                </a:ext>
              </a:extLst>
            </p:cNvPr>
            <p:cNvSpPr/>
            <p:nvPr/>
          </p:nvSpPr>
          <p:spPr>
            <a:xfrm>
              <a:off x="3882822" y="1597619"/>
              <a:ext cx="1421459" cy="82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Transformation type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C552C82-938A-47AE-94D3-B1C398A28A0E}"/>
              </a:ext>
            </a:extLst>
          </p:cNvPr>
          <p:cNvSpPr/>
          <p:nvPr/>
        </p:nvSpPr>
        <p:spPr>
          <a:xfrm>
            <a:off x="5796348" y="519193"/>
            <a:ext cx="5734390" cy="4384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4F023D-A068-4D54-82DD-6A2C6343BAFE}"/>
              </a:ext>
            </a:extLst>
          </p:cNvPr>
          <p:cNvSpPr/>
          <p:nvPr/>
        </p:nvSpPr>
        <p:spPr>
          <a:xfrm>
            <a:off x="163257" y="3426526"/>
            <a:ext cx="24564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Four basic types of transformation</a:t>
            </a:r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B124AE-9E8E-4227-A411-6E9C8E15380A}"/>
              </a:ext>
            </a:extLst>
          </p:cNvPr>
          <p:cNvSpPr/>
          <p:nvPr/>
        </p:nvSpPr>
        <p:spPr>
          <a:xfrm>
            <a:off x="5796348" y="5012072"/>
            <a:ext cx="24564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Our three tests</a:t>
            </a:r>
            <a:endParaRPr lang="en-US" sz="11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246EDC-63FF-4C8D-A95D-B67A11091DA6}"/>
              </a:ext>
            </a:extLst>
          </p:cNvPr>
          <p:cNvCxnSpPr>
            <a:cxnSpLocks/>
          </p:cNvCxnSpPr>
          <p:nvPr/>
        </p:nvCxnSpPr>
        <p:spPr>
          <a:xfrm flipV="1">
            <a:off x="3017842" y="519193"/>
            <a:ext cx="0" cy="2718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34882A4-4DA6-4F76-B18B-B678455513E9}"/>
              </a:ext>
            </a:extLst>
          </p:cNvPr>
          <p:cNvGrpSpPr/>
          <p:nvPr/>
        </p:nvGrpSpPr>
        <p:grpSpPr>
          <a:xfrm>
            <a:off x="3088047" y="620357"/>
            <a:ext cx="1425845" cy="2538223"/>
            <a:chOff x="3647418" y="811758"/>
            <a:chExt cx="1425845" cy="253822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7D0E6A-B190-4CBE-8322-CDE5CA3FB2FF}"/>
                </a:ext>
              </a:extLst>
            </p:cNvPr>
            <p:cNvSpPr/>
            <p:nvPr/>
          </p:nvSpPr>
          <p:spPr>
            <a:xfrm>
              <a:off x="3647419" y="1204524"/>
              <a:ext cx="1425844" cy="348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Translation / rotation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A6B8326-4543-403C-B9EA-59DA8A1656AB}"/>
                </a:ext>
              </a:extLst>
            </p:cNvPr>
            <p:cNvSpPr/>
            <p:nvPr/>
          </p:nvSpPr>
          <p:spPr>
            <a:xfrm>
              <a:off x="3647419" y="1802777"/>
              <a:ext cx="960896" cy="348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Scale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D30099-2F1F-42B5-AFE0-4EE56B21FB19}"/>
                </a:ext>
              </a:extLst>
            </p:cNvPr>
            <p:cNvSpPr/>
            <p:nvPr/>
          </p:nvSpPr>
          <p:spPr>
            <a:xfrm>
              <a:off x="3647418" y="2401029"/>
              <a:ext cx="1278611" cy="348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Scale and rotation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59DCE8-2A41-47F4-A592-BE8F1035743C}"/>
                </a:ext>
              </a:extLst>
            </p:cNvPr>
            <p:cNvSpPr/>
            <p:nvPr/>
          </p:nvSpPr>
          <p:spPr>
            <a:xfrm>
              <a:off x="3647419" y="3001758"/>
              <a:ext cx="960896" cy="348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Morph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EF2E7A-7351-404F-85EE-12B436E81F0B}"/>
                </a:ext>
              </a:extLst>
            </p:cNvPr>
            <p:cNvSpPr/>
            <p:nvPr/>
          </p:nvSpPr>
          <p:spPr>
            <a:xfrm>
              <a:off x="3647419" y="811758"/>
              <a:ext cx="1084880" cy="348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Transformation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8ECCAB-8239-4BD2-AD95-919F250DCE23}"/>
              </a:ext>
            </a:extLst>
          </p:cNvPr>
          <p:cNvGrpSpPr/>
          <p:nvPr/>
        </p:nvGrpSpPr>
        <p:grpSpPr>
          <a:xfrm>
            <a:off x="10489648" y="1724062"/>
            <a:ext cx="674264" cy="367104"/>
            <a:chOff x="9554144" y="2802256"/>
            <a:chExt cx="674264" cy="36710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FE97C3E-5618-426B-96E9-6D58D7E20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980" r="82537" b="26682"/>
            <a:stretch/>
          </p:blipFill>
          <p:spPr>
            <a:xfrm>
              <a:off x="9554144" y="2802256"/>
              <a:ext cx="674264" cy="367104"/>
            </a:xfrm>
            <a:prstGeom prst="rect">
              <a:avLst/>
            </a:prstGeom>
          </p:spPr>
        </p:pic>
        <p:pic>
          <p:nvPicPr>
            <p:cNvPr id="58" name="Picture 2" descr="相關圖片">
              <a:extLst>
                <a:ext uri="{FF2B5EF4-FFF2-40B4-BE49-F238E27FC236}">
                  <a16:creationId xmlns:a16="http://schemas.microsoft.com/office/drawing/2014/main" id="{D941DE04-456C-405E-9782-F354D2F93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30" t="35096" r="75273" b="52840"/>
            <a:stretch/>
          </p:blipFill>
          <p:spPr bwMode="auto">
            <a:xfrm>
              <a:off x="9829700" y="2835926"/>
              <a:ext cx="152964" cy="294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13D0D9-B37A-4224-A0C7-3C82036F99BB}"/>
              </a:ext>
            </a:extLst>
          </p:cNvPr>
          <p:cNvGrpSpPr/>
          <p:nvPr/>
        </p:nvGrpSpPr>
        <p:grpSpPr>
          <a:xfrm>
            <a:off x="10489648" y="1091032"/>
            <a:ext cx="634608" cy="407583"/>
            <a:chOff x="9554144" y="2169226"/>
            <a:chExt cx="634608" cy="407583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A5CA95D-F67D-49C5-AD85-1D6FD9304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261" r="93713" b="54243"/>
            <a:stretch/>
          </p:blipFill>
          <p:spPr>
            <a:xfrm>
              <a:off x="9554144" y="2169226"/>
              <a:ext cx="242764" cy="354893"/>
            </a:xfrm>
            <a:prstGeom prst="rect">
              <a:avLst/>
            </a:prstGeom>
          </p:spPr>
        </p:pic>
        <p:pic>
          <p:nvPicPr>
            <p:cNvPr id="62" name="Picture 2" descr="相關圖片">
              <a:extLst>
                <a:ext uri="{FF2B5EF4-FFF2-40B4-BE49-F238E27FC236}">
                  <a16:creationId xmlns:a16="http://schemas.microsoft.com/office/drawing/2014/main" id="{150A0814-A9B8-44D3-B8B5-ACF0873F8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30" t="35096" r="75273" b="52840"/>
            <a:stretch/>
          </p:blipFill>
          <p:spPr bwMode="auto">
            <a:xfrm>
              <a:off x="9829700" y="2281974"/>
              <a:ext cx="152964" cy="294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52C4363-10DC-4581-90BA-1A7CE35E8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0" t="21261" r="87793" b="54243"/>
            <a:stretch/>
          </p:blipFill>
          <p:spPr>
            <a:xfrm>
              <a:off x="9945988" y="2169226"/>
              <a:ext cx="242764" cy="35489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EC6320-2033-4E73-A9CF-8982E9ACDF14}"/>
              </a:ext>
            </a:extLst>
          </p:cNvPr>
          <p:cNvGrpSpPr/>
          <p:nvPr/>
        </p:nvGrpSpPr>
        <p:grpSpPr>
          <a:xfrm>
            <a:off x="8611365" y="1109952"/>
            <a:ext cx="1561441" cy="3490140"/>
            <a:chOff x="7726718" y="1109952"/>
            <a:chExt cx="1561441" cy="14581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90C144C-6152-46E1-A68A-0C5FDADBC0B9}"/>
                </a:ext>
              </a:extLst>
            </p:cNvPr>
            <p:cNvSpPr/>
            <p:nvPr/>
          </p:nvSpPr>
          <p:spPr>
            <a:xfrm>
              <a:off x="7726719" y="1109952"/>
              <a:ext cx="1425844" cy="261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Eculidean</a:t>
              </a:r>
              <a:endParaRPr lang="en-US" sz="11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B4336A2-1F19-4109-9C08-6E2DC5BAD6AD}"/>
                </a:ext>
              </a:extLst>
            </p:cNvPr>
            <p:cNvSpPr/>
            <p:nvPr/>
          </p:nvSpPr>
          <p:spPr>
            <a:xfrm>
              <a:off x="7726719" y="1708205"/>
              <a:ext cx="960896" cy="109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Eculidean</a:t>
              </a:r>
              <a:endParaRPr lang="en-US" sz="11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502332-4BBA-465D-849A-3B8D9CA3141D}"/>
                </a:ext>
              </a:extLst>
            </p:cNvPr>
            <p:cNvSpPr/>
            <p:nvPr/>
          </p:nvSpPr>
          <p:spPr>
            <a:xfrm>
              <a:off x="7726718" y="2306458"/>
              <a:ext cx="1561441" cy="261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Eculidean</a:t>
              </a:r>
              <a:r>
                <a:rPr lang="en-US" sz="1100" dirty="0"/>
                <a:t> and similarity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BE8944B-B9FB-4DC3-9EBE-CFBB205229CB}"/>
              </a:ext>
            </a:extLst>
          </p:cNvPr>
          <p:cNvSpPr txBox="1"/>
          <p:nvPr/>
        </p:nvSpPr>
        <p:spPr>
          <a:xfrm>
            <a:off x="230657" y="6367849"/>
            <a:ext cx="83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three Shape Grammar tests according to different transformation combination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EB27F8B-001B-4A3C-A59F-FCCC21E63273}"/>
              </a:ext>
            </a:extLst>
          </p:cNvPr>
          <p:cNvGrpSpPr/>
          <p:nvPr/>
        </p:nvGrpSpPr>
        <p:grpSpPr>
          <a:xfrm>
            <a:off x="10501211" y="2447215"/>
            <a:ext cx="775726" cy="718896"/>
            <a:chOff x="2817074" y="4319579"/>
            <a:chExt cx="1518976" cy="1407696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204D0D5-7CFC-4EB7-96A6-A154A7239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l="2611" t="5535" r="82462" b="79876"/>
            <a:stretch/>
          </p:blipFill>
          <p:spPr>
            <a:xfrm>
              <a:off x="2817074" y="4319579"/>
              <a:ext cx="1518976" cy="658311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B39667E-5038-437C-8B46-9395F3D5F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l="2611" t="24861" r="82462" b="60550"/>
            <a:stretch/>
          </p:blipFill>
          <p:spPr>
            <a:xfrm>
              <a:off x="2817074" y="5068964"/>
              <a:ext cx="1518976" cy="658311"/>
            </a:xfrm>
            <a:prstGeom prst="rect">
              <a:avLst/>
            </a:prstGeom>
          </p:spPr>
        </p:pic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30ACBC-A403-492E-8375-670B2159F8EC}"/>
                </a:ext>
              </a:extLst>
            </p:cNvPr>
            <p:cNvCxnSpPr>
              <a:cxnSpLocks/>
            </p:cNvCxnSpPr>
            <p:nvPr/>
          </p:nvCxnSpPr>
          <p:spPr>
            <a:xfrm>
              <a:off x="3467100" y="4600092"/>
              <a:ext cx="14697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B76C8AC-5F64-4B4D-B9E7-B09D77923844}"/>
                </a:ext>
              </a:extLst>
            </p:cNvPr>
            <p:cNvCxnSpPr>
              <a:cxnSpLocks/>
            </p:cNvCxnSpPr>
            <p:nvPr/>
          </p:nvCxnSpPr>
          <p:spPr>
            <a:xfrm>
              <a:off x="3320127" y="5314467"/>
              <a:ext cx="14697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5156B906-C223-4E51-A4A6-8A3A9E6E5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2865" y="3590637"/>
            <a:ext cx="729083" cy="12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7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903"/>
            <a:ext cx="12192000" cy="30345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93124" y="601362"/>
            <a:ext cx="0" cy="3591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17773" y="601362"/>
            <a:ext cx="0" cy="3591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8508" y="601362"/>
            <a:ext cx="0" cy="3591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87481" y="601362"/>
            <a:ext cx="0" cy="3591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951" y="4275438"/>
            <a:ext cx="1837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Shape grammar</a:t>
            </a:r>
          </a:p>
          <a:p>
            <a:pPr algn="ctr"/>
            <a:r>
              <a:rPr lang="en-US" sz="1100" dirty="0"/>
              <a:t>(by </a:t>
            </a:r>
            <a:r>
              <a:rPr lang="en-US" sz="1100" dirty="0" err="1"/>
              <a:t>SortalGI</a:t>
            </a:r>
            <a:r>
              <a:rPr lang="en-US" sz="11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6670" y="4275438"/>
            <a:ext cx="1837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Building modelling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25232" y="4275438"/>
            <a:ext cx="2479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Extract and check main façade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2691" y="4275438"/>
            <a:ext cx="1837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Daylight analysis</a:t>
            </a:r>
          </a:p>
          <a:p>
            <a:pPr algn="ctr"/>
            <a:r>
              <a:rPr lang="en-US" sz="1100" dirty="0"/>
              <a:t>(by Sunflower Pro)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275438"/>
            <a:ext cx="5931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Setup and display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658" y="6367849"/>
            <a:ext cx="50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script – shape grammar and daylight analysis</a:t>
            </a:r>
          </a:p>
        </p:txBody>
      </p:sp>
    </p:spTree>
    <p:extLst>
      <p:ext uri="{BB962C8B-B14F-4D97-AF65-F5344CB8AC3E}">
        <p14:creationId xmlns:p14="http://schemas.microsoft.com/office/powerpoint/2010/main" val="6006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366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Lombardi</dc:creator>
  <cp:lastModifiedBy>Lok Hang Cheung</cp:lastModifiedBy>
  <cp:revision>17</cp:revision>
  <dcterms:created xsi:type="dcterms:W3CDTF">2020-01-23T06:16:14Z</dcterms:created>
  <dcterms:modified xsi:type="dcterms:W3CDTF">2020-01-29T05:53:26Z</dcterms:modified>
</cp:coreProperties>
</file>