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ACEC"/>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103" autoAdjust="0"/>
  </p:normalViewPr>
  <p:slideViewPr>
    <p:cSldViewPr snapToGrid="0">
      <p:cViewPr>
        <p:scale>
          <a:sx n="41" d="100"/>
          <a:sy n="41" d="100"/>
        </p:scale>
        <p:origin x="1560" y="2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3F49A-A13F-48E3-A71A-5F96D89572BF}" type="datetimeFigureOut">
              <a:rPr lang="en-US" smtClean="0"/>
              <a:t>12/14/2024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1FD8A-6262-4A80-9292-96D43E0929C1}" type="slidenum">
              <a:rPr lang="en-US" smtClean="0"/>
              <a:t>‹#›</a:t>
            </a:fld>
            <a:endParaRPr lang="en-US"/>
          </a:p>
        </p:txBody>
      </p:sp>
    </p:spTree>
    <p:extLst>
      <p:ext uri="{BB962C8B-B14F-4D97-AF65-F5344CB8AC3E}">
        <p14:creationId xmlns:p14="http://schemas.microsoft.com/office/powerpoint/2010/main" val="241213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61FD8A-6262-4A80-9292-96D43E0929C1}" type="slidenum">
              <a:rPr lang="en-US" smtClean="0"/>
              <a:t>2</a:t>
            </a:fld>
            <a:endParaRPr lang="en-US"/>
          </a:p>
        </p:txBody>
      </p:sp>
    </p:spTree>
    <p:extLst>
      <p:ext uri="{BB962C8B-B14F-4D97-AF65-F5344CB8AC3E}">
        <p14:creationId xmlns:p14="http://schemas.microsoft.com/office/powerpoint/2010/main" val="260909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61FD8A-6262-4A80-9292-96D43E0929C1}" type="slidenum">
              <a:rPr lang="en-US" smtClean="0"/>
              <a:t>3</a:t>
            </a:fld>
            <a:endParaRPr lang="en-US"/>
          </a:p>
        </p:txBody>
      </p:sp>
    </p:spTree>
    <p:extLst>
      <p:ext uri="{BB962C8B-B14F-4D97-AF65-F5344CB8AC3E}">
        <p14:creationId xmlns:p14="http://schemas.microsoft.com/office/powerpoint/2010/main" val="3274295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Aft>
                <a:spcPts val="800"/>
              </a:spcAft>
            </a:pPr>
            <a:endParaRPr lang="en-US" dirty="0"/>
          </a:p>
        </p:txBody>
      </p:sp>
      <p:sp>
        <p:nvSpPr>
          <p:cNvPr id="4" name="Slide Number Placeholder 3"/>
          <p:cNvSpPr>
            <a:spLocks noGrp="1"/>
          </p:cNvSpPr>
          <p:nvPr>
            <p:ph type="sldNum" sz="quarter" idx="5"/>
          </p:nvPr>
        </p:nvSpPr>
        <p:spPr/>
        <p:txBody>
          <a:bodyPr/>
          <a:lstStyle/>
          <a:p>
            <a:fld id="{2661FD8A-6262-4A80-9292-96D43E0929C1}" type="slidenum">
              <a:rPr lang="en-US" smtClean="0"/>
              <a:t>4</a:t>
            </a:fld>
            <a:endParaRPr lang="en-US"/>
          </a:p>
        </p:txBody>
      </p:sp>
    </p:spTree>
    <p:extLst>
      <p:ext uri="{BB962C8B-B14F-4D97-AF65-F5344CB8AC3E}">
        <p14:creationId xmlns:p14="http://schemas.microsoft.com/office/powerpoint/2010/main" val="4058510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61FD8A-6262-4A80-9292-96D43E0929C1}" type="slidenum">
              <a:rPr lang="en-US" smtClean="0"/>
              <a:t>5</a:t>
            </a:fld>
            <a:endParaRPr lang="en-US"/>
          </a:p>
        </p:txBody>
      </p:sp>
    </p:spTree>
    <p:extLst>
      <p:ext uri="{BB962C8B-B14F-4D97-AF65-F5344CB8AC3E}">
        <p14:creationId xmlns:p14="http://schemas.microsoft.com/office/powerpoint/2010/main" val="2319868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61FD8A-6262-4A80-9292-96D43E0929C1}" type="slidenum">
              <a:rPr lang="en-US" smtClean="0"/>
              <a:t>6</a:t>
            </a:fld>
            <a:endParaRPr lang="en-US"/>
          </a:p>
        </p:txBody>
      </p:sp>
    </p:spTree>
    <p:extLst>
      <p:ext uri="{BB962C8B-B14F-4D97-AF65-F5344CB8AC3E}">
        <p14:creationId xmlns:p14="http://schemas.microsoft.com/office/powerpoint/2010/main" val="2963681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661FD8A-6262-4A80-9292-96D43E0929C1}" type="slidenum">
              <a:rPr lang="en-US" smtClean="0"/>
              <a:t>7</a:t>
            </a:fld>
            <a:endParaRPr lang="en-US"/>
          </a:p>
        </p:txBody>
      </p:sp>
    </p:spTree>
    <p:extLst>
      <p:ext uri="{BB962C8B-B14F-4D97-AF65-F5344CB8AC3E}">
        <p14:creationId xmlns:p14="http://schemas.microsoft.com/office/powerpoint/2010/main" val="3246489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3EC5EE-4856-447F-BE2E-2C1FA57FC039}" type="datetimeFigureOut">
              <a:rPr lang="en-US" smtClean="0"/>
              <a:t>12/14/2024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E816580-E491-42E6-98ED-71C038A36C17}" type="slidenum">
              <a:rPr lang="en-US" smtClean="0"/>
              <a:t>‹#›</a:t>
            </a:fld>
            <a:endParaRPr lang="en-US"/>
          </a:p>
        </p:txBody>
      </p:sp>
    </p:spTree>
    <p:extLst>
      <p:ext uri="{BB962C8B-B14F-4D97-AF65-F5344CB8AC3E}">
        <p14:creationId xmlns:p14="http://schemas.microsoft.com/office/powerpoint/2010/main" val="3030888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3EC5EE-4856-447F-BE2E-2C1FA57FC039}" type="datetimeFigureOut">
              <a:rPr lang="en-US" smtClean="0"/>
              <a:t>12/14/2024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16580-E491-42E6-98ED-71C038A36C17}" type="slidenum">
              <a:rPr lang="en-US" smtClean="0"/>
              <a:t>‹#›</a:t>
            </a:fld>
            <a:endParaRPr lang="en-US"/>
          </a:p>
        </p:txBody>
      </p:sp>
    </p:spTree>
    <p:extLst>
      <p:ext uri="{BB962C8B-B14F-4D97-AF65-F5344CB8AC3E}">
        <p14:creationId xmlns:p14="http://schemas.microsoft.com/office/powerpoint/2010/main" val="2511906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3EC5EE-4856-447F-BE2E-2C1FA57FC039}"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16580-E491-42E6-98ED-71C038A36C17}" type="slidenum">
              <a:rPr lang="en-US" smtClean="0"/>
              <a:t>‹#›</a:t>
            </a:fld>
            <a:endParaRPr lang="en-US"/>
          </a:p>
        </p:txBody>
      </p:sp>
    </p:spTree>
    <p:extLst>
      <p:ext uri="{BB962C8B-B14F-4D97-AF65-F5344CB8AC3E}">
        <p14:creationId xmlns:p14="http://schemas.microsoft.com/office/powerpoint/2010/main" val="4143903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3EC5EE-4856-447F-BE2E-2C1FA57FC039}"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16580-E491-42E6-98ED-71C038A36C17}" type="slidenum">
              <a:rPr lang="en-US" smtClean="0"/>
              <a:t>‹#›</a:t>
            </a:fld>
            <a:endParaRPr lang="en-US"/>
          </a:p>
        </p:txBody>
      </p:sp>
    </p:spTree>
    <p:extLst>
      <p:ext uri="{BB962C8B-B14F-4D97-AF65-F5344CB8AC3E}">
        <p14:creationId xmlns:p14="http://schemas.microsoft.com/office/powerpoint/2010/main" val="31867237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3EC5EE-4856-447F-BE2E-2C1FA57FC039}"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16580-E491-42E6-98ED-71C038A36C17}" type="slidenum">
              <a:rPr lang="en-US" smtClean="0"/>
              <a:t>‹#›</a:t>
            </a:fld>
            <a:endParaRPr lang="en-US"/>
          </a:p>
        </p:txBody>
      </p:sp>
    </p:spTree>
    <p:extLst>
      <p:ext uri="{BB962C8B-B14F-4D97-AF65-F5344CB8AC3E}">
        <p14:creationId xmlns:p14="http://schemas.microsoft.com/office/powerpoint/2010/main" val="3571715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3EC5EE-4856-447F-BE2E-2C1FA57FC039}"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16580-E491-42E6-98ED-71C038A36C17}" type="slidenum">
              <a:rPr lang="en-US" smtClean="0"/>
              <a:t>‹#›</a:t>
            </a:fld>
            <a:endParaRPr lang="en-US"/>
          </a:p>
        </p:txBody>
      </p:sp>
    </p:spTree>
    <p:extLst>
      <p:ext uri="{BB962C8B-B14F-4D97-AF65-F5344CB8AC3E}">
        <p14:creationId xmlns:p14="http://schemas.microsoft.com/office/powerpoint/2010/main" val="3747976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3EC5EE-4856-447F-BE2E-2C1FA57FC039}"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16580-E491-42E6-98ED-71C038A36C17}" type="slidenum">
              <a:rPr lang="en-US" smtClean="0"/>
              <a:t>‹#›</a:t>
            </a:fld>
            <a:endParaRPr lang="en-US"/>
          </a:p>
        </p:txBody>
      </p:sp>
    </p:spTree>
    <p:extLst>
      <p:ext uri="{BB962C8B-B14F-4D97-AF65-F5344CB8AC3E}">
        <p14:creationId xmlns:p14="http://schemas.microsoft.com/office/powerpoint/2010/main" val="1994357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3EC5EE-4856-447F-BE2E-2C1FA57FC039}"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16580-E491-42E6-98ED-71C038A36C17}" type="slidenum">
              <a:rPr lang="en-US" smtClean="0"/>
              <a:t>‹#›</a:t>
            </a:fld>
            <a:endParaRPr lang="en-US"/>
          </a:p>
        </p:txBody>
      </p:sp>
    </p:spTree>
    <p:extLst>
      <p:ext uri="{BB962C8B-B14F-4D97-AF65-F5344CB8AC3E}">
        <p14:creationId xmlns:p14="http://schemas.microsoft.com/office/powerpoint/2010/main" val="10416430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3EC5EE-4856-447F-BE2E-2C1FA57FC039}"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16580-E491-42E6-98ED-71C038A36C17}" type="slidenum">
              <a:rPr lang="en-US" smtClean="0"/>
              <a:t>‹#›</a:t>
            </a:fld>
            <a:endParaRPr lang="en-US"/>
          </a:p>
        </p:txBody>
      </p:sp>
    </p:spTree>
    <p:extLst>
      <p:ext uri="{BB962C8B-B14F-4D97-AF65-F5344CB8AC3E}">
        <p14:creationId xmlns:p14="http://schemas.microsoft.com/office/powerpoint/2010/main" val="731716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3EC5EE-4856-447F-BE2E-2C1FA57FC039}"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E816580-E491-42E6-98ED-71C038A36C17}" type="slidenum">
              <a:rPr lang="en-US" smtClean="0"/>
              <a:t>‹#›</a:t>
            </a:fld>
            <a:endParaRPr lang="en-US"/>
          </a:p>
        </p:txBody>
      </p:sp>
    </p:spTree>
    <p:extLst>
      <p:ext uri="{BB962C8B-B14F-4D97-AF65-F5344CB8AC3E}">
        <p14:creationId xmlns:p14="http://schemas.microsoft.com/office/powerpoint/2010/main" val="3362253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3EC5EE-4856-447F-BE2E-2C1FA57FC039}"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16580-E491-42E6-98ED-71C038A36C17}" type="slidenum">
              <a:rPr lang="en-US" smtClean="0"/>
              <a:t>‹#›</a:t>
            </a:fld>
            <a:endParaRPr lang="en-US"/>
          </a:p>
        </p:txBody>
      </p:sp>
    </p:spTree>
    <p:extLst>
      <p:ext uri="{BB962C8B-B14F-4D97-AF65-F5344CB8AC3E}">
        <p14:creationId xmlns:p14="http://schemas.microsoft.com/office/powerpoint/2010/main" val="2451279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3EC5EE-4856-447F-BE2E-2C1FA57FC039}" type="datetimeFigureOut">
              <a:rPr lang="en-US" smtClean="0"/>
              <a:t>12/14/2024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16580-E491-42E6-98ED-71C038A36C17}" type="slidenum">
              <a:rPr lang="en-US" smtClean="0"/>
              <a:t>‹#›</a:t>
            </a:fld>
            <a:endParaRPr lang="en-US"/>
          </a:p>
        </p:txBody>
      </p:sp>
    </p:spTree>
    <p:extLst>
      <p:ext uri="{BB962C8B-B14F-4D97-AF65-F5344CB8AC3E}">
        <p14:creationId xmlns:p14="http://schemas.microsoft.com/office/powerpoint/2010/main" val="1443835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3EC5EE-4856-447F-BE2E-2C1FA57FC039}" type="datetimeFigureOut">
              <a:rPr lang="en-US" smtClean="0"/>
              <a:t>12/14/2024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816580-E491-42E6-98ED-71C038A36C17}" type="slidenum">
              <a:rPr lang="en-US" smtClean="0"/>
              <a:t>‹#›</a:t>
            </a:fld>
            <a:endParaRPr lang="en-US"/>
          </a:p>
        </p:txBody>
      </p:sp>
    </p:spTree>
    <p:extLst>
      <p:ext uri="{BB962C8B-B14F-4D97-AF65-F5344CB8AC3E}">
        <p14:creationId xmlns:p14="http://schemas.microsoft.com/office/powerpoint/2010/main" val="2462128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3EC5EE-4856-447F-BE2E-2C1FA57FC039}" type="datetimeFigureOut">
              <a:rPr lang="en-US" smtClean="0"/>
              <a:t>12/14/2024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816580-E491-42E6-98ED-71C038A36C17}" type="slidenum">
              <a:rPr lang="en-US" smtClean="0"/>
              <a:t>‹#›</a:t>
            </a:fld>
            <a:endParaRPr lang="en-US"/>
          </a:p>
        </p:txBody>
      </p:sp>
    </p:spTree>
    <p:extLst>
      <p:ext uri="{BB962C8B-B14F-4D97-AF65-F5344CB8AC3E}">
        <p14:creationId xmlns:p14="http://schemas.microsoft.com/office/powerpoint/2010/main" val="4177800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3EC5EE-4856-447F-BE2E-2C1FA57FC039}" type="datetimeFigureOut">
              <a:rPr lang="en-US" smtClean="0"/>
              <a:t>12/14/2024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816580-E491-42E6-98ED-71C038A36C17}" type="slidenum">
              <a:rPr lang="en-US" smtClean="0"/>
              <a:t>‹#›</a:t>
            </a:fld>
            <a:endParaRPr lang="en-US"/>
          </a:p>
        </p:txBody>
      </p:sp>
    </p:spTree>
    <p:extLst>
      <p:ext uri="{BB962C8B-B14F-4D97-AF65-F5344CB8AC3E}">
        <p14:creationId xmlns:p14="http://schemas.microsoft.com/office/powerpoint/2010/main" val="2516628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3EC5EE-4856-447F-BE2E-2C1FA57FC039}" type="datetimeFigureOut">
              <a:rPr lang="en-US" smtClean="0"/>
              <a:t>12/14/2024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16580-E491-42E6-98ED-71C038A36C17}" type="slidenum">
              <a:rPr lang="en-US" smtClean="0"/>
              <a:t>‹#›</a:t>
            </a:fld>
            <a:endParaRPr lang="en-US"/>
          </a:p>
        </p:txBody>
      </p:sp>
    </p:spTree>
    <p:extLst>
      <p:ext uri="{BB962C8B-B14F-4D97-AF65-F5344CB8AC3E}">
        <p14:creationId xmlns:p14="http://schemas.microsoft.com/office/powerpoint/2010/main" val="2367679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3EC5EE-4856-447F-BE2E-2C1FA57FC039}" type="datetimeFigureOut">
              <a:rPr lang="en-US" smtClean="0"/>
              <a:t>12/14/2024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16580-E491-42E6-98ED-71C038A36C17}" type="slidenum">
              <a:rPr lang="en-US" smtClean="0"/>
              <a:t>‹#›</a:t>
            </a:fld>
            <a:endParaRPr lang="en-US"/>
          </a:p>
        </p:txBody>
      </p:sp>
    </p:spTree>
    <p:extLst>
      <p:ext uri="{BB962C8B-B14F-4D97-AF65-F5344CB8AC3E}">
        <p14:creationId xmlns:p14="http://schemas.microsoft.com/office/powerpoint/2010/main" val="2474290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3EC5EE-4856-447F-BE2E-2C1FA57FC039}" type="datetimeFigureOut">
              <a:rPr lang="en-US" smtClean="0"/>
              <a:t>12/14/2024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E816580-E491-42E6-98ED-71C038A36C17}" type="slidenum">
              <a:rPr lang="en-US" smtClean="0"/>
              <a:t>‹#›</a:t>
            </a:fld>
            <a:endParaRPr lang="en-US"/>
          </a:p>
        </p:txBody>
      </p:sp>
    </p:spTree>
    <p:extLst>
      <p:ext uri="{BB962C8B-B14F-4D97-AF65-F5344CB8AC3E}">
        <p14:creationId xmlns:p14="http://schemas.microsoft.com/office/powerpoint/2010/main" val="11827078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343FC-06AB-45C8-B444-A96AE0BDE9CB}"/>
              </a:ext>
            </a:extLst>
          </p:cNvPr>
          <p:cNvSpPr>
            <a:spLocks noGrp="1"/>
          </p:cNvSpPr>
          <p:nvPr>
            <p:ph type="ctrTitle"/>
          </p:nvPr>
        </p:nvSpPr>
        <p:spPr>
          <a:xfrm>
            <a:off x="2928401" y="0"/>
            <a:ext cx="8574622" cy="5063067"/>
          </a:xfrm>
        </p:spPr>
        <p:txBody>
          <a:bodyPr>
            <a:noAutofit/>
          </a:bodyPr>
          <a:lstStyle/>
          <a:p>
            <a:r>
              <a:rPr lang="en-US" sz="7200" b="1" dirty="0">
                <a:latin typeface="europa"/>
              </a:rPr>
              <a:t>PRESENTATION</a:t>
            </a:r>
            <a:br>
              <a:rPr lang="en-US" sz="7200" b="1" dirty="0">
                <a:latin typeface="europa"/>
              </a:rPr>
            </a:br>
            <a:r>
              <a:rPr lang="en-US" sz="7200" b="1" dirty="0">
                <a:latin typeface="europa"/>
              </a:rPr>
              <a:t>BY</a:t>
            </a:r>
            <a:br>
              <a:rPr lang="en-US" sz="7200" b="1" dirty="0">
                <a:latin typeface="europa"/>
              </a:rPr>
            </a:br>
            <a:r>
              <a:rPr lang="en-US" sz="7200" b="1" i="0" dirty="0">
                <a:solidFill>
                  <a:srgbClr val="343A40"/>
                </a:solidFill>
                <a:effectLst/>
                <a:latin typeface="europa"/>
              </a:rPr>
              <a:t>ABIMBOLA SERIFAT OREOLUWA</a:t>
            </a:r>
            <a:endParaRPr lang="en-US" sz="7200" b="1" dirty="0">
              <a:latin typeface="europa"/>
            </a:endParaRPr>
          </a:p>
        </p:txBody>
      </p:sp>
      <p:sp>
        <p:nvSpPr>
          <p:cNvPr id="3" name="Subtitle 2">
            <a:extLst>
              <a:ext uri="{FF2B5EF4-FFF2-40B4-BE49-F238E27FC236}">
                <a16:creationId xmlns:a16="http://schemas.microsoft.com/office/drawing/2014/main" id="{E03DE94D-1EAB-4446-B890-563CAC2A1FAA}"/>
              </a:ext>
            </a:extLst>
          </p:cNvPr>
          <p:cNvSpPr>
            <a:spLocks noGrp="1"/>
          </p:cNvSpPr>
          <p:nvPr>
            <p:ph type="subTitle" idx="1"/>
          </p:nvPr>
        </p:nvSpPr>
        <p:spPr>
          <a:xfrm>
            <a:off x="4515378" y="5994399"/>
            <a:ext cx="6987645" cy="863601"/>
          </a:xfrm>
        </p:spPr>
        <p:txBody>
          <a:bodyPr/>
          <a:lstStyle/>
          <a:p>
            <a:r>
              <a:rPr lang="en-US" b="1" dirty="0"/>
              <a:t>Title:</a:t>
            </a:r>
            <a:r>
              <a:rPr lang="en-US" dirty="0"/>
              <a:t> Business Analytics Project-Ready Dataset</a:t>
            </a:r>
          </a:p>
        </p:txBody>
      </p:sp>
    </p:spTree>
    <p:extLst>
      <p:ext uri="{BB962C8B-B14F-4D97-AF65-F5344CB8AC3E}">
        <p14:creationId xmlns:p14="http://schemas.microsoft.com/office/powerpoint/2010/main" val="1769126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29EA9-D090-4D55-BC49-C50593334E37}"/>
              </a:ext>
            </a:extLst>
          </p:cNvPr>
          <p:cNvSpPr>
            <a:spLocks noGrp="1"/>
          </p:cNvSpPr>
          <p:nvPr>
            <p:ph type="title"/>
          </p:nvPr>
        </p:nvSpPr>
        <p:spPr/>
        <p:txBody>
          <a:bodyPr>
            <a:normAutofit/>
          </a:bodyPr>
          <a:lstStyle/>
          <a:p>
            <a:r>
              <a:rPr lang="en-US" sz="3600" b="1" dirty="0">
                <a:solidFill>
                  <a:srgbClr val="30ACEC"/>
                </a:solidFill>
                <a:effectLst/>
                <a:latin typeface="Arial Black" panose="020B0A04020102020204" pitchFamily="34" charset="0"/>
                <a:ea typeface="Times New Roman" panose="02020603050405020304" pitchFamily="18" charset="0"/>
              </a:rPr>
              <a:t>DATA INTEGRITY</a:t>
            </a:r>
            <a:endParaRPr lang="en-US" sz="3600" dirty="0">
              <a:solidFill>
                <a:srgbClr val="30ACEC"/>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27AC840B-54B0-4B29-BFD5-5DE6CB2F0C7C}"/>
              </a:ext>
            </a:extLst>
          </p:cNvPr>
          <p:cNvSpPr>
            <a:spLocks noGrp="1"/>
          </p:cNvSpPr>
          <p:nvPr>
            <p:ph idx="1"/>
          </p:nvPr>
        </p:nvSpPr>
        <p:spPr>
          <a:xfrm>
            <a:off x="1484310" y="2015067"/>
            <a:ext cx="10018713" cy="4157133"/>
          </a:xfrm>
        </p:spPr>
        <p:txBody>
          <a:bodyPr>
            <a:noAutofit/>
          </a:bodyPr>
          <a:lstStyle/>
          <a:p>
            <a:pPr>
              <a:lnSpc>
                <a:spcPct val="107000"/>
              </a:lnSpc>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Measures for Data Integrity: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Data Validation: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Used automated scripts to cross-check data integrity after every merge or transformation step to ensure that no data was lost or corrupted during the process.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Handling Data Issues: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For records with conflicting data (e.g., different revenue figures from different sources), the most recent or authoritative source was used as the primary reference.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Documented all manual corrections for transparency.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p>
        </p:txBody>
      </p:sp>
    </p:spTree>
    <p:extLst>
      <p:ext uri="{BB962C8B-B14F-4D97-AF65-F5344CB8AC3E}">
        <p14:creationId xmlns:p14="http://schemas.microsoft.com/office/powerpoint/2010/main" val="4090590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CAB06-E892-45D4-B59E-4A8C5A149703}"/>
              </a:ext>
            </a:extLst>
          </p:cNvPr>
          <p:cNvSpPr>
            <a:spLocks noGrp="1"/>
          </p:cNvSpPr>
          <p:nvPr>
            <p:ph type="title"/>
          </p:nvPr>
        </p:nvSpPr>
        <p:spPr/>
        <p:txBody>
          <a:bodyPr>
            <a:normAutofit/>
          </a:bodyPr>
          <a:lstStyle/>
          <a:p>
            <a:r>
              <a:rPr lang="en-US" sz="3600" b="1" dirty="0">
                <a:solidFill>
                  <a:srgbClr val="30ACEC"/>
                </a:solidFill>
                <a:effectLst/>
                <a:latin typeface="Arial Black" panose="020B0A04020102020204" pitchFamily="34" charset="0"/>
                <a:ea typeface="Times New Roman" panose="02020603050405020304" pitchFamily="18" charset="0"/>
                <a:cs typeface="Times New Roman" panose="02020603050405020304" pitchFamily="18" charset="0"/>
              </a:rPr>
              <a:t>PYTHON NOTEBOOK</a:t>
            </a:r>
            <a:endParaRPr lang="en-US" sz="3600" dirty="0">
              <a:solidFill>
                <a:srgbClr val="30ACEC"/>
              </a:solidFill>
              <a:latin typeface="Arial Black" panose="020B0A04020102020204" pitchFamily="34" charset="0"/>
            </a:endParaRPr>
          </a:p>
        </p:txBody>
      </p:sp>
      <p:sp>
        <p:nvSpPr>
          <p:cNvPr id="4" name="Rectangle 1">
            <a:extLst>
              <a:ext uri="{FF2B5EF4-FFF2-40B4-BE49-F238E27FC236}">
                <a16:creationId xmlns:a16="http://schemas.microsoft.com/office/drawing/2014/main" id="{71C9DBA7-FD5D-457A-B6B4-32EC5BBA3E55}"/>
              </a:ext>
            </a:extLst>
          </p:cNvPr>
          <p:cNvSpPr>
            <a:spLocks noGrp="1" noChangeArrowheads="1"/>
          </p:cNvSpPr>
          <p:nvPr>
            <p:ph idx="1"/>
          </p:nvPr>
        </p:nvSpPr>
        <p:spPr bwMode="auto">
          <a:xfrm>
            <a:off x="1484311" y="2126921"/>
            <a:ext cx="9828732" cy="4204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Python Notebook for Exploratory Data Analysis (EDA):</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Conducted initial exploratory analysis using </a:t>
            </a:r>
            <a:r>
              <a:rPr kumimoji="0" lang="en-US" altLang="en-US" sz="1800" b="0" i="0" u="none" strike="noStrike" cap="none" normalizeH="0" baseline="0" dirty="0">
                <a:ln>
                  <a:noFill/>
                </a:ln>
                <a:solidFill>
                  <a:schemeClr val="tx1"/>
                </a:solidFill>
                <a:effectLst/>
                <a:ea typeface="Times New Roman" panose="02020603050405020304" pitchFamily="18" charset="0"/>
                <a:cs typeface="Courier New" panose="02070309020205020404" pitchFamily="49" charset="0"/>
              </a:rPr>
              <a:t>pandas</a:t>
            </a:r>
            <a:r>
              <a:rPr kumimoji="0" lang="en-US" altLang="en-US" sz="18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ea typeface="Times New Roman" panose="02020603050405020304" pitchFamily="18" charset="0"/>
                <a:cs typeface="Courier New" panose="02070309020205020404" pitchFamily="49" charset="0"/>
              </a:rPr>
              <a:t>matplotlib</a:t>
            </a:r>
            <a:r>
              <a:rPr kumimoji="0" lang="en-US" altLang="en-US" sz="18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 and </a:t>
            </a:r>
            <a:r>
              <a:rPr kumimoji="0" lang="en-US" altLang="en-US" sz="1800" b="0" i="0" u="none" strike="noStrike" cap="none" normalizeH="0" baseline="0" dirty="0">
                <a:ln>
                  <a:noFill/>
                </a:ln>
                <a:solidFill>
                  <a:schemeClr val="tx1"/>
                </a:solidFill>
                <a:effectLst/>
                <a:ea typeface="Times New Roman" panose="02020603050405020304" pitchFamily="18" charset="0"/>
                <a:cs typeface="Courier New" panose="02070309020205020404" pitchFamily="49" charset="0"/>
              </a:rPr>
              <a:t>seaborn</a:t>
            </a:r>
            <a:r>
              <a:rPr kumimoji="0" lang="en-US" altLang="en-US" sz="18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 to uncover key trends.</a:t>
            </a:r>
            <a:endParaRPr kumimoji="0" lang="en-US" altLang="en-US" sz="18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Key Insights:</a:t>
            </a:r>
            <a:endParaRPr kumimoji="0" lang="en-US" altLang="en-US" sz="1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50000"/>
              </a:lnSpc>
              <a:spcBef>
                <a:spcPct val="0"/>
              </a:spcBef>
              <a:spcAft>
                <a:spcPct val="0"/>
              </a:spcAft>
              <a:buClrTx/>
              <a:buSzTx/>
              <a:buFont typeface="Symbol" panose="05050102010706020507" pitchFamily="18" charset="2"/>
              <a:buChar char=""/>
              <a:tabLst/>
            </a:pPr>
            <a:r>
              <a:rPr kumimoji="0" lang="en-US" altLang="en-US" sz="18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Identified that SMEs in the manufacturing sector showed higher profit margins than those in retail, but with higher operational risk.</a:t>
            </a:r>
            <a:endParaRPr kumimoji="0" lang="en-US" altLang="en-US" sz="18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endParaRPr>
          </a:p>
          <a:p>
            <a:pPr marL="457200" marR="0" lvl="1" indent="0" algn="l" defTabSz="914400" rtl="0" eaLnBrk="0" fontAlgn="base" latinLnBrk="0" hangingPunct="0">
              <a:lnSpc>
                <a:spcPct val="150000"/>
              </a:lnSpc>
              <a:spcBef>
                <a:spcPct val="0"/>
              </a:spcBef>
              <a:spcAft>
                <a:spcPct val="0"/>
              </a:spcAft>
              <a:buClrTx/>
              <a:buSzTx/>
              <a:buFont typeface="Symbol" panose="05050102010706020507" pitchFamily="18" charset="2"/>
              <a:buChar char=""/>
              <a:tabLst/>
            </a:pPr>
            <a:r>
              <a:rPr kumimoji="0" lang="en-US" altLang="en-US" sz="18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Detected seasonal patterns in revenue, particularly in Q4, reflecting higher consumer spending during the holiday season.</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Libraries Used:</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ea typeface="Times New Roman" panose="02020603050405020304" pitchFamily="18" charset="0"/>
                <a:cs typeface="Courier New" panose="02070309020205020404" pitchFamily="49" charset="0"/>
              </a:rPr>
              <a:t>pandas</a:t>
            </a:r>
            <a:r>
              <a:rPr kumimoji="0" lang="en-US" altLang="en-US" sz="18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ea typeface="Times New Roman" panose="02020603050405020304" pitchFamily="18" charset="0"/>
                <a:cs typeface="Courier New" panose="02070309020205020404" pitchFamily="49" charset="0"/>
              </a:rPr>
              <a:t>matplotlib</a:t>
            </a:r>
            <a:r>
              <a:rPr kumimoji="0" lang="en-US" altLang="en-US" sz="18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ea typeface="Times New Roman" panose="02020603050405020304" pitchFamily="18" charset="0"/>
                <a:cs typeface="Courier New" panose="02070309020205020404" pitchFamily="49" charset="0"/>
              </a:rPr>
              <a:t>seaborn</a:t>
            </a:r>
            <a:r>
              <a:rPr kumimoji="0" lang="en-US" altLang="en-US" sz="18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ea typeface="Times New Roman" panose="02020603050405020304" pitchFamily="18" charset="0"/>
                <a:cs typeface="Courier New" panose="02070309020205020404" pitchFamily="49" charset="0"/>
              </a:rPr>
              <a:t>scikit-learn</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548281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B9EBA-612F-44E2-B128-75721FE58138}"/>
              </a:ext>
            </a:extLst>
          </p:cNvPr>
          <p:cNvSpPr>
            <a:spLocks noGrp="1"/>
          </p:cNvSpPr>
          <p:nvPr>
            <p:ph type="title"/>
          </p:nvPr>
        </p:nvSpPr>
        <p:spPr/>
        <p:txBody>
          <a:bodyPr>
            <a:normAutofit/>
          </a:bodyPr>
          <a:lstStyle/>
          <a:p>
            <a:r>
              <a:rPr lang="en-US" sz="3600" b="1" dirty="0">
                <a:solidFill>
                  <a:srgbClr val="30ACEC"/>
                </a:solidFill>
                <a:effectLst/>
                <a:latin typeface="Arial Black" panose="020B0A04020102020204" pitchFamily="34" charset="0"/>
                <a:ea typeface="Times New Roman" panose="02020603050405020304" pitchFamily="18" charset="0"/>
              </a:rPr>
              <a:t>GitHub REPOSITORY</a:t>
            </a:r>
            <a:endParaRPr lang="en-US" sz="3600" dirty="0">
              <a:solidFill>
                <a:srgbClr val="30ACEC"/>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15A1FEDD-4095-492D-9FD1-48976BF36F54}"/>
              </a:ext>
            </a:extLst>
          </p:cNvPr>
          <p:cNvSpPr>
            <a:spLocks noGrp="1"/>
          </p:cNvSpPr>
          <p:nvPr>
            <p:ph idx="1"/>
          </p:nvPr>
        </p:nvSpPr>
        <p:spPr>
          <a:xfrm>
            <a:off x="1484310" y="2126512"/>
            <a:ext cx="10018713" cy="4401879"/>
          </a:xfrm>
        </p:spPr>
        <p:txBody>
          <a:bodyPr/>
          <a:lstStyle/>
          <a:p>
            <a:pPr>
              <a:lnSpc>
                <a:spcPct val="150000"/>
              </a:lnSpc>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Repository Structure: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Raw Data: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Contains original data files downloaded from various sources.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Cleaned Data: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Includes processed datasets ready for analysis.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Notebooks: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Python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Jupyter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notebooks with EDA, preprocessing, and feature engineering steps.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Readme.md: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Overview of the project, explaining data sources and steps taken.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US" dirty="0"/>
          </a:p>
        </p:txBody>
      </p:sp>
    </p:spTree>
    <p:extLst>
      <p:ext uri="{BB962C8B-B14F-4D97-AF65-F5344CB8AC3E}">
        <p14:creationId xmlns:p14="http://schemas.microsoft.com/office/powerpoint/2010/main" val="2044104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CE07F-6AC2-4907-B23D-F9F1857961BE}"/>
              </a:ext>
            </a:extLst>
          </p:cNvPr>
          <p:cNvSpPr>
            <a:spLocks noGrp="1"/>
          </p:cNvSpPr>
          <p:nvPr>
            <p:ph type="title"/>
          </p:nvPr>
        </p:nvSpPr>
        <p:spPr/>
        <p:txBody>
          <a:bodyPr>
            <a:normAutofit/>
          </a:bodyPr>
          <a:lstStyle/>
          <a:p>
            <a:r>
              <a:rPr lang="en-US" sz="3600" b="1" dirty="0">
                <a:solidFill>
                  <a:srgbClr val="30ACEC"/>
                </a:solidFill>
                <a:effectLst/>
                <a:latin typeface="Arial Black" panose="020B0A04020102020204" pitchFamily="34" charset="0"/>
                <a:ea typeface="Times New Roman" panose="02020603050405020304" pitchFamily="18" charset="0"/>
              </a:rPr>
              <a:t>NEXT STEPS</a:t>
            </a:r>
            <a:endParaRPr lang="en-US" sz="3600" dirty="0">
              <a:solidFill>
                <a:srgbClr val="30ACEC"/>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DBDAA8EA-CEC1-4184-BC51-6BA33B0271FF}"/>
              </a:ext>
            </a:extLst>
          </p:cNvPr>
          <p:cNvSpPr>
            <a:spLocks noGrp="1"/>
          </p:cNvSpPr>
          <p:nvPr>
            <p:ph idx="1"/>
          </p:nvPr>
        </p:nvSpPr>
        <p:spPr>
          <a:xfrm>
            <a:off x="1484310" y="2666999"/>
            <a:ext cx="10018713" cy="3840127"/>
          </a:xfrm>
        </p:spPr>
        <p:txBody>
          <a:bodyPr>
            <a:noAutofit/>
          </a:bodyPr>
          <a:lstStyle/>
          <a:p>
            <a:pPr>
              <a:lnSpc>
                <a:spcPct val="107000"/>
              </a:lnSpc>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Next Steps in the Project: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Begin building machine learning models to predict SME financial sustainability, using features engineered from the cleaned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Apply clustering techniques to group SMEs by performance and risk factors.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Conduct feature selection to identify the most predictive variables for SME success.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Perform deeper analysis on how external factors (e.g., inflation, exchange rates) impact SME profitability.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Expected Insights: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Insights on how specific business and macroeconomic variables drive SME performance.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Predictions about which SMEs are most likely to succeed or fail based on financial and economic data.</a:t>
            </a:r>
            <a:endParaRPr lang="en-US" sz="1800" dirty="0"/>
          </a:p>
        </p:txBody>
      </p:sp>
    </p:spTree>
    <p:extLst>
      <p:ext uri="{BB962C8B-B14F-4D97-AF65-F5344CB8AC3E}">
        <p14:creationId xmlns:p14="http://schemas.microsoft.com/office/powerpoint/2010/main" val="1087606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50677-6739-4D1D-9591-B879CFB9471F}"/>
              </a:ext>
            </a:extLst>
          </p:cNvPr>
          <p:cNvSpPr>
            <a:spLocks noGrp="1"/>
          </p:cNvSpPr>
          <p:nvPr>
            <p:ph type="title"/>
          </p:nvPr>
        </p:nvSpPr>
        <p:spPr/>
        <p:txBody>
          <a:bodyPr>
            <a:normAutofit/>
          </a:bodyPr>
          <a:lstStyle/>
          <a:p>
            <a:r>
              <a:rPr lang="en-US" sz="3600" b="1" dirty="0">
                <a:solidFill>
                  <a:srgbClr val="30ACEC"/>
                </a:solidFill>
                <a:effectLst/>
                <a:latin typeface="Arial Black" panose="020B0A04020102020204" pitchFamily="34" charset="0"/>
                <a:ea typeface="Times New Roman" panose="02020603050405020304" pitchFamily="18" charset="0"/>
              </a:rPr>
              <a:t>CONCLUSION</a:t>
            </a:r>
            <a:endParaRPr lang="en-US" sz="3600" dirty="0">
              <a:solidFill>
                <a:srgbClr val="30ACEC"/>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79FD9976-A215-42F2-8FDD-C078329D7EA6}"/>
              </a:ext>
            </a:extLst>
          </p:cNvPr>
          <p:cNvSpPr>
            <a:spLocks noGrp="1"/>
          </p:cNvSpPr>
          <p:nvPr>
            <p:ph idx="1"/>
          </p:nvPr>
        </p:nvSpPr>
        <p:spPr>
          <a:xfrm>
            <a:off x="1484311" y="3047999"/>
            <a:ext cx="10018713" cy="3124201"/>
          </a:xfrm>
        </p:spPr>
        <p:txBody>
          <a:bodyPr>
            <a:noAutofit/>
          </a:bodyPr>
          <a:lstStyle/>
          <a:p>
            <a:pPr algn="just">
              <a:lnSpc>
                <a:spcPct val="150000"/>
              </a:lnSpc>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Recap of Data Preparation:</a:t>
            </a:r>
            <a:endParaRPr lang="en-US" sz="1800" b="1"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spcAft>
                <a:spcPts val="8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data preparation process was critical in transforming raw, inconsistent data into a structured, analysis-ready dataset. Every step, from cleaning to feature engineering, was essential to ensure that the final dataset is robust, accurate, and meaningful for modeling.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Key Takeaway:</a:t>
            </a:r>
            <a:endParaRPr lang="en-US" sz="1800" b="1"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spcAft>
                <a:spcPts val="8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combination of SME financial data, demographic trends, and real-time economic factors provides a solid foundation for building predictive models that will offer valuable insights into the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Dangote refinery business analytics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US" sz="1800" dirty="0"/>
          </a:p>
        </p:txBody>
      </p:sp>
    </p:spTree>
    <p:extLst>
      <p:ext uri="{BB962C8B-B14F-4D97-AF65-F5344CB8AC3E}">
        <p14:creationId xmlns:p14="http://schemas.microsoft.com/office/powerpoint/2010/main" val="1202064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84E57-C9F0-492E-AD14-AE992407C02B}"/>
              </a:ext>
            </a:extLst>
          </p:cNvPr>
          <p:cNvSpPr>
            <a:spLocks noGrp="1"/>
          </p:cNvSpPr>
          <p:nvPr>
            <p:ph type="title"/>
          </p:nvPr>
        </p:nvSpPr>
        <p:spPr>
          <a:xfrm>
            <a:off x="1484310" y="247973"/>
            <a:ext cx="10018713" cy="976394"/>
          </a:xfrm>
        </p:spPr>
        <p:txBody>
          <a:bodyPr>
            <a:normAutofit/>
          </a:bodyPr>
          <a:lstStyle/>
          <a:p>
            <a:r>
              <a:rPr lang="en-US" sz="3600" b="1" dirty="0">
                <a:solidFill>
                  <a:srgbClr val="30ACEC"/>
                </a:solidFill>
                <a:latin typeface="Arial Black" panose="020B0A04020102020204" pitchFamily="34" charset="0"/>
              </a:rPr>
              <a:t>REFERENCES</a:t>
            </a:r>
          </a:p>
        </p:txBody>
      </p:sp>
      <p:sp>
        <p:nvSpPr>
          <p:cNvPr id="3" name="Content Placeholder 2">
            <a:extLst>
              <a:ext uri="{FF2B5EF4-FFF2-40B4-BE49-F238E27FC236}">
                <a16:creationId xmlns:a16="http://schemas.microsoft.com/office/drawing/2014/main" id="{D92F89EC-51AB-48DA-8BF4-EA267FF86100}"/>
              </a:ext>
            </a:extLst>
          </p:cNvPr>
          <p:cNvSpPr>
            <a:spLocks noGrp="1"/>
          </p:cNvSpPr>
          <p:nvPr>
            <p:ph idx="1"/>
          </p:nvPr>
        </p:nvSpPr>
        <p:spPr>
          <a:xfrm>
            <a:off x="1484310" y="2022349"/>
            <a:ext cx="10424155" cy="3877340"/>
          </a:xfrm>
        </p:spPr>
        <p:txBody>
          <a:bodyPr>
            <a:noAutofit/>
          </a:bodyPr>
          <a:lstStyle/>
          <a:p>
            <a:pPr marL="342900" indent="-342900">
              <a:lnSpc>
                <a:spcPct val="107000"/>
              </a:lnSpc>
              <a:spcAft>
                <a:spcPts val="800"/>
              </a:spcAft>
              <a:buFont typeface="+mj-lt"/>
              <a:buAutoNum type="arabicPeriod"/>
            </a:pP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Acs</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Z. J.,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Audretsch</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D. B., &amp; Lehmann, E. E. (2019). Small business economics: The role of entrepreneurship and innovation in SMEs. </a:t>
            </a:r>
            <a:r>
              <a:rPr lang="en-US" sz="1600" i="1" dirty="0">
                <a:effectLst/>
                <a:latin typeface="Times New Roman" panose="02020603050405020304" pitchFamily="18" charset="0"/>
                <a:ea typeface="Times New Roman" panose="02020603050405020304" pitchFamily="18" charset="0"/>
                <a:cs typeface="Times New Roman" panose="02020603050405020304" pitchFamily="18" charset="0"/>
              </a:rPr>
              <a:t>Small Business Economics</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52(1), 1-8.</a:t>
            </a:r>
          </a:p>
          <a:p>
            <a:pPr marL="342900" indent="-342900">
              <a:lnSpc>
                <a:spcPct val="107000"/>
              </a:lnSpc>
              <a:spcAft>
                <a:spcPts val="800"/>
              </a:spcAft>
              <a:buFont typeface="+mj-lt"/>
              <a:buAutoNum type="arabicPeriod"/>
            </a:pP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Guzik</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R., &amp;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Więckowska</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B. (2023). Big data processing and analysis in small businesses: Challenges and applications. </a:t>
            </a:r>
            <a:r>
              <a:rPr lang="en-US" sz="1600" i="1" dirty="0">
                <a:effectLst/>
                <a:latin typeface="Times New Roman" panose="02020603050405020304" pitchFamily="18" charset="0"/>
                <a:ea typeface="Times New Roman" panose="02020603050405020304" pitchFamily="18" charset="0"/>
                <a:cs typeface="Times New Roman" panose="02020603050405020304" pitchFamily="18" charset="0"/>
              </a:rPr>
              <a:t>Journal of Small Business Management</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61(2), 348-367.</a:t>
            </a:r>
          </a:p>
          <a:p>
            <a:pPr marL="342900" indent="-342900">
              <a:lnSpc>
                <a:spcPct val="107000"/>
              </a:lnSpc>
              <a:spcAft>
                <a:spcPts val="800"/>
              </a:spcAft>
              <a:buFont typeface="+mj-lt"/>
              <a:buAutoNum type="arabicPeriod"/>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Mishra, A., &amp; Prakash, D. (2020). Data cleansing techniques and challenges in big data preprocessing: A systematic review. </a:t>
            </a:r>
            <a:r>
              <a:rPr lang="en-US" sz="1600" i="1" dirty="0">
                <a:effectLst/>
                <a:latin typeface="Times New Roman" panose="02020603050405020304" pitchFamily="18" charset="0"/>
                <a:ea typeface="Times New Roman" panose="02020603050405020304" pitchFamily="18" charset="0"/>
                <a:cs typeface="Times New Roman" panose="02020603050405020304" pitchFamily="18" charset="0"/>
              </a:rPr>
              <a:t>Journal of Information and Data Management</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11(1), 45-56.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Rahman, M. S., &amp; Miah, M. A. (2022). Handling missing data in SMEs’ financial datasets: A comparative approach. </a:t>
            </a:r>
            <a:r>
              <a:rPr lang="en-US" sz="1600" i="1" dirty="0">
                <a:effectLst/>
                <a:latin typeface="Times New Roman" panose="02020603050405020304" pitchFamily="18" charset="0"/>
                <a:ea typeface="Times New Roman" panose="02020603050405020304" pitchFamily="18" charset="0"/>
                <a:cs typeface="Times New Roman" panose="02020603050405020304" pitchFamily="18" charset="0"/>
              </a:rPr>
              <a:t>Journal of Applied Statistics</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49(3), 674-694.</a:t>
            </a:r>
          </a:p>
          <a:p>
            <a:pPr marL="342900" indent="-342900">
              <a:lnSpc>
                <a:spcPct val="107000"/>
              </a:lnSpc>
              <a:spcAft>
                <a:spcPts val="800"/>
              </a:spcAft>
              <a:buFont typeface="+mj-lt"/>
              <a:buAutoNum type="arabicPeriod"/>
            </a:pP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Chandarana</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P., &amp; Vijayalakshmi, M. (2021). Data normalization in machine learning: Concepts, techniques, and applications. </a:t>
            </a:r>
            <a:r>
              <a:rPr lang="en-US" sz="1600" i="1" dirty="0">
                <a:effectLst/>
                <a:latin typeface="Times New Roman" panose="02020603050405020304" pitchFamily="18" charset="0"/>
                <a:ea typeface="Times New Roman" panose="02020603050405020304" pitchFamily="18" charset="0"/>
                <a:cs typeface="Times New Roman" panose="02020603050405020304" pitchFamily="18" charset="0"/>
              </a:rPr>
              <a:t>Computational Statistics &amp; Data Analysis</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159, 107-128.</a:t>
            </a:r>
          </a:p>
          <a:p>
            <a:pPr marL="342900" indent="-342900">
              <a:lnSpc>
                <a:spcPct val="107000"/>
              </a:lnSpc>
              <a:spcAft>
                <a:spcPts val="800"/>
              </a:spcAft>
              <a:buFont typeface="+mj-lt"/>
              <a:buAutoNum type="arabicPeriod"/>
            </a:pP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Bengio</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Y., &amp; Courville, A. (2020). Feature learning through data transformations for improved SME performance. </a:t>
            </a:r>
            <a:r>
              <a:rPr lang="en-US" sz="1600" i="1" dirty="0">
                <a:effectLst/>
                <a:latin typeface="Times New Roman" panose="02020603050405020304" pitchFamily="18" charset="0"/>
                <a:ea typeface="Times New Roman" panose="02020603050405020304" pitchFamily="18" charset="0"/>
                <a:cs typeface="Times New Roman" panose="02020603050405020304" pitchFamily="18" charset="0"/>
              </a:rPr>
              <a:t>IEEE Transactions on Neural Networks and Learning Systems</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31(4), 1012-1023.</a:t>
            </a:r>
            <a:b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Hastie, 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Tibshirani</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R., &amp; Friedman, J. (2019). The elements of statistical learning: Feature extraction in SME financing. </a:t>
            </a:r>
            <a:r>
              <a:rPr lang="en-US" sz="1600" i="1" dirty="0">
                <a:effectLst/>
                <a:latin typeface="Times New Roman" panose="02020603050405020304" pitchFamily="18" charset="0"/>
                <a:ea typeface="Times New Roman" panose="02020603050405020304" pitchFamily="18" charset="0"/>
                <a:cs typeface="Times New Roman" panose="02020603050405020304" pitchFamily="18" charset="0"/>
              </a:rPr>
              <a:t>Journal of Business Analytics</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45(2), 123-135.</a:t>
            </a:r>
          </a:p>
          <a:p>
            <a:pPr marL="342900" indent="-342900">
              <a:lnSpc>
                <a:spcPct val="107000"/>
              </a:lnSpc>
              <a:spcAft>
                <a:spcPts val="800"/>
              </a:spcAft>
              <a:buFont typeface="+mj-lt"/>
              <a:buAutoNum type="arabicPeriod"/>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Zhou, Z., &amp; Fu, H. (2022). Feature engineering for small business datasets: Applications in predictive modeling. </a:t>
            </a:r>
            <a:r>
              <a:rPr lang="en-US" sz="1600" i="1" dirty="0">
                <a:effectLst/>
                <a:latin typeface="Times New Roman" panose="02020603050405020304" pitchFamily="18" charset="0"/>
                <a:ea typeface="Times New Roman" panose="02020603050405020304" pitchFamily="18" charset="0"/>
                <a:cs typeface="Times New Roman" panose="02020603050405020304" pitchFamily="18" charset="0"/>
              </a:rPr>
              <a:t>Computational Economics</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58(4), 689-705.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10681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0055-9007-4B62-9620-85FCD22CC55B}"/>
              </a:ext>
            </a:extLst>
          </p:cNvPr>
          <p:cNvSpPr>
            <a:spLocks noGrp="1"/>
          </p:cNvSpPr>
          <p:nvPr>
            <p:ph type="title"/>
          </p:nvPr>
        </p:nvSpPr>
        <p:spPr>
          <a:xfrm>
            <a:off x="1484309" y="0"/>
            <a:ext cx="10018713" cy="1752599"/>
          </a:xfrm>
        </p:spPr>
        <p:txBody>
          <a:bodyPr>
            <a:normAutofit/>
          </a:bodyPr>
          <a:lstStyle/>
          <a:p>
            <a:r>
              <a:rPr lang="en-US" sz="3600" b="1" dirty="0">
                <a:solidFill>
                  <a:srgbClr val="30ACEC"/>
                </a:solidFill>
                <a:latin typeface="Arial Black" panose="020B0A04020102020204" pitchFamily="34" charset="0"/>
              </a:rPr>
              <a:t>PROJECT OVERVIEW</a:t>
            </a:r>
          </a:p>
        </p:txBody>
      </p:sp>
      <p:sp>
        <p:nvSpPr>
          <p:cNvPr id="3" name="Content Placeholder 2">
            <a:extLst>
              <a:ext uri="{FF2B5EF4-FFF2-40B4-BE49-F238E27FC236}">
                <a16:creationId xmlns:a16="http://schemas.microsoft.com/office/drawing/2014/main" id="{2C0E7DDF-BA83-4334-941D-A0EB47B6DC27}"/>
              </a:ext>
            </a:extLst>
          </p:cNvPr>
          <p:cNvSpPr>
            <a:spLocks noGrp="1"/>
          </p:cNvSpPr>
          <p:nvPr>
            <p:ph idx="1"/>
          </p:nvPr>
        </p:nvSpPr>
        <p:spPr>
          <a:xfrm>
            <a:off x="1484309" y="1676400"/>
            <a:ext cx="10018713" cy="5181600"/>
          </a:xfrm>
        </p:spPr>
        <p:txBody>
          <a:bodyPr>
            <a:normAutofit/>
          </a:bodyPr>
          <a:lstStyle/>
          <a:p>
            <a:pPr algn="just"/>
            <a:r>
              <a:rPr lang="en-US" sz="1800" b="1" dirty="0"/>
              <a:t>Overview of the Project:</a:t>
            </a:r>
          </a:p>
          <a:p>
            <a:pPr marL="0" indent="0" algn="just">
              <a:buNone/>
            </a:pPr>
            <a:r>
              <a:rPr lang="en-US" sz="1800" dirty="0"/>
              <a:t>The final business analytics project focuses on analyzing SME (Small and Medium Enterprise) financial and operational data in Lagos, Nigeria. This project aims to build predictive models that assess the financial sustainability and growth potential of SMEs in the region. The analysis seeks to uncover patterns, trends, and key factors that influence the success of these businesses, with the goal of providing actionable recommendations.</a:t>
            </a:r>
          </a:p>
          <a:p>
            <a:pPr algn="just"/>
            <a:r>
              <a:rPr lang="en-US" sz="1800" b="1" dirty="0"/>
              <a:t>Purpose of Milestone 1:</a:t>
            </a:r>
          </a:p>
          <a:p>
            <a:pPr marL="0" indent="0" algn="just">
              <a:buNone/>
            </a:pPr>
            <a:r>
              <a:rPr lang="en-US" sz="1800" dirty="0"/>
              <a:t>Milestone 1 represents the foundational stage of the project, which involves the collection, cleaning, and preparation of data. The goal at this stage is to ensure that the dataset is well-organized, free of inconsistencies, and ready for exploratory analysis and subsequent modeling. High-quality data preparation enhances the accuracy of insights and predictions.</a:t>
            </a:r>
          </a:p>
          <a:p>
            <a:pPr marL="342900" lvl="0" indent="-342900" algn="just">
              <a:lnSpc>
                <a:spcPct val="107000"/>
              </a:lnSpc>
              <a:spcAft>
                <a:spcPts val="800"/>
              </a:spcAft>
              <a:buFont typeface="+mj-lt"/>
              <a:buAutoNum type="arabicPeriod"/>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02281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7A599-0CF0-4EB9-836D-3869370E3B52}"/>
              </a:ext>
            </a:extLst>
          </p:cNvPr>
          <p:cNvSpPr>
            <a:spLocks noGrp="1"/>
          </p:cNvSpPr>
          <p:nvPr>
            <p:ph type="title"/>
          </p:nvPr>
        </p:nvSpPr>
        <p:spPr>
          <a:xfrm>
            <a:off x="1693331" y="0"/>
            <a:ext cx="10018713" cy="1752599"/>
          </a:xfrm>
        </p:spPr>
        <p:txBody>
          <a:bodyPr>
            <a:normAutofit/>
          </a:bodyPr>
          <a:lstStyle/>
          <a:p>
            <a:r>
              <a:rPr lang="en-US" sz="3600" dirty="0">
                <a:solidFill>
                  <a:srgbClr val="30ACEC"/>
                </a:solidFill>
                <a:latin typeface="Arial Black" panose="020B0A04020102020204" pitchFamily="34" charset="0"/>
              </a:rPr>
              <a:t>DATA SOURCES</a:t>
            </a:r>
            <a:endParaRPr lang="en-US" sz="3600" b="1" dirty="0">
              <a:solidFill>
                <a:srgbClr val="30ACEC"/>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D265D279-631E-402D-8A14-EB264009F584}"/>
              </a:ext>
            </a:extLst>
          </p:cNvPr>
          <p:cNvSpPr>
            <a:spLocks noGrp="1"/>
          </p:cNvSpPr>
          <p:nvPr>
            <p:ph idx="1"/>
          </p:nvPr>
        </p:nvSpPr>
        <p:spPr>
          <a:xfrm>
            <a:off x="1484310" y="2065867"/>
            <a:ext cx="10470623" cy="4453466"/>
          </a:xfrm>
        </p:spPr>
        <p:txBody>
          <a:bodyPr>
            <a:noAutofit/>
          </a:bodyPr>
          <a:lstStyle/>
          <a:p>
            <a:pPr algn="just"/>
            <a:r>
              <a:rPr lang="en-US" sz="1600" b="1" dirty="0"/>
              <a:t>Data Sources that can be Used:</a:t>
            </a:r>
            <a:endParaRPr lang="en-US" sz="1600" dirty="0"/>
          </a:p>
          <a:p>
            <a:pPr algn="just">
              <a:buFont typeface="+mj-lt"/>
              <a:buAutoNum type="arabicPeriod"/>
            </a:pPr>
            <a:r>
              <a:rPr lang="en-US" sz="1600" b="1" dirty="0"/>
              <a:t>Kaggle (SME Financial Data):</a:t>
            </a:r>
            <a:r>
              <a:rPr lang="en-US" sz="1600" dirty="0"/>
              <a:t> Downloaded a comprehensive dataset containing financial statements, revenue breakdowns, and operational metrics for SMEs in Lagos. This dataset provides critical information on profitability, expenses, and overall business health.</a:t>
            </a:r>
          </a:p>
          <a:p>
            <a:pPr algn="just">
              <a:buFont typeface="+mj-lt"/>
              <a:buAutoNum type="arabicPeriod"/>
            </a:pPr>
            <a:r>
              <a:rPr lang="en-US" sz="1600" b="1" dirty="0"/>
              <a:t>Nigerian Bureau of Statistics (NBS):</a:t>
            </a:r>
            <a:r>
              <a:rPr lang="en-US" sz="1600" dirty="0"/>
              <a:t> Sourced demographic and economic indicators such as population size, unemployment rates, inflation rates, and GDP growth specific to Lagos. These indicators provide a macroeconomic context for analyzing SME performance.</a:t>
            </a:r>
          </a:p>
          <a:p>
            <a:pPr algn="just">
              <a:buFont typeface="+mj-lt"/>
              <a:buAutoNum type="arabicPeriod"/>
            </a:pPr>
            <a:r>
              <a:rPr lang="en-US" sz="1600" b="1" dirty="0"/>
              <a:t>Open Exchange Rates API:</a:t>
            </a:r>
            <a:r>
              <a:rPr lang="en-US" sz="1600" dirty="0"/>
              <a:t> Collected real-time data on currency exchange rates and inflation figures, which are crucial for understanding how external economic factors affect SMEs, particularly those engaged in import/export activities.</a:t>
            </a:r>
          </a:p>
          <a:p>
            <a:pPr algn="just">
              <a:buFont typeface="+mj-lt"/>
              <a:buAutoNum type="arabicPeriod"/>
            </a:pPr>
            <a:r>
              <a:rPr lang="en-US" sz="1600" b="1" dirty="0"/>
              <a:t>SME Survey Data (Primary Source):</a:t>
            </a:r>
            <a:r>
              <a:rPr lang="en-US" sz="1600" dirty="0"/>
              <a:t> Conducted a survey of SME owners to gather firsthand data on their operational challenges, access to finance, and perceived business outlook.</a:t>
            </a:r>
          </a:p>
          <a:p>
            <a:pPr algn="just"/>
            <a:r>
              <a:rPr lang="en-US" sz="1600" b="1" dirty="0"/>
              <a:t>Why These Sources Were Chosen:</a:t>
            </a:r>
          </a:p>
          <a:p>
            <a:pPr marL="0" indent="0" algn="just">
              <a:buNone/>
            </a:pPr>
            <a:r>
              <a:rPr lang="en-US" sz="1600" dirty="0"/>
              <a:t>These sources provide reliable, diverse, and highly relevant data to analyze the business environment for SMEs in Lagos. The combination of financial, economic, and survey data enables a multi-faceted analysis of SME sustainability and performance.</a:t>
            </a:r>
          </a:p>
        </p:txBody>
      </p:sp>
    </p:spTree>
    <p:extLst>
      <p:ext uri="{BB962C8B-B14F-4D97-AF65-F5344CB8AC3E}">
        <p14:creationId xmlns:p14="http://schemas.microsoft.com/office/powerpoint/2010/main" val="806661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E3156-2AC6-4CD3-A041-E9E8341A9B32}"/>
              </a:ext>
            </a:extLst>
          </p:cNvPr>
          <p:cNvSpPr>
            <a:spLocks noGrp="1"/>
          </p:cNvSpPr>
          <p:nvPr>
            <p:ph type="title"/>
          </p:nvPr>
        </p:nvSpPr>
        <p:spPr>
          <a:xfrm>
            <a:off x="1484310" y="347134"/>
            <a:ext cx="10018713" cy="1752599"/>
          </a:xfrm>
        </p:spPr>
        <p:txBody>
          <a:bodyPr>
            <a:normAutofit/>
          </a:bodyPr>
          <a:lstStyle/>
          <a:p>
            <a:r>
              <a:rPr lang="en-US" sz="3600" dirty="0">
                <a:solidFill>
                  <a:srgbClr val="30ACEC"/>
                </a:solidFill>
                <a:latin typeface="Arial Black" panose="020B0A04020102020204" pitchFamily="34" charset="0"/>
              </a:rPr>
              <a:t>DATA COLLECTION METHODS</a:t>
            </a:r>
            <a:endParaRPr lang="en-US" sz="3600" b="1" dirty="0">
              <a:solidFill>
                <a:srgbClr val="30ACEC"/>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DE74B265-6B51-444E-B0D6-95D68909050F}"/>
              </a:ext>
            </a:extLst>
          </p:cNvPr>
          <p:cNvSpPr>
            <a:spLocks noGrp="1"/>
          </p:cNvSpPr>
          <p:nvPr>
            <p:ph idx="1"/>
          </p:nvPr>
        </p:nvSpPr>
        <p:spPr>
          <a:xfrm>
            <a:off x="1484310" y="2099733"/>
            <a:ext cx="10233557" cy="4191001"/>
          </a:xfrm>
        </p:spPr>
        <p:txBody>
          <a:bodyPr>
            <a:noAutofit/>
          </a:bodyPr>
          <a:lstStyle/>
          <a:p>
            <a:pPr marL="0" indent="0" algn="just">
              <a:buNone/>
            </a:pPr>
            <a:r>
              <a:rPr lang="en-US" sz="1600" b="1" dirty="0"/>
              <a:t>Data Collection Techniques:</a:t>
            </a:r>
            <a:endParaRPr lang="en-US" sz="1600" dirty="0"/>
          </a:p>
          <a:p>
            <a:pPr algn="just">
              <a:buFont typeface="Arial" panose="020B0604020202020204" pitchFamily="34" charset="0"/>
              <a:buChar char="•"/>
            </a:pPr>
            <a:r>
              <a:rPr lang="en-US" sz="1600" b="1" dirty="0"/>
              <a:t>Kaggle (SME Financial Data):</a:t>
            </a:r>
            <a:r>
              <a:rPr lang="en-US" sz="1600" dirty="0"/>
              <a:t> Downloaded structured datasets in CSV format.</a:t>
            </a:r>
          </a:p>
          <a:p>
            <a:pPr algn="just">
              <a:buFont typeface="Arial" panose="020B0604020202020204" pitchFamily="34" charset="0"/>
              <a:buChar char="•"/>
            </a:pPr>
            <a:r>
              <a:rPr lang="en-US" sz="1600" b="1" dirty="0"/>
              <a:t>Web Scraping (using </a:t>
            </a:r>
            <a:r>
              <a:rPr lang="en-US" sz="1600" b="1" dirty="0" err="1"/>
              <a:t>BeautifulSoup</a:t>
            </a:r>
            <a:r>
              <a:rPr lang="en-US" sz="1600" b="1" dirty="0"/>
              <a:t>):</a:t>
            </a:r>
            <a:r>
              <a:rPr lang="en-US" sz="1600" dirty="0"/>
              <a:t> Collected supplementary financial data from local business news websites and financial reports to ensure up-to-date insights.</a:t>
            </a:r>
          </a:p>
          <a:p>
            <a:pPr algn="just">
              <a:buFont typeface="Arial" panose="020B0604020202020204" pitchFamily="34" charset="0"/>
              <a:buChar char="•"/>
            </a:pPr>
            <a:r>
              <a:rPr lang="en-US" sz="1600" b="1" dirty="0"/>
              <a:t>API Integration (Open Exchange Rates API):</a:t>
            </a:r>
            <a:r>
              <a:rPr lang="en-US" sz="1600" dirty="0"/>
              <a:t> Used Python to integrate real-time exchange rate and inflation data into the dataset. Collected data through regular API calls and saved results in JSON format for further analysis.</a:t>
            </a:r>
          </a:p>
          <a:p>
            <a:pPr algn="just">
              <a:buFont typeface="Arial" panose="020B0604020202020204" pitchFamily="34" charset="0"/>
              <a:buChar char="•"/>
            </a:pPr>
            <a:r>
              <a:rPr lang="en-US" sz="1600" b="1" dirty="0"/>
              <a:t>SQL Queries (Internal Database):</a:t>
            </a:r>
            <a:r>
              <a:rPr lang="en-US" sz="1600" dirty="0"/>
              <a:t> Queried internal databases to retrieve historical SME performance data, leveraging SQL to extract relevant fields such as revenue, expenses, and cash flow.</a:t>
            </a:r>
          </a:p>
          <a:p>
            <a:pPr marL="0" indent="0" algn="just">
              <a:buNone/>
            </a:pPr>
            <a:endParaRPr lang="en-US" sz="1600" dirty="0"/>
          </a:p>
          <a:p>
            <a:pPr marL="0" indent="0" algn="just">
              <a:buNone/>
            </a:pPr>
            <a:r>
              <a:rPr lang="en-US" sz="1600" b="1" dirty="0"/>
              <a:t>Tools Used:</a:t>
            </a:r>
            <a:endParaRPr lang="en-US" sz="1600" dirty="0"/>
          </a:p>
          <a:p>
            <a:pPr algn="just">
              <a:buFont typeface="Arial" panose="020B0604020202020204" pitchFamily="34" charset="0"/>
              <a:buChar char="•"/>
            </a:pPr>
            <a:r>
              <a:rPr lang="en-US" sz="1600" b="1" dirty="0"/>
              <a:t>Web Scraping Tools:</a:t>
            </a:r>
            <a:r>
              <a:rPr lang="en-US" sz="1600" dirty="0"/>
              <a:t> </a:t>
            </a:r>
            <a:r>
              <a:rPr lang="en-US" sz="1600" dirty="0" err="1"/>
              <a:t>BeautifulSoup</a:t>
            </a:r>
            <a:r>
              <a:rPr lang="en-US" sz="1600" dirty="0"/>
              <a:t>, Selenium</a:t>
            </a:r>
          </a:p>
          <a:p>
            <a:pPr algn="just">
              <a:buFont typeface="Arial" panose="020B0604020202020204" pitchFamily="34" charset="0"/>
              <a:buChar char="•"/>
            </a:pPr>
            <a:r>
              <a:rPr lang="en-US" sz="1600" b="1" dirty="0"/>
              <a:t>API Integration:</a:t>
            </a:r>
            <a:r>
              <a:rPr lang="en-US" sz="1600" dirty="0"/>
              <a:t> Python (requests, JSON handling)</a:t>
            </a:r>
          </a:p>
          <a:p>
            <a:pPr algn="just">
              <a:buFont typeface="Arial" panose="020B0604020202020204" pitchFamily="34" charset="0"/>
              <a:buChar char="•"/>
            </a:pPr>
            <a:r>
              <a:rPr lang="en-US" sz="1600" b="1" dirty="0"/>
              <a:t>SQL Databases:</a:t>
            </a:r>
            <a:r>
              <a:rPr lang="en-US" sz="1600" dirty="0"/>
              <a:t> MySQL, PostgreSQL</a:t>
            </a:r>
          </a:p>
        </p:txBody>
      </p:sp>
    </p:spTree>
    <p:extLst>
      <p:ext uri="{BB962C8B-B14F-4D97-AF65-F5344CB8AC3E}">
        <p14:creationId xmlns:p14="http://schemas.microsoft.com/office/powerpoint/2010/main" val="3433306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3BE12-5744-46AA-B9A5-DB0FCE21DD17}"/>
              </a:ext>
            </a:extLst>
          </p:cNvPr>
          <p:cNvSpPr>
            <a:spLocks noGrp="1"/>
          </p:cNvSpPr>
          <p:nvPr>
            <p:ph type="title"/>
          </p:nvPr>
        </p:nvSpPr>
        <p:spPr>
          <a:xfrm>
            <a:off x="1484313" y="8374"/>
            <a:ext cx="10018713" cy="1752599"/>
          </a:xfrm>
        </p:spPr>
        <p:txBody>
          <a:bodyPr>
            <a:normAutofit/>
          </a:bodyPr>
          <a:lstStyle/>
          <a:p>
            <a:r>
              <a:rPr lang="en-US" sz="3600" b="1" dirty="0">
                <a:solidFill>
                  <a:srgbClr val="30ACEC"/>
                </a:solidFill>
                <a:latin typeface="Arial Black" panose="020B0A04020102020204" pitchFamily="34" charset="0"/>
              </a:rPr>
              <a:t>DATA PREPROCESSING STEPS</a:t>
            </a:r>
          </a:p>
        </p:txBody>
      </p:sp>
      <p:sp>
        <p:nvSpPr>
          <p:cNvPr id="5" name="Rectangle 2">
            <a:extLst>
              <a:ext uri="{FF2B5EF4-FFF2-40B4-BE49-F238E27FC236}">
                <a16:creationId xmlns:a16="http://schemas.microsoft.com/office/drawing/2014/main" id="{47C6FDD1-FA2F-4E05-B86F-4B810AB8E783}"/>
              </a:ext>
            </a:extLst>
          </p:cNvPr>
          <p:cNvSpPr>
            <a:spLocks noGrp="1" noChangeArrowheads="1"/>
          </p:cNvSpPr>
          <p:nvPr>
            <p:ph idx="1"/>
          </p:nvPr>
        </p:nvSpPr>
        <p:spPr bwMode="auto">
          <a:xfrm>
            <a:off x="1636713" y="1899472"/>
            <a:ext cx="1028435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rPr>
              <a:t>Cleaning and Preprocessing the Data:</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Handling Missing Values:</a:t>
            </a:r>
            <a:endParaRPr kumimoji="0" lang="en-US" altLang="en-US" sz="1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Replaced missing values in financial fields (e.g., revenue, expenses) using the median imputation technique.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Where entire fields had significant missing values (above 50%), those rows or columns were dropped.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Removing Duplicates:</a:t>
            </a:r>
            <a:endParaRPr kumimoji="0" lang="en-US" altLang="en-US" sz="1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Duplicated records were detected by identifying matching SME_IDs and financial entries and were removed to avoid double counting.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Standardizing Formats:</a:t>
            </a:r>
            <a:endParaRPr kumimoji="0" lang="en-US" altLang="en-US" sz="1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Dates were standardized to the format YYYY-MM-DD across all datasets.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Currency values from different sources (e.g., Nigerian Naira, USD) were converted into USD to ensure consistency during analysis.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rPr>
              <a:t>Tools Used:</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Python Libraries:</a:t>
            </a:r>
            <a:r>
              <a:rPr kumimoji="0" lang="en-US" altLang="en-US" sz="1800" b="0" i="0" u="none" strike="noStrike" cap="none" normalizeH="0" baseline="0" dirty="0">
                <a:ln>
                  <a:noFill/>
                </a:ln>
                <a:solidFill>
                  <a:schemeClr val="tx1"/>
                </a:solidFill>
                <a:effectLst/>
              </a:rPr>
              <a:t> pandas, NumPy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SQL Database Queries:</a:t>
            </a:r>
            <a:r>
              <a:rPr kumimoji="0" lang="en-US" altLang="en-US" sz="1800" b="0" i="0" u="none" strike="noStrike" cap="none" normalizeH="0" baseline="0" dirty="0">
                <a:ln>
                  <a:noFill/>
                </a:ln>
                <a:solidFill>
                  <a:schemeClr val="tx1"/>
                </a:solidFill>
                <a:effectLst/>
              </a:rPr>
              <a:t> For data cleaning and validation on SQL databases.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008926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D2BD2-A045-4506-8A48-9B0BCEBD3C88}"/>
              </a:ext>
            </a:extLst>
          </p:cNvPr>
          <p:cNvSpPr>
            <a:spLocks noGrp="1"/>
          </p:cNvSpPr>
          <p:nvPr>
            <p:ph type="title"/>
          </p:nvPr>
        </p:nvSpPr>
        <p:spPr>
          <a:xfrm>
            <a:off x="1484310" y="338667"/>
            <a:ext cx="10018713" cy="1752599"/>
          </a:xfrm>
        </p:spPr>
        <p:txBody>
          <a:bodyPr>
            <a:normAutofit/>
          </a:bodyPr>
          <a:lstStyle/>
          <a:p>
            <a:r>
              <a:rPr lang="en-US" sz="3600" dirty="0">
                <a:solidFill>
                  <a:srgbClr val="30ACEC"/>
                </a:solidFill>
                <a:latin typeface="Arial Black" panose="020B0A04020102020204" pitchFamily="34" charset="0"/>
              </a:rPr>
              <a:t>DATA TRANSFORMATIONS</a:t>
            </a:r>
            <a:endParaRPr lang="en-US" sz="3600" b="1" dirty="0">
              <a:solidFill>
                <a:srgbClr val="30ACEC"/>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204F137E-1B67-47B7-987D-0490C1EBC687}"/>
              </a:ext>
            </a:extLst>
          </p:cNvPr>
          <p:cNvSpPr>
            <a:spLocks noGrp="1"/>
          </p:cNvSpPr>
          <p:nvPr>
            <p:ph idx="1"/>
          </p:nvPr>
        </p:nvSpPr>
        <p:spPr>
          <a:xfrm>
            <a:off x="1484310" y="2091266"/>
            <a:ext cx="10453690" cy="4428066"/>
          </a:xfrm>
        </p:spPr>
        <p:txBody>
          <a:bodyPr>
            <a:normAutofit fontScale="77500" lnSpcReduction="20000"/>
          </a:bodyPr>
          <a:lstStyle/>
          <a:p>
            <a:pPr marL="0" indent="0">
              <a:buNone/>
            </a:pPr>
            <a:r>
              <a:rPr lang="en-US" b="1" dirty="0"/>
              <a:t>Transformations Applied:</a:t>
            </a:r>
            <a:endParaRPr lang="en-US" dirty="0"/>
          </a:p>
          <a:p>
            <a:pPr>
              <a:buFont typeface="Arial" panose="020B0604020202020204" pitchFamily="34" charset="0"/>
              <a:buChar char="•"/>
            </a:pPr>
            <a:r>
              <a:rPr lang="en-US" b="1" dirty="0"/>
              <a:t>Normalization:</a:t>
            </a:r>
            <a:br>
              <a:rPr lang="en-US" dirty="0"/>
            </a:br>
            <a:r>
              <a:rPr lang="en-US" dirty="0"/>
              <a:t>Applied Min-Max normalization to the numerical columns (e.g., revenue, profit, and asset values) to ensure all variables were on a comparable scale for analysis and model training. This also prevents variables with larger ranges from dominating the model.</a:t>
            </a:r>
          </a:p>
          <a:p>
            <a:pPr marL="0" indent="0">
              <a:buNone/>
            </a:pPr>
            <a:endParaRPr lang="en-US" dirty="0"/>
          </a:p>
          <a:p>
            <a:pPr>
              <a:buFont typeface="Arial" panose="020B0604020202020204" pitchFamily="34" charset="0"/>
              <a:buChar char="•"/>
            </a:pPr>
            <a:r>
              <a:rPr lang="en-US" b="1" dirty="0"/>
              <a:t>Categorical Encoding:</a:t>
            </a:r>
            <a:br>
              <a:rPr lang="en-US" dirty="0"/>
            </a:br>
            <a:r>
              <a:rPr lang="en-US" dirty="0"/>
              <a:t>Used One-Hot Encoding for categorical fields like "Industry Type" and "Region" to allow them to be utilized in machine learning algorithms. For example, SME industries were encoded into binary variables (e.g., Retail, Manufacturing, Services).</a:t>
            </a:r>
          </a:p>
          <a:p>
            <a:pPr marL="0" indent="0">
              <a:buNone/>
            </a:pPr>
            <a:endParaRPr lang="en-US" dirty="0"/>
          </a:p>
          <a:p>
            <a:pPr>
              <a:buFont typeface="Arial" panose="020B0604020202020204" pitchFamily="34" charset="0"/>
              <a:buChar char="•"/>
            </a:pPr>
            <a:r>
              <a:rPr lang="en-US" b="1" dirty="0"/>
              <a:t>Aggregation of Data:</a:t>
            </a:r>
            <a:endParaRPr lang="en-US" dirty="0"/>
          </a:p>
          <a:p>
            <a:pPr marL="742950" lvl="1" indent="-285750">
              <a:buFont typeface="Arial" panose="020B0604020202020204" pitchFamily="34" charset="0"/>
              <a:buChar char="•"/>
            </a:pPr>
            <a:r>
              <a:rPr lang="en-US" dirty="0"/>
              <a:t>Quarterly aggregation of monthly financial data to capture larger trends and reduce the noise present in monthly data.</a:t>
            </a:r>
          </a:p>
          <a:p>
            <a:pPr marL="742950" lvl="1" indent="-285750">
              <a:buFont typeface="Arial" panose="020B0604020202020204" pitchFamily="34" charset="0"/>
              <a:buChar char="•"/>
            </a:pPr>
            <a:r>
              <a:rPr lang="en-US" dirty="0"/>
              <a:t>Grouped SMEs by industry and region to provide a sector-specific view of financial health.</a:t>
            </a:r>
          </a:p>
        </p:txBody>
      </p:sp>
    </p:spTree>
    <p:extLst>
      <p:ext uri="{BB962C8B-B14F-4D97-AF65-F5344CB8AC3E}">
        <p14:creationId xmlns:p14="http://schemas.microsoft.com/office/powerpoint/2010/main" val="2165102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59A3C-1700-44E0-8AED-5ECDDC36B145}"/>
              </a:ext>
            </a:extLst>
          </p:cNvPr>
          <p:cNvSpPr>
            <a:spLocks noGrp="1"/>
          </p:cNvSpPr>
          <p:nvPr>
            <p:ph type="title"/>
          </p:nvPr>
        </p:nvSpPr>
        <p:spPr/>
        <p:txBody>
          <a:bodyPr>
            <a:normAutofit/>
          </a:bodyPr>
          <a:lstStyle/>
          <a:p>
            <a:r>
              <a:rPr lang="en-US" sz="3600" dirty="0">
                <a:solidFill>
                  <a:srgbClr val="30ACEC"/>
                </a:solidFill>
                <a:latin typeface="Arial Black" panose="020B0A04020102020204" pitchFamily="34" charset="0"/>
              </a:rPr>
              <a:t>FEATURE ENGINEERING</a:t>
            </a:r>
            <a:endParaRPr lang="en-US" sz="3600" b="1" dirty="0">
              <a:solidFill>
                <a:srgbClr val="30ACEC"/>
              </a:solidFill>
              <a:latin typeface="Arial Black" panose="020B0A04020102020204" pitchFamily="34" charset="0"/>
            </a:endParaRPr>
          </a:p>
        </p:txBody>
      </p:sp>
      <p:sp>
        <p:nvSpPr>
          <p:cNvPr id="5" name="Rectangle 2">
            <a:extLst>
              <a:ext uri="{FF2B5EF4-FFF2-40B4-BE49-F238E27FC236}">
                <a16:creationId xmlns:a16="http://schemas.microsoft.com/office/drawing/2014/main" id="{3CDF7B16-CABE-4963-BE01-0A2B82B6057E}"/>
              </a:ext>
            </a:extLst>
          </p:cNvPr>
          <p:cNvSpPr>
            <a:spLocks noGrp="1" noChangeArrowheads="1"/>
          </p:cNvSpPr>
          <p:nvPr>
            <p:ph idx="1"/>
          </p:nvPr>
        </p:nvSpPr>
        <p:spPr bwMode="auto">
          <a:xfrm>
            <a:off x="1484310" y="2459385"/>
            <a:ext cx="1070769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New Features Created:</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Profit Margin Ratio:</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Calculated as </a:t>
            </a:r>
            <a:r>
              <a:rPr kumimoji="0" lang="en-US" altLang="en-US" sz="1600" b="0" i="0" u="none" strike="noStrike" cap="none" normalizeH="0" baseline="0" dirty="0">
                <a:ln>
                  <a:noFill/>
                </a:ln>
                <a:solidFill>
                  <a:schemeClr val="tx1"/>
                </a:solidFill>
                <a:effectLst/>
                <a:latin typeface="Arial Unicode MS"/>
              </a:rPr>
              <a:t>(Revenue - Expenses) / Revenue</a:t>
            </a:r>
            <a:r>
              <a:rPr kumimoji="0" lang="en-US" altLang="en-US" sz="1600" b="0" i="0" u="none" strike="noStrike" cap="none" normalizeH="0" baseline="0" dirty="0">
                <a:ln>
                  <a:noFill/>
                </a:ln>
                <a:solidFill>
                  <a:schemeClr val="tx1"/>
                </a:solidFill>
                <a:effectLst/>
              </a:rPr>
              <a:t> to measure how efficiently an SME generates profit from its revenue. This feature is critical for understanding long-term business viability.</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Business Growth Rate: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Derived from year-on-year changes in revenue to capture growth patterns. This feature is particularly useful for identifying high-growth SMEs.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Risk Indicator for SMEs: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Combined multiple financial ratios (e.g., Debt-to-Equity Ratio, Current Ratio) with external economic data like inflation rates to create an SME risk score. This indicator provides insights into the financial stability of SMEs.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How Feature Engineering Will Improve Model Performance:</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These features improve the predictive power of models by capturing deeper insights into business performance, risk, and growth potential. For example, the profit margin ratio will help assess which SMEs are more likely to succeed financially.</a:t>
            </a:r>
          </a:p>
        </p:txBody>
      </p:sp>
    </p:spTree>
    <p:extLst>
      <p:ext uri="{BB962C8B-B14F-4D97-AF65-F5344CB8AC3E}">
        <p14:creationId xmlns:p14="http://schemas.microsoft.com/office/powerpoint/2010/main" val="1011660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BF25C-2A7D-43D6-B8F3-CF5144B9C878}"/>
              </a:ext>
            </a:extLst>
          </p:cNvPr>
          <p:cNvSpPr>
            <a:spLocks noGrp="1"/>
          </p:cNvSpPr>
          <p:nvPr>
            <p:ph type="title"/>
          </p:nvPr>
        </p:nvSpPr>
        <p:spPr>
          <a:xfrm>
            <a:off x="1484310" y="190500"/>
            <a:ext cx="10018713" cy="1752599"/>
          </a:xfrm>
        </p:spPr>
        <p:txBody>
          <a:bodyPr>
            <a:normAutofit/>
          </a:bodyPr>
          <a:lstStyle/>
          <a:p>
            <a:r>
              <a:rPr lang="en-US" sz="3600" dirty="0">
                <a:solidFill>
                  <a:srgbClr val="30ACEC"/>
                </a:solidFill>
                <a:latin typeface="Arial Black" panose="020B0A04020102020204" pitchFamily="34" charset="0"/>
              </a:rPr>
              <a:t>DATA COMBINATION</a:t>
            </a:r>
          </a:p>
        </p:txBody>
      </p:sp>
      <p:sp>
        <p:nvSpPr>
          <p:cNvPr id="4" name="Rectangle 1">
            <a:extLst>
              <a:ext uri="{FF2B5EF4-FFF2-40B4-BE49-F238E27FC236}">
                <a16:creationId xmlns:a16="http://schemas.microsoft.com/office/drawing/2014/main" id="{7847ECFF-2E58-433C-A529-11EBA460D92E}"/>
              </a:ext>
            </a:extLst>
          </p:cNvPr>
          <p:cNvSpPr>
            <a:spLocks noGrp="1" noChangeArrowheads="1"/>
          </p:cNvSpPr>
          <p:nvPr>
            <p:ph idx="1"/>
          </p:nvPr>
        </p:nvSpPr>
        <p:spPr bwMode="auto">
          <a:xfrm>
            <a:off x="1484310" y="2098325"/>
            <a:ext cx="10707689" cy="4261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nSpc>
                <a:spcPct val="107000"/>
              </a:lnSpc>
              <a:spcAft>
                <a:spcPts val="8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Combining Multiple Data Sources: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Merged Kaggle's SME financial data with demographic data from the Nigerian Bureau of Statistics using </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SME_ID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as the common key.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Integrated the real-time exchange rate and inflation data from APIs to add economic context.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Conducted checks to ensure that all merged datasets aligned correctly, with consistent keys and no mismatches.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Handling Issues During Combination: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Addressed discrepancies such as mismatches between financial periods by aligning all records to quarterly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Where matching issues occurred due to missing SME_IDs, those entries were flagged and corrected manually or excluded from the analysis.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186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17E4C-03B7-48ED-8E33-8FBE61C5C901}"/>
              </a:ext>
            </a:extLst>
          </p:cNvPr>
          <p:cNvSpPr>
            <a:spLocks noGrp="1"/>
          </p:cNvSpPr>
          <p:nvPr>
            <p:ph type="title"/>
          </p:nvPr>
        </p:nvSpPr>
        <p:spPr>
          <a:xfrm>
            <a:off x="1484310" y="190500"/>
            <a:ext cx="10018713" cy="1752599"/>
          </a:xfrm>
        </p:spPr>
        <p:txBody>
          <a:bodyPr>
            <a:normAutofit/>
          </a:bodyPr>
          <a:lstStyle/>
          <a:p>
            <a:r>
              <a:rPr lang="en-US" sz="3600" b="1" dirty="0">
                <a:solidFill>
                  <a:srgbClr val="30ACEC"/>
                </a:solidFill>
                <a:effectLst/>
                <a:latin typeface="Arial Black" panose="020B0A04020102020204" pitchFamily="34" charset="0"/>
                <a:ea typeface="Times New Roman" panose="02020603050405020304" pitchFamily="18" charset="0"/>
              </a:rPr>
              <a:t>DATA QUALITY ASSESSMENT</a:t>
            </a:r>
            <a:endParaRPr lang="en-US" sz="3600" dirty="0">
              <a:solidFill>
                <a:srgbClr val="30ACEC"/>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E396364F-E1D9-4C8E-BAF6-264D906AE538}"/>
              </a:ext>
            </a:extLst>
          </p:cNvPr>
          <p:cNvSpPr>
            <a:spLocks noGrp="1"/>
          </p:cNvSpPr>
          <p:nvPr>
            <p:ph idx="1"/>
          </p:nvPr>
        </p:nvSpPr>
        <p:spPr>
          <a:xfrm>
            <a:off x="1484310" y="1557867"/>
            <a:ext cx="10402890" cy="5300133"/>
          </a:xfrm>
        </p:spPr>
        <p:txBody>
          <a:bodyPr>
            <a:normAutofit/>
          </a:bodyPr>
          <a:lstStyle/>
          <a:p>
            <a:pPr>
              <a:lnSpc>
                <a:spcPct val="107000"/>
              </a:lnSpc>
              <a:spcAft>
                <a:spcPts val="800"/>
              </a:spcAf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Data Quality Checks: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Outlier Detection: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Used Z-scores to detect extreme outliers in financial metrics like revenue and profit.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Outliers were either adjusted (if valid) or excluded if they represented data entry errors.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Consistency Checks: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Conducted cross-validation checks to ensure that financial data (e.g., revenue, expenses) matched across multiple sources.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Validated the integrity of time-series data by ensuring that no dates or records were missing or duplicated.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Addressing Bias and Ethical Considerations: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To prevent bias, ensured that the sample of SMEs included a broad range of industries and business sizes.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rPr>
              <a:t>Ethical considerations included anonymizing SME data where required and ensuring that sensitive financial information was handled securely.</a:t>
            </a:r>
            <a:endParaRPr lang="en-US" sz="1600" dirty="0"/>
          </a:p>
        </p:txBody>
      </p:sp>
    </p:spTree>
    <p:extLst>
      <p:ext uri="{BB962C8B-B14F-4D97-AF65-F5344CB8AC3E}">
        <p14:creationId xmlns:p14="http://schemas.microsoft.com/office/powerpoint/2010/main" val="2451001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37</TotalTime>
  <Words>1890</Words>
  <Application>Microsoft Office PowerPoint</Application>
  <PresentationFormat>Widescreen</PresentationFormat>
  <Paragraphs>125</Paragraphs>
  <Slides>15</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Arial Black</vt:lpstr>
      <vt:lpstr>Arial Unicode MS</vt:lpstr>
      <vt:lpstr>Calibri</vt:lpstr>
      <vt:lpstr>Corbel</vt:lpstr>
      <vt:lpstr>Courier New</vt:lpstr>
      <vt:lpstr>europa</vt:lpstr>
      <vt:lpstr>Symbol</vt:lpstr>
      <vt:lpstr>Times New Roman</vt:lpstr>
      <vt:lpstr>Parallax</vt:lpstr>
      <vt:lpstr>PRESENTATION BY ABIMBOLA SERIFAT OREOLUWA</vt:lpstr>
      <vt:lpstr>PROJECT OVERVIEW</vt:lpstr>
      <vt:lpstr>DATA SOURCES</vt:lpstr>
      <vt:lpstr>DATA COLLECTION METHODS</vt:lpstr>
      <vt:lpstr>DATA PREPROCESSING STEPS</vt:lpstr>
      <vt:lpstr>DATA TRANSFORMATIONS</vt:lpstr>
      <vt:lpstr>FEATURE ENGINEERING</vt:lpstr>
      <vt:lpstr>DATA COMBINATION</vt:lpstr>
      <vt:lpstr>DATA QUALITY ASSESSMENT</vt:lpstr>
      <vt:lpstr>DATA INTEGRITY</vt:lpstr>
      <vt:lpstr>PYTHON NOTEBOOK</vt:lpstr>
      <vt:lpstr>GitHub REPOSITORY</vt:lpstr>
      <vt:lpstr>NEXT STEPS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BY ABIMBOLA SERIFAT OREOLUWA</dc:title>
  <dc:creator>Ayomide Saliu</dc:creator>
  <cp:lastModifiedBy>Ayomide Saliu</cp:lastModifiedBy>
  <cp:revision>5</cp:revision>
  <dcterms:created xsi:type="dcterms:W3CDTF">2024-02-22T04:58:49Z</dcterms:created>
  <dcterms:modified xsi:type="dcterms:W3CDTF">2024-12-14T07:34:17Z</dcterms:modified>
</cp:coreProperties>
</file>