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B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7" d="100"/>
          <a:sy n="37" d="100"/>
        </p:scale>
        <p:origin x="2048" y="5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0E95D-C9F4-4B3A-A263-EE0BA65B4F2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EC81D-198D-4D02-BFA1-3C30CBC8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8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EC81D-198D-4D02-BFA1-3C30CBC8DA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9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620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13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71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6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58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6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0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9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7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4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1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4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60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9995"/>
            <a:ext cx="7315200" cy="3628501"/>
          </a:xfrm>
        </p:spPr>
        <p:txBody>
          <a:bodyPr>
            <a:normAutofit/>
          </a:bodyPr>
          <a:lstStyle/>
          <a:p>
            <a:pPr algn="ctr"/>
            <a:r>
              <a:rPr dirty="0">
                <a:latin typeface="Arial Black" panose="020B0A040201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Predicting Customer Churn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735" y="4788435"/>
            <a:ext cx="6400800" cy="1752600"/>
          </a:xfrm>
        </p:spPr>
        <p:txBody>
          <a:bodyPr/>
          <a:lstStyle/>
          <a:p>
            <a:pPr algn="ctr"/>
            <a:r>
              <a:rPr b="1" dirty="0">
                <a:solidFill>
                  <a:srgbClr val="E8B93A"/>
                </a:solidFill>
              </a:rPr>
              <a:t>Project Overview and Findings</a:t>
            </a:r>
          </a:p>
          <a:p>
            <a:pPr algn="ctr"/>
            <a:r>
              <a:rPr b="1" dirty="0">
                <a:solidFill>
                  <a:srgbClr val="E8B93A"/>
                </a:solidFill>
              </a:rPr>
              <a:t>Presented by: </a:t>
            </a:r>
            <a:r>
              <a:rPr lang="en-US" b="1" dirty="0">
                <a:solidFill>
                  <a:srgbClr val="E8B93A"/>
                </a:solidFill>
              </a:rPr>
              <a:t>ABIMBOLA OREOLUWA</a:t>
            </a:r>
            <a:endParaRPr b="1" dirty="0">
              <a:solidFill>
                <a:srgbClr val="E8B93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7CA0-90C5-414D-A3D4-EB71A45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HANDLING DATA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F3CD-F95F-419F-9F5B-A273E808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AE63A7-510E-49F2-B7A2-A5856C31C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67" y="2376652"/>
            <a:ext cx="8263465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Churn cases (20.4%) are outnumbered by non-churn cases (79.6%).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8B93A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Use SMOTE (Synthetic Minority Over-sampling Technique) to balance the dataset, preventing bias toward the majority class. </a:t>
            </a:r>
          </a:p>
        </p:txBody>
      </p:sp>
    </p:spTree>
    <p:extLst>
      <p:ext uri="{BB962C8B-B14F-4D97-AF65-F5344CB8AC3E}">
        <p14:creationId xmlns:p14="http://schemas.microsoft.com/office/powerpoint/2010/main" val="370879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C376-89F3-49A4-AD2D-409396DD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TRAIN-TEST SPLIT AND 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6F758-6646-420E-8A64-D95EDDC0A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E8B8E8-7E19-4DD4-A9E0-56FCBF1AC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2460802"/>
            <a:ext cx="8365067" cy="33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Train-Test Split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Data split into 80% training and 20% testing.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Purpose: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Train the model on one part and evaluate it on unseen data to ensure generalizability.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Key Considerations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Handle class imbalance, scale numerical features, and apply feature engineering techniques.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8B93A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1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F41F-F250-410F-9811-0264D930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CHOICE OF ALGORITHMS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230CF8-21CB-4383-B4D9-0CF797D024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346" y="1675097"/>
            <a:ext cx="8166338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Algorithms Considered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627063" marR="0" lvl="0" indent="-355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Logistic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Simple but may underperform with complex data.</a:t>
            </a:r>
          </a:p>
          <a:p>
            <a:pPr marL="627063" marR="0" lvl="0" indent="-355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Good performance but slower with large data.</a:t>
            </a:r>
          </a:p>
          <a:p>
            <a:pPr marL="627063" marR="0" lvl="0" indent="-355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Gradient Boosting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Excellent performance, handles complexity well.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E8B93A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Final Choice: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 (Extreme Gradient Boosting)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8B93A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Why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Handles imbalanced data.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Provides feature importance insights.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Scalable and flexible with high accuracy.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8B93A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3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AC4-8A58-41F6-90A4-7F8B1D6E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1C86-F54E-489D-BC63-E38147D5D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2409784"/>
            <a:ext cx="7765322" cy="4058751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8B93A"/>
                </a:solidFill>
              </a:rPr>
              <a:t>Process</a:t>
            </a:r>
            <a:r>
              <a:rPr lang="en-US" dirty="0">
                <a:solidFill>
                  <a:srgbClr val="E8B93A"/>
                </a:solidFill>
              </a:rPr>
              <a:t>: Used </a:t>
            </a:r>
            <a:r>
              <a:rPr lang="en-US" dirty="0" err="1">
                <a:solidFill>
                  <a:srgbClr val="E8B93A"/>
                </a:solidFill>
              </a:rPr>
              <a:t>GridSearchCV</a:t>
            </a:r>
            <a:r>
              <a:rPr lang="en-US" dirty="0">
                <a:solidFill>
                  <a:srgbClr val="E8B93A"/>
                </a:solidFill>
              </a:rPr>
              <a:t> to fine-tune key hyperparameters.</a:t>
            </a:r>
          </a:p>
          <a:p>
            <a:pPr marL="36900" indent="0" algn="just">
              <a:buNone/>
            </a:pPr>
            <a:endParaRPr lang="en-US" dirty="0">
              <a:solidFill>
                <a:srgbClr val="E8B93A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E8B93A"/>
                </a:solidFill>
              </a:rPr>
              <a:t>Learning Rate</a:t>
            </a:r>
            <a:r>
              <a:rPr lang="en-US" dirty="0">
                <a:solidFill>
                  <a:srgbClr val="E8B93A"/>
                </a:solidFill>
              </a:rPr>
              <a:t>: Lower learning rate (0.1) for smaller updates.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E8B93A"/>
                </a:solidFill>
              </a:rPr>
              <a:t>Max Depth</a:t>
            </a:r>
            <a:r>
              <a:rPr lang="en-US" dirty="0">
                <a:solidFill>
                  <a:srgbClr val="E8B93A"/>
                </a:solidFill>
              </a:rPr>
              <a:t>: Chosen max depth of 7 for capturing complex interactions.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E8B93A"/>
                </a:solidFill>
              </a:rPr>
              <a:t>Number of Estimators</a:t>
            </a:r>
            <a:r>
              <a:rPr lang="en-US" dirty="0">
                <a:solidFill>
                  <a:srgbClr val="E8B93A"/>
                </a:solidFill>
              </a:rPr>
              <a:t>: Set to 200 for enough boosting rounds.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E8B93A"/>
                </a:solidFill>
              </a:rPr>
              <a:t>Subsample and </a:t>
            </a:r>
            <a:r>
              <a:rPr lang="en-US" b="1" dirty="0" err="1">
                <a:solidFill>
                  <a:srgbClr val="E8B93A"/>
                </a:solidFill>
              </a:rPr>
              <a:t>Colsample_bytree</a:t>
            </a:r>
            <a:r>
              <a:rPr lang="en-US" dirty="0">
                <a:solidFill>
                  <a:srgbClr val="E8B93A"/>
                </a:solidFill>
              </a:rPr>
              <a:t>: Reduced variance by using a subset of data and features in each iteration.</a:t>
            </a:r>
          </a:p>
          <a:p>
            <a:pPr algn="just"/>
            <a:endParaRPr lang="en-US" dirty="0">
              <a:solidFill>
                <a:srgbClr val="E8B9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E977-A9BF-4304-83AC-AE0DE519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MODEL TRAINING AND CROSS-VALIDATION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B68632-A0BA-4A22-852F-AB267AAFBB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347" y="2452226"/>
            <a:ext cx="7765322" cy="33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Initial Training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 trained with default settings, followed by hyperparameter tuning.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Cross-Validation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5-fold cross-validation showed a mean accuracy of 87.92%.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Early Stopping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Stopped training after 388 boosting rounds to avoid overfitting. </a:t>
            </a:r>
          </a:p>
        </p:txBody>
      </p:sp>
    </p:spTree>
    <p:extLst>
      <p:ext uri="{BB962C8B-B14F-4D97-AF65-F5344CB8AC3E}">
        <p14:creationId xmlns:p14="http://schemas.microsoft.com/office/powerpoint/2010/main" val="1777329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8E85-E9D6-443A-8C1B-7C715434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MODEL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87B614-EC66-4B88-A1CA-B93BB5259A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346" y="1542628"/>
            <a:ext cx="8199681" cy="443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Test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Achieved 90.83% accuracy on the test dataset.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8B93A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Confusion Matrix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11200" marR="0" lvl="0" indent="-3556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True Positives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1389 churn customers correctly identified.</a:t>
            </a:r>
          </a:p>
          <a:p>
            <a:pPr marL="711200" marR="0" lvl="0" indent="-3556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False Negatives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128 churn customers missed (but churned).</a:t>
            </a:r>
          </a:p>
          <a:p>
            <a:pPr marL="711200" marR="0" lvl="0" indent="-3556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False Positives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164 non-churn customers wrongly predicted as churn.</a:t>
            </a:r>
          </a:p>
          <a:p>
            <a:pPr marL="711200" marR="0" lvl="0" indent="-3556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8B93A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0.92,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0.89,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F1-Score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0.90. </a:t>
            </a:r>
          </a:p>
        </p:txBody>
      </p:sp>
    </p:spTree>
    <p:extLst>
      <p:ext uri="{BB962C8B-B14F-4D97-AF65-F5344CB8AC3E}">
        <p14:creationId xmlns:p14="http://schemas.microsoft.com/office/powerpoint/2010/main" val="405510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100C-C72D-45E2-A6FE-CE04EB9B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EVALUATION OF MODEL PERFORMANCE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DD6FDD-E7A9-473B-9856-4365F373B0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345" y="2410265"/>
            <a:ext cx="8119987" cy="33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Training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99.73%, which suggests slight overfitting.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Test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90.83%, shows good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Precision &amp; Recall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High values for both churn and non-churn predictions, indicating a well-balanced model.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Areas of Concern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Slight overfitting, missed some actual churners (false negatives). </a:t>
            </a:r>
          </a:p>
        </p:txBody>
      </p:sp>
    </p:spTree>
    <p:extLst>
      <p:ext uri="{BB962C8B-B14F-4D97-AF65-F5344CB8AC3E}">
        <p14:creationId xmlns:p14="http://schemas.microsoft.com/office/powerpoint/2010/main" val="3059560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8BD6-1347-4689-AFAB-5562C1BA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CHALLENGES AND OPPORTUNITIES FOR IMPROVEMENT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0E45D4-AB26-4F3D-BA13-10953AB06D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1867" y="1580050"/>
            <a:ext cx="8200661" cy="499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Overfitting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Training accuracy too high, leading to overfitting.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Solution: Increase regularization (L2 regularization), adjust learning rate, and apply stricter early stopping.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Further Feature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Explore more complex interactions between variables.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Advanced Hyperparameter Tuning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Use techniques like Bayesian Optimization for even better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Improved Class Balancing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Use class weights or advanced resampling techniques like SMOTE. </a:t>
            </a:r>
          </a:p>
        </p:txBody>
      </p:sp>
    </p:spTree>
    <p:extLst>
      <p:ext uri="{BB962C8B-B14F-4D97-AF65-F5344CB8AC3E}">
        <p14:creationId xmlns:p14="http://schemas.microsoft.com/office/powerpoint/2010/main" val="1986297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1B80-6829-42FC-AEA9-E718875D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BUSINESS IMPACT OF THE MODEL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33C36E-49D5-420C-875B-4E98A8193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346" y="1599439"/>
            <a:ext cx="7645854" cy="432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Financial Implications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11200" marR="0" lvl="0" indent="-271463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Reducing churn saves significant acquisition costs.</a:t>
            </a:r>
          </a:p>
          <a:p>
            <a:pPr marL="711200" marR="0" lvl="0" indent="-271463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Targeted retention efforts are more cost-effective than "blanket" campaigns.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Operational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Efficient allocation of resources, focusing on high-risk customers.</a:t>
            </a:r>
          </a:p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600" b="1" dirty="0">
                <a:solidFill>
                  <a:srgbClr val="E8B9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Lifetime Value (CLV)</a:t>
            </a:r>
            <a:r>
              <a:rPr lang="en-US" sz="1600" dirty="0">
                <a:solidFill>
                  <a:srgbClr val="E8B9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Increased retention improves long-term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982562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785B-7729-452D-8DB6-FCF0C688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DATA-DRIVEN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8DE9-312C-4B53-82DC-3540D67D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8B93A"/>
                </a:solidFill>
                <a:effectLst/>
              </a:rPr>
              <a:t>Insight-Driven Interventions</a:t>
            </a:r>
            <a:r>
              <a:rPr lang="en-US" dirty="0">
                <a:solidFill>
                  <a:srgbClr val="E8B93A"/>
                </a:solidFill>
                <a:effectLst/>
              </a:rPr>
              <a:t>: Proactive engagement with at-risk customers.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8B93A"/>
                </a:solidFill>
                <a:effectLst/>
              </a:rPr>
              <a:t>Scalable Solution</a:t>
            </a:r>
            <a:r>
              <a:rPr lang="en-US" dirty="0">
                <a:solidFill>
                  <a:srgbClr val="E8B93A"/>
                </a:solidFill>
                <a:effectLst/>
              </a:rPr>
              <a:t>: Continuous updates and retraining allow the model to adapt to new customer behavior.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8B93A"/>
                </a:solidFill>
                <a:effectLst/>
              </a:rPr>
              <a:t>Long-Term Competitive Advantage</a:t>
            </a:r>
            <a:r>
              <a:rPr lang="en-US" dirty="0">
                <a:solidFill>
                  <a:srgbClr val="E8B93A"/>
                </a:solidFill>
                <a:effectLst/>
              </a:rPr>
              <a:t>: Businesses using predictive analytics are more likely to retain customers and improve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7555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dirty="0">
                <a:latin typeface="Arial Black" panose="020B0A04020102020204" pitchFamily="34" charset="0"/>
              </a:rPr>
              <a:t>Introduction to Customer Churn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293712"/>
            <a:ext cx="8241168" cy="40690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b="1" dirty="0">
                <a:solidFill>
                  <a:srgbClr val="E8B93A"/>
                </a:solidFill>
              </a:rPr>
              <a:t>What is Customer Churn? </a:t>
            </a:r>
            <a:endParaRPr lang="en-US" b="1" dirty="0">
              <a:solidFill>
                <a:srgbClr val="E8B93A"/>
              </a:solidFill>
            </a:endParaRPr>
          </a:p>
          <a:p>
            <a:pPr marL="0" indent="0" algn="just">
              <a:buNone/>
            </a:pPr>
            <a:r>
              <a:rPr dirty="0">
                <a:solidFill>
                  <a:srgbClr val="E8B93A"/>
                </a:solidFill>
              </a:rPr>
              <a:t>Churn occurs when customers stop purchasing from a business.</a:t>
            </a:r>
            <a:endParaRPr lang="en-US" dirty="0">
              <a:solidFill>
                <a:srgbClr val="E8B93A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E8B93A"/>
              </a:solidFill>
            </a:endParaRPr>
          </a:p>
          <a:p>
            <a:pPr marL="0" indent="0" algn="just">
              <a:buNone/>
            </a:pPr>
            <a:r>
              <a:rPr dirty="0">
                <a:solidFill>
                  <a:srgbClr val="E8B93A"/>
                </a:solidFill>
              </a:rPr>
              <a:t>• Why is it Important? </a:t>
            </a:r>
            <a:endParaRPr lang="en-US" dirty="0">
              <a:solidFill>
                <a:srgbClr val="E8B93A"/>
              </a:solidFill>
            </a:endParaRPr>
          </a:p>
          <a:p>
            <a:pPr marL="0" indent="0" algn="just">
              <a:buNone/>
            </a:pPr>
            <a:r>
              <a:rPr dirty="0">
                <a:solidFill>
                  <a:srgbClr val="E8B93A"/>
                </a:solidFill>
              </a:rPr>
              <a:t>Direct loss of revenue, higher customer acquisition costs, and reduced profitability.</a:t>
            </a:r>
            <a:endParaRPr lang="en-US" dirty="0">
              <a:solidFill>
                <a:srgbClr val="E8B93A"/>
              </a:solidFill>
            </a:endParaRPr>
          </a:p>
          <a:p>
            <a:pPr marL="0" indent="0" algn="just">
              <a:buNone/>
            </a:pPr>
            <a:endParaRPr dirty="0">
              <a:solidFill>
                <a:srgbClr val="E8B93A"/>
              </a:solidFill>
            </a:endParaRPr>
          </a:p>
          <a:p>
            <a:pPr algn="just"/>
            <a:r>
              <a:rPr dirty="0">
                <a:solidFill>
                  <a:srgbClr val="E8B93A"/>
                </a:solidFill>
              </a:rPr>
              <a:t>Relevance to Business: </a:t>
            </a:r>
            <a:r>
              <a:rPr lang="en-US" dirty="0">
                <a:solidFill>
                  <a:srgbClr val="E8B93A"/>
                </a:solidFill>
              </a:rPr>
              <a:t>It is c</a:t>
            </a:r>
            <a:r>
              <a:rPr dirty="0">
                <a:solidFill>
                  <a:srgbClr val="E8B93A"/>
                </a:solidFill>
              </a:rPr>
              <a:t>ritical for subscription-based services like banks, telecom, and e-commerce companies.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255B-43FB-442D-BA40-2CE410BA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CONCLUSION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A0F7EE-4678-42FB-B252-6E5A9C90D8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2127" y="1957648"/>
            <a:ext cx="7765322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Summary of Results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23900" marR="0" lvl="0" indent="-274638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 model achieved 90.83% accuracy.</a:t>
            </a:r>
          </a:p>
          <a:p>
            <a:pPr marL="723900" marR="0" lvl="0" indent="-274638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Effective prediction of at-risk customers enables targeted retention.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Future Enhancements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Advanced tuning, better handling of class imbalance, incremental learning for evolving customer behavior.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Key Takeaway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Predictive analytics, when integrated with business strategy, enhances customer retention and profitability. </a:t>
            </a:r>
          </a:p>
        </p:txBody>
      </p:sp>
    </p:spTree>
    <p:extLst>
      <p:ext uri="{BB962C8B-B14F-4D97-AF65-F5344CB8AC3E}">
        <p14:creationId xmlns:p14="http://schemas.microsoft.com/office/powerpoint/2010/main" val="233689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latin typeface="Arial Black" panose="020B0A04020102020204" pitchFamily="34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580151"/>
            <a:ext cx="7955280" cy="4069080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E8B93A"/>
                </a:solidFill>
              </a:rPr>
              <a:t>The o</a:t>
            </a:r>
            <a:r>
              <a:rPr dirty="0">
                <a:solidFill>
                  <a:srgbClr val="E8B93A"/>
                </a:solidFill>
              </a:rPr>
              <a:t>bjective</a:t>
            </a:r>
            <a:r>
              <a:rPr lang="en-US" dirty="0">
                <a:solidFill>
                  <a:srgbClr val="E8B93A"/>
                </a:solidFill>
              </a:rPr>
              <a:t> of this project is to d</a:t>
            </a:r>
            <a:r>
              <a:rPr dirty="0">
                <a:solidFill>
                  <a:srgbClr val="E8B93A"/>
                </a:solidFill>
              </a:rPr>
              <a:t>evelop a machine learning model to predict customer churn.</a:t>
            </a:r>
          </a:p>
          <a:p>
            <a:pPr algn="just"/>
            <a:endParaRPr lang="en-US" dirty="0">
              <a:solidFill>
                <a:srgbClr val="E8B93A"/>
              </a:solidFill>
            </a:endParaRPr>
          </a:p>
          <a:p>
            <a:pPr algn="just"/>
            <a:r>
              <a:rPr lang="en-GB" dirty="0">
                <a:solidFill>
                  <a:srgbClr val="E8B93A"/>
                </a:solidFill>
              </a:rPr>
              <a:t>The </a:t>
            </a:r>
            <a:r>
              <a:rPr dirty="0">
                <a:solidFill>
                  <a:srgbClr val="E8B93A"/>
                </a:solidFill>
              </a:rPr>
              <a:t>Focus</a:t>
            </a:r>
            <a:r>
              <a:rPr lang="en-US" dirty="0">
                <a:solidFill>
                  <a:srgbClr val="E8B93A"/>
                </a:solidFill>
              </a:rPr>
              <a:t> of this project is to u</a:t>
            </a:r>
            <a:r>
              <a:rPr dirty="0">
                <a:solidFill>
                  <a:srgbClr val="E8B93A"/>
                </a:solidFill>
              </a:rPr>
              <a:t>se customer demographic, transaction, and engagement data.</a:t>
            </a:r>
            <a:endParaRPr lang="en-US" dirty="0">
              <a:solidFill>
                <a:srgbClr val="E8B93A"/>
              </a:solidFill>
            </a:endParaRPr>
          </a:p>
          <a:p>
            <a:pPr algn="just"/>
            <a:endParaRPr dirty="0">
              <a:solidFill>
                <a:srgbClr val="E8B93A"/>
              </a:solidFill>
            </a:endParaRPr>
          </a:p>
          <a:p>
            <a:pPr algn="just"/>
            <a:r>
              <a:rPr lang="en-US" dirty="0">
                <a:solidFill>
                  <a:srgbClr val="E8B93A"/>
                </a:solidFill>
              </a:rPr>
              <a:t>The </a:t>
            </a:r>
            <a:r>
              <a:rPr dirty="0">
                <a:solidFill>
                  <a:srgbClr val="E8B93A"/>
                </a:solidFill>
              </a:rPr>
              <a:t>Goal </a:t>
            </a:r>
            <a:r>
              <a:rPr lang="en-US" dirty="0">
                <a:solidFill>
                  <a:srgbClr val="E8B93A"/>
                </a:solidFill>
              </a:rPr>
              <a:t>of this project is to e</a:t>
            </a:r>
            <a:r>
              <a:rPr dirty="0">
                <a:solidFill>
                  <a:srgbClr val="E8B93A"/>
                </a:solidFill>
              </a:rPr>
              <a:t>nable proactive retention of customers, increasing profitability.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latin typeface="Arial Black" panose="020B0A04020102020204" pitchFamily="34" charset="0"/>
              </a:rPr>
              <a:t>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624218"/>
            <a:ext cx="7955280" cy="40690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b="1" dirty="0">
                <a:solidFill>
                  <a:srgbClr val="E8B93A"/>
                </a:solidFill>
              </a:rPr>
              <a:t>Business Challenge:</a:t>
            </a:r>
            <a:r>
              <a:rPr dirty="0">
                <a:solidFill>
                  <a:srgbClr val="E8B93A"/>
                </a:solidFill>
              </a:rPr>
              <a:t> Retaining customers is more cost-effective than acquiring new ones.</a:t>
            </a:r>
          </a:p>
          <a:p>
            <a:pPr algn="just">
              <a:lnSpc>
                <a:spcPct val="150000"/>
              </a:lnSpc>
            </a:pPr>
            <a:r>
              <a:rPr b="1" dirty="0">
                <a:solidFill>
                  <a:srgbClr val="E8B93A"/>
                </a:solidFill>
              </a:rPr>
              <a:t>Impact of Churn: </a:t>
            </a:r>
            <a:r>
              <a:rPr dirty="0">
                <a:solidFill>
                  <a:srgbClr val="E8B93A"/>
                </a:solidFill>
              </a:rPr>
              <a:t>Churn leads to direct revenue loss and increased marketing costs.</a:t>
            </a:r>
          </a:p>
          <a:p>
            <a:pPr algn="just">
              <a:lnSpc>
                <a:spcPct val="150000"/>
              </a:lnSpc>
            </a:pPr>
            <a:r>
              <a:rPr b="1" dirty="0">
                <a:solidFill>
                  <a:srgbClr val="E8B93A"/>
                </a:solidFill>
              </a:rPr>
              <a:t>Machine Learning Advantage: </a:t>
            </a:r>
            <a:r>
              <a:rPr dirty="0">
                <a:solidFill>
                  <a:srgbClr val="E8B93A"/>
                </a:solidFill>
              </a:rPr>
              <a:t>Identifies complex customer behavior patterns to predict churn.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JUSTIFICATION FOR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470581"/>
            <a:ext cx="7765322" cy="405875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dirty="0">
                <a:solidFill>
                  <a:srgbClr val="E8B93A"/>
                </a:solidFill>
              </a:rPr>
              <a:t>Complexity: Customer behavior is multifaceted and difficult to model with standard statistical techniques.</a:t>
            </a:r>
          </a:p>
          <a:p>
            <a:pPr>
              <a:lnSpc>
                <a:spcPct val="200000"/>
              </a:lnSpc>
            </a:pPr>
            <a:r>
              <a:rPr dirty="0">
                <a:solidFill>
                  <a:srgbClr val="E8B93A"/>
                </a:solidFill>
              </a:rPr>
              <a:t>M</a:t>
            </a:r>
            <a:r>
              <a:rPr lang="en-US" dirty="0">
                <a:solidFill>
                  <a:srgbClr val="E8B93A"/>
                </a:solidFill>
              </a:rPr>
              <a:t>achine Learning i</a:t>
            </a:r>
            <a:r>
              <a:rPr dirty="0">
                <a:solidFill>
                  <a:srgbClr val="E8B93A"/>
                </a:solidFill>
              </a:rPr>
              <a:t>dentifies hidden patterns and relationships in large datasets.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E8B93A"/>
                </a:solidFill>
              </a:rPr>
              <a:t>Machine Learning e</a:t>
            </a:r>
            <a:r>
              <a:rPr dirty="0">
                <a:solidFill>
                  <a:srgbClr val="E8B93A"/>
                </a:solidFill>
              </a:rPr>
              <a:t>nables timely, targeted retention strategies.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PROJECT AIM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194" y="1963804"/>
            <a:ext cx="7765322" cy="40587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b="1" dirty="0">
                <a:solidFill>
                  <a:srgbClr val="E8B93A"/>
                </a:solidFill>
              </a:rPr>
              <a:t>Aim: </a:t>
            </a:r>
            <a:r>
              <a:rPr dirty="0">
                <a:solidFill>
                  <a:srgbClr val="E8B93A"/>
                </a:solidFill>
              </a:rPr>
              <a:t>Build a predictive model for customer churn using historical data.</a:t>
            </a:r>
          </a:p>
          <a:p>
            <a:pPr>
              <a:lnSpc>
                <a:spcPct val="150000"/>
              </a:lnSpc>
            </a:pPr>
            <a:r>
              <a:rPr b="1" dirty="0">
                <a:solidFill>
                  <a:srgbClr val="E8B93A"/>
                </a:solidFill>
              </a:rPr>
              <a:t>Objective: </a:t>
            </a:r>
            <a:r>
              <a:rPr dirty="0">
                <a:solidFill>
                  <a:srgbClr val="E8B93A"/>
                </a:solidFill>
              </a:rPr>
              <a:t>Develop a high-accuracy machine learning model to identify churn risks.</a:t>
            </a:r>
          </a:p>
          <a:p>
            <a:pPr>
              <a:lnSpc>
                <a:spcPct val="150000"/>
              </a:lnSpc>
            </a:pPr>
            <a:r>
              <a:rPr b="1" dirty="0">
                <a:solidFill>
                  <a:srgbClr val="E8B93A"/>
                </a:solidFill>
              </a:rPr>
              <a:t>Outcome: </a:t>
            </a:r>
            <a:r>
              <a:rPr dirty="0">
                <a:solidFill>
                  <a:srgbClr val="E8B93A"/>
                </a:solidFill>
              </a:rPr>
              <a:t>Increase customer retention, enhance Customer Lifetime Value (CLV), and profitability.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rgbClr val="E8B93A"/>
                </a:solidFill>
              </a:rPr>
              <a:t>Dataset: </a:t>
            </a:r>
            <a:r>
              <a:rPr dirty="0">
                <a:solidFill>
                  <a:srgbClr val="E8B93A"/>
                </a:solidFill>
              </a:rPr>
              <a:t>Bank Customer Churn Dataset (10,000 customers).</a:t>
            </a:r>
          </a:p>
          <a:p>
            <a:endParaRPr lang="en-US" dirty="0">
              <a:solidFill>
                <a:srgbClr val="E8B93A"/>
              </a:solidFill>
            </a:endParaRPr>
          </a:p>
          <a:p>
            <a:pPr marL="36900" indent="0">
              <a:buNone/>
            </a:pPr>
            <a:r>
              <a:rPr lang="en-US" b="1" dirty="0">
                <a:solidFill>
                  <a:srgbClr val="E8B93A"/>
                </a:solidFill>
              </a:rPr>
              <a:t>Key Features</a:t>
            </a:r>
            <a:r>
              <a:rPr lang="en-US" dirty="0">
                <a:solidFill>
                  <a:srgbClr val="E8B93A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8B93A"/>
                </a:solidFill>
              </a:rPr>
              <a:t>Demographics</a:t>
            </a:r>
            <a:r>
              <a:rPr lang="en-US" dirty="0">
                <a:solidFill>
                  <a:srgbClr val="E8B93A"/>
                </a:solidFill>
              </a:rPr>
              <a:t>: Age, gender,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8B93A"/>
                </a:solidFill>
              </a:rPr>
              <a:t>Financial Data</a:t>
            </a:r>
            <a:r>
              <a:rPr lang="en-US" dirty="0">
                <a:solidFill>
                  <a:srgbClr val="E8B93A"/>
                </a:solidFill>
              </a:rPr>
              <a:t>: Credit score, balance, salary.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8B93A"/>
                </a:solidFill>
              </a:rPr>
              <a:t>Customer Activity</a:t>
            </a:r>
            <a:r>
              <a:rPr lang="en-US" dirty="0">
                <a:solidFill>
                  <a:srgbClr val="E8B93A"/>
                </a:solidFill>
              </a:rPr>
              <a:t>: Number of products held, whether they are active customers.</a:t>
            </a:r>
          </a:p>
          <a:p>
            <a:pPr marL="36900" indent="0">
              <a:buNone/>
            </a:pPr>
            <a:endParaRPr lang="en-US" dirty="0">
              <a:solidFill>
                <a:srgbClr val="E8B93A"/>
              </a:solidFill>
            </a:endParaRPr>
          </a:p>
          <a:p>
            <a:r>
              <a:rPr b="1" dirty="0">
                <a:solidFill>
                  <a:srgbClr val="E8B93A"/>
                </a:solidFill>
              </a:rPr>
              <a:t>Target Variable: 'Exited</a:t>
            </a:r>
            <a:r>
              <a:rPr dirty="0">
                <a:solidFill>
                  <a:srgbClr val="E8B93A"/>
                </a:solidFill>
              </a:rPr>
              <a:t>' (1=Churned, 0=Not Churned).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EXPLORATORY DATA ANALYSIS -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189649"/>
            <a:ext cx="7765322" cy="4058751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8B93A"/>
                </a:solidFill>
              </a:rPr>
              <a:t>Churn Rate</a:t>
            </a:r>
            <a:r>
              <a:rPr lang="en-US" dirty="0">
                <a:solidFill>
                  <a:srgbClr val="E8B93A"/>
                </a:solidFill>
              </a:rPr>
              <a:t>: 20.4% of customers churned (2,037 out of 10,000).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8B93A"/>
                </a:solidFill>
              </a:rPr>
              <a:t>Gender Distribution</a:t>
            </a:r>
            <a:r>
              <a:rPr lang="en-US" dirty="0">
                <a:solidFill>
                  <a:srgbClr val="E8B93A"/>
                </a:solidFill>
              </a:rPr>
              <a:t>: 54% male, 46% female. Female churn rate is higher (25%) compared to males (16%).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8B93A"/>
                </a:solidFill>
              </a:rPr>
              <a:t>Age Distribution</a:t>
            </a:r>
            <a:r>
              <a:rPr lang="en-US" dirty="0">
                <a:solidFill>
                  <a:srgbClr val="E8B93A"/>
                </a:solidFill>
              </a:rPr>
              <a:t>: Average age of churned customers is 45, compared to an overall average of 39.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8B93A"/>
                </a:solidFill>
              </a:rPr>
              <a:t>Credit Score</a:t>
            </a:r>
            <a:r>
              <a:rPr lang="en-US" dirty="0">
                <a:solidFill>
                  <a:srgbClr val="E8B93A"/>
                </a:solidFill>
              </a:rPr>
              <a:t>: Lower credit scores correlated with higher churn.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8B93A"/>
                </a:solidFill>
              </a:rPr>
              <a:t>Activity</a:t>
            </a:r>
            <a:r>
              <a:rPr lang="en-US" dirty="0">
                <a:solidFill>
                  <a:srgbClr val="E8B93A"/>
                </a:solidFill>
              </a:rPr>
              <a:t>: Inactive customers (no use of products like credit cards) are more likely to churn.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8B93A"/>
                </a:solidFill>
              </a:rPr>
              <a:t>Correlation Insights</a:t>
            </a:r>
            <a:r>
              <a:rPr lang="en-US" dirty="0">
                <a:solidFill>
                  <a:srgbClr val="E8B93A"/>
                </a:solidFill>
              </a:rPr>
              <a:t>: Negative correlation between customer activity and churn.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D81A-C795-4CD6-BD27-7B954778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6F2CB5-C7B6-4126-8139-E86081ACD7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2533" y="1674425"/>
            <a:ext cx="8635999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Categorical Data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Convert categorical variables (e.g., gender, geography) into numerical values using one-hot encoding.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Geography is transformed into dummy variables for Germany, Spain, and France.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8B93A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Feature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627063" marR="0" lvl="0" indent="-355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Balance-to-Salary Ratio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Captures financial health of customers.</a:t>
            </a:r>
          </a:p>
          <a:p>
            <a:pPr marL="627063" marR="0" lvl="0" indent="-355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ProductActiveInteraction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Combines product holding with customer activity to provide deeper insights.</a:t>
            </a:r>
          </a:p>
          <a:p>
            <a:pPr marL="627063" marR="0" lvl="0" indent="-355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8B93A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Scaling Numerical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: Standardize features 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CreditScore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, Age, and Balance for consistency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8B93A"/>
                </a:solidFill>
                <a:effectLst/>
                <a:latin typeface="Arial" panose="020B0604020202020204" pitchFamily="34" charset="0"/>
              </a:rPr>
              <a:t>. </a:t>
            </a:r>
            <a:endParaRPr lang="en-US" altLang="en-US" sz="1800" dirty="0">
              <a:ln>
                <a:noFill/>
              </a:ln>
              <a:solidFill>
                <a:srgbClr val="E8B93A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35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1129</Words>
  <Application>Microsoft Office PowerPoint</Application>
  <PresentationFormat>On-screen Show (4:3)</PresentationFormat>
  <Paragraphs>123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Calisto MT</vt:lpstr>
      <vt:lpstr>Impact</vt:lpstr>
      <vt:lpstr>Wingdings</vt:lpstr>
      <vt:lpstr>Wingdings 2</vt:lpstr>
      <vt:lpstr>Slate</vt:lpstr>
      <vt:lpstr>Predicting Customer Churn Using Machine Learning</vt:lpstr>
      <vt:lpstr>Introduction to Customer Churn</vt:lpstr>
      <vt:lpstr>Project Overview</vt:lpstr>
      <vt:lpstr>Problem Identification</vt:lpstr>
      <vt:lpstr>JUSTIFICATION FOR MACHINE LEARNING</vt:lpstr>
      <vt:lpstr>PROJECT AIM &amp; OBJECTIVES</vt:lpstr>
      <vt:lpstr>Dataset Description</vt:lpstr>
      <vt:lpstr>EXPLORATORY DATA ANALYSIS - INSIGHTS</vt:lpstr>
      <vt:lpstr>DATA PREPARATION</vt:lpstr>
      <vt:lpstr>HANDLING DATA IMBALANCE</vt:lpstr>
      <vt:lpstr>TRAIN-TEST SPLIT AND MODEL DEVELOPMENT</vt:lpstr>
      <vt:lpstr>CHOICE OF ALGORITHMS</vt:lpstr>
      <vt:lpstr>HYPERPARAMETER TUNING</vt:lpstr>
      <vt:lpstr>MODEL TRAINING AND CROSS-VALIDATION</vt:lpstr>
      <vt:lpstr>MODEL RESULTS</vt:lpstr>
      <vt:lpstr>EVALUATION OF MODEL PERFORMANCE</vt:lpstr>
      <vt:lpstr>CHALLENGES AND OPPORTUNITIES FOR IMPROVEMENT</vt:lpstr>
      <vt:lpstr>BUSINESS IMPACT OF THE MODEL</vt:lpstr>
      <vt:lpstr>DATA-DRIVEN DECISION MAKING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 Using Machine Learning</dc:title>
  <dc:subject/>
  <dc:creator>HP</dc:creator>
  <cp:keywords/>
  <dc:description>generated using python-pptx</dc:description>
  <cp:lastModifiedBy>Ayomide Saliu</cp:lastModifiedBy>
  <cp:revision>6</cp:revision>
  <dcterms:created xsi:type="dcterms:W3CDTF">2013-01-27T09:14:16Z</dcterms:created>
  <dcterms:modified xsi:type="dcterms:W3CDTF">2024-09-26T22:15:19Z</dcterms:modified>
  <cp:category/>
</cp:coreProperties>
</file>