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9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25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45DE0-F644-4D74-8464-7E9720E021B8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A7E8C-898C-4771-A96C-641A15F9FBD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00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2168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F0AA5-0B0D-5A22-D3B8-295D12A9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A47D03-14A6-505C-9C4B-7791878CE9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8F6000-0758-B726-AF03-104EEDBAD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8E9FE3-A17D-9B8F-AFB5-58E3AC0AD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8717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42749-0F8A-04C5-7C2F-E69C7343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EE042E-1DD8-AC5B-B309-81F64AC03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9046DE-F44A-8459-F38C-6753032DA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DD6901-3182-CB3B-439D-0E3E9EAE8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8A7E8C-898C-4771-A96C-641A15F9FBDA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816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DEA9AE-2E71-B618-082C-B20A03917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45C7F3-4399-E614-F009-563843C1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7C1CAA-4A97-779D-FC3B-47A855DD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48409F-B79F-B59F-E09A-DEA47DFC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7897F3-5847-821D-0DEA-127C1979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04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C8642-D180-8C32-14FE-BDB87B2A7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C3C4C7-82A3-3C9D-2D90-B480DDC6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154512-3866-1603-6646-58AFD96D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4B196-F7F4-9BD5-BC90-8312D4CB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BCE391-A9AC-F842-252E-843F5ACA2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192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84260C-3DF6-D3E4-7B5B-E2C5EEA86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78210E-E894-4101-7F7A-A75B74834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49E23-51BD-2AFE-899C-CF0B5AF2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6BE8C3-A147-2BD7-B0BE-85CE28B86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3C827-39F5-DF8E-E06F-7EFF305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795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CE8E8-EDC3-A3B6-A34C-D1619451D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9B7927-978E-E305-3C66-B5145B16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172D3-552A-9EE1-B717-AF5A04EE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A51234-67FF-0A45-4ECB-F20F3686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858D4F-BCE1-1AA6-8424-39C8D1A7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49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D7B3E3-3A68-2F87-6354-07BDA52EC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F3828-0F5E-CBDD-77AC-018161213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A6188-887C-E7E9-399F-465D61B3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95AA07-5C49-8B96-DB77-4E801842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8FB546-4AF4-9607-8BFF-2B95141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3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A4C4C-00CE-5219-F0BB-8E50D057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3AC55F-401B-2184-CBCE-0519C6EBD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E0FCB8F-7EE3-8C8A-1770-BD6819467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A945019-3C37-8B9C-9AD7-61CD0809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25059-8B54-AA18-5241-C8E1F0C3A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66A679-78D5-D7CF-0D71-74804B57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65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9740D4-D6D3-0AE8-3500-47047E5F8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BBC34C-D550-E941-34E3-34BC3513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6D4C9D-D880-4445-E5C8-48859697A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C9A483-AF50-F255-3189-FB26FB885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1BBD22-D91C-070D-05BE-5AA7F10C6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55FDD1D-3A33-C2E4-B719-CB46C6A2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18BA9D-82CA-02B4-C276-6B6C2CA7A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7C90066-DADA-2A96-6A26-30CFD4A5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88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B8C67-DC86-B296-9120-32A14E7F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A2FC5D-951B-D610-597D-C44D5657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3DC18C-A5D7-FDFA-552F-F915D3E0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FC7372-CA16-F215-3C42-7B929C42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50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EDFD5CB-83B2-47C1-379A-7DCBB8CA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D4EFAB-022B-A512-10B3-47938018B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567FA9-D605-CC33-B728-DCF7F1E0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1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61A8C-07D7-DDE3-2204-37E81660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E4A30-C0A8-EFD0-B509-545684E0A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97CA4D-3A1D-498C-9C77-74516D4CEF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430F0F-95D2-D24C-A9E1-A6650388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1A402F-02D0-4F81-3205-EE4736C04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0F5F283-26CF-3401-725D-FA6C8942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44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7AED50-7EA2-60FD-637E-8864E6BA0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881357-E8AE-2B2A-8D75-BF2A347D6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7D0018-2466-7984-CB2A-D6B1F91CE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A3214A-B0F2-DE17-14F9-5E6DBCB0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F39F57-85B1-4583-56BE-8EC4262F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534484-16B0-5625-2784-83639684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51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795C9CC-E1A5-3934-2980-8CA43C3F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86D56F-7F48-6757-EA35-BEEAC5B7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48CFBB-5F58-B188-666E-05551FBED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DCE7A-60A7-44D3-B5E1-F449311BF86B}" type="datetimeFigureOut">
              <a:rPr lang="de-DE" smtClean="0"/>
              <a:t>22.09.2025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F5070-4DA0-3369-4D4B-DD2762B01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425F68-A084-3419-D141-5EF1EA7DB8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5C1B8-745D-448D-90FE-D5AE6B438E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61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mhelden/PyScripts4BPHackathon2025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E35D55-68CA-13D4-0C7C-6B8EF475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132" y="240924"/>
            <a:ext cx="10515600" cy="1531938"/>
          </a:xfrm>
        </p:spPr>
        <p:txBody>
          <a:bodyPr>
            <a:normAutofit fontScale="90000"/>
          </a:bodyPr>
          <a:lstStyle/>
          <a:p>
            <a:br>
              <a:rPr lang="de-DE" b="1"/>
            </a:br>
            <a:r>
              <a:rPr lang="de-DE" b="1"/>
              <a:t>Hackathon zum BIM-Portal des Bundes</a:t>
            </a:r>
            <a:br>
              <a:rPr lang="de-DE" b="1"/>
            </a:b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74F80-27AC-6F3A-0959-F7B48DD28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65" y="2595616"/>
            <a:ext cx="1245243" cy="4166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err="1">
                <a:solidFill>
                  <a:srgbClr val="209E41"/>
                </a:solidFill>
              </a:rPr>
              <a:t>onsai</a:t>
            </a:r>
            <a:endParaRPr lang="de-DE">
              <a:solidFill>
                <a:srgbClr val="209E4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516FB4-8FB5-805B-CE36-27FED7618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282" y="1763644"/>
            <a:ext cx="1176646" cy="1104014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F602FFDA-4399-7B48-1308-ACD75CCA50FA}"/>
              </a:ext>
            </a:extLst>
          </p:cNvPr>
          <p:cNvSpPr txBox="1">
            <a:spLocks/>
          </p:cNvSpPr>
          <p:nvPr/>
        </p:nvSpPr>
        <p:spPr>
          <a:xfrm>
            <a:off x="595132" y="2166403"/>
            <a:ext cx="4590326" cy="9297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6600" b="1"/>
              <a:t>Team </a:t>
            </a:r>
            <a:endParaRPr lang="de-DE" sz="66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C4BB454-AE64-B628-3671-B35C843EA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383" y="440381"/>
            <a:ext cx="2575783" cy="92972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0884FC4-1EDC-9C3E-1065-EC31A9671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928" y="2370862"/>
            <a:ext cx="564051" cy="547462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B17DD44-997F-0332-7160-E63477E3482D}"/>
              </a:ext>
            </a:extLst>
          </p:cNvPr>
          <p:cNvSpPr txBox="1">
            <a:spLocks/>
          </p:cNvSpPr>
          <p:nvPr/>
        </p:nvSpPr>
        <p:spPr>
          <a:xfrm>
            <a:off x="671330" y="3122783"/>
            <a:ext cx="10624595" cy="3054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de-DE" sz="3300"/>
              <a:t>Challenge 4: Anbindung von Softwareprodukten an das BIM-Portal</a:t>
            </a:r>
          </a:p>
          <a:p>
            <a:pPr marL="0" indent="0">
              <a:spcAft>
                <a:spcPts val="600"/>
              </a:spcAft>
              <a:buNone/>
            </a:pPr>
            <a:endParaRPr lang="de-DE" sz="24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Volker Krieger (Koordination)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Matthias Weise (AEC3 Deutschland GmbH)</a:t>
            </a:r>
            <a:endParaRPr lang="de-DE" sz="36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/>
              <a:t>Bernd Gmeiner (</a:t>
            </a:r>
            <a:r>
              <a:rPr lang="de-DE" err="1"/>
              <a:t>Egnaton</a:t>
            </a:r>
            <a:r>
              <a:rPr lang="de-DE"/>
              <a:t> e.V.)</a:t>
            </a:r>
            <a:endParaRPr lang="de-DE" sz="2400" b="0"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Arnim Spengler (HRW, remote)</a:t>
            </a:r>
            <a:endParaRPr lang="de-DE" sz="2400" b="0" i="1">
              <a:solidFill>
                <a:schemeClr val="bg1">
                  <a:lumMod val="50000"/>
                </a:schemeClr>
              </a:solidFill>
              <a:effectLst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Peter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 (Architekt </a:t>
            </a:r>
            <a:r>
              <a:rPr lang="de-DE" i="1" err="1">
                <a:solidFill>
                  <a:schemeClr val="bg1">
                    <a:lumMod val="50000"/>
                  </a:schemeClr>
                </a:solidFill>
              </a:rPr>
              <a:t>Kompolschek</a:t>
            </a:r>
            <a:r>
              <a:rPr lang="de-DE" i="1">
                <a:solidFill>
                  <a:schemeClr val="bg1">
                    <a:lumMod val="50000"/>
                  </a:schemeClr>
                </a:solidFill>
              </a:rPr>
              <a:t>, remote)</a:t>
            </a:r>
            <a:br>
              <a:rPr lang="de-DE" sz="2400" i="1">
                <a:solidFill>
                  <a:schemeClr val="bg1">
                    <a:lumMod val="50000"/>
                  </a:schemeClr>
                </a:solidFill>
              </a:rPr>
            </a:br>
            <a:endParaRPr lang="de-DE" sz="2400" i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236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3DFDB8-4BB4-622A-BEF9-0A10C06C3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62DF77A5-C7BC-DE03-7C18-6C9C7243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7D57314-4261-7A85-EC6B-18FCCDF3BB12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11993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B3FA4-3E2D-9274-ECCD-773888769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0BE843-37B4-C412-DF9F-855D5D4C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Einordnung der Lösung</a:t>
            </a:r>
          </a:p>
        </p:txBody>
      </p:sp>
      <p:pic>
        <p:nvPicPr>
          <p:cNvPr id="6" name="Grafik 5" descr="Ein Bild, das Text, Menschliches Gesicht, Person, Cartoon enthält.&#10;&#10;KI-generierte Inhalte können fehlerhaft sein.">
            <a:extLst>
              <a:ext uri="{FF2B5EF4-FFF2-40B4-BE49-F238E27FC236}">
                <a16:creationId xmlns:a16="http://schemas.microsoft.com/office/drawing/2014/main" id="{D4AEC551-8990-A19E-D9A8-F3F8333DC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876" y="1365812"/>
            <a:ext cx="8514144" cy="4793463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873CD0C-67BB-6EAA-D439-4E790E559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60" y="2960844"/>
            <a:ext cx="775081" cy="727236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058F7017-851A-009F-690C-21C245EAAC25}"/>
              </a:ext>
            </a:extLst>
          </p:cNvPr>
          <p:cNvSpPr/>
          <p:nvPr/>
        </p:nvSpPr>
        <p:spPr>
          <a:xfrm>
            <a:off x="5748760" y="1529806"/>
            <a:ext cx="2608162" cy="2395175"/>
          </a:xfrm>
          <a:prstGeom prst="ellipse">
            <a:avLst/>
          </a:prstGeom>
          <a:noFill/>
          <a:ln w="57150">
            <a:solidFill>
              <a:srgbClr val="209E4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40547-09B0-7FB1-1C3B-F81FB5BFF7E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6867790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40D4-63CE-8B7D-4FA6-3916EDCE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935689-A6D1-5296-8EC6-43DC9805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Challenge des Planers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1BB273-B87D-A257-36FA-C945AEE6E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702"/>
            <a:ext cx="2568163" cy="227095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B6830F7-E1D0-8C8F-AB4C-DB1FED8FB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0083" y="2402742"/>
            <a:ext cx="1813717" cy="225571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AE9F93F-7E70-37D7-A0DF-67BD857A9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470" y="3185123"/>
            <a:ext cx="922100" cy="85351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7D5F067-4B09-02FB-8484-F6DDB1FB1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0230" y="3185123"/>
            <a:ext cx="922100" cy="853514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8086745-7459-630F-362A-9094BB05E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8485" y="3606800"/>
            <a:ext cx="777307" cy="17527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C4F25DE-9B62-370B-06EE-276A71513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8340633" y="3606799"/>
            <a:ext cx="777307" cy="175275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8C482E5F-FBEB-7BF2-279D-1895AE8DA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8715" y="4136379"/>
            <a:ext cx="1533610" cy="34428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9720754-B0B6-05D3-0C0B-BCA7B0BA1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8597" y="4136379"/>
            <a:ext cx="1533610" cy="344280"/>
          </a:xfrm>
          <a:prstGeom prst="rect">
            <a:avLst/>
          </a:prstGeom>
        </p:spPr>
      </p:pic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3758C8D-8FB9-A3B9-5E65-0669CEE9EF7E}"/>
              </a:ext>
            </a:extLst>
          </p:cNvPr>
          <p:cNvGrpSpPr/>
          <p:nvPr/>
        </p:nvGrpSpPr>
        <p:grpSpPr>
          <a:xfrm>
            <a:off x="3468485" y="2681206"/>
            <a:ext cx="5673980" cy="1719350"/>
            <a:chOff x="3468485" y="2681206"/>
            <a:chExt cx="5673980" cy="1719350"/>
          </a:xfrm>
        </p:grpSpPr>
        <p:pic>
          <p:nvPicPr>
            <p:cNvPr id="1026" name="Picture 2" descr="Ungleich Zeichen | Tastenkombination Mac Tastatur">
              <a:extLst>
                <a:ext uri="{FF2B5EF4-FFF2-40B4-BE49-F238E27FC236}">
                  <a16:creationId xmlns:a16="http://schemas.microsoft.com/office/drawing/2014/main" id="{93A12267-E34C-E22E-CCE9-6E0354692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3192" y="2988316"/>
              <a:ext cx="1412240" cy="1412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6BB9FEC-6593-9447-1D6B-3544C51AA5B9}"/>
                </a:ext>
              </a:extLst>
            </p:cNvPr>
            <p:cNvSpPr txBox="1"/>
            <p:nvPr/>
          </p:nvSpPr>
          <p:spPr>
            <a:xfrm>
              <a:off x="3468485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„Schrippe“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EE781DFB-C13D-2A8A-C3E4-2C024AA48347}"/>
                </a:ext>
              </a:extLst>
            </p:cNvPr>
            <p:cNvSpPr txBox="1"/>
            <p:nvPr/>
          </p:nvSpPr>
          <p:spPr>
            <a:xfrm>
              <a:off x="6448338" y="2681206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„Brötchen“</a:t>
              </a:r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5F9A4339-260C-0F68-0F54-2CCE0966E2BF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043FC8A-CB20-0E60-34CA-444EAA6B6EE8}"/>
              </a:ext>
            </a:extLst>
          </p:cNvPr>
          <p:cNvSpPr txBox="1"/>
          <p:nvPr/>
        </p:nvSpPr>
        <p:spPr>
          <a:xfrm>
            <a:off x="1851087" y="5214718"/>
            <a:ext cx="848982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b="1">
                <a:solidFill>
                  <a:srgbClr val="C00000"/>
                </a:solidFill>
              </a:rPr>
              <a:t>Aufgabe: Toolunterstützung zur Überführung </a:t>
            </a:r>
            <a:br>
              <a:rPr lang="de-DE" sz="3200" b="1">
                <a:solidFill>
                  <a:srgbClr val="C00000"/>
                </a:solidFill>
              </a:rPr>
            </a:br>
            <a:r>
              <a:rPr lang="de-DE" sz="3200" b="1">
                <a:solidFill>
                  <a:srgbClr val="C00000"/>
                </a:solidFill>
              </a:rPr>
              <a:t>Planer-BIM zu AIA-BIM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349398-2FDF-50C5-F152-40FAADD6CDF6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275100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BCDC5-15B7-71F9-9119-E54024FF0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34248-A2A0-8942-4EBB-C015FFAE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/>
              <a:t>Idee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8265375-2D37-C760-150F-50DCE8D6B86C}"/>
              </a:ext>
            </a:extLst>
          </p:cNvPr>
          <p:cNvSpPr txBox="1"/>
          <p:nvPr/>
        </p:nvSpPr>
        <p:spPr>
          <a:xfrm>
            <a:off x="871443" y="1352461"/>
            <a:ext cx="7918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Anforderungen des Bauherrn treffen optimierten Workflow des Planers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A4E8D11-13E4-0492-A961-FF5A1738673C}"/>
              </a:ext>
            </a:extLst>
          </p:cNvPr>
          <p:cNvGrpSpPr/>
          <p:nvPr/>
        </p:nvGrpSpPr>
        <p:grpSpPr>
          <a:xfrm>
            <a:off x="838200" y="3408212"/>
            <a:ext cx="9473804" cy="1302654"/>
            <a:chOff x="838200" y="3523962"/>
            <a:chExt cx="9473804" cy="1302654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DE1735CB-2C4C-CEE8-3068-901A82FBFCA8}"/>
                </a:ext>
              </a:extLst>
            </p:cNvPr>
            <p:cNvSpPr txBox="1"/>
            <p:nvPr/>
          </p:nvSpPr>
          <p:spPr>
            <a:xfrm>
              <a:off x="3439304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IDS-Bauherr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A34AC8B2-D2A9-1F82-D9B5-84AC1DAC3C07}"/>
                </a:ext>
              </a:extLst>
            </p:cNvPr>
            <p:cNvSpPr txBox="1"/>
            <p:nvPr/>
          </p:nvSpPr>
          <p:spPr>
            <a:xfrm>
              <a:off x="7617877" y="4457284"/>
              <a:ext cx="2694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/>
                <a:t>IDS-Planer</a:t>
              </a:r>
            </a:p>
          </p:txBody>
        </p:sp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6241EC17-2A4A-43B2-1315-C043C903D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25318" y="3626660"/>
              <a:ext cx="922100" cy="853514"/>
            </a:xfrm>
            <a:prstGeom prst="rect">
              <a:avLst/>
            </a:prstGeom>
          </p:spPr>
        </p:pic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E67A584-7277-B55D-5975-5DE7E4447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7903" y="3626660"/>
              <a:ext cx="922100" cy="853514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AEB91BED-E477-D873-BE35-D6D64FC544EB}"/>
                </a:ext>
              </a:extLst>
            </p:cNvPr>
            <p:cNvSpPr txBox="1"/>
            <p:nvPr/>
          </p:nvSpPr>
          <p:spPr>
            <a:xfrm>
              <a:off x="838200" y="3768996"/>
              <a:ext cx="25707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2"/>
              </a:pPr>
              <a:r>
                <a:rPr lang="de-DE" sz="2800" b="1"/>
                <a:t>IDS-Match 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54033B1-C5CF-3EB9-8867-4CDA95F9A4EB}"/>
                </a:ext>
              </a:extLst>
            </p:cNvPr>
            <p:cNvSpPr txBox="1"/>
            <p:nvPr/>
          </p:nvSpPr>
          <p:spPr>
            <a:xfrm>
              <a:off x="6587355" y="3523962"/>
              <a:ext cx="58221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3600"/>
                </a:spcAft>
              </a:pPr>
              <a:r>
                <a:rPr lang="de-DE" sz="6000" b="1"/>
                <a:t>?</a:t>
              </a: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FE9CFB1-7343-5E9B-E6C7-1F6789F3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59045" y="4072726"/>
              <a:ext cx="507541" cy="645350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8E654194-0D3B-4F36-516F-8E9E0D057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763" y="4072726"/>
              <a:ext cx="507541" cy="645350"/>
            </a:xfrm>
            <a:prstGeom prst="rect">
              <a:avLst/>
            </a:prstGeom>
          </p:spPr>
        </p:pic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01F5D0A6-EC11-941D-AB45-ABB54C32AD36}"/>
              </a:ext>
            </a:extLst>
          </p:cNvPr>
          <p:cNvGrpSpPr/>
          <p:nvPr/>
        </p:nvGrpSpPr>
        <p:grpSpPr>
          <a:xfrm>
            <a:off x="838200" y="4913030"/>
            <a:ext cx="9379753" cy="1599186"/>
            <a:chOff x="838200" y="5005630"/>
            <a:chExt cx="9379753" cy="1599186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CAA1021E-68DA-1706-6844-00DCC6A84464}"/>
                </a:ext>
              </a:extLst>
            </p:cNvPr>
            <p:cNvSpPr txBox="1"/>
            <p:nvPr/>
          </p:nvSpPr>
          <p:spPr>
            <a:xfrm>
              <a:off x="838200" y="5357405"/>
              <a:ext cx="23898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514350" indent="-514350">
                <a:spcAft>
                  <a:spcPts val="3600"/>
                </a:spcAft>
                <a:buFont typeface="+mj-lt"/>
                <a:buAutoNum type="arabicParenR" startAt="3"/>
              </a:pPr>
              <a:r>
                <a:rPr lang="de-DE" sz="2800" b="1"/>
                <a:t>IFC-Patch</a:t>
              </a:r>
              <a:endParaRPr lang="de-DE" sz="2000" b="1"/>
            </a:p>
          </p:txBody>
        </p:sp>
        <p:pic>
          <p:nvPicPr>
            <p:cNvPr id="35" name="Grafik 34">
              <a:extLst>
                <a:ext uri="{FF2B5EF4-FFF2-40B4-BE49-F238E27FC236}">
                  <a16:creationId xmlns:a16="http://schemas.microsoft.com/office/drawing/2014/main" id="{FF900607-B095-0136-2420-7A0B846D6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10634" y="5102634"/>
              <a:ext cx="2467340" cy="1502182"/>
            </a:xfrm>
            <a:prstGeom prst="rect">
              <a:avLst/>
            </a:prstGeom>
          </p:spPr>
        </p:pic>
        <p:pic>
          <p:nvPicPr>
            <p:cNvPr id="36" name="Grafik 35">
              <a:extLst>
                <a:ext uri="{FF2B5EF4-FFF2-40B4-BE49-F238E27FC236}">
                  <a16:creationId xmlns:a16="http://schemas.microsoft.com/office/drawing/2014/main" id="{0BF80ED2-1C66-5F61-5D02-29C180626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6271714" y="5505539"/>
              <a:ext cx="1123832" cy="253413"/>
            </a:xfrm>
            <a:prstGeom prst="rect">
              <a:avLst/>
            </a:prstGeom>
          </p:spPr>
        </p:pic>
        <p:pic>
          <p:nvPicPr>
            <p:cNvPr id="38" name="Grafik 37">
              <a:extLst>
                <a:ext uri="{FF2B5EF4-FFF2-40B4-BE49-F238E27FC236}">
                  <a16:creationId xmlns:a16="http://schemas.microsoft.com/office/drawing/2014/main" id="{63DF8F88-1AC6-5543-1FE7-E0EFAB5F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1926" y="5005630"/>
              <a:ext cx="2506027" cy="1506645"/>
            </a:xfrm>
            <a:prstGeom prst="rect">
              <a:avLst/>
            </a:prstGeom>
          </p:spPr>
        </p:pic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5129055E-FE43-2394-2C13-6AA81DCB7E72}"/>
              </a:ext>
            </a:extLst>
          </p:cNvPr>
          <p:cNvGrpSpPr/>
          <p:nvPr/>
        </p:nvGrpSpPr>
        <p:grpSpPr>
          <a:xfrm>
            <a:off x="838200" y="1843770"/>
            <a:ext cx="9276100" cy="1091543"/>
            <a:chOff x="838200" y="1843770"/>
            <a:chExt cx="9276100" cy="1091543"/>
          </a:xfrm>
        </p:grpSpPr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079BC87C-E5B3-9CA0-C743-2645C9D7DF49}"/>
                </a:ext>
              </a:extLst>
            </p:cNvPr>
            <p:cNvGrpSpPr/>
            <p:nvPr/>
          </p:nvGrpSpPr>
          <p:grpSpPr>
            <a:xfrm>
              <a:off x="838200" y="1920087"/>
              <a:ext cx="6566237" cy="929721"/>
              <a:chOff x="838200" y="1920087"/>
              <a:chExt cx="6566237" cy="929721"/>
            </a:xfrm>
          </p:grpSpPr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E96B6E5E-99A3-6CAB-EEFA-FAA63741310A}"/>
                  </a:ext>
                </a:extLst>
              </p:cNvPr>
              <p:cNvSpPr txBox="1"/>
              <p:nvPr/>
            </p:nvSpPr>
            <p:spPr>
              <a:xfrm>
                <a:off x="838200" y="2095436"/>
                <a:ext cx="22640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spcAft>
                    <a:spcPts val="3600"/>
                  </a:spcAft>
                  <a:buAutoNum type="arabicParenR"/>
                </a:pPr>
                <a:r>
                  <a:rPr lang="de-DE" sz="2800" b="1"/>
                  <a:t>IDS-</a:t>
                </a:r>
                <a:r>
                  <a:rPr lang="de-DE" sz="2800" b="1" err="1"/>
                  <a:t>Fetch</a:t>
                </a:r>
                <a:endParaRPr lang="de-DE" sz="2800" b="1"/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B151736C-6F30-64D5-2740-24D40E519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42423" y="1920087"/>
                <a:ext cx="2575783" cy="929721"/>
              </a:xfrm>
              <a:prstGeom prst="rect">
                <a:avLst/>
              </a:prstGeom>
            </p:spPr>
          </p:pic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9E873447-5152-37CC-4D37-5A0CB941A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0605" y="2189726"/>
                <a:ext cx="1123832" cy="253413"/>
              </a:xfrm>
              <a:prstGeom prst="rect">
                <a:avLst/>
              </a:prstGeom>
            </p:spPr>
          </p:pic>
        </p:grp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1B853570-3DC2-3B74-E061-338E418FF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617877" y="1843770"/>
              <a:ext cx="2496423" cy="1091543"/>
            </a:xfrm>
            <a:prstGeom prst="rect">
              <a:avLst/>
            </a:prstGeom>
          </p:spPr>
        </p:pic>
      </p:grpSp>
      <p:sp>
        <p:nvSpPr>
          <p:cNvPr id="34" name="Textfeld 33">
            <a:extLst>
              <a:ext uri="{FF2B5EF4-FFF2-40B4-BE49-F238E27FC236}">
                <a16:creationId xmlns:a16="http://schemas.microsoft.com/office/drawing/2014/main" id="{7FF790FB-6040-19B1-91E1-77F57230B0B9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181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03974-C174-6B45-6AF1-D835DF5F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D320D2-FD5B-BA0B-37FB-B3C7515FD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Live-Demo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0D48B4B-D026-E630-EF7F-62C61C042753}"/>
              </a:ext>
            </a:extLst>
          </p:cNvPr>
          <p:cNvSpPr txBox="1"/>
          <p:nvPr/>
        </p:nvSpPr>
        <p:spPr>
          <a:xfrm>
            <a:off x="871443" y="1352461"/>
            <a:ext cx="743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/>
              <a:t>Optimierter Workflow des Planers trifft Anforderung des Bauherrn </a:t>
            </a:r>
            <a:br>
              <a:rPr lang="de-DE" sz="2000"/>
            </a:br>
            <a:r>
              <a:rPr lang="de-DE" sz="2000"/>
              <a:t>mit den </a:t>
            </a:r>
            <a:r>
              <a:rPr lang="de-DE" sz="2000" b="1" i="1"/>
              <a:t>Fetch</a:t>
            </a:r>
            <a:r>
              <a:rPr lang="de-DE" sz="2000"/>
              <a:t>, </a:t>
            </a:r>
            <a:r>
              <a:rPr lang="de-DE" sz="2000" b="1" i="1"/>
              <a:t>Match</a:t>
            </a:r>
            <a:r>
              <a:rPr lang="de-DE" sz="2000"/>
              <a:t> und </a:t>
            </a:r>
            <a:r>
              <a:rPr lang="de-DE" sz="2000" b="1" i="1"/>
              <a:t>Patch</a:t>
            </a:r>
            <a:r>
              <a:rPr lang="de-DE" sz="2000"/>
              <a:t> - BonsaiBIM-Extensions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5CCD90D-39CB-5DDB-1BD0-ABBF5AD9A39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585886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A6510EF9-66E8-B61F-ACA1-FD05EBEA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4000" b="1"/>
              <a:t>Lösung</a:t>
            </a:r>
            <a:endParaRPr lang="de-DE" sz="40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7896E6A-5DFC-9E56-43F3-D5BFFAC86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513" y="2569166"/>
            <a:ext cx="6944811" cy="374035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DC627BB-E011-F1AA-E57A-EB62B84D9B6A}"/>
              </a:ext>
            </a:extLst>
          </p:cNvPr>
          <p:cNvSpPr txBox="1"/>
          <p:nvPr/>
        </p:nvSpPr>
        <p:spPr>
          <a:xfrm>
            <a:off x="871443" y="1352461"/>
            <a:ext cx="929857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Umsetzung in </a:t>
            </a:r>
            <a:r>
              <a:rPr lang="de-DE" sz="2000" b="1"/>
              <a:t>Python</a:t>
            </a:r>
            <a:r>
              <a:rPr lang="de-DE" sz="2000"/>
              <a:t> als Extension für </a:t>
            </a:r>
            <a:r>
              <a:rPr lang="de-DE" sz="2000" b="1"/>
              <a:t>Blender</a:t>
            </a:r>
            <a:r>
              <a:rPr lang="de-DE" sz="2000"/>
              <a:t> + </a:t>
            </a:r>
            <a:r>
              <a:rPr lang="de-DE" sz="2000" b="1" err="1"/>
              <a:t>BonsaiBIM</a:t>
            </a:r>
            <a:r>
              <a:rPr lang="de-DE" sz="2000" b="1"/>
              <a:t> </a:t>
            </a:r>
            <a:r>
              <a:rPr lang="de-DE" sz="2000"/>
              <a:t>und</a:t>
            </a:r>
            <a:r>
              <a:rPr lang="de-DE" sz="2000" b="1"/>
              <a:t> </a:t>
            </a:r>
            <a:r>
              <a:rPr lang="de-DE" sz="2000" b="1" err="1"/>
              <a:t>ifcOpenShell</a:t>
            </a:r>
            <a:endParaRPr lang="de-DE" sz="2000" b="1"/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de-DE" sz="2000"/>
              <a:t>Codesharing über </a:t>
            </a:r>
            <a:r>
              <a:rPr lang="de-DE" sz="2000" err="1"/>
              <a:t>Github</a:t>
            </a:r>
            <a:r>
              <a:rPr lang="de-DE" sz="2000"/>
              <a:t>:</a:t>
            </a:r>
            <a:br>
              <a:rPr lang="de-DE" sz="2000"/>
            </a:br>
            <a:r>
              <a:rPr lang="de-DE" sz="2000">
                <a:hlinkClick r:id="rId3"/>
              </a:rPr>
              <a:t>https://github.com/bimhelden/PyScripts4BPHackathon2025/</a:t>
            </a:r>
            <a:endParaRPr lang="de-DE" sz="2000"/>
          </a:p>
          <a:p>
            <a:pPr marL="342900" indent="-342900">
              <a:buFontTx/>
              <a:buChar char="-"/>
            </a:pPr>
            <a:endParaRPr lang="de-DE" sz="200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DE65787-DE85-5FEA-F6F0-73C765B01D53}"/>
              </a:ext>
            </a:extLst>
          </p:cNvPr>
          <p:cNvSpPr txBox="1"/>
          <p:nvPr/>
        </p:nvSpPr>
        <p:spPr>
          <a:xfrm>
            <a:off x="3390868" y="6492875"/>
            <a:ext cx="5410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Team Bonsai – Hackathon zum BIM-Portal des Bundes 2025</a:t>
            </a:r>
          </a:p>
        </p:txBody>
      </p:sp>
    </p:spTree>
    <p:extLst>
      <p:ext uri="{BB962C8B-B14F-4D97-AF65-F5344CB8AC3E}">
        <p14:creationId xmlns:p14="http://schemas.microsoft.com/office/powerpoint/2010/main" val="17335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63B10-9474-33C1-E0CA-141657ED4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F350F-5055-EE90-5B24-A83DA4D9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000" b="1"/>
              <a:t>Vielen Dank!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C14D9FC-80AF-E329-9301-D5239FF17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4" y="1725413"/>
            <a:ext cx="8543559" cy="402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51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40</Paragraphs>
  <Slides>8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 Hackathon zum BIM-Portal des Bundes </vt:lpstr>
      <vt:lpstr>Einordnung der Lösung</vt:lpstr>
      <vt:lpstr>Einordnung der Lösung</vt:lpstr>
      <vt:lpstr>Challenge des Planers</vt:lpstr>
      <vt:lpstr>Idee</vt:lpstr>
      <vt:lpstr>Live-Demo</vt:lpstr>
      <vt:lpstr>Lösung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Weise</dc:creator>
  <cp:lastModifiedBy>Matthias Weise</cp:lastModifiedBy>
  <cp:revision>21</cp:revision>
  <dcterms:created xsi:type="dcterms:W3CDTF">2025-09-22T19:52:37Z</dcterms:created>
  <dcterms:modified xsi:type="dcterms:W3CDTF">2025-09-23T07:43:21Z</dcterms:modified>
</cp:coreProperties>
</file>