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5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45DE0-F644-4D74-8464-7E9720E021B8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A7E8C-898C-4771-A96C-641A15F9FB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F0AA5-0B0D-5A22-D3B8-295D12A99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4A47D03-14A6-505C-9C4B-7791878CE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68F6000-0758-B726-AF03-104EEDBAD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E9FE3-A17D-9B8F-AFB5-58E3AC0AD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71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EA9AE-2E71-B618-082C-B20A03917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45C7F3-4399-E614-F009-563843C17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C1CAA-4A97-779D-FC3B-47A855DD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48409F-B79F-B59F-E09A-DEA47DFC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7897F3-5847-821D-0DEA-127C1979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C8642-D180-8C32-14FE-BDB87B2A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C3C4C7-82A3-3C9D-2D90-B480DDC6A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154512-3866-1603-6646-58AFD96D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4B196-F7F4-9BD5-BC90-8312D4CB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CE391-A9AC-F842-252E-843F5ACA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92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84260C-3DF6-D3E4-7B5B-E2C5EEA86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78210E-E894-4101-7F7A-A75B74834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49E23-51BD-2AFE-899C-CF0B5AF2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6BE8C3-A147-2BD7-B0BE-85CE28B8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3C827-39F5-DF8E-E06F-7EFF3054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95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CE8E8-EDC3-A3B6-A34C-D1619451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B7927-978E-E305-3C66-B5145B16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E172D3-552A-9EE1-B717-AF5A04EE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A51234-67FF-0A45-4ECB-F20F3686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858D4F-BCE1-1AA6-8424-39C8D1A7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9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7B3E3-3A68-2F87-6354-07BDA52E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6F3828-0F5E-CBDD-77AC-018161213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AA6188-887C-E7E9-399F-465D61B3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5AA07-5C49-8B96-DB77-4E801842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8FB546-4AF4-9607-8BFF-2B95141F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3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A4C4C-00CE-5219-F0BB-8E50D057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AC55F-401B-2184-CBCE-0519C6EBD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0FCB8F-7EE3-8C8A-1770-BD6819467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945019-3C37-8B9C-9AD7-61CD0809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525059-8B54-AA18-5241-C8E1F0C3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66A679-78D5-D7CF-0D71-74804B57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65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740D4-D6D3-0AE8-3500-47047E5F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BBC34C-D550-E941-34E3-34BC35138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6D4C9D-D880-4445-E5C8-48859697A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C9A483-AF50-F255-3189-FB26FB885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1BBD22-D91C-070D-05BE-5AA7F10C6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5FDD1D-3A33-C2E4-B719-CB46C6A2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18BA9D-82CA-02B4-C276-6B6C2CA7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C90066-DADA-2A96-6A26-30CFD4A5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88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B8C67-DC86-B296-9120-32A14E7F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A2FC5D-951B-D610-597D-C44D5657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3DC18C-A5D7-FDFA-552F-F915D3E0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FC7372-CA16-F215-3C42-7B929C42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50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DFD5CB-83B2-47C1-379A-7DCBB8CA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D4EFAB-022B-A512-10B3-47938018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567FA9-D605-CC33-B728-DCF7F1E0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0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61A8C-07D7-DDE3-2204-37E81660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E4A30-C0A8-EFD0-B509-545684E0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97CA4D-3A1D-498C-9C77-74516D4CE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430F0F-95D2-D24C-A9E1-A6650388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A402F-02D0-4F81-3205-EE4736C0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F5F283-26CF-3401-725D-FA6C8942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44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AED50-7EA2-60FD-637E-8864E6BA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881357-E8AE-2B2A-8D75-BF2A347D6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7D0018-2466-7984-CB2A-D6B1F91CE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A3214A-B0F2-DE17-14F9-5E6DBCB0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F39F57-85B1-4583-56BE-8EC4262F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534484-16B0-5625-2784-83639684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35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95C9CC-E1A5-3934-2980-8CA43C3F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6D56F-7F48-6757-EA35-BEEAC5B7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48CFBB-5F58-B188-666E-05551FBED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EF5070-4DA0-3369-4D4B-DD2762B01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25F68-A084-3419-D141-5EF1EA7DB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16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35D55-68CA-13D4-0C7C-6B8EF475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32" y="240924"/>
            <a:ext cx="10515600" cy="1531938"/>
          </a:xfrm>
        </p:spPr>
        <p:txBody>
          <a:bodyPr>
            <a:normAutofit fontScale="90000"/>
          </a:bodyPr>
          <a:lstStyle/>
          <a:p>
            <a:br>
              <a:rPr lang="de-DE" b="1" dirty="0"/>
            </a:br>
            <a:r>
              <a:rPr lang="de-DE" b="1" dirty="0"/>
              <a:t>Hackathon zum BIM-Portal des Bundes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274F80-27AC-6F3A-0959-F7B48DD28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65" y="2595616"/>
            <a:ext cx="1245243" cy="416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209E41"/>
                </a:solidFill>
              </a:rPr>
              <a:t>onsai</a:t>
            </a:r>
            <a:endParaRPr lang="de-DE" dirty="0">
              <a:solidFill>
                <a:srgbClr val="209E4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516FB4-8FB5-805B-CE36-27FED761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82" y="1763644"/>
            <a:ext cx="1176646" cy="1104014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F602FFDA-4399-7B48-1308-ACD75CCA50FA}"/>
              </a:ext>
            </a:extLst>
          </p:cNvPr>
          <p:cNvSpPr txBox="1">
            <a:spLocks/>
          </p:cNvSpPr>
          <p:nvPr/>
        </p:nvSpPr>
        <p:spPr>
          <a:xfrm>
            <a:off x="595132" y="2166403"/>
            <a:ext cx="4590326" cy="929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b="1" dirty="0"/>
              <a:t>Team </a:t>
            </a:r>
            <a:endParaRPr lang="de-DE" sz="6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C4BB454-AE64-B628-3671-B35C843E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383" y="440381"/>
            <a:ext cx="2575783" cy="9297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0884FC4-1EDC-9C3E-1065-EC31A9671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928" y="2370862"/>
            <a:ext cx="564051" cy="547462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B17DD44-997F-0332-7160-E63477E3482D}"/>
              </a:ext>
            </a:extLst>
          </p:cNvPr>
          <p:cNvSpPr txBox="1">
            <a:spLocks/>
          </p:cNvSpPr>
          <p:nvPr/>
        </p:nvSpPr>
        <p:spPr>
          <a:xfrm>
            <a:off x="671330" y="3122783"/>
            <a:ext cx="10624595" cy="3054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de-DE" sz="3300" dirty="0"/>
              <a:t>Challenge 4: Anbindung von Softwareprodukten an das BIM-Portal</a:t>
            </a:r>
          </a:p>
          <a:p>
            <a:pPr marL="0" indent="0">
              <a:spcAft>
                <a:spcPts val="600"/>
              </a:spcAft>
              <a:buNone/>
            </a:pPr>
            <a:endParaRPr lang="de-DE" sz="24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 dirty="0"/>
              <a:t>Volker Krieger (Koordination)</a:t>
            </a:r>
            <a:endParaRPr lang="de-DE" sz="2400" b="0" dirty="0"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 dirty="0"/>
              <a:t>Matthias Weise (AEC3 Deutschland GmbH)</a:t>
            </a:r>
            <a:endParaRPr lang="de-DE" sz="3600" b="0" dirty="0"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 dirty="0"/>
              <a:t>Bernd Gmeiner (</a:t>
            </a:r>
            <a:r>
              <a:rPr lang="de-DE" dirty="0" err="1"/>
              <a:t>Egnaton</a:t>
            </a:r>
            <a:r>
              <a:rPr lang="de-DE" dirty="0"/>
              <a:t> e.V.)</a:t>
            </a:r>
            <a:endParaRPr lang="de-DE" sz="2400" b="0" dirty="0"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Arnim Spengler (HRW, remote)</a:t>
            </a:r>
            <a:endParaRPr lang="de-DE" sz="2400" b="0" i="1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Peter </a:t>
            </a:r>
            <a:r>
              <a:rPr lang="de-DE" i="1" dirty="0" err="1">
                <a:solidFill>
                  <a:schemeClr val="bg1">
                    <a:lumMod val="50000"/>
                  </a:schemeClr>
                </a:solidFill>
              </a:rPr>
              <a:t>Kompolschek</a:t>
            </a:r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 (Architekt </a:t>
            </a:r>
            <a:r>
              <a:rPr lang="de-DE" i="1" dirty="0" err="1">
                <a:solidFill>
                  <a:schemeClr val="bg1">
                    <a:lumMod val="50000"/>
                  </a:schemeClr>
                </a:solidFill>
              </a:rPr>
              <a:t>Kompolschek</a:t>
            </a:r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, remote)</a:t>
            </a:r>
            <a:br>
              <a:rPr lang="de-DE" sz="2400" i="1" dirty="0">
                <a:solidFill>
                  <a:schemeClr val="bg1">
                    <a:lumMod val="50000"/>
                  </a:schemeClr>
                </a:solidFill>
              </a:rPr>
            </a:br>
            <a:endParaRPr lang="de-DE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23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DFDB8-4BB4-622A-BEF9-0A10C06C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 dirty="0"/>
              <a:t>Einordnung der Lösung</a:t>
            </a:r>
          </a:p>
        </p:txBody>
      </p:sp>
      <p:pic>
        <p:nvPicPr>
          <p:cNvPr id="6" name="Grafik 5" descr="Ein Bild, das Text, Menschliches Gesicht, Person, Cartoon enthält.&#10;&#10;KI-generierte Inhalte können fehlerhaft sein.">
            <a:extLst>
              <a:ext uri="{FF2B5EF4-FFF2-40B4-BE49-F238E27FC236}">
                <a16:creationId xmlns:a16="http://schemas.microsoft.com/office/drawing/2014/main" id="{62DF77A5-C7BC-DE03-7C18-6C9C7243D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76" y="1365812"/>
            <a:ext cx="8514144" cy="479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3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B3FA4-3E2D-9274-ECCD-773888769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BE843-37B4-C412-DF9F-855D5D4C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 dirty="0"/>
              <a:t>Einordnung der Lösung</a:t>
            </a:r>
          </a:p>
        </p:txBody>
      </p:sp>
      <p:pic>
        <p:nvPicPr>
          <p:cNvPr id="6" name="Grafik 5" descr="Ein Bild, das Text, Menschliches Gesicht, Person, Cartoon enthält.&#10;&#10;KI-generierte Inhalte können fehlerhaft sein.">
            <a:extLst>
              <a:ext uri="{FF2B5EF4-FFF2-40B4-BE49-F238E27FC236}">
                <a16:creationId xmlns:a16="http://schemas.microsoft.com/office/drawing/2014/main" id="{D4AEC551-8990-A19E-D9A8-F3F8333DC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76" y="1365812"/>
            <a:ext cx="8514144" cy="479346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873CD0C-67BB-6EAA-D439-4E790E559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3062"/>
            <a:ext cx="1711455" cy="160581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8F7017-851A-009F-690C-21C245EAAC25}"/>
              </a:ext>
            </a:extLst>
          </p:cNvPr>
          <p:cNvSpPr/>
          <p:nvPr/>
        </p:nvSpPr>
        <p:spPr>
          <a:xfrm>
            <a:off x="5748760" y="1529806"/>
            <a:ext cx="2608162" cy="23951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77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2CF60-1FEA-BE63-9E79-59204E25F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66C01-4FD5-C426-08E1-B32F00B8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 dirty="0"/>
              <a:t>Challenge des Planers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E20C04-3750-6D1E-2600-6631B8D8C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702"/>
            <a:ext cx="2568163" cy="22709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98E9A9F-1EAE-60F2-22E0-C2ADACC9C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083" y="2402742"/>
            <a:ext cx="1813717" cy="225571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C714DED-50F1-4111-BED4-3EE1EC536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470" y="3185123"/>
            <a:ext cx="922100" cy="8535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916D5E4-32D7-2DDC-4E77-8F4435383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230" y="3185123"/>
            <a:ext cx="922100" cy="85351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6E1D6B7-AC0A-14C3-A827-845EBE967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485" y="3606800"/>
            <a:ext cx="777307" cy="1752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39F7F54-2CBF-E657-AF20-F264D8289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340633" y="3606799"/>
            <a:ext cx="777307" cy="1752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C24D215-4606-1B4E-E59F-D423FA60B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715" y="4136379"/>
            <a:ext cx="1533610" cy="34428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5A53712-BC8A-93FD-1018-40F60BFDF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597" y="4136379"/>
            <a:ext cx="1533610" cy="344280"/>
          </a:xfrm>
          <a:prstGeom prst="rect">
            <a:avLst/>
          </a:prstGeom>
        </p:spPr>
      </p:pic>
      <p:pic>
        <p:nvPicPr>
          <p:cNvPr id="1026" name="Picture 2" descr="Ungleich Zeichen | Tastenkombination Mac Tastatur">
            <a:extLst>
              <a:ext uri="{FF2B5EF4-FFF2-40B4-BE49-F238E27FC236}">
                <a16:creationId xmlns:a16="http://schemas.microsoft.com/office/drawing/2014/main" id="{62F7E931-A0A4-C5D6-6A97-2FD63F64E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192" y="2988316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714BBA84-2665-3969-CDC9-D246CDDAF1C6}"/>
              </a:ext>
            </a:extLst>
          </p:cNvPr>
          <p:cNvSpPr txBox="1"/>
          <p:nvPr/>
        </p:nvSpPr>
        <p:spPr>
          <a:xfrm>
            <a:off x="3468485" y="2681206"/>
            <a:ext cx="269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„Schrippe“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6D5BFD-0E45-5A8F-2926-5D10BFB369F5}"/>
              </a:ext>
            </a:extLst>
          </p:cNvPr>
          <p:cNvSpPr txBox="1"/>
          <p:nvPr/>
        </p:nvSpPr>
        <p:spPr>
          <a:xfrm>
            <a:off x="6448338" y="2681206"/>
            <a:ext cx="269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„Brötchen“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AC2B2B0-B5B5-3A0B-9C96-63F1AA0BD74B}"/>
              </a:ext>
            </a:extLst>
          </p:cNvPr>
          <p:cNvSpPr txBox="1"/>
          <p:nvPr/>
        </p:nvSpPr>
        <p:spPr>
          <a:xfrm>
            <a:off x="871443" y="1352461"/>
            <a:ext cx="815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Anforderungen des Bauherrn treffen optimierten Workflow des Planers</a:t>
            </a:r>
          </a:p>
        </p:txBody>
      </p:sp>
    </p:spTree>
    <p:extLst>
      <p:ext uri="{BB962C8B-B14F-4D97-AF65-F5344CB8AC3E}">
        <p14:creationId xmlns:p14="http://schemas.microsoft.com/office/powerpoint/2010/main" val="52139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A40D4-63CE-8B7D-4FA6-3916EDCEB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35689-A6D1-5296-8EC6-43DC9805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 dirty="0"/>
              <a:t>Challenge des Planers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1BB273-B87D-A257-36FA-C945AEE6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702"/>
            <a:ext cx="2568163" cy="22709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B6830F7-E1D0-8C8F-AB4C-DB1FED8F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083" y="2402742"/>
            <a:ext cx="1813717" cy="225571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E9F93F-7E70-37D7-A0DF-67BD857A9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470" y="3185123"/>
            <a:ext cx="922100" cy="8535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7D5F067-4B09-02FB-8484-F6DDB1FB1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230" y="3185123"/>
            <a:ext cx="922100" cy="85351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086745-7459-630F-362A-9094BB05E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485" y="3606800"/>
            <a:ext cx="777307" cy="1752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C4F25DE-9B62-370B-06EE-276A71513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340633" y="3606799"/>
            <a:ext cx="777307" cy="1752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C482E5F-FBEB-7BF2-279D-1895AE8DA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715" y="4136379"/>
            <a:ext cx="1533610" cy="34428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9720754-B0B6-05D3-0C0B-BCA7B0BA1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597" y="4136379"/>
            <a:ext cx="1533610" cy="344280"/>
          </a:xfrm>
          <a:prstGeom prst="rect">
            <a:avLst/>
          </a:prstGeom>
        </p:spPr>
      </p:pic>
      <p:pic>
        <p:nvPicPr>
          <p:cNvPr id="1026" name="Picture 2" descr="Ungleich Zeichen | Tastenkombination Mac Tastatur">
            <a:extLst>
              <a:ext uri="{FF2B5EF4-FFF2-40B4-BE49-F238E27FC236}">
                <a16:creationId xmlns:a16="http://schemas.microsoft.com/office/drawing/2014/main" id="{93A12267-E34C-E22E-CCE9-6E0354692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192" y="2988316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76BB9FEC-6593-9447-1D6B-3544C51AA5B9}"/>
              </a:ext>
            </a:extLst>
          </p:cNvPr>
          <p:cNvSpPr txBox="1"/>
          <p:nvPr/>
        </p:nvSpPr>
        <p:spPr>
          <a:xfrm>
            <a:off x="3468485" y="2681206"/>
            <a:ext cx="269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„Schrippe“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E781DFB-C13D-2A8A-C3E4-2C024AA48347}"/>
              </a:ext>
            </a:extLst>
          </p:cNvPr>
          <p:cNvSpPr txBox="1"/>
          <p:nvPr/>
        </p:nvSpPr>
        <p:spPr>
          <a:xfrm>
            <a:off x="6448338" y="2681206"/>
            <a:ext cx="269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„Brötchen“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F9A4339-260C-0F68-0F54-2CCE0966E2BF}"/>
              </a:ext>
            </a:extLst>
          </p:cNvPr>
          <p:cNvSpPr txBox="1"/>
          <p:nvPr/>
        </p:nvSpPr>
        <p:spPr>
          <a:xfrm>
            <a:off x="871443" y="1352461"/>
            <a:ext cx="7918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Anforderungen des Bauherrn treffen optimierten Workflow des Planers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043FC8A-CB20-0E60-34CA-444EAA6B6EE8}"/>
              </a:ext>
            </a:extLst>
          </p:cNvPr>
          <p:cNvSpPr txBox="1"/>
          <p:nvPr/>
        </p:nvSpPr>
        <p:spPr>
          <a:xfrm>
            <a:off x="1851087" y="5214718"/>
            <a:ext cx="84898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b="1" dirty="0">
                <a:solidFill>
                  <a:srgbClr val="C00000"/>
                </a:solidFill>
              </a:rPr>
              <a:t>Aufgabe: Toolunterstützung zur Überführung </a:t>
            </a:r>
            <a:br>
              <a:rPr lang="de-DE" sz="3200" b="1" dirty="0">
                <a:solidFill>
                  <a:srgbClr val="C00000"/>
                </a:solidFill>
              </a:rPr>
            </a:br>
            <a:r>
              <a:rPr lang="de-DE" sz="3200" b="1" dirty="0">
                <a:solidFill>
                  <a:srgbClr val="C00000"/>
                </a:solidFill>
              </a:rPr>
              <a:t>Planer-BIM zu AIA-BIM </a:t>
            </a:r>
          </a:p>
        </p:txBody>
      </p:sp>
    </p:spTree>
    <p:extLst>
      <p:ext uri="{BB962C8B-B14F-4D97-AF65-F5344CB8AC3E}">
        <p14:creationId xmlns:p14="http://schemas.microsoft.com/office/powerpoint/2010/main" val="275100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BCDC5-15B7-71F9-9119-E54024FF0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34248-A2A0-8942-4EBB-C015FFAE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Idee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E1735CB-2C4C-CEE8-3068-901A82FBFCA8}"/>
              </a:ext>
            </a:extLst>
          </p:cNvPr>
          <p:cNvSpPr txBox="1"/>
          <p:nvPr/>
        </p:nvSpPr>
        <p:spPr>
          <a:xfrm>
            <a:off x="3439304" y="4457284"/>
            <a:ext cx="269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IDS-Bauherr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34AC8B2-D2A9-1F82-D9B5-84AC1DAC3C07}"/>
              </a:ext>
            </a:extLst>
          </p:cNvPr>
          <p:cNvSpPr txBox="1"/>
          <p:nvPr/>
        </p:nvSpPr>
        <p:spPr>
          <a:xfrm>
            <a:off x="7617877" y="4457284"/>
            <a:ext cx="269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IDS-Planer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8265375-2D37-C760-150F-50DCE8D6B86C}"/>
              </a:ext>
            </a:extLst>
          </p:cNvPr>
          <p:cNvSpPr txBox="1"/>
          <p:nvPr/>
        </p:nvSpPr>
        <p:spPr>
          <a:xfrm>
            <a:off x="871443" y="1352461"/>
            <a:ext cx="7918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Anforderungen des Bauherrn treffen optimierten Workflow des Planers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96B6E5E-99A3-6CAB-EEFA-FAA63741310A}"/>
              </a:ext>
            </a:extLst>
          </p:cNvPr>
          <p:cNvSpPr txBox="1"/>
          <p:nvPr/>
        </p:nvSpPr>
        <p:spPr>
          <a:xfrm>
            <a:off x="838200" y="2095436"/>
            <a:ext cx="2264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Aft>
                <a:spcPts val="3600"/>
              </a:spcAft>
              <a:buAutoNum type="arabicParenR"/>
            </a:pPr>
            <a:r>
              <a:rPr lang="de-DE" sz="2800" b="1" dirty="0"/>
              <a:t>IDS-</a:t>
            </a:r>
            <a:r>
              <a:rPr lang="de-DE" sz="2800" b="1" dirty="0" err="1"/>
              <a:t>Fetch</a:t>
            </a:r>
            <a:endParaRPr lang="de-DE" sz="2800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51736C-6F30-64D5-2740-24D40E51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423" y="1920087"/>
            <a:ext cx="2575783" cy="92972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E873447-5152-37CC-4D37-5A0CB941A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605" y="2189726"/>
            <a:ext cx="1123832" cy="25341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3A275EA-DD5F-0B49-6456-616EF402E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877" y="1775055"/>
            <a:ext cx="1133314" cy="1063357"/>
          </a:xfrm>
          <a:prstGeom prst="rect">
            <a:avLst/>
          </a:prstGeom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1C5EEDD-1A66-582E-D617-0CF6532E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9928" y="2548626"/>
            <a:ext cx="1245243" cy="416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209E41"/>
                </a:solidFill>
              </a:rPr>
              <a:t>onsai</a:t>
            </a:r>
            <a:endParaRPr lang="de-DE" dirty="0">
              <a:solidFill>
                <a:srgbClr val="209E4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7EF8C25-E980-B213-4B50-70986791D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1191" y="2323872"/>
            <a:ext cx="564051" cy="54746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241EC17-2A4A-43B2-1315-C043C903D3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5318" y="3626660"/>
            <a:ext cx="922100" cy="85351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DE67A584-7277-B55D-5975-5DE7E4447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03" y="3626660"/>
            <a:ext cx="922100" cy="853514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EB91BED-E477-D873-BE35-D6D64FC544EB}"/>
              </a:ext>
            </a:extLst>
          </p:cNvPr>
          <p:cNvSpPr txBox="1"/>
          <p:nvPr/>
        </p:nvSpPr>
        <p:spPr>
          <a:xfrm>
            <a:off x="838200" y="3768996"/>
            <a:ext cx="2570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spcAft>
                <a:spcPts val="3600"/>
              </a:spcAft>
              <a:buFont typeface="+mj-lt"/>
              <a:buAutoNum type="arabicParenR" startAt="2"/>
            </a:pPr>
            <a:r>
              <a:rPr lang="de-DE" sz="2800" b="1" dirty="0"/>
              <a:t>IDS-Match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A1021E-68DA-1706-6844-00DCC6A84464}"/>
              </a:ext>
            </a:extLst>
          </p:cNvPr>
          <p:cNvSpPr txBox="1"/>
          <p:nvPr/>
        </p:nvSpPr>
        <p:spPr>
          <a:xfrm>
            <a:off x="838200" y="5357405"/>
            <a:ext cx="2389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spcAft>
                <a:spcPts val="3600"/>
              </a:spcAft>
              <a:buFont typeface="+mj-lt"/>
              <a:buAutoNum type="arabicParenR" startAt="3"/>
            </a:pPr>
            <a:r>
              <a:rPr lang="de-DE" sz="2800" b="1" dirty="0"/>
              <a:t>IFC-Patch</a:t>
            </a:r>
            <a:endParaRPr lang="de-DE" sz="2000" b="1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54033B1-C5CF-3EB9-8867-4CDA95F9A4EB}"/>
              </a:ext>
            </a:extLst>
          </p:cNvPr>
          <p:cNvSpPr txBox="1"/>
          <p:nvPr/>
        </p:nvSpPr>
        <p:spPr>
          <a:xfrm>
            <a:off x="6587355" y="3523962"/>
            <a:ext cx="5822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de-DE" sz="6000" b="1" dirty="0"/>
              <a:t>?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7FE9CFB1-7343-5E9B-E6C7-1F6789F3F8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9045" y="4072726"/>
            <a:ext cx="507541" cy="64535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E654194-0D3B-4F36-516F-8E9E0D057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0763" y="4072726"/>
            <a:ext cx="507541" cy="64535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FF900607-B095-0136-2420-7A0B846D6F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1270" y="5107097"/>
            <a:ext cx="2467340" cy="1502182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0BF80ED2-1C66-5F61-5D02-29C180626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271714" y="5505539"/>
            <a:ext cx="1123832" cy="253413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63DF8F88-1AC6-5543-1FE7-E0EFAB5F79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1076" y="5102634"/>
            <a:ext cx="2506027" cy="150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03974-C174-6B45-6AF1-D835DF5F1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320D2-FD5B-BA0B-37FB-B3C7515F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 dirty="0"/>
              <a:t>Lösung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0D48B4B-D026-E630-EF7F-62C61C042753}"/>
              </a:ext>
            </a:extLst>
          </p:cNvPr>
          <p:cNvSpPr txBox="1"/>
          <p:nvPr/>
        </p:nvSpPr>
        <p:spPr>
          <a:xfrm>
            <a:off x="871443" y="1352461"/>
            <a:ext cx="7378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Optimierter Workflow des Planers trifft Anforderung des Bauherrn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3488A9-59F5-36BE-80CE-6AEB8EF0AD8A}"/>
              </a:ext>
            </a:extLst>
          </p:cNvPr>
          <p:cNvSpPr txBox="1"/>
          <p:nvPr/>
        </p:nvSpPr>
        <p:spPr>
          <a:xfrm>
            <a:off x="838200" y="2095436"/>
            <a:ext cx="2215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Aft>
                <a:spcPts val="3600"/>
              </a:spcAft>
              <a:buAutoNum type="arabicParenR"/>
            </a:pPr>
            <a:r>
              <a:rPr lang="de-DE" sz="2800" b="1" dirty="0"/>
              <a:t>IDS </a:t>
            </a:r>
            <a:r>
              <a:rPr lang="de-DE" sz="2800" b="1" dirty="0" err="1"/>
              <a:t>Fetch</a:t>
            </a:r>
            <a:endParaRPr lang="de-DE" sz="2800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9E9DD45-8E09-03DD-FCA9-6DD0F55AEED3}"/>
              </a:ext>
            </a:extLst>
          </p:cNvPr>
          <p:cNvSpPr txBox="1"/>
          <p:nvPr/>
        </p:nvSpPr>
        <p:spPr>
          <a:xfrm>
            <a:off x="838200" y="3768996"/>
            <a:ext cx="2448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spcAft>
                <a:spcPts val="3600"/>
              </a:spcAft>
              <a:buFont typeface="+mj-lt"/>
              <a:buAutoNum type="arabicParenR" startAt="2"/>
            </a:pPr>
            <a:r>
              <a:rPr lang="de-DE" sz="2800" b="1" dirty="0"/>
              <a:t>IDS Match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ADCDA0E-6519-2735-EEBF-B6AA55D741E4}"/>
              </a:ext>
            </a:extLst>
          </p:cNvPr>
          <p:cNvSpPr txBox="1"/>
          <p:nvPr/>
        </p:nvSpPr>
        <p:spPr>
          <a:xfrm>
            <a:off x="838200" y="5357405"/>
            <a:ext cx="2262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spcAft>
                <a:spcPts val="3600"/>
              </a:spcAft>
              <a:buFont typeface="+mj-lt"/>
              <a:buAutoNum type="arabicParenR" startAt="3"/>
            </a:pPr>
            <a:r>
              <a:rPr lang="de-DE" sz="2800" b="1" dirty="0"/>
              <a:t>IFC Patch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58588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119B4-C031-2A04-3764-629E6B944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Menschliches Gesicht, Person, Cartoon enthält.&#10;&#10;KI-generierte Inhalte können fehlerhaft sein.">
            <a:extLst>
              <a:ext uri="{FF2B5EF4-FFF2-40B4-BE49-F238E27FC236}">
                <a16:creationId xmlns:a16="http://schemas.microsoft.com/office/drawing/2014/main" id="{A8B10B56-AC78-0E11-0D6E-E852A2709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BC7446F-632F-BF31-018A-76816A345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786" y="1006999"/>
            <a:ext cx="2323911" cy="21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82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Breitbild</PresentationFormat>
  <Paragraphs>37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 Hackathon zum BIM-Portal des Bundes </vt:lpstr>
      <vt:lpstr>Einordnung der Lösung</vt:lpstr>
      <vt:lpstr>Einordnung der Lösung</vt:lpstr>
      <vt:lpstr>Challenge des Planers</vt:lpstr>
      <vt:lpstr>Challenge des Planers</vt:lpstr>
      <vt:lpstr>Idee</vt:lpstr>
      <vt:lpstr>Lösung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Weise</dc:creator>
  <cp:lastModifiedBy>Matthias Weise</cp:lastModifiedBy>
  <cp:revision>12</cp:revision>
  <dcterms:created xsi:type="dcterms:W3CDTF">2025-09-22T19:52:37Z</dcterms:created>
  <dcterms:modified xsi:type="dcterms:W3CDTF">2025-09-22T21:07:49Z</dcterms:modified>
</cp:coreProperties>
</file>