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2" r:id="rId5"/>
    <p:sldId id="271" r:id="rId6"/>
    <p:sldId id="263" r:id="rId7"/>
    <p:sldId id="270" r:id="rId8"/>
    <p:sldId id="264" r:id="rId9"/>
    <p:sldId id="267" r:id="rId10"/>
    <p:sldId id="269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112" d="100"/>
          <a:sy n="112" d="100"/>
        </p:scale>
        <p:origin x="7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5DE0-F644-4D74-8464-7E9720E021B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7E8C-898C-4771-A96C-641A15F9FB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E28D9-7B5C-CAA0-271D-CF6D7C021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1AD833-5CF7-AF99-9535-15FEECEB6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E556E7-5123-96F8-DE84-986306262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787415-CB68-2D4B-3EED-DBC797024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504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F0AA5-0B0D-5A22-D3B8-295D12A9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A47D03-14A6-505C-9C4B-7791878C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8F6000-0758-B726-AF03-104EEDBAD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9FE3-A17D-9B8F-AFB5-58E3AC0A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71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5425-AB44-DB5E-B68A-AFA34EF2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CC3605-5E34-F896-153B-94ED96B5A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78534C-64AC-D88A-78CC-8C3BB2D10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2AAE8-6C32-8052-A443-6FCFA72B9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381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E74CC-0CF6-74D7-BD71-51AB9981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C0DCF6-058A-5A2D-DD55-5EFC5AF24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3E36BB-8353-BFEC-BA64-66A154DB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3009E4-5327-81A9-74EB-7EC235BA7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201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E889-93BC-A729-3BB8-3D7E27FA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B3F57C-B850-CE23-387F-F90D6871C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5170C9B-E5B3-85FA-DBB3-8D18A3BB9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480877-4E72-124A-DBDA-4325AF92B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70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https://docs.google.com/document/d/1Cd08TvZeQvOKQFG8BU1FO2IghlbA3VVKHYMuP62hKfI/edit?tab=t.0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054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2749-0F8A-04C5-7C2F-E69C7343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EE042E-1DD8-AC5B-B309-81F64AC0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9046DE-F44A-8459-F38C-6753032DA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D6901-3182-CB3B-439D-0E3E9EAE8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EA9AE-2E71-B618-082C-B20A0391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45C7F3-4399-E614-F009-563843C1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1CAA-4A97-779D-FC3B-47A855D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8409F-B79F-B59F-E09A-DEA47DFC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897F3-5847-821D-0DEA-127C1979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C8642-D180-8C32-14FE-BDB87B2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3C4C7-82A3-3C9D-2D90-B480DDC6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54512-3866-1603-6646-58AFD96D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4B196-F7F4-9BD5-BC90-8312D4CB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CE391-A9AC-F842-252E-843F5AC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84260C-3DF6-D3E4-7B5B-E2C5EEA8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8210E-E894-4101-7F7A-A75B7483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49E23-51BD-2AFE-899C-CF0B5AF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BE8C3-A147-2BD7-B0BE-85CE28B8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3C827-39F5-DF8E-E06F-7EFF305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CE8E8-EDC3-A3B6-A34C-D1619451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B7927-978E-E305-3C66-B5145B16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172D3-552A-9EE1-B717-AF5A04E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51234-67FF-0A45-4ECB-F20F368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58D4F-BCE1-1AA6-8424-39C8D1A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7B3E3-3A68-2F87-6354-07BDA52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F3828-0F5E-CBDD-77AC-01816121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A6188-887C-E7E9-399F-465D61B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5AA07-5C49-8B96-DB77-4E80184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FB546-4AF4-9607-8BFF-2B95141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A4C4C-00CE-5219-F0BB-8E50D05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AC55F-401B-2184-CBCE-0519C6E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FCB8F-7EE3-8C8A-1770-BD681946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45019-3C37-8B9C-9AD7-61CD080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5059-8B54-AA18-5241-C8E1F0C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6A679-78D5-D7CF-0D71-74804B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40D4-D6D3-0AE8-3500-47047E5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BC34C-D550-E941-34E3-34BC3513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D4C9D-D880-4445-E5C8-48859697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9A483-AF50-F255-3189-FB26FB88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BBD22-D91C-070D-05BE-5AA7F10C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FDD1D-3A33-C2E4-B719-CB46C6A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8BA9D-82CA-02B4-C276-6B6C2CA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90066-DADA-2A96-6A26-30CFD4A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B8C67-DC86-B296-9120-32A14E7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A2FC5D-951B-D610-597D-C44D565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DC18C-A5D7-FDFA-552F-F915D3E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C7372-CA16-F215-3C42-7B929C4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DFD5CB-83B2-47C1-379A-7DCBB8C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D4EFAB-022B-A512-10B3-4793801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67FA9-D605-CC33-B728-DCF7F1E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61A8C-07D7-DDE3-2204-37E81660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E4A30-C0A8-EFD0-B509-545684E0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97CA4D-3A1D-498C-9C77-74516D4C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30F0F-95D2-D24C-A9E1-A6650388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A402F-02D0-4F81-3205-EE4736C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F5F283-26CF-3401-725D-FA6C894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AED50-7EA2-60FD-637E-8864E6BA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81357-E8AE-2B2A-8D75-BF2A347D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7D0018-2466-7984-CB2A-D6B1F91C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3214A-B0F2-DE17-14F9-5E6DBCB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39F57-85B1-4583-56BE-8EC4262F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34484-16B0-5625-2784-8363968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95C9CC-E1A5-3934-2980-8CA43C3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6D56F-7F48-6757-EA35-BEEAC5B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FBB-5F58-B188-666E-05551FBE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DCE7A-60A7-44D3-B5E1-F449311BF86B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F5070-4DA0-3369-4D4B-DD2762B0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25F68-A084-3419-D141-5EF1EA7D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mhelden/PyScripts4BPHackathon2025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docs.google.com/document/d/1Cd08TvZeQvOKQFG8BU1FO2IghlbA3VVKHYMuP62hKfI/edit?tab=t.0#heading=h.51x9xdat010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35D55-68CA-13D4-0C7C-6B8EF47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240924"/>
            <a:ext cx="10515600" cy="1531938"/>
          </a:xfrm>
        </p:spPr>
        <p:txBody>
          <a:bodyPr>
            <a:normAutofit fontScale="90000"/>
          </a:bodyPr>
          <a:lstStyle/>
          <a:p>
            <a:br>
              <a:rPr lang="de-DE" b="1"/>
            </a:br>
            <a:r>
              <a:rPr lang="de-DE" b="1"/>
              <a:t>Hackathon zum BIM-Portal des Bundes</a:t>
            </a:r>
            <a:br>
              <a:rPr lang="de-DE" b="1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74F80-27AC-6F3A-0959-F7B48DD2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65" y="2595616"/>
            <a:ext cx="1245243" cy="41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err="1">
                <a:solidFill>
                  <a:srgbClr val="209E41"/>
                </a:solidFill>
              </a:rPr>
              <a:t>onsai</a:t>
            </a:r>
            <a:endParaRPr lang="de-DE">
              <a:solidFill>
                <a:srgbClr val="209E4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516FB4-8FB5-805B-CE36-27FED76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82" y="1763644"/>
            <a:ext cx="1176646" cy="110401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02FFDA-4399-7B48-1308-ACD75CCA50FA}"/>
              </a:ext>
            </a:extLst>
          </p:cNvPr>
          <p:cNvSpPr txBox="1">
            <a:spLocks/>
          </p:cNvSpPr>
          <p:nvPr/>
        </p:nvSpPr>
        <p:spPr>
          <a:xfrm>
            <a:off x="595132" y="2166403"/>
            <a:ext cx="4590326" cy="92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/>
              <a:t>Team </a:t>
            </a:r>
            <a:endParaRPr lang="de-DE" sz="66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BB454-AE64-B628-3671-B35C843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83" y="440381"/>
            <a:ext cx="2575783" cy="9297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884FC4-1EDC-9C3E-1065-EC31A967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28" y="2370862"/>
            <a:ext cx="564051" cy="54746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B17DD44-997F-0332-7160-E63477E3482D}"/>
              </a:ext>
            </a:extLst>
          </p:cNvPr>
          <p:cNvSpPr txBox="1">
            <a:spLocks/>
          </p:cNvSpPr>
          <p:nvPr/>
        </p:nvSpPr>
        <p:spPr>
          <a:xfrm>
            <a:off x="671330" y="3122783"/>
            <a:ext cx="10624595" cy="30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de-DE" sz="3300"/>
              <a:t>Challenge 4: Anbindung von Softwareprodukten an das BIM-Portal</a:t>
            </a:r>
          </a:p>
          <a:p>
            <a:pPr marL="0" indent="0">
              <a:spcAft>
                <a:spcPts val="600"/>
              </a:spcAft>
              <a:buNone/>
            </a:pPr>
            <a:endParaRPr lang="de-DE" sz="24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Volker Krieger (Koordination)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Matthias Weise (AEC3 Deutschland GmbH)</a:t>
            </a:r>
            <a:endParaRPr lang="de-DE" sz="36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Bernd Gmeiner (</a:t>
            </a:r>
            <a:r>
              <a:rPr lang="de-DE" err="1"/>
              <a:t>Egnaton</a:t>
            </a:r>
            <a:r>
              <a:rPr lang="de-DE"/>
              <a:t> e.V.)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Arnim Spengler (HRW, remote)</a:t>
            </a:r>
            <a:endParaRPr lang="de-DE" sz="2400" b="0" i="1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Peter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 (Architekt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, remote)</a:t>
            </a:r>
            <a:br>
              <a:rPr lang="de-DE" sz="2400" i="1">
                <a:solidFill>
                  <a:schemeClr val="bg1">
                    <a:lumMod val="50000"/>
                  </a:schemeClr>
                </a:solidFill>
              </a:rPr>
            </a:br>
            <a:endParaRPr lang="de-DE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2A4A0-D9FA-510C-1BFA-A16405EF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35A3-0ECE-4757-1AD2-596A361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D550499-D077-87A5-10B6-8C0E1549194A}"/>
              </a:ext>
            </a:extLst>
          </p:cNvPr>
          <p:cNvSpPr txBox="1"/>
          <p:nvPr/>
        </p:nvSpPr>
        <p:spPr>
          <a:xfrm>
            <a:off x="871443" y="1352461"/>
            <a:ext cx="132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IDS Match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3ABBCE-CCBF-9DFE-D8EE-7165494B01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4C3C30E-665A-F113-8AEA-4DF6FF4E6CE3}"/>
              </a:ext>
            </a:extLst>
          </p:cNvPr>
          <p:cNvGrpSpPr/>
          <p:nvPr/>
        </p:nvGrpSpPr>
        <p:grpSpPr>
          <a:xfrm>
            <a:off x="962145" y="-460092"/>
            <a:ext cx="10923922" cy="6891278"/>
            <a:chOff x="962145" y="-460092"/>
            <a:chExt cx="10923922" cy="689127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6E2180C-7D43-D8E5-0B3D-E43AF38D8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743" y="1752571"/>
              <a:ext cx="3587638" cy="467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688A624-7E8A-FFD7-D517-62D99AD05D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7782" b="27782"/>
            <a:stretch>
              <a:fillRect/>
            </a:stretch>
          </p:blipFill>
          <p:spPr bwMode="auto">
            <a:xfrm>
              <a:off x="8224086" y="-460092"/>
              <a:ext cx="3661981" cy="689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2F92113-2B95-1542-AAD6-2EA45E482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5" y="1814260"/>
              <a:ext cx="327660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65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1C7C3-90FB-77EE-254C-E021AE70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9AE42-D216-F624-4C71-6BC7FA20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0C7006-2BB7-A333-D9B5-0A23C9BDF70C}"/>
              </a:ext>
            </a:extLst>
          </p:cNvPr>
          <p:cNvSpPr txBox="1"/>
          <p:nvPr/>
        </p:nvSpPr>
        <p:spPr>
          <a:xfrm>
            <a:off x="871443" y="1352461"/>
            <a:ext cx="1246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IFC Patch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3CA85B-6880-2710-C8B3-74044B04B01D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CF5C93A-42DE-A5A9-1742-1E0FFEC46A6B}"/>
              </a:ext>
            </a:extLst>
          </p:cNvPr>
          <p:cNvGrpSpPr/>
          <p:nvPr/>
        </p:nvGrpSpPr>
        <p:grpSpPr>
          <a:xfrm>
            <a:off x="838200" y="1801898"/>
            <a:ext cx="10935618" cy="4353972"/>
            <a:chOff x="838200" y="1801898"/>
            <a:chExt cx="10935618" cy="435397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20ED7DE-D112-6F00-BBC7-6BCB425CC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591" y="1801898"/>
              <a:ext cx="4211143" cy="1949107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BD140CE-5C86-108E-6140-3F10CE3777F1}"/>
                </a:ext>
              </a:extLst>
            </p:cNvPr>
            <p:cNvSpPr txBox="1"/>
            <p:nvPr/>
          </p:nvSpPr>
          <p:spPr>
            <a:xfrm>
              <a:off x="838200" y="3800332"/>
              <a:ext cx="3658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IDS Patch File erstellt durch Match-Extension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3A28071-D7E8-3333-371A-742758B42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43" y="4293607"/>
              <a:ext cx="10902375" cy="1862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6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6510EF9-66E8-B61F-ACA1-FD05EBE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4000" b="1"/>
              <a:t>Lösung</a:t>
            </a:r>
            <a:endParaRPr lang="de-DE" sz="40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C627BB-E011-F1AA-E57A-EB62B84D9B6A}"/>
              </a:ext>
            </a:extLst>
          </p:cNvPr>
          <p:cNvSpPr txBox="1"/>
          <p:nvPr/>
        </p:nvSpPr>
        <p:spPr>
          <a:xfrm>
            <a:off x="871443" y="1352461"/>
            <a:ext cx="92328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Umsetzung in </a:t>
            </a:r>
            <a:r>
              <a:rPr lang="de-DE" sz="2000" b="1"/>
              <a:t>Python</a:t>
            </a:r>
            <a:r>
              <a:rPr lang="de-DE" sz="2000"/>
              <a:t> mit </a:t>
            </a:r>
            <a:r>
              <a:rPr lang="de-DE" sz="2000" b="1"/>
              <a:t>ifcOpenShell </a:t>
            </a:r>
            <a:r>
              <a:rPr lang="de-DE" sz="2000"/>
              <a:t>als Extension für </a:t>
            </a:r>
            <a:r>
              <a:rPr lang="de-DE" sz="2000" b="1"/>
              <a:t>Blender</a:t>
            </a:r>
            <a:r>
              <a:rPr lang="de-DE" sz="2000"/>
              <a:t> + </a:t>
            </a:r>
            <a:r>
              <a:rPr lang="de-DE" sz="2000" b="1"/>
              <a:t>BonsaiBIM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Codesharing über </a:t>
            </a:r>
            <a:r>
              <a:rPr lang="de-DE" sz="2000" err="1"/>
              <a:t>Github</a:t>
            </a:r>
            <a:r>
              <a:rPr lang="de-DE" sz="2000"/>
              <a:t>:</a:t>
            </a:r>
            <a:br>
              <a:rPr lang="de-DE" sz="2000"/>
            </a:br>
            <a:r>
              <a:rPr lang="de-DE" sz="2000">
                <a:hlinkClick r:id="rId3"/>
              </a:rPr>
              <a:t>https://github.com/bimhelden/PyScripts4BPHackathon2025/</a:t>
            </a:r>
            <a:endParaRPr lang="de-DE" sz="2000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Dokumentation auf </a:t>
            </a:r>
            <a:r>
              <a:rPr lang="de-DE" sz="2000">
                <a:hlinkClick r:id="rId4"/>
              </a:rPr>
              <a:t>Hackathon_BIMPortal-Bonsai_Berlin2025 - Google Docs</a:t>
            </a:r>
            <a:endParaRPr lang="de-DE" sz="2000"/>
          </a:p>
          <a:p>
            <a:pPr marL="342900" indent="-342900">
              <a:buFontTx/>
              <a:buChar char="-"/>
            </a:pPr>
            <a:endParaRPr lang="de-DE" sz="20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E65787-DE85-5FEA-F6F0-73C765B01D5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813DC5C-35D3-10E2-A054-66FD1FB6B5AD}"/>
              </a:ext>
            </a:extLst>
          </p:cNvPr>
          <p:cNvGrpSpPr/>
          <p:nvPr/>
        </p:nvGrpSpPr>
        <p:grpSpPr>
          <a:xfrm>
            <a:off x="964657" y="3018717"/>
            <a:ext cx="10945691" cy="3289485"/>
            <a:chOff x="84981" y="2926120"/>
            <a:chExt cx="12029630" cy="347016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7896E6A-5DFC-9E56-43F3-D5BFFAC8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81" y="2926120"/>
              <a:ext cx="6443147" cy="347016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F96C9AC-D3CB-733D-7D4D-4830ADE4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2307" y="2926120"/>
              <a:ext cx="2742304" cy="347016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D2333B1-4AA9-D8A3-E40E-8A2907178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4379" y="2926120"/>
              <a:ext cx="2667072" cy="347016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335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3B10-9474-33C1-E0CA-141657ED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350F-5055-EE90-5B24-A83DA4D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14D9FC-80AF-E329-9301-D5239FF1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4" y="1725413"/>
            <a:ext cx="8543559" cy="40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DFDB8-4BB4-622A-BEF9-0A10C06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62DF77A5-C7BC-DE03-7C18-6C9C7243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7D57314-4261-7A85-EC6B-18FCCDF3BB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119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3FA4-3E2D-9274-ECCD-77388876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BE843-37B4-C412-DF9F-855D5D4C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D4AEC551-8990-A19E-D9A8-F3F8333D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73CD0C-67BB-6EAA-D439-4E790E55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60" y="2960844"/>
            <a:ext cx="775081" cy="72723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8F7017-851A-009F-690C-21C245EAAC25}"/>
              </a:ext>
            </a:extLst>
          </p:cNvPr>
          <p:cNvSpPr/>
          <p:nvPr/>
        </p:nvSpPr>
        <p:spPr>
          <a:xfrm>
            <a:off x="5748760" y="1529806"/>
            <a:ext cx="2608162" cy="2395175"/>
          </a:xfrm>
          <a:prstGeom prst="ellipse">
            <a:avLst/>
          </a:prstGeom>
          <a:noFill/>
          <a:ln w="57150">
            <a:solidFill>
              <a:srgbClr val="209E4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40547-09B0-7FB1-1C3B-F81FB5BFF7E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686779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40D4-63CE-8B7D-4FA6-3916EDCE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35689-A6D1-5296-8EC6-43DC980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Challenge des Planers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BB273-B87D-A257-36FA-C945AEE6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6830F7-E1D0-8C8F-AB4C-DB1FED8F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E9F93F-7E70-37D7-A0DF-67BD857A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D5F067-4B09-02FB-8484-F6DDB1FB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086745-7459-630F-362A-9094BB05E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C4F25DE-9B62-370B-06EE-276A7151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C482E5F-FBEB-7BF2-279D-1895AE8D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9720754-B0B6-05D3-0C0B-BCA7B0BA1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58C8D-8FB9-A3B9-5E65-0669CEE9EF7E}"/>
              </a:ext>
            </a:extLst>
          </p:cNvPr>
          <p:cNvGrpSpPr/>
          <p:nvPr/>
        </p:nvGrpSpPr>
        <p:grpSpPr>
          <a:xfrm>
            <a:off x="3468485" y="2681206"/>
            <a:ext cx="5673980" cy="1719350"/>
            <a:chOff x="3468485" y="2681206"/>
            <a:chExt cx="5673980" cy="1719350"/>
          </a:xfrm>
        </p:grpSpPr>
        <p:pic>
          <p:nvPicPr>
            <p:cNvPr id="1026" name="Picture 2" descr="Ungleich Zeichen | Tastenkombination Mac Tastatur">
              <a:extLst>
                <a:ext uri="{FF2B5EF4-FFF2-40B4-BE49-F238E27FC236}">
                  <a16:creationId xmlns:a16="http://schemas.microsoft.com/office/drawing/2014/main" id="{93A12267-E34C-E22E-CCE9-6E0354692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92" y="2988316"/>
              <a:ext cx="1412240" cy="141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BB9FEC-6593-9447-1D6B-3544C51AA5B9}"/>
                </a:ext>
              </a:extLst>
            </p:cNvPr>
            <p:cNvSpPr txBox="1"/>
            <p:nvPr/>
          </p:nvSpPr>
          <p:spPr>
            <a:xfrm>
              <a:off x="3468485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„Schrippe“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E781DFB-C13D-2A8A-C3E4-2C024AA48347}"/>
                </a:ext>
              </a:extLst>
            </p:cNvPr>
            <p:cNvSpPr txBox="1"/>
            <p:nvPr/>
          </p:nvSpPr>
          <p:spPr>
            <a:xfrm>
              <a:off x="6448338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„Brötchen“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5F9A4339-260C-0F68-0F54-2CCE0966E2BF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43FC8A-CB20-0E60-34CA-444EAA6B6EE8}"/>
              </a:ext>
            </a:extLst>
          </p:cNvPr>
          <p:cNvSpPr txBox="1"/>
          <p:nvPr/>
        </p:nvSpPr>
        <p:spPr>
          <a:xfrm>
            <a:off x="1851087" y="5214718"/>
            <a:ext cx="8489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rgbClr val="C00000"/>
                </a:solidFill>
              </a:rPr>
              <a:t>Aufgabe: Toolunterstützung zur Überführung </a:t>
            </a:r>
            <a:br>
              <a:rPr lang="de-DE" sz="3200" b="1">
                <a:solidFill>
                  <a:srgbClr val="C00000"/>
                </a:solidFill>
              </a:rPr>
            </a:br>
            <a:r>
              <a:rPr lang="de-DE" sz="3200" b="1">
                <a:solidFill>
                  <a:srgbClr val="C00000"/>
                </a:solidFill>
              </a:rPr>
              <a:t>Planer-BIM zu AIA-BIM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349398-2FDF-50C5-F152-40FAADD6CDF6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7510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3E13C1B-F5E5-D8D2-B853-3F24526D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BB6A5-FDD0-1D68-994A-5CBFB1E6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Challenge for BIM authoring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CE7C36-135D-32A1-2FC6-7FA327082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E920728-54BE-5F8B-0C73-2F342F06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FB0F49-8EF6-9BA7-D709-50FA19473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BD1D166-A989-01EE-DA89-8C171C272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91BFB54-4240-6834-B959-9729C8FE0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94F117F-F23C-2496-CE62-78B2F0DC9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F469EA4-C9C0-D040-38BA-39C734C15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CB641E73-ACF9-E859-E1E7-7172119D3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D4A563E-0070-AEB5-EFE6-D4FC70A80D61}"/>
              </a:ext>
            </a:extLst>
          </p:cNvPr>
          <p:cNvGrpSpPr/>
          <p:nvPr/>
        </p:nvGrpSpPr>
        <p:grpSpPr>
          <a:xfrm>
            <a:off x="3468485" y="2428718"/>
            <a:ext cx="5673980" cy="1971838"/>
            <a:chOff x="3468485" y="2428718"/>
            <a:chExt cx="5673980" cy="1971838"/>
          </a:xfrm>
        </p:grpSpPr>
        <p:pic>
          <p:nvPicPr>
            <p:cNvPr id="1026" name="Picture 2" descr="Ungleich Zeichen | Tastenkombination Mac Tastatur">
              <a:extLst>
                <a:ext uri="{FF2B5EF4-FFF2-40B4-BE49-F238E27FC236}">
                  <a16:creationId xmlns:a16="http://schemas.microsoft.com/office/drawing/2014/main" id="{2FD1C37B-87C3-D854-FC0D-52A2792C4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92" y="2988316"/>
              <a:ext cx="1412240" cy="141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60AA31E-32C0-6701-418C-DCF1DDA4B62D}"/>
                </a:ext>
              </a:extLst>
            </p:cNvPr>
            <p:cNvSpPr txBox="1"/>
            <p:nvPr/>
          </p:nvSpPr>
          <p:spPr>
            <a:xfrm>
              <a:off x="3468485" y="2428718"/>
              <a:ext cx="26941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„Schrippe“ </a:t>
              </a:r>
              <a:br>
                <a:rPr lang="de-DE"/>
              </a:br>
              <a:r>
                <a:rPr lang="de-DE"/>
                <a:t>„Roundabout“</a:t>
              </a:r>
              <a:br>
                <a:rPr lang="de-DE"/>
              </a:br>
              <a:endParaRPr lang="de-DE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C76B1B2F-794B-7787-3065-DD5F9328B67B}"/>
                </a:ext>
              </a:extLst>
            </p:cNvPr>
            <p:cNvSpPr txBox="1"/>
            <p:nvPr/>
          </p:nvSpPr>
          <p:spPr>
            <a:xfrm>
              <a:off x="6448338" y="2428718"/>
              <a:ext cx="269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„Brötchen“</a:t>
              </a:r>
              <a:br>
                <a:rPr lang="de-DE"/>
              </a:br>
              <a:r>
                <a:rPr lang="de-DE"/>
                <a:t>„Traffic circle“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7958B201-F38F-8C8E-4865-5CB9B5C9A9E9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customer's requirements meet the engineers' optimised workflow</a:t>
            </a:r>
            <a:endParaRPr lang="de-DE" sz="20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DD7BAF2-CA21-FD08-AEE7-E9459ECA352B}"/>
              </a:ext>
            </a:extLst>
          </p:cNvPr>
          <p:cNvSpPr txBox="1"/>
          <p:nvPr/>
        </p:nvSpPr>
        <p:spPr>
          <a:xfrm>
            <a:off x="2906697" y="5214718"/>
            <a:ext cx="63786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solidFill>
                  <a:srgbClr val="C00000"/>
                </a:solidFill>
              </a:rPr>
              <a:t>Task: Tool support for conversion </a:t>
            </a:r>
            <a:br>
              <a:rPr lang="en-US" sz="3200" b="1">
                <a:solidFill>
                  <a:srgbClr val="C00000"/>
                </a:solidFill>
              </a:rPr>
            </a:br>
            <a:r>
              <a:rPr lang="en-US" sz="3200" b="1">
                <a:solidFill>
                  <a:srgbClr val="C00000"/>
                </a:solidFill>
              </a:rPr>
              <a:t>from Engineer BIM to AIA BIM</a:t>
            </a:r>
            <a:r>
              <a:rPr lang="de-DE" sz="3200" b="1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5E5ED35-5D38-5D78-FB62-7A2B2EFF5F53}"/>
              </a:ext>
            </a:extLst>
          </p:cNvPr>
          <p:cNvSpPr txBox="1"/>
          <p:nvPr/>
        </p:nvSpPr>
        <p:spPr>
          <a:xfrm>
            <a:off x="3390868" y="6492875"/>
            <a:ext cx="5823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Team Bonsai (Krieger, Weise, Gmeiner) – Hackathon zum BIM-Portal des Bundes 2025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C88A3D2-75EB-0901-683D-B1255567CDD1}"/>
              </a:ext>
            </a:extLst>
          </p:cNvPr>
          <p:cNvSpPr txBox="1"/>
          <p:nvPr/>
        </p:nvSpPr>
        <p:spPr>
          <a:xfrm>
            <a:off x="1091822" y="2315370"/>
            <a:ext cx="17127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Owner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DB81A8-C921-A682-9F74-90DB4C4203A7}"/>
              </a:ext>
            </a:extLst>
          </p:cNvPr>
          <p:cNvSpPr txBox="1"/>
          <p:nvPr/>
        </p:nvSpPr>
        <p:spPr>
          <a:xfrm>
            <a:off x="9540082" y="2315370"/>
            <a:ext cx="18626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Engineer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F60FC7-B423-07F6-7F5F-6093B7CA72B8}"/>
              </a:ext>
            </a:extLst>
          </p:cNvPr>
          <p:cNvSpPr txBox="1"/>
          <p:nvPr/>
        </p:nvSpPr>
        <p:spPr>
          <a:xfrm>
            <a:off x="3995075" y="4092160"/>
            <a:ext cx="17127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BIM Templates</a:t>
            </a:r>
            <a:br>
              <a:rPr lang="de-DE" b="1"/>
            </a:br>
            <a:r>
              <a:rPr lang="de-DE" b="1"/>
              <a:t>for Owner EIR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4085FC4-201A-BDBF-6A94-29947EE5B7C2}"/>
              </a:ext>
            </a:extLst>
          </p:cNvPr>
          <p:cNvSpPr txBox="1"/>
          <p:nvPr/>
        </p:nvSpPr>
        <p:spPr>
          <a:xfrm>
            <a:off x="6573548" y="4092160"/>
            <a:ext cx="251601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BIM Templates</a:t>
            </a:r>
            <a:br>
              <a:rPr lang="de-DE" b="1"/>
            </a:br>
            <a:r>
              <a:rPr lang="de-DE" b="1"/>
              <a:t>used by the Engineer</a:t>
            </a:r>
          </a:p>
        </p:txBody>
      </p:sp>
    </p:spTree>
    <p:extLst>
      <p:ext uri="{BB962C8B-B14F-4D97-AF65-F5344CB8AC3E}">
        <p14:creationId xmlns:p14="http://schemas.microsoft.com/office/powerpoint/2010/main" val="32496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CDC5-15B7-71F9-9119-E54024FF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4248-A2A0-8942-4EBB-C015FF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Idee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265375-2D37-C760-150F-50DCE8D6B86C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A4E8D11-13E4-0492-A961-FF5A1738673C}"/>
              </a:ext>
            </a:extLst>
          </p:cNvPr>
          <p:cNvGrpSpPr/>
          <p:nvPr/>
        </p:nvGrpSpPr>
        <p:grpSpPr>
          <a:xfrm>
            <a:off x="838200" y="3408212"/>
            <a:ext cx="9473804" cy="1302654"/>
            <a:chOff x="838200" y="3523962"/>
            <a:chExt cx="9473804" cy="1302654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E1735CB-2C4C-CEE8-3068-901A82FBFCA8}"/>
                </a:ext>
              </a:extLst>
            </p:cNvPr>
            <p:cNvSpPr txBox="1"/>
            <p:nvPr/>
          </p:nvSpPr>
          <p:spPr>
            <a:xfrm>
              <a:off x="3439304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IDS-Bauherr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34AC8B2-D2A9-1F82-D9B5-84AC1DAC3C07}"/>
                </a:ext>
              </a:extLst>
            </p:cNvPr>
            <p:cNvSpPr txBox="1"/>
            <p:nvPr/>
          </p:nvSpPr>
          <p:spPr>
            <a:xfrm>
              <a:off x="7617877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IDS-Planer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241EC17-2A4A-43B2-1315-C043C903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18" y="3626660"/>
              <a:ext cx="922100" cy="853514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E67A584-7277-B55D-5975-5DE7E444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903" y="3626660"/>
              <a:ext cx="922100" cy="85351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EB91BED-E477-D873-BE35-D6D64FC544EB}"/>
                </a:ext>
              </a:extLst>
            </p:cNvPr>
            <p:cNvSpPr txBox="1"/>
            <p:nvPr/>
          </p:nvSpPr>
          <p:spPr>
            <a:xfrm>
              <a:off x="838200" y="3768996"/>
              <a:ext cx="2570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2"/>
              </a:pPr>
              <a:r>
                <a:rPr lang="de-DE" sz="2800" b="1"/>
                <a:t>IDS-Match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54033B1-C5CF-3EB9-8867-4CDA95F9A4EB}"/>
                </a:ext>
              </a:extLst>
            </p:cNvPr>
            <p:cNvSpPr txBox="1"/>
            <p:nvPr/>
          </p:nvSpPr>
          <p:spPr>
            <a:xfrm>
              <a:off x="6587355" y="3523962"/>
              <a:ext cx="5822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600"/>
                </a:spcAft>
              </a:pPr>
              <a:r>
                <a:rPr lang="de-DE" sz="6000" b="1"/>
                <a:t>?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FE9CFB1-7343-5E9B-E6C7-1F6789F3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920" y="4072726"/>
              <a:ext cx="507541" cy="64535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E654194-0D3B-4F36-516F-8E9E0D057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763" y="4072726"/>
              <a:ext cx="507541" cy="64535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1F5D0A6-EC11-941D-AB45-ABB54C32AD36}"/>
              </a:ext>
            </a:extLst>
          </p:cNvPr>
          <p:cNvGrpSpPr/>
          <p:nvPr/>
        </p:nvGrpSpPr>
        <p:grpSpPr>
          <a:xfrm>
            <a:off x="838200" y="4913030"/>
            <a:ext cx="9379753" cy="1599186"/>
            <a:chOff x="838200" y="5005630"/>
            <a:chExt cx="9379753" cy="15991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AA1021E-68DA-1706-6844-00DCC6A84464}"/>
                </a:ext>
              </a:extLst>
            </p:cNvPr>
            <p:cNvSpPr txBox="1"/>
            <p:nvPr/>
          </p:nvSpPr>
          <p:spPr>
            <a:xfrm>
              <a:off x="838200" y="5357405"/>
              <a:ext cx="2389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3"/>
              </a:pPr>
              <a:r>
                <a:rPr lang="de-DE" sz="2800" b="1"/>
                <a:t>IFC-Patch</a:t>
              </a:r>
              <a:endParaRPr lang="de-DE" sz="2000" b="1"/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F900607-B095-0136-2420-7A0B846D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0634" y="5102634"/>
              <a:ext cx="2467340" cy="150218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BF80ED2-1C66-5F61-5D02-29C18062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271714" y="5505539"/>
              <a:ext cx="1123832" cy="253413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63DF8F88-1AC6-5543-1FE7-E0EFAB5F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1926" y="5005630"/>
              <a:ext cx="2506027" cy="1506645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129055E-FE43-2394-2C13-6AA81DCB7E72}"/>
              </a:ext>
            </a:extLst>
          </p:cNvPr>
          <p:cNvGrpSpPr/>
          <p:nvPr/>
        </p:nvGrpSpPr>
        <p:grpSpPr>
          <a:xfrm>
            <a:off x="838200" y="1843770"/>
            <a:ext cx="9276100" cy="1091543"/>
            <a:chOff x="838200" y="1843770"/>
            <a:chExt cx="9276100" cy="109154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9BC87C-E5B3-9CA0-C743-2645C9D7DF49}"/>
                </a:ext>
              </a:extLst>
            </p:cNvPr>
            <p:cNvGrpSpPr/>
            <p:nvPr/>
          </p:nvGrpSpPr>
          <p:grpSpPr>
            <a:xfrm>
              <a:off x="838200" y="1920087"/>
              <a:ext cx="6566237" cy="929721"/>
              <a:chOff x="838200" y="1920087"/>
              <a:chExt cx="6566237" cy="929721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96B6E5E-99A3-6CAB-EEFA-FAA63741310A}"/>
                  </a:ext>
                </a:extLst>
              </p:cNvPr>
              <p:cNvSpPr txBox="1"/>
              <p:nvPr/>
            </p:nvSpPr>
            <p:spPr>
              <a:xfrm>
                <a:off x="838200" y="2095436"/>
                <a:ext cx="2264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spcAft>
                    <a:spcPts val="3600"/>
                  </a:spcAft>
                  <a:buAutoNum type="arabicParenR"/>
                </a:pPr>
                <a:r>
                  <a:rPr lang="de-DE" sz="2800" b="1"/>
                  <a:t>IDS-</a:t>
                </a:r>
                <a:r>
                  <a:rPr lang="de-DE" sz="2800" b="1" err="1"/>
                  <a:t>Fetch</a:t>
                </a:r>
                <a:endParaRPr lang="de-DE" sz="2800" b="1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B151736C-6F30-64D5-2740-24D40E519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2423" y="1920087"/>
                <a:ext cx="2575783" cy="929721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E873447-5152-37CC-4D37-5A0CB941A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0605" y="2189726"/>
                <a:ext cx="1123832" cy="253413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B853570-3DC2-3B74-E061-338E418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7877" y="1843770"/>
              <a:ext cx="2496423" cy="1091543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FF790FB-6040-19B1-91E1-77F57230B0B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18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A26251C-2699-E36E-4241-E2A3497A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5FEEE-E9F1-1CB0-0B89-E9B19785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Idea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80D7CF7-4125-7D9E-9493-175C3FA85F14}"/>
              </a:ext>
            </a:extLst>
          </p:cNvPr>
          <p:cNvSpPr txBox="1"/>
          <p:nvPr/>
        </p:nvSpPr>
        <p:spPr>
          <a:xfrm>
            <a:off x="871443" y="1352461"/>
            <a:ext cx="7908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 customer's requirements meet the engineers' optimised workflow</a:t>
            </a:r>
            <a:endParaRPr lang="de-DE" sz="2000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898A4C3-5AA6-C38B-2728-704F93C8E470}"/>
              </a:ext>
            </a:extLst>
          </p:cNvPr>
          <p:cNvGrpSpPr/>
          <p:nvPr/>
        </p:nvGrpSpPr>
        <p:grpSpPr>
          <a:xfrm>
            <a:off x="838200" y="3408212"/>
            <a:ext cx="9813880" cy="1302654"/>
            <a:chOff x="838200" y="3523962"/>
            <a:chExt cx="9813880" cy="1302654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DC245CD-B434-0458-F8E6-D477C595CC21}"/>
                </a:ext>
              </a:extLst>
            </p:cNvPr>
            <p:cNvSpPr txBox="1"/>
            <p:nvPr/>
          </p:nvSpPr>
          <p:spPr>
            <a:xfrm>
              <a:off x="3500720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EIR from Owner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54FB6F5-EB65-5E33-6114-6F42F4C7819E}"/>
                </a:ext>
              </a:extLst>
            </p:cNvPr>
            <p:cNvSpPr txBox="1"/>
            <p:nvPr/>
          </p:nvSpPr>
          <p:spPr>
            <a:xfrm>
              <a:off x="7090014" y="4457284"/>
              <a:ext cx="3562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 IFC data exported by the Engineer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4474A7B2-E071-757A-2BA1-610E31B94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18" y="3626660"/>
              <a:ext cx="922100" cy="853514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5212CD38-5625-044A-F3FD-1DFADAB4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903" y="3626660"/>
              <a:ext cx="922100" cy="85351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5845D67E-360C-B9D8-14AE-665AB192F56B}"/>
                </a:ext>
              </a:extLst>
            </p:cNvPr>
            <p:cNvSpPr txBox="1"/>
            <p:nvPr/>
          </p:nvSpPr>
          <p:spPr>
            <a:xfrm>
              <a:off x="838200" y="3768996"/>
              <a:ext cx="2570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2"/>
              </a:pPr>
              <a:r>
                <a:rPr lang="de-DE" sz="2800" b="1"/>
                <a:t>IDS-Match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922303E6-1BAB-E667-C8AA-51A4DFE3DCFA}"/>
                </a:ext>
              </a:extLst>
            </p:cNvPr>
            <p:cNvSpPr txBox="1"/>
            <p:nvPr/>
          </p:nvSpPr>
          <p:spPr>
            <a:xfrm>
              <a:off x="6587355" y="3523962"/>
              <a:ext cx="5822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600"/>
                </a:spcAft>
              </a:pPr>
              <a:r>
                <a:rPr lang="de-DE" sz="6000" b="1"/>
                <a:t>?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E7E7E63-0073-BF11-629C-8146ACDD3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920" y="3799766"/>
              <a:ext cx="507541" cy="64535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77CE452-82FC-D68A-B753-DB5CFDAD1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763" y="3799766"/>
              <a:ext cx="507541" cy="64535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B40C548-1FE4-F628-330A-94E503B385A9}"/>
              </a:ext>
            </a:extLst>
          </p:cNvPr>
          <p:cNvGrpSpPr/>
          <p:nvPr/>
        </p:nvGrpSpPr>
        <p:grpSpPr>
          <a:xfrm>
            <a:off x="838200" y="4913030"/>
            <a:ext cx="9379753" cy="1599186"/>
            <a:chOff x="838200" y="5005630"/>
            <a:chExt cx="9379753" cy="15991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26424261-3FF3-B43D-F61E-5ED62F358098}"/>
                </a:ext>
              </a:extLst>
            </p:cNvPr>
            <p:cNvSpPr txBox="1"/>
            <p:nvPr/>
          </p:nvSpPr>
          <p:spPr>
            <a:xfrm>
              <a:off x="838200" y="5357405"/>
              <a:ext cx="2389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3"/>
              </a:pPr>
              <a:r>
                <a:rPr lang="de-DE" sz="2800" b="1"/>
                <a:t>IFC-Patch</a:t>
              </a:r>
              <a:endParaRPr lang="de-DE" sz="2000" b="1"/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6C185D5F-9740-39BE-ED3B-6BCE88786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0634" y="5102634"/>
              <a:ext cx="2467340" cy="150218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C104C05B-76D4-E871-7BD6-1D815DA3C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271714" y="5505539"/>
              <a:ext cx="1123832" cy="253413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972CD797-5AA1-E28A-6CB3-147304580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1926" y="5005630"/>
              <a:ext cx="2506027" cy="1506645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60F82060-7562-8F29-7CAD-59ECFD5DC96B}"/>
              </a:ext>
            </a:extLst>
          </p:cNvPr>
          <p:cNvGrpSpPr/>
          <p:nvPr/>
        </p:nvGrpSpPr>
        <p:grpSpPr>
          <a:xfrm>
            <a:off x="838200" y="1843770"/>
            <a:ext cx="9276100" cy="1091543"/>
            <a:chOff x="838200" y="1843770"/>
            <a:chExt cx="9276100" cy="109154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C866714F-8DA8-F870-AB52-9EFFA7E74DD0}"/>
                </a:ext>
              </a:extLst>
            </p:cNvPr>
            <p:cNvGrpSpPr/>
            <p:nvPr/>
          </p:nvGrpSpPr>
          <p:grpSpPr>
            <a:xfrm>
              <a:off x="838200" y="1920087"/>
              <a:ext cx="6566237" cy="929721"/>
              <a:chOff x="838200" y="1920087"/>
              <a:chExt cx="6566237" cy="929721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4DA9E38-4EDC-C994-B529-6C2454262E02}"/>
                  </a:ext>
                </a:extLst>
              </p:cNvPr>
              <p:cNvSpPr txBox="1"/>
              <p:nvPr/>
            </p:nvSpPr>
            <p:spPr>
              <a:xfrm>
                <a:off x="838200" y="2095436"/>
                <a:ext cx="2264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spcAft>
                    <a:spcPts val="3600"/>
                  </a:spcAft>
                  <a:buAutoNum type="arabicParenR"/>
                </a:pPr>
                <a:r>
                  <a:rPr lang="de-DE" sz="2800" b="1"/>
                  <a:t>IDS-</a:t>
                </a:r>
                <a:r>
                  <a:rPr lang="de-DE" sz="2800" b="1" err="1"/>
                  <a:t>Fetch</a:t>
                </a:r>
                <a:endParaRPr lang="de-DE" sz="2800" b="1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7C60A857-967E-74F6-84AD-18956B78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2423" y="1920087"/>
                <a:ext cx="2575783" cy="929721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F657F439-1C95-5F9D-D5A2-5E4C66AE9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0605" y="2189726"/>
                <a:ext cx="1123832" cy="253413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61EFFE90-4F4E-50AD-4966-BEE04AA17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7877" y="1843770"/>
              <a:ext cx="2496423" cy="1091543"/>
            </a:xfrm>
            <a:prstGeom prst="rect">
              <a:avLst/>
            </a:prstGeom>
          </p:spPr>
        </p:pic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7285870E-A0C2-B641-C857-A5679E9D7552}"/>
              </a:ext>
            </a:extLst>
          </p:cNvPr>
          <p:cNvSpPr txBox="1"/>
          <p:nvPr/>
        </p:nvSpPr>
        <p:spPr>
          <a:xfrm>
            <a:off x="3390868" y="6492875"/>
            <a:ext cx="5823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/>
              <a:t>Team Bonsai (Krieger, Weise, Gmeiner)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38198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3974-C174-6B45-6AF1-D835DF5F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20D2-FD5B-BA0B-37FB-B3C7515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Live-Demo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0D48B4B-D026-E630-EF7F-62C61C042753}"/>
              </a:ext>
            </a:extLst>
          </p:cNvPr>
          <p:cNvSpPr txBox="1"/>
          <p:nvPr/>
        </p:nvSpPr>
        <p:spPr>
          <a:xfrm>
            <a:off x="871443" y="1352461"/>
            <a:ext cx="743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Optimierter Workflow des Planers trifft Anforderung des Bauherrn </a:t>
            </a:r>
            <a:br>
              <a:rPr lang="de-DE" sz="2000"/>
            </a:br>
            <a:r>
              <a:rPr lang="de-DE" sz="2000"/>
              <a:t>mit den </a:t>
            </a:r>
            <a:r>
              <a:rPr lang="de-DE" sz="2000" b="1" i="1"/>
              <a:t>Fetch</a:t>
            </a:r>
            <a:r>
              <a:rPr lang="de-DE" sz="2000"/>
              <a:t>, </a:t>
            </a:r>
            <a:r>
              <a:rPr lang="de-DE" sz="2000" b="1" i="1"/>
              <a:t>Match</a:t>
            </a:r>
            <a:r>
              <a:rPr lang="de-DE" sz="2000"/>
              <a:t> und </a:t>
            </a:r>
            <a:r>
              <a:rPr lang="de-DE" sz="2000" b="1" i="1"/>
              <a:t>Patch</a:t>
            </a:r>
            <a:r>
              <a:rPr lang="de-DE" sz="2000"/>
              <a:t> - BonsaiBIM-Extensions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CCD90D-39CB-5DDB-1BD0-ABBF5AD9A39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8588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D3B9-F11F-88F6-EDCC-B9D27C5B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6C3E-35A2-EACB-2FA9-72048416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925EF92-2776-07EE-AAF1-D79E137FE4A5}"/>
              </a:ext>
            </a:extLst>
          </p:cNvPr>
          <p:cNvSpPr txBox="1"/>
          <p:nvPr/>
        </p:nvSpPr>
        <p:spPr>
          <a:xfrm>
            <a:off x="871443" y="1352461"/>
            <a:ext cx="125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IDS Fetch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972204-3A52-679A-611D-E34FE6294B2E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9C6599F-98B5-4D9E-6D84-8BCF14746C13}"/>
              </a:ext>
            </a:extLst>
          </p:cNvPr>
          <p:cNvGrpSpPr/>
          <p:nvPr/>
        </p:nvGrpSpPr>
        <p:grpSpPr>
          <a:xfrm>
            <a:off x="871443" y="1857345"/>
            <a:ext cx="10959032" cy="4502812"/>
            <a:chOff x="871443" y="1857345"/>
            <a:chExt cx="10959032" cy="45028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ADF451F-F08E-C174-2E4F-B650C9B96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47" y="1875099"/>
              <a:ext cx="4698053" cy="446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DAEA61C-3A43-9605-0B0B-B9C0E912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43" y="1875099"/>
              <a:ext cx="5975466" cy="296867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19E5902-BF2C-E3C1-76A0-4AD10E5CDDCB}"/>
                </a:ext>
              </a:extLst>
            </p:cNvPr>
            <p:cNvSpPr/>
            <p:nvPr/>
          </p:nvSpPr>
          <p:spPr>
            <a:xfrm>
              <a:off x="5781040" y="3359436"/>
              <a:ext cx="1175345" cy="11211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332C375-36D2-F408-81C5-EA83C3F4C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1040" y="1857345"/>
              <a:ext cx="1311354" cy="1502091"/>
            </a:xfrm>
            <a:prstGeom prst="line">
              <a:avLst/>
            </a:prstGeom>
            <a:ln>
              <a:solidFill>
                <a:srgbClr val="209E4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EBBA90C-0FF3-AE93-510B-E924BA5B6A21}"/>
                </a:ext>
              </a:extLst>
            </p:cNvPr>
            <p:cNvCxnSpPr>
              <a:cxnSpLocks/>
            </p:cNvCxnSpPr>
            <p:nvPr/>
          </p:nvCxnSpPr>
          <p:spPr>
            <a:xfrm>
              <a:off x="5781040" y="4480559"/>
              <a:ext cx="1311354" cy="1879598"/>
            </a:xfrm>
            <a:prstGeom prst="line">
              <a:avLst/>
            </a:prstGeom>
            <a:ln>
              <a:solidFill>
                <a:srgbClr val="209E4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0083624-C4CB-DA58-0E06-878DEAF7860B}"/>
                </a:ext>
              </a:extLst>
            </p:cNvPr>
            <p:cNvSpPr/>
            <p:nvPr/>
          </p:nvSpPr>
          <p:spPr>
            <a:xfrm>
              <a:off x="7092394" y="1857345"/>
              <a:ext cx="4738081" cy="45028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60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76</Paragraphs>
  <Slides>13</Slides>
  <Notes>8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 Hackathon zum BIM-Portal des Bundes </vt:lpstr>
      <vt:lpstr>Einordnung der Lösung</vt:lpstr>
      <vt:lpstr>Einordnung der Lösung</vt:lpstr>
      <vt:lpstr>Challenge des Planers</vt:lpstr>
      <vt:lpstr>Challenge for BIM authoring</vt:lpstr>
      <vt:lpstr>Idee</vt:lpstr>
      <vt:lpstr>Idea</vt:lpstr>
      <vt:lpstr>Live-Demo</vt:lpstr>
      <vt:lpstr>Screenshots</vt:lpstr>
      <vt:lpstr>Screenshots</vt:lpstr>
      <vt:lpstr>Screenshots</vt:lpstr>
      <vt:lpstr>Lösung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Weise</dc:creator>
  <cp:lastModifiedBy>Matthias Weise</cp:lastModifiedBy>
  <cp:revision>38</cp:revision>
  <dcterms:created xsi:type="dcterms:W3CDTF">2025-09-22T19:52:37Z</dcterms:created>
  <dcterms:modified xsi:type="dcterms:W3CDTF">2025-09-30T05:50:21Z</dcterms:modified>
</cp:coreProperties>
</file>