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9"/>
  </p:notesMasterIdLst>
  <p:sldIdLst>
    <p:sldId id="256" r:id="rId2"/>
    <p:sldId id="341" r:id="rId3"/>
    <p:sldId id="342" r:id="rId4"/>
    <p:sldId id="343" r:id="rId5"/>
    <p:sldId id="338" r:id="rId6"/>
    <p:sldId id="336" r:id="rId7"/>
    <p:sldId id="34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1" d="100"/>
          <a:sy n="111" d="100"/>
        </p:scale>
        <p:origin x="468" y="96"/>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21/02/2018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A7D7AC-C791-4609-9F1F-B4FAF969FA0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2CE35A4-DF97-4374-AB8D-35EFC8B18ECB}"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206DBFB-14F2-458E-A351-BDDE7EAC40C3}"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4366936-2CB0-47D4-AE95-C435866B790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5AC391-4F8B-4369-85C5-1D49F6757BF5}"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80FE2B-0369-4E51-8E63-DB087EA27A9A}" type="datetime1">
              <a:rPr lang="en-US" smtClean="0"/>
              <a:t>2/21/2018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287FBE8-9B0B-4EE1-B524-51065E6C2009}" type="datetime1">
              <a:rPr lang="en-US" smtClean="0"/>
              <a:t>2/21/2018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91C462F-3264-4022-A1EA-0C00A57D92C2}" type="datetime1">
              <a:rPr lang="en-US" smtClean="0"/>
              <a:t>2/21/2018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776EA2-538C-41F2-922A-CB0176781557}" type="datetime1">
              <a:rPr lang="en-US" smtClean="0"/>
              <a:t>2/21/2018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CEE6518E-2A02-423B-9985-C106FD268D59}" type="datetime1">
              <a:rPr lang="en-US" smtClean="0"/>
              <a:t>2/21/2018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6C26824-C5FB-41B4-836A-C01CCB66FB0C}" type="datetime1">
              <a:rPr lang="en-US" smtClean="0"/>
              <a:t>2/21/2018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4CAA45-CD6D-4F0C-82F8-49F7A525E8E6}" type="datetime1">
              <a:rPr lang="en-US" smtClean="0"/>
              <a:t>2/21/2018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sql/integration-services/expressions/examples-of-advanced-integration-services-expressions" TargetMode="External"/><Relationship Id="rId2" Type="http://schemas.openxmlformats.org/officeDocument/2006/relationships/hyperlink" Target="https://pragmaticworks.com/ResourcesDup/Cheat-Sheets/SSIS-Expression-Cheat-Sheet"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SSIS Zawansowany cz.2</a:t>
            </a:r>
          </a:p>
        </p:txBody>
      </p:sp>
    </p:spTree>
    <p:extLst>
      <p:ext uri="{BB962C8B-B14F-4D97-AF65-F5344CB8AC3E}">
        <p14:creationId xmlns:p14="http://schemas.microsoft.com/office/powerpoint/2010/main" val="332357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File System </a:t>
            </a:r>
            <a:r>
              <a:rPr lang="pl-PL" dirty="0" err="1"/>
              <a:t>Task</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81884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File System </a:t>
            </a:r>
            <a:r>
              <a:rPr lang="pl-PL" sz="3200" b="1" dirty="0" err="1"/>
              <a:t>Task</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3" name="Prostokąt 2">
            <a:extLst>
              <a:ext uri="{FF2B5EF4-FFF2-40B4-BE49-F238E27FC236}">
                <a16:creationId xmlns:a16="http://schemas.microsoft.com/office/drawing/2014/main" id="{320D3E9F-8835-4EF1-AFF3-09B13700D1F1}"/>
              </a:ext>
            </a:extLst>
          </p:cNvPr>
          <p:cNvSpPr/>
          <p:nvPr/>
        </p:nvSpPr>
        <p:spPr>
          <a:xfrm>
            <a:off x="604006" y="1247505"/>
            <a:ext cx="9419887" cy="1200329"/>
          </a:xfrm>
          <a:prstGeom prst="rect">
            <a:avLst/>
          </a:prstGeom>
        </p:spPr>
        <p:txBody>
          <a:bodyPr wrap="square">
            <a:spAutoFit/>
          </a:bodyPr>
          <a:lstStyle/>
          <a:p>
            <a:r>
              <a:rPr lang="en-US" dirty="0">
                <a:solidFill>
                  <a:srgbClr val="000000"/>
                </a:solidFill>
              </a:rPr>
              <a:t>The File System task performs operations on files and directories in the file system. For example, by using the File System task, a package can create, move, or delete directories and files. You can also use the File System task to set attributes on files and directories. For example, the File System task can make files hidden or read-only.</a:t>
            </a:r>
            <a:endParaRPr lang="pl-PL" dirty="0">
              <a:solidFill>
                <a:srgbClr val="000000"/>
              </a:solidFill>
            </a:endParaRPr>
          </a:p>
        </p:txBody>
      </p:sp>
      <p:pic>
        <p:nvPicPr>
          <p:cNvPr id="4" name="Obraz 3">
            <a:extLst>
              <a:ext uri="{FF2B5EF4-FFF2-40B4-BE49-F238E27FC236}">
                <a16:creationId xmlns:a16="http://schemas.microsoft.com/office/drawing/2014/main" id="{0B3FE547-804F-4621-A23B-07B75278634F}"/>
              </a:ext>
            </a:extLst>
          </p:cNvPr>
          <p:cNvPicPr>
            <a:picLocks noChangeAspect="1"/>
          </p:cNvPicPr>
          <p:nvPr/>
        </p:nvPicPr>
        <p:blipFill>
          <a:blip r:embed="rId2"/>
          <a:stretch>
            <a:fillRect/>
          </a:stretch>
        </p:blipFill>
        <p:spPr>
          <a:xfrm>
            <a:off x="604006" y="2616154"/>
            <a:ext cx="6867525" cy="3571875"/>
          </a:xfrm>
          <a:prstGeom prst="rect">
            <a:avLst/>
          </a:prstGeom>
        </p:spPr>
      </p:pic>
    </p:spTree>
    <p:extLst>
      <p:ext uri="{BB962C8B-B14F-4D97-AF65-F5344CB8AC3E}">
        <p14:creationId xmlns:p14="http://schemas.microsoft.com/office/powerpoint/2010/main" val="280815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File System </a:t>
            </a:r>
            <a:r>
              <a:rPr lang="pl-PL" sz="3200" b="1" dirty="0" err="1"/>
              <a:t>Task</a:t>
            </a:r>
            <a:endParaRPr lang="en-GB" sz="3200" dirty="0"/>
          </a:p>
        </p:txBody>
      </p:sp>
      <p:sp>
        <p:nvSpPr>
          <p:cNvPr id="12" name="Symbol zastępczy stopki 11"/>
          <p:cNvSpPr>
            <a:spLocks noGrp="1"/>
          </p:cNvSpPr>
          <p:nvPr>
            <p:ph type="ftr" sz="quarter" idx="11"/>
          </p:nvPr>
        </p:nvSpPr>
        <p:spPr/>
        <p:txBody>
          <a:bodyPr/>
          <a:lstStyle/>
          <a:p>
            <a:r>
              <a:rPr lang="en-US" dirty="0" err="1"/>
              <a:t>T.Kostyrka</a:t>
            </a:r>
            <a:r>
              <a:rPr lang="en-US" dirty="0"/>
              <a:t> - </a:t>
            </a:r>
            <a:r>
              <a:rPr lang="en-US" dirty="0" err="1"/>
              <a:t>Hurtownie</a:t>
            </a:r>
            <a:r>
              <a:rPr lang="en-US" dirty="0"/>
              <a:t> </a:t>
            </a:r>
            <a:r>
              <a:rPr lang="en-US" dirty="0" err="1"/>
              <a:t>Danych</a:t>
            </a:r>
            <a:endParaRPr lang="pl-PL" dirty="0"/>
          </a:p>
        </p:txBody>
      </p:sp>
      <p:sp>
        <p:nvSpPr>
          <p:cNvPr id="3" name="Prostokąt 2">
            <a:extLst>
              <a:ext uri="{FF2B5EF4-FFF2-40B4-BE49-F238E27FC236}">
                <a16:creationId xmlns:a16="http://schemas.microsoft.com/office/drawing/2014/main" id="{099570A9-1A5D-43DC-8162-764459422D9C}"/>
              </a:ext>
            </a:extLst>
          </p:cNvPr>
          <p:cNvSpPr/>
          <p:nvPr/>
        </p:nvSpPr>
        <p:spPr>
          <a:xfrm>
            <a:off x="604007" y="1247505"/>
            <a:ext cx="10739729" cy="3970318"/>
          </a:xfrm>
          <a:prstGeom prst="rect">
            <a:avLst/>
          </a:prstGeom>
        </p:spPr>
        <p:txBody>
          <a:bodyPr wrap="square">
            <a:spAutoFit/>
          </a:bodyPr>
          <a:lstStyle/>
          <a:p>
            <a:r>
              <a:rPr lang="en-US" dirty="0"/>
              <a:t>The File System task includes a predefined set of operations. The following table describes these operations.</a:t>
            </a:r>
          </a:p>
          <a:p>
            <a:endParaRPr lang="en-US" dirty="0"/>
          </a:p>
          <a:p>
            <a:pPr marL="342900" indent="-342900">
              <a:buFont typeface="+mj-lt"/>
              <a:buAutoNum type="arabicPeriod"/>
            </a:pPr>
            <a:r>
              <a:rPr lang="en-US" dirty="0"/>
              <a:t>Copy directory	</a:t>
            </a:r>
            <a:r>
              <a:rPr lang="pl-PL" dirty="0"/>
              <a:t>		</a:t>
            </a:r>
            <a:r>
              <a:rPr lang="en-US" dirty="0"/>
              <a:t>Copies a folder from one location to another.</a:t>
            </a:r>
          </a:p>
          <a:p>
            <a:pPr marL="342900" indent="-342900">
              <a:buFont typeface="+mj-lt"/>
              <a:buAutoNum type="arabicPeriod"/>
            </a:pPr>
            <a:r>
              <a:rPr lang="en-US" dirty="0"/>
              <a:t>Copy file	</a:t>
            </a:r>
            <a:r>
              <a:rPr lang="pl-PL" dirty="0"/>
              <a:t>			</a:t>
            </a:r>
            <a:r>
              <a:rPr lang="en-US" dirty="0"/>
              <a:t>Copies a file from one location to another.</a:t>
            </a:r>
          </a:p>
          <a:p>
            <a:pPr marL="342900" indent="-342900">
              <a:buFont typeface="+mj-lt"/>
              <a:buAutoNum type="arabicPeriod"/>
            </a:pPr>
            <a:r>
              <a:rPr lang="en-US" dirty="0"/>
              <a:t>Create directory	</a:t>
            </a:r>
            <a:r>
              <a:rPr lang="pl-PL" dirty="0"/>
              <a:t>	</a:t>
            </a:r>
            <a:r>
              <a:rPr lang="en-US" dirty="0"/>
              <a:t>Creates a folder in a specified location.</a:t>
            </a:r>
          </a:p>
          <a:p>
            <a:pPr marL="342900" indent="-342900">
              <a:buFont typeface="+mj-lt"/>
              <a:buAutoNum type="arabicPeriod"/>
            </a:pPr>
            <a:r>
              <a:rPr lang="en-US" dirty="0"/>
              <a:t>Delete directory	</a:t>
            </a:r>
            <a:r>
              <a:rPr lang="pl-PL" dirty="0"/>
              <a:t>	</a:t>
            </a:r>
            <a:r>
              <a:rPr lang="en-US" dirty="0"/>
              <a:t>Deletes a folder in a specified location.</a:t>
            </a:r>
          </a:p>
          <a:p>
            <a:pPr marL="342900" indent="-342900">
              <a:buFont typeface="+mj-lt"/>
              <a:buAutoNum type="arabicPeriod"/>
            </a:pPr>
            <a:r>
              <a:rPr lang="en-US" dirty="0"/>
              <a:t>Delete directory content	Deletes all files and folders in a folder.</a:t>
            </a:r>
          </a:p>
          <a:p>
            <a:pPr marL="342900" indent="-342900">
              <a:buFont typeface="+mj-lt"/>
              <a:buAutoNum type="arabicPeriod"/>
            </a:pPr>
            <a:r>
              <a:rPr lang="en-US" dirty="0"/>
              <a:t>Delete file	</a:t>
            </a:r>
            <a:r>
              <a:rPr lang="pl-PL" dirty="0"/>
              <a:t>			</a:t>
            </a:r>
            <a:r>
              <a:rPr lang="en-US" dirty="0"/>
              <a:t>Deletes a file in a specified location.</a:t>
            </a:r>
          </a:p>
          <a:p>
            <a:pPr marL="342900" indent="-342900">
              <a:buFont typeface="+mj-lt"/>
              <a:buAutoNum type="arabicPeriod"/>
            </a:pPr>
            <a:r>
              <a:rPr lang="en-US" dirty="0"/>
              <a:t>Move directory	</a:t>
            </a:r>
            <a:r>
              <a:rPr lang="pl-PL" dirty="0"/>
              <a:t>		</a:t>
            </a:r>
            <a:r>
              <a:rPr lang="en-US" dirty="0"/>
              <a:t>Moves a folder from one location to another.</a:t>
            </a:r>
          </a:p>
          <a:p>
            <a:pPr marL="342900" indent="-342900">
              <a:buFont typeface="+mj-lt"/>
              <a:buAutoNum type="arabicPeriod"/>
            </a:pPr>
            <a:r>
              <a:rPr lang="en-US" dirty="0"/>
              <a:t>Move file	</a:t>
            </a:r>
            <a:r>
              <a:rPr lang="pl-PL" dirty="0"/>
              <a:t>			</a:t>
            </a:r>
            <a:r>
              <a:rPr lang="en-US" dirty="0"/>
              <a:t>Moves a file from one location to another.</a:t>
            </a:r>
          </a:p>
          <a:p>
            <a:pPr marL="342900" indent="-342900">
              <a:buFont typeface="+mj-lt"/>
              <a:buAutoNum type="arabicPeriod"/>
            </a:pPr>
            <a:r>
              <a:rPr lang="en-US" dirty="0"/>
              <a:t>Rename file	</a:t>
            </a:r>
            <a:r>
              <a:rPr lang="pl-PL" dirty="0"/>
              <a:t>		</a:t>
            </a:r>
            <a:r>
              <a:rPr lang="en-US" dirty="0"/>
              <a:t>Renames a file in a specified location.</a:t>
            </a:r>
          </a:p>
          <a:p>
            <a:pPr marL="342900" indent="-342900">
              <a:buFont typeface="+mj-lt"/>
              <a:buAutoNum type="arabicPeriod"/>
            </a:pPr>
            <a:r>
              <a:rPr lang="en-US" dirty="0"/>
              <a:t>Set attributes	</a:t>
            </a:r>
            <a:r>
              <a:rPr lang="pl-PL" dirty="0"/>
              <a:t>		</a:t>
            </a:r>
            <a:r>
              <a:rPr lang="en-US" dirty="0"/>
              <a:t>Sets attributes on files and folders. Attributes include Archive, Hidden, Normal, </a:t>
            </a:r>
            <a:r>
              <a:rPr lang="pl-PL" dirty="0"/>
              <a:t>							</a:t>
            </a:r>
            <a:r>
              <a:rPr lang="en-US" dirty="0" err="1"/>
              <a:t>ReadOnly</a:t>
            </a:r>
            <a:r>
              <a:rPr lang="en-US" dirty="0"/>
              <a:t>, and System. Normal is the lack of attributes, and it cannot be combined </a:t>
            </a:r>
            <a:r>
              <a:rPr lang="pl-PL" dirty="0"/>
              <a:t>						</a:t>
            </a:r>
            <a:r>
              <a:rPr lang="en-US" dirty="0"/>
              <a:t>with other attributes. All other attributes can be used in combination.</a:t>
            </a:r>
            <a:endParaRPr lang="pl-PL" dirty="0"/>
          </a:p>
        </p:txBody>
      </p:sp>
    </p:spTree>
    <p:extLst>
      <p:ext uri="{BB962C8B-B14F-4D97-AF65-F5344CB8AC3E}">
        <p14:creationId xmlns:p14="http://schemas.microsoft.com/office/powerpoint/2010/main" val="65383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Expressions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SSIS </a:t>
            </a:r>
            <a:r>
              <a:rPr lang="pl-PL" sz="3200" b="1" dirty="0" err="1"/>
              <a:t>Expressions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4" name="Prostokąt 3">
            <a:extLst>
              <a:ext uri="{FF2B5EF4-FFF2-40B4-BE49-F238E27FC236}">
                <a16:creationId xmlns:a16="http://schemas.microsoft.com/office/drawing/2014/main" id="{06BE3E1E-AA42-4580-9723-F35CD1937B0A}"/>
              </a:ext>
            </a:extLst>
          </p:cNvPr>
          <p:cNvSpPr/>
          <p:nvPr/>
        </p:nvSpPr>
        <p:spPr>
          <a:xfrm>
            <a:off x="604006" y="1247505"/>
            <a:ext cx="10411926" cy="1754326"/>
          </a:xfrm>
          <a:prstGeom prst="rect">
            <a:avLst/>
          </a:prstGeom>
        </p:spPr>
        <p:txBody>
          <a:bodyPr wrap="square">
            <a:spAutoFit/>
          </a:bodyPr>
          <a:lstStyle/>
          <a:p>
            <a:r>
              <a:rPr lang="pl-PL" dirty="0" err="1"/>
              <a:t>Cheat-sheet</a:t>
            </a:r>
            <a:r>
              <a:rPr lang="pl-PL" dirty="0"/>
              <a:t>:</a:t>
            </a:r>
          </a:p>
          <a:p>
            <a:r>
              <a:rPr lang="pl-PL" dirty="0">
                <a:hlinkClick r:id="rId2"/>
              </a:rPr>
              <a:t>https://pragmaticworks.com/ResourcesDup/Cheat-Sheets/SSIS-Expression-Cheat-Sheet</a:t>
            </a:r>
            <a:endParaRPr lang="pl-PL" dirty="0"/>
          </a:p>
          <a:p>
            <a:endParaRPr lang="pl-PL" dirty="0"/>
          </a:p>
          <a:p>
            <a:r>
              <a:rPr lang="pl-PL" dirty="0"/>
              <a:t>MSDN </a:t>
            </a:r>
            <a:r>
              <a:rPr lang="pl-PL" dirty="0" err="1"/>
              <a:t>examples</a:t>
            </a:r>
            <a:r>
              <a:rPr lang="pl-PL" dirty="0"/>
              <a:t>:</a:t>
            </a:r>
          </a:p>
          <a:p>
            <a:r>
              <a:rPr lang="pl-PL" dirty="0">
                <a:hlinkClick r:id="rId3"/>
              </a:rPr>
              <a:t>https://docs.microsoft.com/en-us/sql/integration-services/expressions/examples-of-advanced-integration-services-expressions</a:t>
            </a:r>
            <a:endParaRPr lang="pl-PL" dirty="0"/>
          </a:p>
        </p:txBody>
      </p:sp>
      <p:pic>
        <p:nvPicPr>
          <p:cNvPr id="5" name="Obraz 4">
            <a:extLst>
              <a:ext uri="{FF2B5EF4-FFF2-40B4-BE49-F238E27FC236}">
                <a16:creationId xmlns:a16="http://schemas.microsoft.com/office/drawing/2014/main" id="{5A44B8CC-2641-4AC4-B0F4-672513A05B36}"/>
              </a:ext>
            </a:extLst>
          </p:cNvPr>
          <p:cNvPicPr>
            <a:picLocks noChangeAspect="1"/>
          </p:cNvPicPr>
          <p:nvPr/>
        </p:nvPicPr>
        <p:blipFill>
          <a:blip r:embed="rId4"/>
          <a:stretch>
            <a:fillRect/>
          </a:stretch>
        </p:blipFill>
        <p:spPr>
          <a:xfrm>
            <a:off x="604006" y="3124200"/>
            <a:ext cx="8572500" cy="1638300"/>
          </a:xfrm>
          <a:prstGeom prst="rect">
            <a:avLst/>
          </a:prstGeom>
        </p:spPr>
      </p:pic>
    </p:spTree>
    <p:extLst>
      <p:ext uri="{BB962C8B-B14F-4D97-AF65-F5344CB8AC3E}">
        <p14:creationId xmlns:p14="http://schemas.microsoft.com/office/powerpoint/2010/main" val="300815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SSIS </a:t>
            </a:r>
            <a:r>
              <a:rPr lang="pl-PL" sz="3200" b="1" dirty="0" err="1"/>
              <a:t>Expressions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2" name="Obraz 1">
            <a:extLst>
              <a:ext uri="{FF2B5EF4-FFF2-40B4-BE49-F238E27FC236}">
                <a16:creationId xmlns:a16="http://schemas.microsoft.com/office/drawing/2014/main" id="{70238301-5BD0-4D55-87B3-311DAFA8AB78}"/>
              </a:ext>
            </a:extLst>
          </p:cNvPr>
          <p:cNvPicPr>
            <a:picLocks noChangeAspect="1"/>
          </p:cNvPicPr>
          <p:nvPr/>
        </p:nvPicPr>
        <p:blipFill>
          <a:blip r:embed="rId2"/>
          <a:stretch>
            <a:fillRect/>
          </a:stretch>
        </p:blipFill>
        <p:spPr>
          <a:xfrm>
            <a:off x="1275301" y="1247505"/>
            <a:ext cx="8648700" cy="4810125"/>
          </a:xfrm>
          <a:prstGeom prst="rect">
            <a:avLst/>
          </a:prstGeom>
        </p:spPr>
      </p:pic>
    </p:spTree>
    <p:extLst>
      <p:ext uri="{BB962C8B-B14F-4D97-AF65-F5344CB8AC3E}">
        <p14:creationId xmlns:p14="http://schemas.microsoft.com/office/powerpoint/2010/main" val="3771144771"/>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1503</TotalTime>
  <Words>178</Words>
  <Application>Microsoft Office PowerPoint</Application>
  <PresentationFormat>Panoramiczny</PresentationFormat>
  <Paragraphs>32</Paragraphs>
  <Slides>7</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7</vt:i4>
      </vt:variant>
    </vt:vector>
  </HeadingPairs>
  <TitlesOfParts>
    <vt:vector size="12" baseType="lpstr">
      <vt:lpstr>Arial</vt:lpstr>
      <vt:lpstr>Calibri</vt:lpstr>
      <vt:lpstr>Corbel</vt:lpstr>
      <vt:lpstr>Wingdings 2</vt:lpstr>
      <vt:lpstr>Ramka</vt:lpstr>
      <vt:lpstr>Hurtownie Danych</vt:lpstr>
      <vt:lpstr>File System Task</vt:lpstr>
      <vt:lpstr>Prezentacja programu PowerPoint</vt:lpstr>
      <vt:lpstr>Prezentacja programu PowerPoint</vt:lpstr>
      <vt:lpstr>Expressions</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640</cp:revision>
  <dcterms:created xsi:type="dcterms:W3CDTF">2016-10-31T15:19:50Z</dcterms:created>
  <dcterms:modified xsi:type="dcterms:W3CDTF">2018-02-21T21:15:41Z</dcterms:modified>
</cp:coreProperties>
</file>