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344" r:id="rId5"/>
    <p:sldId id="385" r:id="rId6"/>
    <p:sldId id="289" r:id="rId7"/>
    <p:sldId id="387" r:id="rId8"/>
    <p:sldId id="376" r:id="rId9"/>
    <p:sldId id="407" r:id="rId10"/>
    <p:sldId id="408" r:id="rId11"/>
    <p:sldId id="280" r:id="rId12"/>
    <p:sldId id="396" r:id="rId13"/>
    <p:sldId id="388" r:id="rId14"/>
    <p:sldId id="277" r:id="rId15"/>
    <p:sldId id="389" r:id="rId16"/>
    <p:sldId id="390" r:id="rId17"/>
    <p:sldId id="391" r:id="rId18"/>
    <p:sldId id="392" r:id="rId19"/>
    <p:sldId id="395" r:id="rId20"/>
    <p:sldId id="394" r:id="rId21"/>
    <p:sldId id="393" r:id="rId22"/>
    <p:sldId id="318" r:id="rId23"/>
  </p:sldIdLst>
  <p:sldSz cx="9144000" cy="5143500" type="screen16x9"/>
  <p:notesSz cx="6858000" cy="9144000"/>
  <p:embeddedFontLst>
    <p:embeddedFont>
      <p:font typeface="SimSun" panose="02010600030101010101" pitchFamily="2" charset="-122"/>
      <p:regular r:id="rId27"/>
    </p:embeddedFont>
    <p:embeddedFont>
      <p:font typeface="Oswald" panose="00000500000000000000"/>
      <p:regular r:id="rId28"/>
    </p:embeddedFont>
    <p:embeddedFont>
      <p:font typeface="Average" panose="02000503040000020003"/>
      <p:regular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37" userDrawn="1">
          <p15:clr>
            <a:srgbClr val="A4A3A4"/>
          </p15:clr>
        </p15:guide>
        <p15:guide id="2" pos="281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C15D93-1D96-4B66-8E38-DDACBC0124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94660"/>
  </p:normalViewPr>
  <p:slideViewPr>
    <p:cSldViewPr snapToGrid="0" showGuides="1">
      <p:cViewPr varScale="1">
        <p:scale>
          <a:sx n="78" d="100"/>
          <a:sy n="78" d="100"/>
        </p:scale>
        <p:origin x="776" y="52"/>
      </p:cViewPr>
      <p:guideLst>
        <p:guide orient="horz" pos="1637"/>
        <p:guide pos="2818"/>
      </p:guideLst>
    </p:cSldViewPr>
  </p:slideViewPr>
  <p:notesTextViewPr>
    <p:cViewPr>
      <p:scale>
        <a:sx n="1" d="1"/>
        <a:sy n="1" d="1"/>
      </p:scale>
      <p:origin x="0" y="0"/>
    </p:cViewPr>
  </p:notesTextViewPr>
  <p:sorterViewPr>
    <p:cViewPr>
      <p:scale>
        <a:sx n="100" d="100"/>
        <a:sy n="100" d="100"/>
      </p:scale>
      <p:origin x="0" y="-306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7.fntdata"/><Relationship Id="rId32" Type="http://schemas.openxmlformats.org/officeDocument/2006/relationships/font" Target="fonts/font6.fntdata"/><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
        <p:cNvGrpSpPr/>
        <p:nvPr/>
      </p:nvGrpSpPr>
      <p:grpSpPr>
        <a:xfrm>
          <a:off x="0" y="0"/>
          <a:ext cx="0" cy="0"/>
          <a:chOff x="0" y="0"/>
          <a:chExt cx="0" cy="0"/>
        </a:xfrm>
      </p:grpSpPr>
      <p:sp>
        <p:nvSpPr>
          <p:cNvPr id="72" name="Google Shape;72;g9085dc82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085dc82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081D37"/>
        </a:solidFill>
        <a:effectLst/>
      </p:bgPr>
    </p:bg>
    <p:spTree>
      <p:nvGrpSpPr>
        <p:cNvPr id="1" name="Shape 12"/>
        <p:cNvGrpSpPr/>
        <p:nvPr/>
      </p:nvGrpSpPr>
      <p:grpSpPr>
        <a:xfrm>
          <a:off x="0" y="0"/>
          <a:ext cx="0" cy="0"/>
          <a:chOff x="0" y="0"/>
          <a:chExt cx="0" cy="0"/>
        </a:xfrm>
      </p:grpSpPr>
      <p:grpSp>
        <p:nvGrpSpPr>
          <p:cNvPr id="13" name="Google Shape;13;p3"/>
          <p:cNvGrpSpPr/>
          <p:nvPr/>
        </p:nvGrpSpPr>
        <p:grpSpPr>
          <a:xfrm>
            <a:off x="4350279" y="2855377"/>
            <a:ext cx="443589" cy="105632"/>
            <a:chOff x="4137525" y="2915950"/>
            <a:chExt cx="869100" cy="207000"/>
          </a:xfrm>
        </p:grpSpPr>
        <p:sp>
          <p:nvSpPr>
            <p:cNvPr id="14" name="Google Shape;14;p3"/>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3"/>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 name="Google Shape;17;p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p:txBody>
      </p:sp>
      <p:sp>
        <p:nvSpPr>
          <p:cNvPr id="18" name="Google Shape;18;p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Font typeface="Oswald" panose="00000500000000000000"/>
              <a:buNone/>
              <a:defRPr sz="2100">
                <a:latin typeface="Oswald" panose="00000500000000000000"/>
                <a:ea typeface="Oswald" panose="00000500000000000000"/>
                <a:cs typeface="Oswald" panose="00000500000000000000"/>
                <a:sym typeface="Oswald" panose="000005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rgbClr val="081D37"/>
        </a:solid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2" name="Google Shape;32;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33" name="Google Shape;33;p6"/>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rgbClr val="081D37"/>
        </a:solid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37" name="Google Shape;37;p7"/>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081D37"/>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1" name="Google Shape;41;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42" name="Google Shape;42;p8"/>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081D37"/>
              </a:buClr>
              <a:buSzPts val="2100"/>
              <a:buFont typeface="Oswald" panose="00000500000000000000"/>
              <a:buNone/>
              <a:defRPr sz="2100">
                <a:solidFill>
                  <a:srgbClr val="081D37"/>
                </a:solidFill>
                <a:latin typeface="Oswald" panose="00000500000000000000"/>
                <a:ea typeface="Oswald" panose="00000500000000000000"/>
                <a:cs typeface="Oswald" panose="00000500000000000000"/>
                <a:sym typeface="Oswald" panose="00000500000000000000"/>
              </a:defRPr>
            </a:lvl1pPr>
          </a:lstStyle>
          <a:p/>
        </p:txBody>
      </p:sp>
      <p:sp>
        <p:nvSpPr>
          <p:cNvPr id="57" name="Google Shape;57;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58" name="Google Shape;58;p11"/>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81D37"/>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2"/>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62" name="Google Shape;62;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63" name="Google Shape;63;p12"/>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081D37"/>
        </a:solidFill>
        <a:effectLst/>
      </p:bgPr>
    </p:bg>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66" name="Google Shape;66;p13"/>
          <p:cNvSpPr txBox="1"/>
          <p:nvPr/>
        </p:nvSpPr>
        <p:spPr>
          <a:xfrm>
            <a:off x="1851800" y="1935425"/>
            <a:ext cx="4389000" cy="83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FFFFFF"/>
                </a:solidFill>
                <a:latin typeface="Oswald" panose="00000500000000000000"/>
                <a:ea typeface="Oswald" panose="00000500000000000000"/>
                <a:cs typeface="Oswald" panose="00000500000000000000"/>
                <a:sym typeface="Oswald" panose="00000500000000000000"/>
              </a:rPr>
              <a:t>Thank you</a:t>
            </a:r>
            <a:endParaRPr sz="3600">
              <a:solidFill>
                <a:srgbClr val="FFFFFF"/>
              </a:solidFill>
              <a:latin typeface="Oswald" panose="00000500000000000000"/>
              <a:ea typeface="Oswald" panose="00000500000000000000"/>
              <a:cs typeface="Oswald" panose="00000500000000000000"/>
              <a:sym typeface="Oswald" panose="0000050000000000000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1D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1pPr>
            <a:lvl2pPr lvl="1">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2pPr>
            <a:lvl3pPr lvl="2">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3pPr>
            <a:lvl4pPr lvl="3">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4pPr>
            <a:lvl5pPr lvl="4">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5pPr>
            <a:lvl6pPr lvl="5">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6pPr>
            <a:lvl7pPr lvl="6">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7pPr>
            <a:lvl8pPr lvl="7">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8pPr>
            <a:lvl9pPr lvl="8">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Oswald" panose="00000500000000000000"/>
              <a:buChar char="●"/>
              <a:defRPr sz="1800">
                <a:solidFill>
                  <a:schemeClr val="accent3"/>
                </a:solidFill>
                <a:latin typeface="Oswald" panose="00000500000000000000"/>
                <a:ea typeface="Oswald" panose="00000500000000000000"/>
                <a:cs typeface="Oswald" panose="00000500000000000000"/>
                <a:sym typeface="Oswald" panose="00000500000000000000"/>
              </a:defRPr>
            </a:lvl1pPr>
            <a:lvl2pPr marL="914400" lvl="1"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2pPr>
            <a:lvl3pPr marL="1371600" lvl="2"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3pPr>
            <a:lvl4pPr marL="1828800" lvl="3"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4pPr>
            <a:lvl5pPr marL="2286000" lvl="4"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5pPr>
            <a:lvl6pPr marL="2743200" lvl="5"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6pPr>
            <a:lvl7pPr marL="3200400" lvl="6"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7pPr>
            <a:lvl8pPr marL="3657600" lvl="7"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8pPr>
            <a:lvl9pPr marL="4114800" lvl="8" indent="-317500">
              <a:lnSpc>
                <a:spcPct val="115000"/>
              </a:lnSpc>
              <a:spcBef>
                <a:spcPts val="1600"/>
              </a:spcBef>
              <a:spcAft>
                <a:spcPts val="160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9pPr>
          </a:lstStyle>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panose="02000503040000020003"/>
                <a:ea typeface="Average" panose="02000503040000020003"/>
                <a:cs typeface="Average" panose="02000503040000020003"/>
                <a:sym typeface="Average" panose="02000503040000020003"/>
              </a:defRPr>
            </a:lvl1pPr>
            <a:lvl2pPr lvl="1" algn="r">
              <a:buNone/>
              <a:defRPr sz="1000">
                <a:solidFill>
                  <a:schemeClr val="accent3"/>
                </a:solidFill>
                <a:latin typeface="Average" panose="02000503040000020003"/>
                <a:ea typeface="Average" panose="02000503040000020003"/>
                <a:cs typeface="Average" panose="02000503040000020003"/>
                <a:sym typeface="Average" panose="02000503040000020003"/>
              </a:defRPr>
            </a:lvl2pPr>
            <a:lvl3pPr lvl="2" algn="r">
              <a:buNone/>
              <a:defRPr sz="1000">
                <a:solidFill>
                  <a:schemeClr val="accent3"/>
                </a:solidFill>
                <a:latin typeface="Average" panose="02000503040000020003"/>
                <a:ea typeface="Average" panose="02000503040000020003"/>
                <a:cs typeface="Average" panose="02000503040000020003"/>
                <a:sym typeface="Average" panose="02000503040000020003"/>
              </a:defRPr>
            </a:lvl3pPr>
            <a:lvl4pPr lvl="3" algn="r">
              <a:buNone/>
              <a:defRPr sz="1000">
                <a:solidFill>
                  <a:schemeClr val="accent3"/>
                </a:solidFill>
                <a:latin typeface="Average" panose="02000503040000020003"/>
                <a:ea typeface="Average" panose="02000503040000020003"/>
                <a:cs typeface="Average" panose="02000503040000020003"/>
                <a:sym typeface="Average" panose="02000503040000020003"/>
              </a:defRPr>
            </a:lvl4pPr>
            <a:lvl5pPr lvl="4" algn="r">
              <a:buNone/>
              <a:defRPr sz="1000">
                <a:solidFill>
                  <a:schemeClr val="accent3"/>
                </a:solidFill>
                <a:latin typeface="Average" panose="02000503040000020003"/>
                <a:ea typeface="Average" panose="02000503040000020003"/>
                <a:cs typeface="Average" panose="02000503040000020003"/>
                <a:sym typeface="Average" panose="02000503040000020003"/>
              </a:defRPr>
            </a:lvl5pPr>
            <a:lvl6pPr lvl="5" algn="r">
              <a:buNone/>
              <a:defRPr sz="1000">
                <a:solidFill>
                  <a:schemeClr val="accent3"/>
                </a:solidFill>
                <a:latin typeface="Average" panose="02000503040000020003"/>
                <a:ea typeface="Average" panose="02000503040000020003"/>
                <a:cs typeface="Average" panose="02000503040000020003"/>
                <a:sym typeface="Average" panose="02000503040000020003"/>
              </a:defRPr>
            </a:lvl6pPr>
            <a:lvl7pPr lvl="6" algn="r">
              <a:buNone/>
              <a:defRPr sz="1000">
                <a:solidFill>
                  <a:schemeClr val="accent3"/>
                </a:solidFill>
                <a:latin typeface="Average" panose="02000503040000020003"/>
                <a:ea typeface="Average" panose="02000503040000020003"/>
                <a:cs typeface="Average" panose="02000503040000020003"/>
                <a:sym typeface="Average" panose="02000503040000020003"/>
              </a:defRPr>
            </a:lvl7pPr>
            <a:lvl8pPr lvl="7" algn="r">
              <a:buNone/>
              <a:defRPr sz="1000">
                <a:solidFill>
                  <a:schemeClr val="accent3"/>
                </a:solidFill>
                <a:latin typeface="Average" panose="02000503040000020003"/>
                <a:ea typeface="Average" panose="02000503040000020003"/>
                <a:cs typeface="Average" panose="02000503040000020003"/>
                <a:sym typeface="Average" panose="02000503040000020003"/>
              </a:defRPr>
            </a:lvl8pPr>
            <a:lvl9pPr lvl="8" algn="r">
              <a:buNone/>
              <a:defRPr sz="1000">
                <a:solidFill>
                  <a:schemeClr val="accent3"/>
                </a:solidFill>
                <a:latin typeface="Average" panose="02000503040000020003"/>
                <a:ea typeface="Average" panose="02000503040000020003"/>
                <a:cs typeface="Average" panose="02000503040000020003"/>
                <a:sym typeface="Average" panose="020005030400000200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5" name="Title 1"/>
          <p:cNvSpPr txBox="1">
            <a:spLocks noGrp="1"/>
          </p:cNvSpPr>
          <p:nvPr>
            <p:ph type="body" idx="2"/>
          </p:nvPr>
        </p:nvSpPr>
        <p:spPr>
          <a:xfrm>
            <a:off x="5141595" y="978535"/>
            <a:ext cx="4078605" cy="33909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Under the </a:t>
            </a:r>
            <a:r>
              <a:rPr kumimoji="0" lang="en-US" alt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s</a:t>
            </a: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upervision of</a:t>
            </a:r>
            <a:endPar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lang="en-US" altLang="en-IN" sz="1800" b="1" kern="1200" dirty="0">
                <a:solidFill>
                  <a:srgbClr val="FFFF00"/>
                </a:solidFill>
                <a:latin typeface="Calibri" panose="020F0502020204030204" pitchFamily="34" charset="0"/>
                <a:ea typeface="+mj-ea"/>
                <a:cs typeface="Calibri" panose="020F0502020204030204" pitchFamily="34" charset="0"/>
              </a:rPr>
              <a:t> </a:t>
            </a:r>
            <a:r>
              <a:rPr lang="en-IN" altLang="en-US" sz="1800" b="1" kern="1200" dirty="0">
                <a:solidFill>
                  <a:srgbClr val="FFFF00"/>
                </a:solidFill>
                <a:latin typeface="Calibri" panose="020F0502020204030204" pitchFamily="34" charset="0"/>
                <a:ea typeface="+mj-ea"/>
                <a:cs typeface="Calibri" panose="020F0502020204030204" pitchFamily="34" charset="0"/>
              </a:rPr>
              <a:t>Srinivas Aluvala</a:t>
            </a:r>
            <a:endParaRPr lang="en-US" altLang="en-IN" sz="1800" b="1" kern="1200" dirty="0">
              <a:solidFill>
                <a:srgbClr val="FFFF00"/>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Associate </a:t>
            </a: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Professor </a:t>
            </a:r>
            <a:r>
              <a:rPr lang="en-IN" sz="1600" b="1" kern="1200" dirty="0">
                <a:solidFill>
                  <a:schemeClr val="tx1"/>
                </a:solidFill>
                <a:latin typeface="Calibri" panose="020F0502020204030204" pitchFamily="34" charset="0"/>
                <a:ea typeface="+mj-ea"/>
                <a:cs typeface="Calibri" panose="020F0502020204030204" pitchFamily="34" charset="0"/>
              </a:rPr>
              <a:t>School of</a:t>
            </a:r>
            <a:r>
              <a:rPr lang="en-IN" sz="1800" b="1" kern="1200" dirty="0">
                <a:solidFill>
                  <a:schemeClr val="tx1"/>
                </a:solidFill>
                <a:latin typeface="Calibri" panose="020F0502020204030204" pitchFamily="34" charset="0"/>
                <a:ea typeface="+mj-ea"/>
                <a:cs typeface="Calibri" panose="020F0502020204030204" pitchFamily="34" charset="0"/>
              </a:rPr>
              <a:t> </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lang="en-IN" sz="1600" b="1" kern="1200" dirty="0">
                <a:solidFill>
                  <a:schemeClr val="tx1"/>
                </a:solidFill>
                <a:latin typeface="Calibri" panose="020F0502020204030204" pitchFamily="34" charset="0"/>
                <a:ea typeface="+mj-ea"/>
                <a:cs typeface="Calibri" panose="020F0502020204030204" pitchFamily="34" charset="0"/>
              </a:rPr>
              <a:t>C</a:t>
            </a:r>
            <a:r>
              <a:rPr lang="en-US" altLang="en-IN" sz="1600" b="1" kern="1200" dirty="0">
                <a:solidFill>
                  <a:schemeClr val="tx1"/>
                </a:solidFill>
                <a:latin typeface="Calibri" panose="020F0502020204030204" pitchFamily="34" charset="0"/>
                <a:ea typeface="+mj-ea"/>
                <a:cs typeface="Calibri" panose="020F0502020204030204" pitchFamily="34" charset="0"/>
              </a:rPr>
              <a:t>omputer</a:t>
            </a:r>
            <a:r>
              <a:rPr lang="en-IN" sz="1600" b="1" kern="1200" dirty="0">
                <a:solidFill>
                  <a:schemeClr val="tx1"/>
                </a:solidFill>
                <a:latin typeface="Calibri" panose="020F0502020204030204" pitchFamily="34" charset="0"/>
                <a:ea typeface="+mj-ea"/>
                <a:cs typeface="Calibri" panose="020F0502020204030204" pitchFamily="34" charset="0"/>
              </a:rPr>
              <a:t> S</a:t>
            </a:r>
            <a:r>
              <a:rPr lang="en-US" altLang="en-IN" sz="1600" b="1" kern="1200" dirty="0">
                <a:solidFill>
                  <a:schemeClr val="tx1"/>
                </a:solidFill>
                <a:latin typeface="Calibri" panose="020F0502020204030204" pitchFamily="34" charset="0"/>
                <a:ea typeface="+mj-ea"/>
                <a:cs typeface="Calibri" panose="020F0502020204030204" pitchFamily="34" charset="0"/>
              </a:rPr>
              <a:t>cience</a:t>
            </a:r>
            <a:r>
              <a:rPr lang="en-IN" sz="1600" b="1" kern="1200" dirty="0">
                <a:solidFill>
                  <a:schemeClr val="tx1"/>
                </a:solidFill>
                <a:latin typeface="Calibri" panose="020F0502020204030204" pitchFamily="34" charset="0"/>
                <a:ea typeface="+mj-ea"/>
                <a:cs typeface="Calibri" panose="020F0502020204030204" pitchFamily="34" charset="0"/>
              </a:rPr>
              <a:t> &amp; A</a:t>
            </a:r>
            <a:r>
              <a:rPr lang="en-US" altLang="en-IN" sz="1600" b="1" kern="1200" dirty="0">
                <a:solidFill>
                  <a:schemeClr val="tx1"/>
                </a:solidFill>
                <a:latin typeface="Calibri" panose="020F0502020204030204" pitchFamily="34" charset="0"/>
                <a:ea typeface="+mj-ea"/>
                <a:cs typeface="Calibri" panose="020F0502020204030204" pitchFamily="34" charset="0"/>
              </a:rPr>
              <a:t>rtificial</a:t>
            </a:r>
            <a:r>
              <a:rPr lang="en-IN" sz="1600" b="1" kern="1200" dirty="0">
                <a:solidFill>
                  <a:schemeClr val="tx1"/>
                </a:solidFill>
                <a:latin typeface="Calibri" panose="020F0502020204030204" pitchFamily="34" charset="0"/>
                <a:ea typeface="+mj-ea"/>
                <a:cs typeface="Calibri" panose="020F0502020204030204" pitchFamily="34" charset="0"/>
              </a:rPr>
              <a:t> I</a:t>
            </a:r>
            <a:r>
              <a:rPr lang="en-US" altLang="en-IN" sz="1600" b="1" kern="1200" dirty="0">
                <a:solidFill>
                  <a:schemeClr val="tx1"/>
                </a:solidFill>
                <a:latin typeface="Calibri" panose="020F0502020204030204" pitchFamily="34" charset="0"/>
                <a:ea typeface="+mj-ea"/>
                <a:cs typeface="Calibri" panose="020F0502020204030204" pitchFamily="34" charset="0"/>
              </a:rPr>
              <a:t>ntelligence</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Presented for</a:t>
            </a:r>
            <a:endParaRPr kumimoji="0" lang="en-IN" sz="16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lang="en-IN" sz="2400" b="1" kern="1200" dirty="0">
                <a:solidFill>
                  <a:schemeClr val="accent5">
                    <a:lumMod val="75000"/>
                  </a:schemeClr>
                </a:solidFill>
                <a:latin typeface="Calibri" panose="020F0502020204030204" pitchFamily="34" charset="0"/>
                <a:ea typeface="+mj-ea"/>
                <a:cs typeface="Calibri" panose="020F0502020204030204" pitchFamily="34" charset="0"/>
              </a:rPr>
              <a:t>Milestone 3-Final Minor Project Review</a:t>
            </a:r>
            <a:endParaRPr lang="en-IN" sz="2400" b="1" kern="1200" dirty="0">
              <a:solidFill>
                <a:schemeClr val="accent5">
                  <a:lumMod val="75000"/>
                </a:schemeClr>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Date:</a:t>
            </a:r>
            <a:r>
              <a:rPr lang="en-US" sz="1600" b="1" kern="1200" dirty="0">
                <a:solidFill>
                  <a:schemeClr val="tx1"/>
                </a:solidFill>
                <a:latin typeface="Calibri" panose="020F0502020204030204" pitchFamily="34" charset="0"/>
                <a:ea typeface="+mj-ea"/>
                <a:cs typeface="Calibri" panose="020F0502020204030204" pitchFamily="34" charset="0"/>
              </a:rPr>
              <a:t>2</a:t>
            </a:r>
            <a:r>
              <a:rPr lang="en-IN" altLang="en-US" sz="1600" b="1" kern="1200" dirty="0">
                <a:solidFill>
                  <a:schemeClr val="tx1"/>
                </a:solidFill>
                <a:latin typeface="Calibri" panose="020F0502020204030204" pitchFamily="34" charset="0"/>
                <a:ea typeface="+mj-ea"/>
                <a:cs typeface="Calibri" panose="020F0502020204030204" pitchFamily="34" charset="0"/>
              </a:rPr>
              <a:t>5</a:t>
            </a: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-04-2024</a:t>
            </a:r>
            <a:endPar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endParaRPr kumimoji="0" lang="en-IN" sz="1600" b="1" i="0" u="none" strike="noStrike" kern="1200" cap="none" spc="0" normalizeH="0" baseline="0" noProof="0" dirty="0">
              <a:ln>
                <a:noFill/>
              </a:ln>
              <a:solidFill>
                <a:srgbClr val="FF0000"/>
              </a:solidFill>
              <a:effectLst/>
              <a:uLnTx/>
              <a:uFillTx/>
              <a:latin typeface="Calibri" panose="020F0502020204030204" pitchFamily="34" charset="0"/>
              <a:ea typeface="+mj-ea"/>
              <a:cs typeface="Calibri" panose="020F0502020204030204" pitchFamily="34" charset="0"/>
            </a:endParaRPr>
          </a:p>
        </p:txBody>
      </p:sp>
      <p:graphicFrame>
        <p:nvGraphicFramePr>
          <p:cNvPr id="6" name="Table 6"/>
          <p:cNvGraphicFramePr>
            <a:graphicFrameLocks noGrp="1"/>
          </p:cNvGraphicFramePr>
          <p:nvPr>
            <p:custDataLst>
              <p:tags r:id="rId1"/>
            </p:custDataLst>
          </p:nvPr>
        </p:nvGraphicFramePr>
        <p:xfrm>
          <a:off x="154305" y="683895"/>
          <a:ext cx="5130800" cy="3931920"/>
        </p:xfrm>
        <a:graphic>
          <a:graphicData uri="http://schemas.openxmlformats.org/drawingml/2006/table">
            <a:tbl>
              <a:tblPr firstRow="1" bandRow="1">
                <a:tableStyleId>{5FC15D93-1D96-4B66-8E38-DDACBC01246F}</a:tableStyleId>
              </a:tblPr>
              <a:tblGrid>
                <a:gridCol w="5130800"/>
              </a:tblGrid>
              <a:tr h="426720">
                <a:tc>
                  <a:txBody>
                    <a:bodyPr/>
                    <a:lstStyle/>
                    <a:p>
                      <a:pPr algn="ctr"/>
                      <a:r>
                        <a:rPr lang="en-IN" altLang="en-US" sz="2200" b="1" i="0" u="none" strike="noStrike" cap="none"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rPr>
                        <a:t>MOVIE RECOMMENDATION SYSTEM</a:t>
                      </a:r>
                      <a:endParaRPr lang="en-IN" altLang="en-US" sz="2200" b="1" i="0" u="none" strike="noStrike" cap="none"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endParaRPr>
                    </a:p>
                  </a:txBody>
                  <a:tcPr anchor="ctr">
                    <a:solidFill>
                      <a:schemeClr val="tx1"/>
                    </a:solidFill>
                  </a:tcPr>
                </a:tc>
              </a:tr>
              <a:tr h="3505200">
                <a:tc>
                  <a:txBody>
                    <a:bodyPr/>
                    <a:lstStyle/>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su</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txBody>
                  <a:tcPr/>
                </a:tc>
              </a:tr>
            </a:tbl>
          </a:graphicData>
        </a:graphic>
      </p:graphicFrame>
      <p:graphicFrame>
        <p:nvGraphicFramePr>
          <p:cNvPr id="7" name="Table 4"/>
          <p:cNvGraphicFramePr>
            <a:graphicFrameLocks noGrp="1"/>
          </p:cNvGraphicFramePr>
          <p:nvPr>
            <p:custDataLst>
              <p:tags r:id="rId2"/>
            </p:custDataLst>
          </p:nvPr>
        </p:nvGraphicFramePr>
        <p:xfrm>
          <a:off x="154305" y="1663065"/>
          <a:ext cx="5130800" cy="1127760"/>
        </p:xfrm>
        <a:graphic>
          <a:graphicData uri="http://schemas.openxmlformats.org/drawingml/2006/table">
            <a:tbl>
              <a:tblPr firstRow="1" bandRow="1">
                <a:tableStyleId>{5A111915-BE36-4E01-A7E5-04B1672EAD32}</a:tableStyleId>
              </a:tblPr>
              <a:tblGrid>
                <a:gridCol w="1520190"/>
                <a:gridCol w="3610610"/>
              </a:tblGrid>
              <a:tr h="396240">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Candidate </a:t>
                      </a:r>
                      <a:r>
                        <a:rPr kumimoji="0" lang="en-US" alt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No. &amp; N</a:t>
                      </a: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ame</a:t>
                      </a:r>
                      <a:endParaRPr lang="en-IN" sz="2000" b="1" i="0" u="none" strike="noStrike" kern="1200" cap="none" dirty="0">
                        <a:solidFill>
                          <a:schemeClr val="bg1"/>
                        </a:solidFill>
                        <a:latin typeface="Calibri" panose="020F0502020204030204" pitchFamily="34" charset="0"/>
                        <a:ea typeface="Arial" panose="020B0604020202020204"/>
                        <a:cs typeface="Calibri" panose="020F0502020204030204" pitchFamily="34" charset="0"/>
                        <a:sym typeface="Arial" panose="020B0604020202020204"/>
                      </a:endParaRPr>
                    </a:p>
                  </a:txBody>
                  <a:tcPr/>
                </a:tc>
                <a:tc hMerge="1">
                  <a:tcPr/>
                </a:tc>
              </a:tr>
              <a:tr h="365760">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HTNO</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a:t>
                      </a:r>
                      <a:endParaRPr lang="en-US" sz="1800" dirty="0">
                        <a:solidFill>
                          <a:schemeClr val="tx1"/>
                        </a:solidFill>
                        <a:latin typeface="Calibri" panose="020F0502020204030204" pitchFamily="34" charset="0"/>
                        <a:cs typeface="Calibri" panose="020F0502020204030204" pitchFamily="34" charset="0"/>
                      </a:endParaRPr>
                    </a:p>
                  </a:txBody>
                  <a:tcPr/>
                </a:tc>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Name</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 </a:t>
                      </a:r>
                      <a:endPar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endParaRPr>
                    </a:p>
                  </a:txBody>
                  <a:tcPr/>
                </a:tc>
              </a:tr>
              <a:tr h="365760">
                <a:tc>
                  <a:txBody>
                    <a:bodyPr/>
                    <a:lstStyle/>
                    <a:p>
                      <a:pPr algn="l"/>
                      <a:r>
                        <a:rPr lang="en-IN" altLang="en-US" sz="1800" dirty="0">
                          <a:latin typeface="Calibri" panose="020F0502020204030204" pitchFamily="34" charset="0"/>
                          <a:cs typeface="Calibri" panose="020F0502020204030204" pitchFamily="34" charset="0"/>
                        </a:rPr>
                        <a:t>2103A52126</a:t>
                      </a:r>
                      <a:endParaRPr lang="en-IN" altLang="en-US" sz="1800" dirty="0">
                        <a:latin typeface="Calibri" panose="020F0502020204030204" pitchFamily="34" charset="0"/>
                        <a:cs typeface="Calibri" panose="020F0502020204030204" pitchFamily="34" charset="0"/>
                      </a:endParaRPr>
                    </a:p>
                    <a:p>
                      <a:pPr algn="l"/>
                      <a:r>
                        <a:rPr lang="en-IN" altLang="en-US" sz="1800" dirty="0">
                          <a:latin typeface="Calibri" panose="020F0502020204030204" pitchFamily="34" charset="0"/>
                          <a:cs typeface="Calibri" panose="020F0502020204030204" pitchFamily="34" charset="0"/>
                        </a:rPr>
                        <a:t>2103A52165</a:t>
                      </a:r>
                      <a:endParaRPr lang="en-IN" altLang="en-US" sz="1800" dirty="0">
                        <a:latin typeface="Calibri" panose="020F0502020204030204" pitchFamily="34" charset="0"/>
                        <a:cs typeface="Calibri" panose="020F0502020204030204" pitchFamily="34" charset="0"/>
                      </a:endParaRPr>
                    </a:p>
                    <a:p>
                      <a:pPr algn="l"/>
                      <a:r>
                        <a:rPr lang="en-IN" altLang="en-US" sz="1800" dirty="0">
                          <a:latin typeface="Calibri" panose="020F0502020204030204" pitchFamily="34" charset="0"/>
                          <a:cs typeface="Calibri" panose="020F0502020204030204" pitchFamily="34" charset="0"/>
                        </a:rPr>
                        <a:t>2103A52072</a:t>
                      </a:r>
                      <a:endParaRPr lang="en-IN" altLang="en-US" sz="1800" dirty="0">
                        <a:latin typeface="Calibri" panose="020F0502020204030204" pitchFamily="34" charset="0"/>
                        <a:cs typeface="Calibri" panose="020F0502020204030204" pitchFamily="34" charset="0"/>
                      </a:endParaRPr>
                    </a:p>
                  </a:txBody>
                  <a:tcPr/>
                </a:tc>
                <a:tc>
                  <a:txBody>
                    <a:bodyPr/>
                    <a:lstStyle/>
                    <a:p>
                      <a:pPr algn="l"/>
                      <a:r>
                        <a:rPr lang="en-IN" altLang="en-US" sz="1800" dirty="0">
                          <a:latin typeface="Calibri" panose="020F0502020204030204" pitchFamily="34" charset="0"/>
                          <a:cs typeface="Calibri" panose="020F0502020204030204" pitchFamily="34" charset="0"/>
                        </a:rPr>
                        <a:t>BIMIREDDY SANJANA</a:t>
                      </a:r>
                      <a:endParaRPr lang="en-US" sz="1800" dirty="0">
                        <a:latin typeface="Calibri" panose="020F0502020204030204" pitchFamily="34" charset="0"/>
                        <a:cs typeface="Calibri" panose="020F0502020204030204" pitchFamily="34" charset="0"/>
                      </a:endParaRPr>
                    </a:p>
                    <a:p>
                      <a:pPr algn="l"/>
                      <a:r>
                        <a:rPr lang="en-IN" altLang="en-US" sz="1800" dirty="0">
                          <a:latin typeface="Calibri" panose="020F0502020204030204" pitchFamily="34" charset="0"/>
                          <a:cs typeface="Calibri" panose="020F0502020204030204" pitchFamily="34" charset="0"/>
                        </a:rPr>
                        <a:t>AKSHITHA REDDY PAILLA</a:t>
                      </a:r>
                      <a:endParaRPr lang="en-IN" altLang="en-US" sz="1800" dirty="0">
                        <a:latin typeface="Calibri" panose="020F0502020204030204" pitchFamily="34" charset="0"/>
                        <a:cs typeface="Calibri" panose="020F0502020204030204" pitchFamily="34" charset="0"/>
                      </a:endParaRPr>
                    </a:p>
                    <a:p>
                      <a:pPr algn="l"/>
                      <a:r>
                        <a:rPr lang="en-IN" altLang="en-US" sz="1800" dirty="0">
                          <a:latin typeface="Calibri" panose="020F0502020204030204" pitchFamily="34" charset="0"/>
                          <a:cs typeface="Calibri" panose="020F0502020204030204" pitchFamily="34" charset="0"/>
                        </a:rPr>
                        <a:t>DANDA SREENIJA</a:t>
                      </a:r>
                      <a:endParaRPr lang="en-IN" altLang="en-US" sz="1800" dirty="0">
                        <a:latin typeface="Calibri" panose="020F0502020204030204" pitchFamily="34" charset="0"/>
                        <a:cs typeface="Calibri" panose="020F0502020204030204" pitchFamily="34"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b="1" dirty="0">
                <a:latin typeface="Times New Roman" panose="02020603050405020304" pitchFamily="18" charset="0"/>
                <a:cs typeface="Times New Roman" panose="02020603050405020304" pitchFamily="18" charset="0"/>
              </a:rPr>
              <a:t>Existing System</a:t>
            </a:r>
            <a:endParaRPr lang="en-IN" sz="3600" b="1"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46805" y="817245"/>
            <a:ext cx="5372735" cy="3138170"/>
          </a:xfrm>
          <a:prstGeom prst="rect">
            <a:avLst/>
          </a:prstGeom>
          <a:noFill/>
        </p:spPr>
        <p:txBody>
          <a:bodyPr wrap="square" rtlCol="0" anchor="t" anchorCtr="0">
            <a:spAutoFit/>
          </a:bodyPr>
          <a:lstStyle/>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Netflix</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Amazon Prime</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MovieLens</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Tubi</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many streaming services</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Hulu</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Disney+hotstar</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YouTube</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IMDb</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Google</a:t>
            </a:r>
            <a:endParaRPr lang="en-US" sz="1800">
              <a:latin typeface="Times New Roman" panose="02020603050405020304" pitchFamily="18" charset="0"/>
              <a:cs typeface="Times New Roman" panose="02020603050405020304" pitchFamily="18" charset="0"/>
            </a:endParaRPr>
          </a:p>
          <a:p>
            <a:pPr algn="just"/>
            <a:endParaRPr lang="en-US" sz="18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b="1" dirty="0">
                <a:latin typeface="Times New Roman" panose="02020603050405020304" pitchFamily="18" charset="0"/>
                <a:cs typeface="Times New Roman" panose="02020603050405020304" pitchFamily="18" charset="0"/>
              </a:rPr>
              <a:t>Disadvantages</a:t>
            </a:r>
            <a:endParaRPr lang="en-IN" sz="3600" b="1"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597910" y="195580"/>
            <a:ext cx="5372735" cy="4799965"/>
          </a:xfrm>
          <a:prstGeom prst="rect">
            <a:avLst/>
          </a:prstGeom>
          <a:noFill/>
        </p:spPr>
        <p:txBody>
          <a:bodyPr wrap="square" rtlCol="0" anchor="t" anchorCtr="0">
            <a:spAutoFit/>
          </a:bodyPr>
          <a:lstStyle/>
          <a:p>
            <a:pPr marL="285750" indent="-285750">
              <a:buFont typeface="Arial" panose="020B0604020202020204" pitchFamily="34" charset="0"/>
              <a:buChar char="•"/>
            </a:pPr>
            <a:r>
              <a:rPr lang="en-US" sz="1800" b="1">
                <a:latin typeface="Times New Roman" panose="02020603050405020304" pitchFamily="18" charset="0"/>
                <a:cs typeface="Times New Roman" panose="02020603050405020304" pitchFamily="18" charset="0"/>
                <a:sym typeface="+mn-ea"/>
              </a:rPr>
              <a:t>Cold Start Problem:</a:t>
            </a:r>
            <a:r>
              <a:rPr lang="en-US" sz="1800">
                <a:latin typeface="Times New Roman" panose="02020603050405020304" pitchFamily="18" charset="0"/>
                <a:cs typeface="Times New Roman" panose="02020603050405020304" pitchFamily="18" charset="0"/>
                <a:sym typeface="+mn-ea"/>
              </a:rPr>
              <a:t> It needs enough users in the system to find a match. For instance, if we want to find similar user or similar item, we match them with the set of available users or items.</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a:latin typeface="Times New Roman" panose="02020603050405020304" pitchFamily="18" charset="0"/>
                <a:cs typeface="Times New Roman" panose="02020603050405020304" pitchFamily="18" charset="0"/>
                <a:sym typeface="+mn-ea"/>
              </a:rPr>
              <a:t>Data Sparsity:</a:t>
            </a:r>
            <a:r>
              <a:rPr lang="en-US" sz="1800">
                <a:latin typeface="Times New Roman" panose="02020603050405020304" pitchFamily="18" charset="0"/>
                <a:cs typeface="Times New Roman" panose="02020603050405020304" pitchFamily="18" charset="0"/>
                <a:sym typeface="+mn-ea"/>
              </a:rPr>
              <a:t> The user or rating matrix is very sparse. It is very hard to find users that have rated the same items because most of the user does not rate the items</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a:latin typeface="Times New Roman" panose="02020603050405020304" pitchFamily="18" charset="0"/>
                <a:cs typeface="Times New Roman" panose="02020603050405020304" pitchFamily="18" charset="0"/>
                <a:sym typeface="+mn-ea"/>
              </a:rPr>
              <a:t>Scalability:</a:t>
            </a:r>
            <a:r>
              <a:rPr lang="en-US" sz="1800">
                <a:latin typeface="Times New Roman" panose="02020603050405020304" pitchFamily="18" charset="0"/>
                <a:cs typeface="Times New Roman" panose="02020603050405020304" pitchFamily="18" charset="0"/>
                <a:sym typeface="+mn-ea"/>
              </a:rPr>
              <a:t>Collaborative Filtering use massive amount of data to make reliable better which require more number of resources.</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a:latin typeface="Times New Roman" panose="02020603050405020304" pitchFamily="18" charset="0"/>
                <a:cs typeface="Times New Roman" panose="02020603050405020304" pitchFamily="18" charset="0"/>
                <a:sym typeface="+mn-ea"/>
              </a:rPr>
              <a:t>Data Bias and Fairness:</a:t>
            </a:r>
            <a:r>
              <a:rPr lang="en-US" sz="1800">
                <a:latin typeface="Times New Roman" panose="02020603050405020304" pitchFamily="18" charset="0"/>
                <a:cs typeface="Times New Roman" panose="02020603050405020304" pitchFamily="18" charset="0"/>
                <a:sym typeface="+mn-ea"/>
              </a:rPr>
              <a:t> Recommendation algorithms can perpetuate biases present in the data they are trained on.</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a:latin typeface="Times New Roman" panose="02020603050405020304" pitchFamily="18" charset="0"/>
                <a:cs typeface="Times New Roman" panose="02020603050405020304" pitchFamily="18" charset="0"/>
                <a:sym typeface="+mn-ea"/>
              </a:rPr>
              <a:t>Privacy Concerns:</a:t>
            </a:r>
            <a:r>
              <a:rPr lang="en-US" sz="1800">
                <a:latin typeface="Times New Roman" panose="02020603050405020304" pitchFamily="18" charset="0"/>
                <a:cs typeface="Times New Roman" panose="02020603050405020304" pitchFamily="18" charset="0"/>
                <a:sym typeface="+mn-ea"/>
              </a:rPr>
              <a:t> Collecting and utilizing user data for recommendations raises privacy concerns.</a:t>
            </a:r>
            <a:endParaRPr lang="en-US" sz="1800">
              <a:latin typeface="Times New Roman" panose="02020603050405020304" pitchFamily="18" charset="0"/>
              <a:cs typeface="Times New Roman" panose="02020603050405020304" pitchFamily="18" charset="0"/>
            </a:endParaRPr>
          </a:p>
          <a:p>
            <a:pPr algn="just"/>
            <a:endParaRPr lang="en-US" sz="1800" dirty="0">
              <a:solidFill>
                <a:srgbClr val="FF0000"/>
              </a:solidFill>
              <a:latin typeface="Calibri" panose="020F0502020204030204" pitchFamily="34" charset="0"/>
              <a:cs typeface="Calibri" panose="020F0502020204030204" pitchFamily="3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a:latin typeface="Times New Roman" panose="02020603050405020304" pitchFamily="18" charset="0"/>
                <a:cs typeface="Times New Roman" panose="02020603050405020304" pitchFamily="18" charset="0"/>
                <a:sym typeface="+mn-ea"/>
              </a:rPr>
              <a:t>Methodology</a:t>
            </a:r>
            <a:endParaRPr lang="en-IN" b="1" dirty="0">
              <a:solidFill>
                <a:srgbClr val="00B0F0"/>
              </a:solidFill>
              <a:latin typeface="Calibri" panose="020F0502020204030204" pitchFamily="34" charset="0"/>
              <a:cs typeface="Calibri" panose="020F0502020204030204" pitchFamily="34" charset="0"/>
            </a:endParaRPr>
          </a:p>
        </p:txBody>
      </p:sp>
      <p:grpSp>
        <p:nvGrpSpPr>
          <p:cNvPr id="94" name="Google Shape;94;p18"/>
          <p:cNvGrpSpPr/>
          <p:nvPr/>
        </p:nvGrpSpPr>
        <p:grpSpPr>
          <a:xfrm>
            <a:off x="208156" y="814223"/>
            <a:ext cx="4311805" cy="4215704"/>
            <a:chOff x="431925" y="1304875"/>
            <a:chExt cx="2628925" cy="3416400"/>
          </a:xfrm>
        </p:grpSpPr>
        <p:sp>
          <p:nvSpPr>
            <p:cNvPr id="95" name="Google Shape;95;p18"/>
            <p:cNvSpPr txBox="1"/>
            <p:nvPr/>
          </p:nvSpPr>
          <p:spPr>
            <a:xfrm>
              <a:off x="431925"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sp>
        <p:nvSpPr>
          <p:cNvPr id="97" name="Google Shape;97;p18"/>
          <p:cNvSpPr txBox="1">
            <a:spLocks noGrp="1"/>
          </p:cNvSpPr>
          <p:nvPr>
            <p:ph type="body" idx="4294967295"/>
          </p:nvPr>
        </p:nvSpPr>
        <p:spPr>
          <a:xfrm>
            <a:off x="311700" y="847561"/>
            <a:ext cx="4148787" cy="461400"/>
          </a:xfrm>
          <a:prstGeom prst="rect">
            <a:avLst/>
          </a:prstGeom>
        </p:spPr>
        <p:txBody>
          <a:bodyPr spcFirstLastPara="1" wrap="square" lIns="91425" tIns="91425" rIns="91425" bIns="91425" anchor="t" anchorCtr="0">
            <a:noAutofit/>
          </a:bodyPr>
          <a:lstStyle/>
          <a:p>
            <a:pPr algn="l" eaLnBrk="1" hangingPunct="1">
              <a:buFont typeface="Arial" panose="020B0604020202020204" pitchFamily="34" charset="0"/>
              <a:buNone/>
              <a:defRPr/>
            </a:pPr>
            <a:r>
              <a:rPr lang="zh-CN" altLang="en-US" sz="2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ea"/>
              </a:rPr>
              <a:t>Social media marketing</a:t>
            </a:r>
            <a:endParaRPr lang="zh-CN" altLang="en-US" sz="2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ea"/>
            </a:endParaRPr>
          </a:p>
        </p:txBody>
      </p:sp>
      <p:sp>
        <p:nvSpPr>
          <p:cNvPr id="98" name="Google Shape;98;p18"/>
          <p:cNvSpPr txBox="1">
            <a:spLocks noGrp="1"/>
          </p:cNvSpPr>
          <p:nvPr>
            <p:ph type="body" idx="4294967295"/>
          </p:nvPr>
        </p:nvSpPr>
        <p:spPr>
          <a:xfrm>
            <a:off x="311700" y="1781823"/>
            <a:ext cx="4148787" cy="2878147"/>
          </a:xfrm>
          <a:prstGeom prst="rect">
            <a:avLst/>
          </a:prstGeom>
        </p:spPr>
        <p:txBody>
          <a:bodyPr spcFirstLastPara="1" wrap="square" lIns="91425" tIns="91425" rIns="91425" bIns="91425" anchor="t" anchorCtr="0">
            <a:noAutofit/>
          </a:bodyPr>
          <a:lstStyle/>
          <a:p>
            <a:pPr marL="114300" indent="0">
              <a:lnSpc>
                <a:spcPct val="180000"/>
              </a:lnSpc>
              <a:buNone/>
            </a:pPr>
            <a:r>
              <a:rPr lang="en-US"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Using social media marketing the company or organization expands their business.</a:t>
            </a:r>
            <a:r>
              <a:rPr lang="en-I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Marketing helps business people via social media like they recommend their ads in</a:t>
            </a:r>
            <a:r>
              <a:rPr lang="en-I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certain social media sites like FB,YT,IG . In this we used social media marketing like</a:t>
            </a:r>
            <a:r>
              <a:rPr lang="en-I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recommendation systems methods that help to improve the market via social media</a:t>
            </a:r>
            <a:r>
              <a:rPr lang="en-I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according to the customer browsing what he searches in google then that type of</a:t>
            </a:r>
            <a:r>
              <a:rPr lang="en-I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recommendations show in other social media sites.</a:t>
            </a:r>
            <a:endParaRPr sz="1200" dirty="0">
              <a:solidFill>
                <a:schemeClr val="tx1"/>
              </a:solidFill>
              <a:latin typeface="Calibri" panose="020F0502020204030204" pitchFamily="34" charset="0"/>
              <a:cs typeface="Calibri" panose="020F0502020204030204" pitchFamily="34" charset="0"/>
            </a:endParaRPr>
          </a:p>
        </p:txBody>
      </p:sp>
      <p:grpSp>
        <p:nvGrpSpPr>
          <p:cNvPr id="99" name="Google Shape;99;p18"/>
          <p:cNvGrpSpPr/>
          <p:nvPr/>
        </p:nvGrpSpPr>
        <p:grpSpPr>
          <a:xfrm>
            <a:off x="4690987" y="791921"/>
            <a:ext cx="4311764" cy="4215704"/>
            <a:chOff x="3320450" y="1304875"/>
            <a:chExt cx="2632500" cy="3416400"/>
          </a:xfrm>
        </p:grpSpPr>
        <p:sp>
          <p:nvSpPr>
            <p:cNvPr id="100" name="Google Shape;100;p18"/>
            <p:cNvSpPr txBox="1"/>
            <p:nvPr/>
          </p:nvSpPr>
          <p:spPr>
            <a:xfrm>
              <a:off x="3324050"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01" name="Google Shape;101;p18"/>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2" name="Google Shape;102;p18"/>
          <p:cNvSpPr txBox="1">
            <a:spLocks noGrp="1"/>
          </p:cNvSpPr>
          <p:nvPr>
            <p:ph type="body" idx="4294967295"/>
          </p:nvPr>
        </p:nvSpPr>
        <p:spPr>
          <a:xfrm>
            <a:off x="4691918" y="828196"/>
            <a:ext cx="4304937" cy="461400"/>
          </a:xfrm>
          <a:prstGeom prst="rect">
            <a:avLst/>
          </a:prstGeom>
        </p:spPr>
        <p:txBody>
          <a:bodyPr spcFirstLastPara="1" wrap="square" lIns="91425" tIns="91425" rIns="91425" bIns="91425" anchor="t" anchorCtr="0">
            <a:noAutofit/>
          </a:bodyPr>
          <a:lstStyle/>
          <a:p>
            <a:pPr algn="l" eaLnBrk="1" hangingPunct="1">
              <a:buFont typeface="Arial" panose="020B0604020202020204" pitchFamily="34" charset="0"/>
              <a:buNone/>
              <a:defRPr/>
            </a:pPr>
            <a:r>
              <a:rPr lang="en-US" altLang="zh-CN" sz="2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ea"/>
              </a:rPr>
              <a:t>Recommendation system</a:t>
            </a:r>
            <a:endParaRPr lang="en-US" altLang="zh-CN" sz="2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ea"/>
            </a:endParaRPr>
          </a:p>
        </p:txBody>
      </p:sp>
      <p:sp>
        <p:nvSpPr>
          <p:cNvPr id="103" name="Google Shape;103;p18"/>
          <p:cNvSpPr txBox="1">
            <a:spLocks noGrp="1"/>
          </p:cNvSpPr>
          <p:nvPr>
            <p:ph type="body" idx="4294967295"/>
          </p:nvPr>
        </p:nvSpPr>
        <p:spPr>
          <a:xfrm>
            <a:off x="4780156" y="1781823"/>
            <a:ext cx="4155647" cy="2878147"/>
          </a:xfrm>
          <a:prstGeom prst="rect">
            <a:avLst/>
          </a:prstGeom>
        </p:spPr>
        <p:txBody>
          <a:bodyPr spcFirstLastPara="1" wrap="square" lIns="91425" tIns="91425" rIns="91425" bIns="91425" anchor="t" anchorCtr="0">
            <a:noAutofit/>
          </a:bodyPr>
          <a:lstStyle/>
          <a:p>
            <a:pPr marL="114300" indent="0">
              <a:lnSpc>
                <a:spcPct val="170000"/>
              </a:lnSpc>
              <a:buNone/>
            </a:pPr>
            <a:r>
              <a:rPr lang="en-IN"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W</a:t>
            </a:r>
            <a:r>
              <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e used methods of recommendation like content based ,popularity based , collaborative based , to recommend according to customer past</a:t>
            </a:r>
            <a:r>
              <a:rPr lang="en-IN"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browsing data.This recommendation systems recommends the movies based on the</a:t>
            </a:r>
            <a:r>
              <a:rPr lang="en-IN"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watching pattern of individuals based on some previous data it has collected from</a:t>
            </a:r>
            <a:r>
              <a:rPr lang="en-IN"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the other individuals</a:t>
            </a:r>
            <a:endPar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marL="0" indent="0">
              <a:spcAft>
                <a:spcPts val="600"/>
              </a:spcAft>
              <a:buNone/>
            </a:pPr>
            <a:endPar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a:latin typeface="Times New Roman" panose="02020603050405020304" pitchFamily="18" charset="0"/>
                <a:cs typeface="Times New Roman" panose="02020603050405020304" pitchFamily="18" charset="0"/>
                <a:sym typeface="+mn-ea"/>
              </a:rPr>
              <a:t>Methodology</a:t>
            </a:r>
            <a:endParaRPr lang="en-IN" b="1" dirty="0">
              <a:solidFill>
                <a:srgbClr val="00B0F0"/>
              </a:solidFill>
              <a:latin typeface="Calibri" panose="020F0502020204030204" pitchFamily="34" charset="0"/>
              <a:cs typeface="Calibri" panose="020F0502020204030204" pitchFamily="34" charset="0"/>
            </a:endParaRPr>
          </a:p>
        </p:txBody>
      </p:sp>
      <p:grpSp>
        <p:nvGrpSpPr>
          <p:cNvPr id="94" name="Google Shape;94;p18"/>
          <p:cNvGrpSpPr/>
          <p:nvPr/>
        </p:nvGrpSpPr>
        <p:grpSpPr>
          <a:xfrm>
            <a:off x="208156" y="814223"/>
            <a:ext cx="4311805" cy="4215704"/>
            <a:chOff x="431925" y="1304875"/>
            <a:chExt cx="2628925" cy="3416400"/>
          </a:xfrm>
        </p:grpSpPr>
        <p:sp>
          <p:nvSpPr>
            <p:cNvPr id="95" name="Google Shape;95;p18"/>
            <p:cNvSpPr txBox="1"/>
            <p:nvPr/>
          </p:nvSpPr>
          <p:spPr>
            <a:xfrm>
              <a:off x="431925"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sp>
        <p:nvSpPr>
          <p:cNvPr id="97" name="Google Shape;97;p18"/>
          <p:cNvSpPr txBox="1">
            <a:spLocks noGrp="1"/>
          </p:cNvSpPr>
          <p:nvPr>
            <p:ph type="body" idx="4294967295"/>
          </p:nvPr>
        </p:nvSpPr>
        <p:spPr>
          <a:xfrm>
            <a:off x="311700" y="847561"/>
            <a:ext cx="4148787" cy="461400"/>
          </a:xfrm>
          <a:prstGeom prst="rect">
            <a:avLst/>
          </a:prstGeom>
        </p:spPr>
        <p:txBody>
          <a:bodyPr spcFirstLastPara="1" wrap="square" lIns="91425" tIns="91425" rIns="91425" bIns="91425" anchor="t" anchorCtr="0">
            <a:noAutofit/>
          </a:bodyPr>
          <a:lstStyle/>
          <a:p>
            <a:pPr algn="l" eaLnBrk="1" hangingPunct="1">
              <a:buFont typeface="Arial" panose="020B0604020202020204" pitchFamily="34" charset="0"/>
              <a:buNone/>
              <a:defRPr/>
            </a:pPr>
            <a:r>
              <a:rPr lang="zh-CN" altLang="en-US" sz="2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ea"/>
              </a:rPr>
              <a:t>Content based recommendation</a:t>
            </a:r>
            <a:endParaRPr lang="zh-CN" altLang="en-US" sz="2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ea"/>
            </a:endParaRPr>
          </a:p>
        </p:txBody>
      </p:sp>
      <p:sp>
        <p:nvSpPr>
          <p:cNvPr id="98" name="Google Shape;98;p18"/>
          <p:cNvSpPr txBox="1">
            <a:spLocks noGrp="1"/>
          </p:cNvSpPr>
          <p:nvPr>
            <p:ph type="body" idx="4294967295"/>
          </p:nvPr>
        </p:nvSpPr>
        <p:spPr>
          <a:xfrm>
            <a:off x="311700" y="1781823"/>
            <a:ext cx="4148787" cy="2878147"/>
          </a:xfrm>
          <a:prstGeom prst="rect">
            <a:avLst/>
          </a:prstGeom>
        </p:spPr>
        <p:txBody>
          <a:bodyPr spcFirstLastPara="1" wrap="square" lIns="91425" tIns="91425" rIns="91425" bIns="91425" anchor="t" anchorCtr="0">
            <a:noAutofit/>
          </a:bodyPr>
          <a:lstStyle/>
          <a:p>
            <a:pPr marL="114300" indent="0">
              <a:lnSpc>
                <a:spcPct val="180000"/>
              </a:lnSpc>
              <a:buNone/>
            </a:pPr>
            <a:r>
              <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We used content recommendations to recommend movies according to the</a:t>
            </a:r>
            <a:r>
              <a:rPr lang="en-IN"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customer's previous downloading movies by usage of python and some other</a:t>
            </a:r>
            <a:r>
              <a:rPr lang="en-IN"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softwares . content-based recommendation system will mainly recommend</a:t>
            </a:r>
            <a:r>
              <a:rPr lang="en-IN"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recommend them you know space related movies and so on so this system is</a:t>
            </a:r>
            <a:r>
              <a:rPr lang="en-IN" altLang="zh-C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c</a:t>
            </a:r>
            <a:r>
              <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ompletely based on the content of the movie and its story and so on</a:t>
            </a:r>
            <a:endParaRPr sz="1200" dirty="0">
              <a:solidFill>
                <a:schemeClr val="tx1"/>
              </a:solidFill>
              <a:latin typeface="Calibri" panose="020F0502020204030204" pitchFamily="34" charset="0"/>
              <a:cs typeface="Calibri" panose="020F0502020204030204" pitchFamily="34" charset="0"/>
            </a:endParaRPr>
          </a:p>
        </p:txBody>
      </p:sp>
      <p:grpSp>
        <p:nvGrpSpPr>
          <p:cNvPr id="99" name="Google Shape;99;p18"/>
          <p:cNvGrpSpPr/>
          <p:nvPr/>
        </p:nvGrpSpPr>
        <p:grpSpPr>
          <a:xfrm>
            <a:off x="4690987" y="791921"/>
            <a:ext cx="4311764" cy="4215704"/>
            <a:chOff x="3320450" y="1304875"/>
            <a:chExt cx="2632500" cy="3416400"/>
          </a:xfrm>
        </p:grpSpPr>
        <p:sp>
          <p:nvSpPr>
            <p:cNvPr id="100" name="Google Shape;100;p18"/>
            <p:cNvSpPr txBox="1"/>
            <p:nvPr/>
          </p:nvSpPr>
          <p:spPr>
            <a:xfrm>
              <a:off x="3324050"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01" name="Google Shape;101;p18"/>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2" name="Google Shape;102;p18"/>
          <p:cNvSpPr txBox="1">
            <a:spLocks noGrp="1"/>
          </p:cNvSpPr>
          <p:nvPr>
            <p:ph type="body" idx="4294967295"/>
          </p:nvPr>
        </p:nvSpPr>
        <p:spPr>
          <a:xfrm>
            <a:off x="4519930" y="828040"/>
            <a:ext cx="4996815" cy="461645"/>
          </a:xfrm>
          <a:prstGeom prst="rect">
            <a:avLst/>
          </a:prstGeom>
        </p:spPr>
        <p:txBody>
          <a:bodyPr spcFirstLastPara="1" wrap="square" lIns="91425" tIns="91425" rIns="91425" bIns="91425" anchor="t" anchorCtr="0">
            <a:noAutofit/>
          </a:bodyPr>
          <a:lstStyle/>
          <a:p>
            <a:pPr algn="l" eaLnBrk="1" hangingPunct="1">
              <a:buFont typeface="Arial" panose="020B0604020202020204" pitchFamily="34" charset="0"/>
              <a:buNone/>
              <a:defRPr/>
            </a:pPr>
            <a:r>
              <a:rPr lang="zh-CN" altLang="en-US" sz="2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ea"/>
              </a:rPr>
              <a:t>Popularity based</a:t>
            </a:r>
            <a:r>
              <a:rPr lang="en-IN" altLang="zh-CN" sz="2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ea"/>
              </a:rPr>
              <a:t> </a:t>
            </a:r>
            <a:r>
              <a:rPr lang="zh-CN" altLang="en-US" sz="2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ea"/>
              </a:rPr>
              <a:t>recommendation</a:t>
            </a:r>
            <a:endParaRPr lang="zh-CN" altLang="en-US" sz="22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mn-ea"/>
            </a:endParaRPr>
          </a:p>
        </p:txBody>
      </p:sp>
      <p:sp>
        <p:nvSpPr>
          <p:cNvPr id="103" name="Google Shape;103;p18"/>
          <p:cNvSpPr txBox="1">
            <a:spLocks noGrp="1"/>
          </p:cNvSpPr>
          <p:nvPr>
            <p:ph type="body" idx="4294967295"/>
          </p:nvPr>
        </p:nvSpPr>
        <p:spPr>
          <a:xfrm>
            <a:off x="4621530" y="1289685"/>
            <a:ext cx="4380865" cy="4316730"/>
          </a:xfrm>
          <a:prstGeom prst="rect">
            <a:avLst/>
          </a:prstGeom>
        </p:spPr>
        <p:txBody>
          <a:bodyPr spcFirstLastPara="1" wrap="square" lIns="91425" tIns="91425" rIns="91425" bIns="91425" anchor="t" anchorCtr="0">
            <a:noAutofit/>
          </a:bodyPr>
          <a:lstStyle/>
          <a:p>
            <a:pPr marL="114300" indent="0">
              <a:lnSpc>
                <a:spcPct val="180000"/>
              </a:lnSpc>
              <a:buNone/>
            </a:pPr>
            <a:r>
              <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we are using popular recommendation because popularity based recommendation</a:t>
            </a:r>
            <a:r>
              <a:rPr lang="en-I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system so this kind of system recommends which movie or series has been very</a:t>
            </a:r>
            <a:r>
              <a:rPr lang="en-I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popular so in netflix there is an uh you know column called as top 10 movies in</a:t>
            </a:r>
            <a:r>
              <a:rPr lang="en-I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india and the top 10 movies of ultimate such kind of things so it is completely based</a:t>
            </a:r>
            <a:r>
              <a:rPr lang="en-I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on popularity and the popularity you know basically and the popularity you know</a:t>
            </a:r>
            <a:r>
              <a:rPr lang="en-I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basically increases if more number of people watches those kind of films okay so that</a:t>
            </a:r>
            <a:r>
              <a:rPr lang="en-I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is the popularity based</a:t>
            </a:r>
            <a:r>
              <a:rPr lang="en-I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recommendation system which mainly relies on what is the</a:t>
            </a:r>
            <a:r>
              <a:rPr lang="en-I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popularity of films and what is the popularity of the actors</a:t>
            </a:r>
            <a:r>
              <a:rPr lang="en-I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acted in the movie</a:t>
            </a:r>
            <a:r>
              <a:rPr lang="en-IN"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directors</a:t>
            </a:r>
            <a:endParaRPr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marL="0" indent="0">
              <a:spcAft>
                <a:spcPts val="600"/>
              </a:spcAft>
              <a:buNone/>
            </a:pPr>
            <a:endParaRPr lang="zh-CN" altLang="en-US" sz="12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latin typeface="Times New Roman" panose="02020603050405020304" pitchFamily="18" charset="0"/>
                <a:cs typeface="Times New Roman" panose="02020603050405020304" pitchFamily="18" charset="0"/>
                <a:sym typeface="+mn-ea"/>
              </a:rPr>
              <a:t>Gap </a:t>
            </a:r>
            <a:r>
              <a:rPr lang="en-IN" altLang="en-US" sz="3600">
                <a:latin typeface="Times New Roman" panose="02020603050405020304" pitchFamily="18" charset="0"/>
                <a:cs typeface="Times New Roman" panose="02020603050405020304" pitchFamily="18" charset="0"/>
                <a:sym typeface="+mn-ea"/>
              </a:rPr>
              <a:t>I</a:t>
            </a:r>
            <a:r>
              <a:rPr lang="en-US" sz="3600">
                <a:latin typeface="Times New Roman" panose="02020603050405020304" pitchFamily="18" charset="0"/>
                <a:cs typeface="Times New Roman" panose="02020603050405020304" pitchFamily="18" charset="0"/>
                <a:sym typeface="+mn-ea"/>
              </a:rPr>
              <a:t>dentifi</a:t>
            </a:r>
            <a:r>
              <a:rPr lang="en-IN" altLang="en-US" sz="3600">
                <a:latin typeface="Times New Roman" panose="02020603050405020304" pitchFamily="18" charset="0"/>
                <a:cs typeface="Times New Roman" panose="02020603050405020304" pitchFamily="18" charset="0"/>
                <a:sym typeface="+mn-ea"/>
              </a:rPr>
              <a:t>cation</a:t>
            </a:r>
            <a:endParaRPr lang="en-IN" altLang="en-US" sz="3600" b="1" dirty="0">
              <a:latin typeface="Times New Roman" panose="02020603050405020304" pitchFamily="18" charset="0"/>
              <a:cs typeface="Times New Roman" panose="02020603050405020304" pitchFamily="18" charset="0"/>
              <a:sym typeface="+mn-ea"/>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597910" y="0"/>
            <a:ext cx="5372735" cy="4799965"/>
          </a:xfrm>
          <a:prstGeom prst="rect">
            <a:avLst/>
          </a:prstGeom>
          <a:noFill/>
        </p:spPr>
        <p:txBody>
          <a:bodyPr wrap="square" rtlCol="0" anchor="t" anchorCtr="0">
            <a:spAutoFit/>
          </a:bodyPr>
          <a:lstStyle/>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Data Sparsity and Cold Start Problems:</a:t>
            </a:r>
            <a:endParaRPr lang="en-US" sz="180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sz="1800">
                <a:latin typeface="Times New Roman" panose="02020603050405020304" pitchFamily="18" charset="0"/>
                <a:cs typeface="Times New Roman" panose="02020603050405020304" pitchFamily="18" charset="0"/>
                <a:sym typeface="+mn-ea"/>
              </a:rPr>
              <a:t>Collaborative filtering can struggle with new users due to a lack of data on their preferences.</a:t>
            </a:r>
            <a:endParaRPr lang="en-US" sz="180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sz="1800">
                <a:latin typeface="Times New Roman" panose="02020603050405020304" pitchFamily="18" charset="0"/>
                <a:cs typeface="Times New Roman" panose="02020603050405020304" pitchFamily="18" charset="0"/>
                <a:sym typeface="+mn-ea"/>
              </a:rPr>
              <a:t>Content-based filtering might not capture the full complexity of user preferences, leading to generic recommendations.</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Explainability and Transparency:</a:t>
            </a:r>
            <a:endParaRPr lang="en-US" sz="180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sz="1800">
                <a:latin typeface="Times New Roman" panose="02020603050405020304" pitchFamily="18" charset="0"/>
                <a:cs typeface="Times New Roman" panose="02020603050405020304" pitchFamily="18" charset="0"/>
                <a:sym typeface="+mn-ea"/>
              </a:rPr>
              <a:t>Users often lack insight into how the system generates recommendations.</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Modeling User Dynamics and Evolving Preferences:</a:t>
            </a:r>
            <a:endParaRPr lang="en-US" sz="180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sz="1800">
                <a:latin typeface="Times New Roman" panose="02020603050405020304" pitchFamily="18" charset="0"/>
                <a:cs typeface="Times New Roman" panose="02020603050405020304" pitchFamily="18" charset="0"/>
                <a:sym typeface="+mn-ea"/>
              </a:rPr>
              <a:t>User preferences can change over time. Existing systems might not effectively capture these evolving preferences.</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Addressing Bias and Fairness:</a:t>
            </a:r>
            <a:endParaRPr lang="en-US" sz="180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sz="1800">
                <a:latin typeface="Times New Roman" panose="02020603050405020304" pitchFamily="18" charset="0"/>
                <a:cs typeface="Times New Roman" panose="02020603050405020304" pitchFamily="18" charset="0"/>
                <a:sym typeface="+mn-ea"/>
              </a:rPr>
              <a:t>Recommendation algorithms can perpetuate biases present in the data, favoring certain genres, actors, or directors</a:t>
            </a:r>
            <a:endParaRPr lang="en-US" sz="1800" dirty="0">
              <a:solidFill>
                <a:srgbClr val="FF0000"/>
              </a:solidFill>
              <a:latin typeface="Calibri" panose="020F0502020204030204" pitchFamily="34" charset="0"/>
              <a:cs typeface="Calibri" panose="020F0502020204030204"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latin typeface="Times New Roman" panose="02020603050405020304" pitchFamily="18" charset="0"/>
                <a:cs typeface="Times New Roman" panose="02020603050405020304" pitchFamily="18" charset="0"/>
                <a:sym typeface="+mn-ea"/>
              </a:rPr>
              <a:t>Problem Identification</a:t>
            </a:r>
            <a:endParaRPr lang="en-IN" sz="3600" b="1"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18604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771265" y="1094105"/>
            <a:ext cx="5372735" cy="2584450"/>
          </a:xfrm>
          <a:prstGeom prst="rect">
            <a:avLst/>
          </a:prstGeom>
          <a:noFill/>
        </p:spPr>
        <p:txBody>
          <a:bodyPr wrap="square" rtlCol="0" anchor="t" anchorCtr="0">
            <a:spAutoFit/>
          </a:bodyPr>
          <a:lstStyle/>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Manual Data Entry </a:t>
            </a:r>
            <a:endParaRPr lang="en-US"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Privacy and security concerns</a:t>
            </a:r>
            <a:endParaRPr lang="en-US"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Data Privacy Concerns</a:t>
            </a:r>
            <a:endParaRPr lang="en-US" sz="18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Explainability and Transparency</a:t>
            </a:r>
            <a:endParaRPr lang="en-US" sz="18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Scalability and Real-time Updates</a:t>
            </a:r>
            <a:endParaRPr lang="en-US" sz="18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Cold Item Problem</a:t>
            </a:r>
            <a:endParaRPr lang="en-US" sz="18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Accuracy and Overspecialization</a:t>
            </a:r>
            <a:endParaRPr lang="en-US" sz="18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Data Sparsity and Cold Start Problem</a:t>
            </a:r>
            <a:endParaRPr lang="en-US" sz="180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800" dirty="0">
              <a:solidFill>
                <a:srgbClr val="FF0000"/>
              </a:solidFill>
              <a:latin typeface="Calibri" panose="020F0502020204030204" pitchFamily="34" charset="0"/>
              <a:cs typeface="Calibri" panose="020F0502020204030204"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latin typeface="Times New Roman" panose="02020603050405020304" pitchFamily="18" charset="0"/>
                <a:cs typeface="Times New Roman" panose="02020603050405020304" pitchFamily="18" charset="0"/>
                <a:sym typeface="+mn-ea"/>
              </a:rPr>
              <a:t>Proposed Methodology</a:t>
            </a:r>
            <a:r>
              <a:rPr lang="en-US" sz="3600">
                <a:sym typeface="+mn-ea"/>
              </a:rPr>
              <a:t> </a:t>
            </a:r>
            <a:endParaRPr lang="en-IN" sz="3600" b="1"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18604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46805" y="1428750"/>
            <a:ext cx="5372735" cy="2030095"/>
          </a:xfrm>
          <a:prstGeom prst="rect">
            <a:avLst/>
          </a:prstGeom>
          <a:noFill/>
        </p:spPr>
        <p:txBody>
          <a:bodyPr wrap="square" rtlCol="0" anchor="t" anchorCtr="0">
            <a:spAutoFit/>
          </a:bodyPr>
          <a:lstStyle/>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Data Collection and Preprocessing</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Feature Engineering</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Model Selection and Training</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Recommendation Generation</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Evaluation and Refinement</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Deployment and User Interface</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Continuous Improvement</a:t>
            </a:r>
            <a:endParaRPr lang="en-US" sz="1800" dirty="0">
              <a:solidFill>
                <a:srgbClr val="FF0000"/>
              </a:solidFill>
              <a:latin typeface="Calibri" panose="020F0502020204030204" pitchFamily="34" charset="0"/>
              <a:cs typeface="Calibri" panose="020F0502020204030204" pitchFamily="34"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sym typeface="+mn-ea"/>
              </a:rPr>
              <a:t>Algorithm Explanation</a:t>
            </a:r>
            <a:endParaRPr lang="en-IN" sz="3600" b="1"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440675"/>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771265" y="0"/>
            <a:ext cx="5372735" cy="4399915"/>
          </a:xfrm>
          <a:prstGeom prst="rect">
            <a:avLst/>
          </a:prstGeom>
          <a:noFill/>
        </p:spPr>
        <p:txBody>
          <a:bodyPr wrap="square" rtlCol="0" anchor="t" anchorCtr="0">
            <a:spAutoFit/>
          </a:bodyPr>
          <a:lstStyle/>
          <a:p>
            <a:pPr marL="0" indent="0">
              <a:buFont typeface="Arial" panose="020B0604020202020204" pitchFamily="34" charset="0"/>
              <a:buNone/>
            </a:pPr>
            <a:r>
              <a:rPr lang="en-US" b="1" dirty="0">
                <a:solidFill>
                  <a:schemeClr val="tx2">
                    <a:lumMod val="10000"/>
                  </a:schemeClr>
                </a:solidFill>
                <a:latin typeface="Times New Roman" panose="02020603050405020304" pitchFamily="18" charset="0"/>
                <a:cs typeface="Times New Roman" panose="02020603050405020304" pitchFamily="18" charset="0"/>
              </a:rPr>
              <a:t> </a:t>
            </a:r>
            <a:endParaRPr lang="en-US" b="1" dirty="0">
              <a:solidFill>
                <a:schemeClr val="tx2">
                  <a:lumMod val="10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b="1" dirty="0">
              <a:solidFill>
                <a:schemeClr val="tx2">
                  <a:lumMod val="10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b="1" dirty="0">
                <a:solidFill>
                  <a:schemeClr val="tx2">
                    <a:lumMod val="10000"/>
                  </a:schemeClr>
                </a:solidFill>
                <a:latin typeface="Times New Roman" panose="02020603050405020304" pitchFamily="18" charset="0"/>
                <a:cs typeface="Times New Roman" panose="02020603050405020304" pitchFamily="18" charset="0"/>
              </a:rPr>
              <a:t>Excel</a:t>
            </a:r>
            <a:endParaRPr lang="en-US" b="1" dirty="0">
              <a:solidFill>
                <a:schemeClr val="tx2">
                  <a:lumMod val="10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dirty="0">
                <a:solidFill>
                  <a:schemeClr val="tx2">
                    <a:lumMod val="10000"/>
                  </a:schemeClr>
                </a:solidFill>
                <a:latin typeface="Times New Roman" panose="02020603050405020304" pitchFamily="18" charset="0"/>
                <a:cs typeface="Times New Roman" panose="02020603050405020304" pitchFamily="18" charset="0"/>
              </a:rPr>
              <a:t>we used excel file for using of data sets of movies which the movies insert in the file</a:t>
            </a:r>
            <a:r>
              <a:rPr lang="en-IN" alt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a:solidFill>
                  <a:schemeClr val="tx2">
                    <a:lumMod val="10000"/>
                  </a:schemeClr>
                </a:solidFill>
                <a:latin typeface="Times New Roman" panose="02020603050405020304" pitchFamily="18" charset="0"/>
                <a:cs typeface="Times New Roman" panose="02020603050405020304" pitchFamily="18" charset="0"/>
              </a:rPr>
              <a:t>according to their genres, titles, cast, crew , director etc; and customer data sets</a:t>
            </a:r>
            <a:r>
              <a:rPr lang="en-IN" alt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a:solidFill>
                  <a:schemeClr val="tx2">
                    <a:lumMod val="10000"/>
                  </a:schemeClr>
                </a:solidFill>
                <a:latin typeface="Times New Roman" panose="02020603050405020304" pitchFamily="18" charset="0"/>
                <a:cs typeface="Times New Roman" panose="02020603050405020304" pitchFamily="18" charset="0"/>
              </a:rPr>
              <a:t>which movies are downloaded</a:t>
            </a:r>
            <a:endParaRPr lang="en-US" dirty="0">
              <a:solidFill>
                <a:schemeClr val="tx2">
                  <a:lumMod val="10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b="1" dirty="0">
                <a:solidFill>
                  <a:schemeClr val="tx2">
                    <a:lumMod val="10000"/>
                  </a:schemeClr>
                </a:solidFill>
                <a:latin typeface="Times New Roman" panose="02020603050405020304" pitchFamily="18" charset="0"/>
                <a:cs typeface="Times New Roman" panose="02020603050405020304" pitchFamily="18" charset="0"/>
              </a:rPr>
              <a:t>Pandas</a:t>
            </a:r>
            <a:endParaRPr lang="en-US" b="1" dirty="0">
              <a:solidFill>
                <a:schemeClr val="tx2">
                  <a:lumMod val="10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dirty="0">
                <a:solidFill>
                  <a:schemeClr val="tx2">
                    <a:lumMod val="10000"/>
                  </a:schemeClr>
                </a:solidFill>
                <a:latin typeface="Times New Roman" panose="02020603050405020304" pitchFamily="18" charset="0"/>
                <a:cs typeface="Times New Roman" panose="02020603050405020304" pitchFamily="18" charset="0"/>
              </a:rPr>
              <a:t>To import data sets we are using pandas because pandas is python library Python</a:t>
            </a:r>
            <a:r>
              <a:rPr lang="en-IN" alt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a:solidFill>
                  <a:schemeClr val="tx2">
                    <a:lumMod val="10000"/>
                  </a:schemeClr>
                </a:solidFill>
                <a:latin typeface="Times New Roman" panose="02020603050405020304" pitchFamily="18" charset="0"/>
                <a:cs typeface="Times New Roman" panose="02020603050405020304" pitchFamily="18" charset="0"/>
              </a:rPr>
              <a:t>library for data analysis. It is a powerful and flexible quantitative analysis tool,</a:t>
            </a:r>
            <a:r>
              <a:rPr lang="en-IN" alt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a:solidFill>
                  <a:schemeClr val="tx2">
                    <a:lumMod val="10000"/>
                  </a:schemeClr>
                </a:solidFill>
                <a:latin typeface="Times New Roman" panose="02020603050405020304" pitchFamily="18" charset="0"/>
                <a:cs typeface="Times New Roman" panose="02020603050405020304" pitchFamily="18" charset="0"/>
              </a:rPr>
              <a:t>pandas has grown into one of the most popular Python libraries</a:t>
            </a:r>
            <a:endParaRPr lang="en-US" dirty="0">
              <a:solidFill>
                <a:schemeClr val="tx2">
                  <a:lumMod val="10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b="1" dirty="0">
                <a:solidFill>
                  <a:schemeClr val="tx2">
                    <a:lumMod val="10000"/>
                  </a:schemeClr>
                </a:solidFill>
                <a:latin typeface="Times New Roman" panose="02020603050405020304" pitchFamily="18" charset="0"/>
                <a:cs typeface="Times New Roman" panose="02020603050405020304" pitchFamily="18" charset="0"/>
              </a:rPr>
              <a:t>Numpy</a:t>
            </a:r>
            <a:endParaRPr lang="en-US" b="1" dirty="0">
              <a:solidFill>
                <a:schemeClr val="tx2">
                  <a:lumMod val="10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dirty="0">
                <a:solidFill>
                  <a:schemeClr val="tx2">
                    <a:lumMod val="10000"/>
                  </a:schemeClr>
                </a:solidFill>
                <a:latin typeface="Times New Roman" panose="02020603050405020304" pitchFamily="18" charset="0"/>
                <a:cs typeface="Times New Roman" panose="02020603050405020304" pitchFamily="18" charset="0"/>
              </a:rPr>
              <a:t>To get numericals in this research work we used numpy python library .NumPy is a</a:t>
            </a:r>
            <a:r>
              <a:rPr lang="en-IN" alt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a:solidFill>
                  <a:schemeClr val="tx2">
                    <a:lumMod val="10000"/>
                  </a:schemeClr>
                </a:solidFill>
                <a:latin typeface="Times New Roman" panose="02020603050405020304" pitchFamily="18" charset="0"/>
                <a:cs typeface="Times New Roman" panose="02020603050405020304" pitchFamily="18" charset="0"/>
              </a:rPr>
              <a:t>Python library used for working with arrays. It also has functions for working in the</a:t>
            </a:r>
            <a:r>
              <a:rPr lang="en-IN" alt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a:solidFill>
                  <a:schemeClr val="tx2">
                    <a:lumMod val="10000"/>
                  </a:schemeClr>
                </a:solidFill>
                <a:latin typeface="Times New Roman" panose="02020603050405020304" pitchFamily="18" charset="0"/>
                <a:cs typeface="Times New Roman" panose="02020603050405020304" pitchFamily="18" charset="0"/>
              </a:rPr>
              <a:t>domain of linear algebra, fourier transform, and matrices.</a:t>
            </a:r>
            <a:endParaRPr lang="en-US" dirty="0">
              <a:solidFill>
                <a:schemeClr val="tx2">
                  <a:lumMod val="10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b="1" dirty="0">
                <a:solidFill>
                  <a:schemeClr val="tx2">
                    <a:lumMod val="10000"/>
                  </a:schemeClr>
                </a:solidFill>
                <a:latin typeface="Times New Roman" panose="02020603050405020304" pitchFamily="18" charset="0"/>
                <a:cs typeface="Times New Roman" panose="02020603050405020304" pitchFamily="18" charset="0"/>
              </a:rPr>
              <a:t>Data collection</a:t>
            </a:r>
            <a:endParaRPr lang="en-US" b="1" dirty="0">
              <a:solidFill>
                <a:schemeClr val="tx2">
                  <a:lumMod val="10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dirty="0">
                <a:solidFill>
                  <a:schemeClr val="tx2">
                    <a:lumMod val="10000"/>
                  </a:schemeClr>
                </a:solidFill>
                <a:latin typeface="Times New Roman" panose="02020603050405020304" pitchFamily="18" charset="0"/>
                <a:cs typeface="Times New Roman" panose="02020603050405020304" pitchFamily="18" charset="0"/>
              </a:rPr>
              <a:t>We need to have the data of these movies and several details about them like director</a:t>
            </a:r>
            <a:r>
              <a:rPr lang="en-IN" altLang="en-US" dirty="0">
                <a:solidFill>
                  <a:schemeClr val="tx2">
                    <a:lumMod val="10000"/>
                  </a:schemeClr>
                </a:solidFill>
                <a:latin typeface="Times New Roman" panose="02020603050405020304" pitchFamily="18" charset="0"/>
                <a:cs typeface="Times New Roman" panose="02020603050405020304" pitchFamily="18" charset="0"/>
              </a:rPr>
              <a:t> </a:t>
            </a:r>
            <a:r>
              <a:rPr lang="en-US" dirty="0">
                <a:solidFill>
                  <a:schemeClr val="tx2">
                    <a:lumMod val="10000"/>
                  </a:schemeClr>
                </a:solidFill>
                <a:latin typeface="Times New Roman" panose="02020603050405020304" pitchFamily="18" charset="0"/>
                <a:cs typeface="Times New Roman" panose="02020603050405020304" pitchFamily="18" charset="0"/>
              </a:rPr>
              <a:t>name,genres,description. Once we collect the data we need to perform this data</a:t>
            </a:r>
            <a:endParaRPr lang="en-US" dirty="0">
              <a:solidFill>
                <a:schemeClr val="tx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US" sz="3600">
                <a:latin typeface="Times New Roman" panose="02020603050405020304" pitchFamily="18" charset="0"/>
                <a:cs typeface="Times New Roman" panose="02020603050405020304" pitchFamily="18" charset="0"/>
                <a:sym typeface="+mn-ea"/>
              </a:rPr>
              <a:t>Result</a:t>
            </a:r>
            <a:endParaRPr lang="en-IN" altLang="en-US" sz="3600" b="1"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18604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pic>
        <p:nvPicPr>
          <p:cNvPr id="4" name="Picture 3"/>
          <p:cNvPicPr>
            <a:picLocks noChangeAspect="1"/>
          </p:cNvPicPr>
          <p:nvPr/>
        </p:nvPicPr>
        <p:blipFill>
          <a:blip r:embed="rId1"/>
          <a:stretch>
            <a:fillRect/>
          </a:stretch>
        </p:blipFill>
        <p:spPr>
          <a:xfrm>
            <a:off x="3672205" y="60960"/>
            <a:ext cx="5440680" cy="1104900"/>
          </a:xfrm>
          <a:prstGeom prst="rect">
            <a:avLst/>
          </a:prstGeom>
        </p:spPr>
      </p:pic>
      <p:pic>
        <p:nvPicPr>
          <p:cNvPr id="7" name="Picture 6"/>
          <p:cNvPicPr>
            <a:picLocks noChangeAspect="1"/>
          </p:cNvPicPr>
          <p:nvPr/>
        </p:nvPicPr>
        <p:blipFill>
          <a:blip r:embed="rId2"/>
          <a:stretch>
            <a:fillRect/>
          </a:stretch>
        </p:blipFill>
        <p:spPr>
          <a:xfrm>
            <a:off x="4297045" y="1104265"/>
            <a:ext cx="4191000" cy="4039235"/>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solidFill>
                  <a:srgbClr val="FFFF00"/>
                </a:solidFill>
                <a:latin typeface="Times New Roman" panose="02020603050405020304" pitchFamily="18" charset="0"/>
                <a:cs typeface="Times New Roman" panose="02020603050405020304" pitchFamily="18" charset="0"/>
                <a:sym typeface="+mn-ea"/>
              </a:rPr>
              <a:t>Conclusion</a:t>
            </a:r>
            <a:endParaRPr lang="en-IN" sz="3600" b="1"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18604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46805" y="1428750"/>
            <a:ext cx="5372735" cy="2584450"/>
          </a:xfrm>
          <a:prstGeom prst="rect">
            <a:avLst/>
          </a:prstGeom>
          <a:noFill/>
        </p:spPr>
        <p:txBody>
          <a:bodyPr wrap="square" rtlCol="0" anchor="t" anchorCtr="0">
            <a:spAutoFit/>
          </a:bodyPr>
          <a:lstStyle/>
          <a:p>
            <a:pPr marL="0" indent="0" algn="just">
              <a:spcBef>
                <a:spcPts val="1600"/>
              </a:spcBef>
              <a:buNone/>
            </a:pPr>
            <a:r>
              <a:rPr lang="en-US" sz="1800">
                <a:solidFill>
                  <a:schemeClr val="tx2">
                    <a:lumMod val="10000"/>
                  </a:schemeClr>
                </a:solidFill>
                <a:latin typeface="Times New Roman" panose="02020603050405020304" pitchFamily="18" charset="0"/>
                <a:cs typeface="Times New Roman" panose="02020603050405020304" pitchFamily="18" charset="0"/>
                <a:sym typeface="+mn-ea"/>
              </a:rPr>
              <a:t>In this project we have taken movie dataset from the internet.And we have created customers dataset, including their downloaded movies.Based on our code the recommended movie as shown via with recommended methods.</a:t>
            </a:r>
            <a:r>
              <a:rPr lang="en-IN" altLang="en-US" sz="1800">
                <a:solidFill>
                  <a:schemeClr val="tx2">
                    <a:lumMod val="10000"/>
                  </a:schemeClr>
                </a:solidFill>
                <a:latin typeface="Times New Roman" panose="02020603050405020304" pitchFamily="18" charset="0"/>
                <a:cs typeface="Times New Roman" panose="02020603050405020304" pitchFamily="18" charset="0"/>
                <a:sym typeface="+mn-ea"/>
              </a:rPr>
              <a:t> </a:t>
            </a:r>
            <a:r>
              <a:rPr lang="en-IN" sz="180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A movie recommender system is a machine learning algorithm that predicts the likelihood of a user’s preference for a particular movie based on their previous behavior, such as movie ratings, watch history, and browsing history.</a:t>
            </a:r>
            <a:endParaRPr lang="en-IN" sz="180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
        <p:nvSpPr>
          <p:cNvPr id="4" name="Text Box 3"/>
          <p:cNvSpPr txBox="1"/>
          <p:nvPr/>
        </p:nvSpPr>
        <p:spPr>
          <a:xfrm>
            <a:off x="4629150" y="-232410"/>
            <a:ext cx="3048000" cy="306705"/>
          </a:xfrm>
          <a:prstGeom prst="rect">
            <a:avLst/>
          </a:prstGeom>
          <a:noFill/>
        </p:spPr>
        <p:txBody>
          <a:bodyPr wrap="square" rtlCol="0">
            <a:spAutoFit/>
          </a:bodyPr>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latin typeface="Times New Roman" panose="02020603050405020304" pitchFamily="18" charset="0"/>
                <a:cs typeface="Times New Roman" panose="02020603050405020304" pitchFamily="18" charset="0"/>
              </a:rPr>
              <a:t>Abstract</a:t>
            </a:r>
            <a:endParaRPr sz="3600" b="1"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97423" y="0"/>
            <a:ext cx="5347280" cy="4799965"/>
          </a:xfrm>
          <a:prstGeom prst="rect">
            <a:avLst/>
          </a:prstGeom>
          <a:noFill/>
        </p:spPr>
        <p:txBody>
          <a:bodyPr wrap="square" rtlCol="0">
            <a:spAutoFit/>
          </a:bodyPr>
          <a:lstStyle/>
          <a:p>
            <a:pPr algn="just"/>
            <a:endParaRPr lang="en-US" sz="1800">
              <a:latin typeface="Times New Roman" panose="02020603050405020304" pitchFamily="18" charset="0"/>
              <a:cs typeface="Times New Roman" panose="02020603050405020304" pitchFamily="18" charset="0"/>
              <a:sym typeface="+mn-ea"/>
            </a:endParaRPr>
          </a:p>
          <a:p>
            <a:pPr algn="just"/>
            <a:r>
              <a:rPr lang="en-US" sz="1800">
                <a:latin typeface="Times New Roman" panose="02020603050405020304" pitchFamily="18" charset="0"/>
                <a:cs typeface="Times New Roman" panose="02020603050405020304" pitchFamily="18" charset="0"/>
                <a:sym typeface="+mn-ea"/>
              </a:rPr>
              <a:t>The ever-growing library of movies can make choosing what to watch overwhelming. This project aims to develop a movie recommendation system that suggests films tailored to individual user preferences. The system will leverage machine learning techniques to analyze user data, such as past watch history and ratings, to identify patterns and correlations.Social media marketing heavily relies on artificial intelligence. It also covers any intelligence demonstrated by a computer, a robot, or any other machine that resembles human intellect. This study examines how artificial intelligence affects Recommendation systems.They employ machine learning and AI to serve users the material that interests them, identify visuals, recommend tag choices, recognise people in photos, and serve adverts to generate user-specific offers and promotions.</a:t>
            </a:r>
            <a:endParaRPr lang="en-US" sz="1800" b="1" dirty="0">
              <a:solidFill>
                <a:srgbClr val="0070C0"/>
              </a:solidFill>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b="1" dirty="0">
                <a:latin typeface="Times New Roman" panose="02020603050405020304" pitchFamily="18" charset="0"/>
                <a:cs typeface="Times New Roman" panose="02020603050405020304" pitchFamily="18" charset="0"/>
              </a:rPr>
              <a:t>Motivation</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and</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Background</a:t>
            </a:r>
            <a:endParaRPr lang="en-IN" sz="3600" b="1" dirty="0">
              <a:latin typeface="Times New Roman" panose="02020603050405020304" pitchFamily="18" charset="0"/>
              <a:cs typeface="Times New Roman" panose="02020603050405020304" pitchFamily="18"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97423" y="0"/>
            <a:ext cx="5347280" cy="5354320"/>
          </a:xfrm>
          <a:prstGeom prst="rect">
            <a:avLst/>
          </a:prstGeom>
          <a:noFill/>
        </p:spPr>
        <p:txBody>
          <a:bodyPr wrap="square" rtlCol="0">
            <a:spAutoFit/>
          </a:bodyPr>
          <a:lstStyle/>
          <a:p>
            <a:pPr algn="just"/>
            <a:endParaRPr lang="en-US" altLang="en-IN" sz="1800">
              <a:latin typeface="Times New Roman" panose="02020603050405020304" pitchFamily="18" charset="0"/>
              <a:cs typeface="Times New Roman" panose="02020603050405020304" pitchFamily="18" charset="0"/>
              <a:sym typeface="+mn-ea"/>
            </a:endParaRPr>
          </a:p>
          <a:p>
            <a:pPr algn="just"/>
            <a:r>
              <a:rPr lang="en-US" altLang="en-IN" sz="1800">
                <a:latin typeface="Times New Roman" panose="02020603050405020304" pitchFamily="18" charset="0"/>
                <a:cs typeface="Times New Roman" panose="02020603050405020304" pitchFamily="18" charset="0"/>
                <a:sym typeface="+mn-ea"/>
              </a:rPr>
              <a:t>Motive of our project is by helping users discovers movies that they are likely to enjoy. With the vast amount of movies options available, these systems narrow down choices based on individual preferences, making it easier for users to find content suited to their tastes.</a:t>
            </a:r>
            <a:endParaRPr lang="en-US" altLang="en-IN"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sz="1800">
                <a:latin typeface="Times New Roman" panose="02020603050405020304" pitchFamily="18" charset="0"/>
                <a:cs typeface="Times New Roman" panose="02020603050405020304" pitchFamily="18" charset="0"/>
                <a:sym typeface="+mn-ea"/>
              </a:rPr>
              <a:t>Reduced Decision Fatigue</a:t>
            </a:r>
            <a:endParaRPr lang="en-US" altLang="en-IN"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sz="1800">
                <a:latin typeface="Times New Roman" panose="02020603050405020304" pitchFamily="18" charset="0"/>
                <a:cs typeface="Times New Roman" panose="02020603050405020304" pitchFamily="18" charset="0"/>
                <a:sym typeface="+mn-ea"/>
              </a:rPr>
              <a:t>Discovery of New Films</a:t>
            </a:r>
            <a:endParaRPr lang="en-US" altLang="en-IN"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IN" sz="1800">
                <a:latin typeface="Times New Roman" panose="02020603050405020304" pitchFamily="18" charset="0"/>
                <a:cs typeface="Times New Roman" panose="02020603050405020304" pitchFamily="18" charset="0"/>
                <a:sym typeface="+mn-ea"/>
              </a:rPr>
              <a:t>Increased Enjoyment</a:t>
            </a:r>
            <a:endParaRPr lang="en-US" altLang="en-IN" sz="1800">
              <a:latin typeface="Times New Roman" panose="02020603050405020304" pitchFamily="18" charset="0"/>
              <a:cs typeface="Times New Roman" panose="02020603050405020304" pitchFamily="18" charset="0"/>
              <a:sym typeface="+mn-ea"/>
            </a:endParaRPr>
          </a:p>
          <a:p>
            <a:pPr marL="0" indent="0">
              <a:buFont typeface="Arial" panose="020B0604020202020204" pitchFamily="34" charset="0"/>
              <a:buNone/>
            </a:pPr>
            <a:endParaRPr lang="en-US" altLang="en-IN"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sym typeface="+mn-ea"/>
              </a:rPr>
              <a:t>Movie recommendation systems are a well-established area of research within the field of recommender systems.  These systems utilize various techniques, including:</a:t>
            </a:r>
            <a:endParaRPr lang="en-US" sz="18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a:latin typeface="Times New Roman" panose="02020603050405020304" pitchFamily="18" charset="0"/>
                <a:cs typeface="Times New Roman" panose="02020603050405020304" pitchFamily="18" charset="0"/>
                <a:sym typeface="+mn-ea"/>
              </a:rPr>
              <a:t>Collaborative Filtering</a:t>
            </a:r>
            <a:endParaRPr lang="en-US" sz="18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a:latin typeface="Times New Roman" panose="02020603050405020304" pitchFamily="18" charset="0"/>
                <a:cs typeface="Times New Roman" panose="02020603050405020304" pitchFamily="18" charset="0"/>
                <a:sym typeface="+mn-ea"/>
              </a:rPr>
              <a:t>Content-Based Filtering</a:t>
            </a:r>
            <a:endParaRPr lang="en-US" sz="18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a:latin typeface="Times New Roman" panose="02020603050405020304" pitchFamily="18" charset="0"/>
                <a:cs typeface="Times New Roman" panose="02020603050405020304" pitchFamily="18" charset="0"/>
                <a:sym typeface="+mn-ea"/>
              </a:rPr>
              <a:t>Hybrid Approaches</a:t>
            </a:r>
            <a:endParaRPr lang="en-US" sz="1800">
              <a:latin typeface="Times New Roman" panose="02020603050405020304" pitchFamily="18" charset="0"/>
              <a:cs typeface="Times New Roman" panose="02020603050405020304" pitchFamily="18" charset="0"/>
            </a:endParaRPr>
          </a:p>
          <a:p>
            <a:pPr algn="just"/>
            <a:endParaRPr lang="en-US" sz="1800" b="1" dirty="0">
              <a:solidFill>
                <a:srgbClr val="0070C0"/>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4" name="Google Shape;94;p18"/>
          <p:cNvGrpSpPr/>
          <p:nvPr/>
        </p:nvGrpSpPr>
        <p:grpSpPr>
          <a:xfrm>
            <a:off x="208156" y="791921"/>
            <a:ext cx="8727688" cy="4215704"/>
            <a:chOff x="431925" y="1304875"/>
            <a:chExt cx="2628925" cy="3416400"/>
          </a:xfrm>
        </p:grpSpPr>
        <p:sp>
          <p:nvSpPr>
            <p:cNvPr id="95" name="Google Shape;95;p18"/>
            <p:cNvSpPr txBox="1"/>
            <p:nvPr/>
          </p:nvSpPr>
          <p:spPr>
            <a:xfrm>
              <a:off x="431925"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latin typeface="Perpetua" panose="02020502060401020303" pitchFamily="18" charset="0"/>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7" name="Google Shape;97;p18"/>
          <p:cNvSpPr txBox="1">
            <a:spLocks noGrp="1"/>
          </p:cNvSpPr>
          <p:nvPr>
            <p:ph type="body" idx="4294967295"/>
          </p:nvPr>
        </p:nvSpPr>
        <p:spPr>
          <a:xfrm>
            <a:off x="311700" y="847561"/>
            <a:ext cx="8520600" cy="461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sz="3000" b="1" dirty="0">
                <a:solidFill>
                  <a:schemeClr val="bg1"/>
                </a:solidFill>
                <a:latin typeface="Times New Roman" panose="02020603050405020304" pitchFamily="18" charset="0"/>
                <a:cs typeface="Times New Roman" panose="02020603050405020304" pitchFamily="18" charset="0"/>
              </a:rPr>
              <a:t>Introduction</a:t>
            </a:r>
            <a:endParaRPr lang="en-IN" sz="30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12025" y="1560945"/>
            <a:ext cx="8325965" cy="3046095"/>
          </a:xfrm>
          <a:prstGeom prst="rect">
            <a:avLst/>
          </a:prstGeom>
          <a:noFill/>
        </p:spPr>
        <p:txBody>
          <a:bodyPr wrap="square">
            <a:spAutoFit/>
          </a:bodyPr>
          <a:lstStyle/>
          <a:p>
            <a:pPr algn="just" eaLnBrk="1" hangingPunct="1">
              <a:lnSpc>
                <a:spcPct val="150000"/>
              </a:lnSpc>
              <a:buFont typeface="Arial" panose="020B0604020202020204" pitchFamily="34" charset="0"/>
              <a:buNone/>
            </a:pPr>
            <a:r>
              <a:rPr lang="zh-CN" altLang="en-US" sz="16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In the vast ocean of cinema, finding the perfect movie to watch can feel like searching for a hidden treasure. We all have our favorite genres, directors, and actors, but sometimes we crave something new or simply can't decide. This is where movie recommendation systems come in, acting as personal guides to cinematic discovery.Machine learning has a subclass known as recommendation engines that often rankor rate people or items. A recommender system, broadly defined, is a system that</a:t>
            </a:r>
            <a:r>
              <a:rPr lang="en-IN" altLang="zh-CN" sz="16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zh-CN" altLang="en-US" sz="16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anticipates the ratings a user would give to a certain item. These predictions wil</a:t>
            </a:r>
            <a:r>
              <a:rPr lang="en-IN" altLang="zh-CN" sz="16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l </a:t>
            </a:r>
            <a:r>
              <a:rPr lang="zh-CN" altLang="en-US" sz="16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then be ranked and returned back to the user. They’re used by various large namecompanies like Google, Instagram, Spotify, Amazon, Reddit, Netflix etc. often to</a:t>
            </a:r>
            <a:r>
              <a:rPr lang="en-IN" altLang="zh-CN" sz="16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zh-CN" altLang="en-US" sz="16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increase engagement with users and the platform. </a:t>
            </a:r>
            <a:endParaRPr lang="zh-CN" altLang="en-US" sz="1600" dirty="0">
              <a:solidFill>
                <a:schemeClr val="tx1"/>
              </a:solidFill>
              <a:highlight>
                <a:srgbClr val="C0C0C0"/>
              </a:highlight>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4" name="Google Shape;94;p18"/>
          <p:cNvGrpSpPr/>
          <p:nvPr/>
        </p:nvGrpSpPr>
        <p:grpSpPr>
          <a:xfrm>
            <a:off x="208156" y="791921"/>
            <a:ext cx="8727688" cy="4215704"/>
            <a:chOff x="431925" y="1304875"/>
            <a:chExt cx="2628925" cy="3416400"/>
          </a:xfrm>
        </p:grpSpPr>
        <p:sp>
          <p:nvSpPr>
            <p:cNvPr id="95" name="Google Shape;95;p18"/>
            <p:cNvSpPr txBox="1"/>
            <p:nvPr/>
          </p:nvSpPr>
          <p:spPr>
            <a:xfrm>
              <a:off x="431925"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latin typeface="Perpetua" panose="02020502060401020303" pitchFamily="18" charset="0"/>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7" name="Google Shape;97;p18"/>
          <p:cNvSpPr txBox="1">
            <a:spLocks noGrp="1"/>
          </p:cNvSpPr>
          <p:nvPr>
            <p:ph type="body" idx="4294967295"/>
          </p:nvPr>
        </p:nvSpPr>
        <p:spPr>
          <a:xfrm>
            <a:off x="311700" y="847561"/>
            <a:ext cx="8520600" cy="461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sz="3000" dirty="0">
                <a:solidFill>
                  <a:schemeClr val="lt1"/>
                </a:solidFill>
                <a:latin typeface="Times New Roman" panose="02020603050405020304" pitchFamily="18" charset="0"/>
                <a:cs typeface="Times New Roman" panose="02020603050405020304" pitchFamily="18" charset="0"/>
              </a:rPr>
              <a:t>Objective</a:t>
            </a:r>
            <a:endParaRPr lang="en-IN" sz="3000" dirty="0">
              <a:solidFill>
                <a:schemeClr val="l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12025" y="1560945"/>
            <a:ext cx="8325965" cy="2061210"/>
          </a:xfrm>
          <a:prstGeom prst="rect">
            <a:avLst/>
          </a:prstGeom>
          <a:noFill/>
        </p:spPr>
        <p:txBody>
          <a:bodyPr wrap="square">
            <a:spAutoFit/>
          </a:bodyPr>
          <a:lstStyle/>
          <a:p>
            <a:pPr marL="285750" indent="-285750">
              <a:buFont typeface="Wingdings" panose="05000000000000000000" charset="0"/>
              <a:buChar char="Ø"/>
            </a:pPr>
            <a:r>
              <a:rPr lang="en-US" sz="1600">
                <a:solidFill>
                  <a:schemeClr val="tx1"/>
                </a:solidFill>
                <a:latin typeface="Times New Roman" panose="02020603050405020304" pitchFamily="18" charset="0"/>
                <a:cs typeface="Times New Roman" panose="02020603050405020304" pitchFamily="18" charset="0"/>
                <a:sym typeface="+mn-ea"/>
              </a:rPr>
              <a:t>Understanding user preferences: The system should learn from user interactions to generate personalized recommendations.</a:t>
            </a:r>
            <a:endParaRPr lang="en-US" sz="1600">
              <a:solidFill>
                <a:schemeClr val="tx1"/>
              </a:solidFill>
              <a:latin typeface="Times New Roman" panose="02020603050405020304" pitchFamily="18" charset="0"/>
              <a:cs typeface="Times New Roman" panose="02020603050405020304" pitchFamily="18" charset="0"/>
            </a:endParaRPr>
          </a:p>
          <a:p>
            <a:pPr marL="285750" indent="-285750" defTabSz="914400">
              <a:buFont typeface="Wingdings" panose="05000000000000000000" charset="0"/>
              <a:buChar char="Ø"/>
              <a:tabLst>
                <a:tab pos="3850005" algn="l"/>
              </a:tabLst>
            </a:pPr>
            <a:r>
              <a:rPr lang="en-US" sz="1600">
                <a:solidFill>
                  <a:schemeClr val="tx1"/>
                </a:solidFill>
                <a:latin typeface="Times New Roman" panose="02020603050405020304" pitchFamily="18" charset="0"/>
                <a:cs typeface="Times New Roman" panose="02020603050405020304" pitchFamily="18" charset="0"/>
                <a:sym typeface="+mn-ea"/>
              </a:rPr>
              <a:t>Providing relevant suggestions: The recommended movies should align with the user's taste in genres, directors, actors, and other movie attributes.</a:t>
            </a:r>
            <a:endParaRPr lang="en-US" sz="160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1600">
                <a:solidFill>
                  <a:schemeClr val="tx1"/>
                </a:solidFill>
                <a:latin typeface="Times New Roman" panose="02020603050405020304" pitchFamily="18" charset="0"/>
                <a:cs typeface="Times New Roman" panose="02020603050405020304" pitchFamily="18" charset="0"/>
                <a:sym typeface="+mn-ea"/>
              </a:rPr>
              <a:t>Enhancing user experience: The system should make it easier for users to discover new movies they'll enjoy, ultimately increasing satisfaction with the platform.</a:t>
            </a:r>
            <a:endParaRPr lang="en-US" sz="160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1600">
                <a:solidFill>
                  <a:schemeClr val="tx1"/>
                </a:solidFill>
                <a:latin typeface="Times New Roman" panose="02020603050405020304" pitchFamily="18" charset="0"/>
                <a:cs typeface="Times New Roman" panose="02020603050405020304" pitchFamily="18" charset="0"/>
                <a:sym typeface="+mn-ea"/>
              </a:rPr>
              <a:t>The primary objective of this project is to develop a robust movie recommendation system that personalizes movie suggestions for each user. </a:t>
            </a:r>
            <a:endParaRPr lang="en-US" altLang="en-US" sz="1600" dirty="0">
              <a:solidFill>
                <a:schemeClr val="tx1"/>
              </a:solidFill>
              <a:highlight>
                <a:srgbClr val="C0C0C0"/>
              </a:highlight>
              <a:latin typeface="Times New Roman" panose="02020603050405020304" pitchFamily="18" charset="0"/>
              <a:ea typeface="Arial" panose="020B0604020202020204" pitchFamily="34" charset="0"/>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46805" y="817245"/>
            <a:ext cx="5372735" cy="2306955"/>
          </a:xfrm>
          <a:prstGeom prst="rect">
            <a:avLst/>
          </a:prstGeom>
          <a:noFill/>
        </p:spPr>
        <p:txBody>
          <a:bodyPr wrap="square" rtlCol="0" anchor="t" anchorCtr="0">
            <a:spAutoFit/>
          </a:bodyPr>
          <a:lstStyle/>
          <a:p>
            <a:pPr algn="l"/>
            <a:r>
              <a:rPr lang="zh-CN" altLang="en-US" sz="1800" b="1" dirty="0">
                <a:latin typeface="Times New Roman" panose="02020603050405020304" pitchFamily="18" charset="0"/>
                <a:ea typeface="Arial" panose="020B0604020202020204" pitchFamily="34" charset="0"/>
                <a:cs typeface="Times New Roman" panose="02020603050405020304" pitchFamily="18" charset="0"/>
                <a:sym typeface="+mn-ea"/>
              </a:rPr>
              <a:t>Collaborative </a:t>
            </a:r>
            <a:br>
              <a:rPr lang="zh-CN" altLang="en-US" sz="1800" b="1" dirty="0">
                <a:latin typeface="Times New Roman" panose="02020603050405020304" pitchFamily="18" charset="0"/>
                <a:ea typeface="Arial" panose="020B0604020202020204" pitchFamily="34" charset="0"/>
                <a:cs typeface="Times New Roman" panose="02020603050405020304" pitchFamily="18" charset="0"/>
                <a:sym typeface="+mn-ea"/>
              </a:rPr>
            </a:br>
            <a:r>
              <a:rPr lang="zh-CN" altLang="en-US" sz="1800" b="1" dirty="0">
                <a:latin typeface="Times New Roman" panose="02020603050405020304" pitchFamily="18" charset="0"/>
                <a:ea typeface="Arial" panose="020B0604020202020204" pitchFamily="34" charset="0"/>
                <a:cs typeface="Times New Roman" panose="02020603050405020304" pitchFamily="18" charset="0"/>
                <a:sym typeface="+mn-ea"/>
              </a:rPr>
              <a:t>Filtering</a:t>
            </a:r>
            <a:endParaRPr lang="en-IN" sz="1800" b="1" dirty="0">
              <a:latin typeface="Times New Roman" panose="02020603050405020304" pitchFamily="18" charset="0"/>
              <a:cs typeface="Times New Roman" panose="02020603050405020304" pitchFamily="18" charset="0"/>
            </a:endParaRPr>
          </a:p>
          <a:p>
            <a:pPr algn="just"/>
            <a:endPar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algn="just"/>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The collaborative filtering method is based on gathering and</a:t>
            </a:r>
            <a:r>
              <a:rPr lang="en-IN" altLang="en-US"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analyzing data on</a:t>
            </a:r>
            <a:r>
              <a:rPr lang="en-IN" altLang="en-US"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user’s behavior. This includes the user’s online activities and predicting what theywill like based on the similarity with other users</a:t>
            </a:r>
            <a:endParaRPr lang="en-US" altLang="zh-CN" sz="18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algn="just"/>
            <a:endParaRPr lang="en-US" sz="1800" dirty="0">
              <a:solidFill>
                <a:srgbClr val="FF0000"/>
              </a:solidFill>
              <a:latin typeface="Times New Roman" panose="02020603050405020304" pitchFamily="18" charset="0"/>
              <a:cs typeface="Times New Roman" panose="02020603050405020304" pitchFamily="18" charset="0"/>
            </a:endParaRPr>
          </a:p>
        </p:txBody>
      </p:sp>
      <p:pic>
        <p:nvPicPr>
          <p:cNvPr id="100" name="Picture 99"/>
          <p:cNvPicPr/>
          <p:nvPr/>
        </p:nvPicPr>
        <p:blipFill>
          <a:blip r:embed="rId1"/>
          <a:srcRect r="50262"/>
          <a:stretch>
            <a:fillRect/>
          </a:stretch>
        </p:blipFill>
        <p:spPr>
          <a:xfrm>
            <a:off x="137160" y="178435"/>
            <a:ext cx="3331210" cy="4732655"/>
          </a:xfrm>
          <a:prstGeom prst="rect">
            <a:avLst/>
          </a:prstGeom>
          <a:noFill/>
          <a:ln w="9525">
            <a:noFill/>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46805" y="817245"/>
            <a:ext cx="5372735" cy="2030095"/>
          </a:xfrm>
          <a:prstGeom prst="rect">
            <a:avLst/>
          </a:prstGeom>
          <a:noFill/>
        </p:spPr>
        <p:txBody>
          <a:bodyPr wrap="square" rtlCol="0" anchor="t" anchorCtr="0">
            <a:spAutoFit/>
          </a:bodyPr>
          <a:lstStyle/>
          <a:p>
            <a:pPr algn="l" eaLnBrk="1" hangingPunct="1">
              <a:buFont typeface="Arial" panose="020B0604020202020204" pitchFamily="34" charset="0"/>
              <a:buNone/>
              <a:defRPr/>
            </a:pPr>
            <a:r>
              <a:rPr lang="zh-CN" altLang="en-US" sz="1800" b="1" dirty="0">
                <a:latin typeface="Times New Roman" panose="02020603050405020304" pitchFamily="18" charset="0"/>
                <a:ea typeface="Arial" panose="020B0604020202020204" pitchFamily="34" charset="0"/>
                <a:cs typeface="Times New Roman" panose="02020603050405020304" pitchFamily="18" charset="0"/>
                <a:sym typeface="+mn-ea"/>
              </a:rPr>
              <a:t>Content-Based</a:t>
            </a:r>
            <a:r>
              <a:rPr lang="en-US" altLang="zh-CN" sz="1800" b="1" dirty="0">
                <a:latin typeface="Times New Roman" panose="02020603050405020304" pitchFamily="18" charset="0"/>
                <a:ea typeface="Arial" panose="020B0604020202020204" pitchFamily="34" charset="0"/>
                <a:cs typeface="Times New Roman" panose="02020603050405020304" pitchFamily="18" charset="0"/>
                <a:sym typeface="+mn-ea"/>
              </a:rPr>
              <a:t> </a:t>
            </a:r>
            <a:r>
              <a:rPr lang="zh-CN" altLang="en-US" sz="1800" b="1" dirty="0">
                <a:latin typeface="Times New Roman" panose="02020603050405020304" pitchFamily="18" charset="0"/>
                <a:ea typeface="Arial" panose="020B0604020202020204" pitchFamily="34" charset="0"/>
                <a:cs typeface="Times New Roman" panose="02020603050405020304" pitchFamily="18" charset="0"/>
                <a:sym typeface="+mn-ea"/>
              </a:rPr>
              <a:t>Filtering</a:t>
            </a:r>
            <a:endParaRPr lang="zh-CN" altLang="en-US" sz="1800" b="1" dirty="0">
              <a:latin typeface="Times New Roman" panose="02020603050405020304" pitchFamily="18" charset="0"/>
              <a:ea typeface="Arial" panose="020B0604020202020204" pitchFamily="34" charset="0"/>
              <a:cs typeface="Times New Roman" panose="02020603050405020304" pitchFamily="18" charset="0"/>
              <a:sym typeface="+mn-ea"/>
            </a:endParaRPr>
          </a:p>
          <a:p>
            <a:pPr algn="l" eaLnBrk="1" hangingPunct="1">
              <a:buFont typeface="Arial" panose="020B0604020202020204" pitchFamily="34" charset="0"/>
              <a:buNone/>
              <a:defRPr/>
            </a:pPr>
            <a:endParaRPr lang="zh-CN" altLang="en-US" sz="1800" b="1" dirty="0">
              <a:latin typeface="Times New Roman" panose="02020603050405020304" pitchFamily="18" charset="0"/>
              <a:ea typeface="Arial" panose="020B0604020202020204" pitchFamily="34" charset="0"/>
              <a:cs typeface="Times New Roman" panose="02020603050405020304" pitchFamily="18" charset="0"/>
              <a:sym typeface="+mn-ea"/>
            </a:endParaRPr>
          </a:p>
          <a:p>
            <a:pPr algn="l" eaLnBrk="1" hangingPunct="1">
              <a:buFont typeface="Arial" panose="020B0604020202020204" pitchFamily="34" charset="0"/>
              <a:buNone/>
              <a:defRPr/>
            </a:pP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C</a:t>
            </a:r>
            <a:r>
              <a:rPr lang="en-IN" altLang="en-US"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ontent based</a:t>
            </a: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filtering is based on collecting and examining user behaviour data.This includes anticipating what the user will like based on similarities to other users</a:t>
            </a:r>
            <a:r>
              <a:rPr lang="en-IN" altLang="en-US"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and the user's online activities.</a:t>
            </a:r>
            <a:endParaRPr lang="en-US" altLang="zh-CN" sz="18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algn="l" eaLnBrk="1" hangingPunct="1">
              <a:buFont typeface="Arial" panose="020B0604020202020204" pitchFamily="34" charset="0"/>
              <a:buNone/>
              <a:defRPr/>
            </a:pPr>
            <a:endParaRPr lang="en-US" sz="1800"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1"/>
          <a:srcRect l="50910"/>
          <a:stretch>
            <a:fillRect/>
          </a:stretch>
        </p:blipFill>
        <p:spPr>
          <a:xfrm>
            <a:off x="205105" y="178435"/>
            <a:ext cx="3197225" cy="4816475"/>
          </a:xfrm>
          <a:prstGeom prst="rect">
            <a:avLst/>
          </a:prstGeom>
          <a:noFill/>
          <a:ln w="9525">
            <a:noFill/>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46805" y="817245"/>
            <a:ext cx="5372735" cy="2584450"/>
          </a:xfrm>
          <a:prstGeom prst="rect">
            <a:avLst/>
          </a:prstGeom>
          <a:noFill/>
        </p:spPr>
        <p:txBody>
          <a:bodyPr wrap="square" rtlCol="0" anchor="t" anchorCtr="0">
            <a:spAutoFit/>
          </a:bodyPr>
          <a:lstStyle/>
          <a:p>
            <a:pPr algn="l" eaLnBrk="1" hangingPunct="1">
              <a:buFont typeface="Arial" panose="020B0604020202020204" pitchFamily="34" charset="0"/>
              <a:buNone/>
              <a:defRPr/>
            </a:pPr>
            <a:r>
              <a:rPr lang="en-US" altLang="zh-CN" sz="1800" b="1" dirty="0">
                <a:latin typeface="Times New Roman" panose="02020603050405020304" pitchFamily="18" charset="0"/>
                <a:ea typeface="Arial" panose="020B0604020202020204" pitchFamily="34" charset="0"/>
                <a:cs typeface="Times New Roman" panose="02020603050405020304" pitchFamily="18" charset="0"/>
                <a:sym typeface="+mn-ea"/>
              </a:rPr>
              <a:t>Hybrid Recommendation Systems</a:t>
            </a:r>
            <a:endParaRPr lang="en-US" altLang="zh-CN" sz="1800" b="1" dirty="0">
              <a:latin typeface="Times New Roman" panose="02020603050405020304" pitchFamily="18" charset="0"/>
              <a:ea typeface="Arial" panose="020B0604020202020204" pitchFamily="34" charset="0"/>
              <a:cs typeface="Times New Roman" panose="02020603050405020304" pitchFamily="18" charset="0"/>
              <a:sym typeface="+mn-ea"/>
            </a:endParaRPr>
          </a:p>
          <a:p>
            <a:pPr algn="l" eaLnBrk="1" hangingPunct="1">
              <a:buFont typeface="Arial" panose="020B0604020202020204" pitchFamily="34" charset="0"/>
              <a:buNone/>
              <a:defRPr/>
            </a:pPr>
            <a:endPar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algn="l" eaLnBrk="1" hangingPunct="1">
              <a:buFont typeface="Arial" panose="020B0604020202020204" pitchFamily="34" charset="0"/>
              <a:buNone/>
              <a:defRPr/>
            </a:pP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To provide clients a wider selection of items, hybrid recommendation</a:t>
            </a:r>
            <a:r>
              <a:rPr lang="en-IN" altLang="en-US"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systems</a:t>
            </a:r>
            <a:r>
              <a:rPr lang="en-IN" altLang="en-US"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promote products using both content-based and</a:t>
            </a:r>
            <a:r>
              <a:rPr lang="en-IN" altLang="en-US"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collaborative filtering concurrently.</a:t>
            </a:r>
            <a:r>
              <a:rPr lang="en-IN" altLang="en-US"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It is claimed that this emerging</a:t>
            </a:r>
            <a:r>
              <a:rPr lang="en-IN" altLang="en-US"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recommendation system makes recommendationsthat are more accurate than those made by other recommender systems.</a:t>
            </a:r>
            <a:endParaRPr lang="en-US" altLang="zh-CN" sz="1800" dirty="0">
              <a:solidFill>
                <a:schemeClr val="tx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a:p>
            <a:pPr algn="l" eaLnBrk="1" hangingPunct="1">
              <a:buFont typeface="Arial" panose="020B0604020202020204" pitchFamily="34" charset="0"/>
              <a:buNone/>
              <a:defRPr/>
            </a:pPr>
            <a:endParaRPr lang="en-US" sz="1800" dirty="0">
              <a:solidFill>
                <a:srgbClr val="FF0000"/>
              </a:solidFill>
              <a:latin typeface="Times New Roman" panose="02020603050405020304" pitchFamily="18" charset="0"/>
              <a:cs typeface="Times New Roman" panose="02020603050405020304" pitchFamily="18" charset="0"/>
            </a:endParaRPr>
          </a:p>
        </p:txBody>
      </p:sp>
      <p:pic>
        <p:nvPicPr>
          <p:cNvPr id="101" name="Picture 100"/>
          <p:cNvPicPr/>
          <p:nvPr/>
        </p:nvPicPr>
        <p:blipFill>
          <a:blip r:embed="rId1"/>
          <a:stretch>
            <a:fillRect/>
          </a:stretch>
        </p:blipFill>
        <p:spPr>
          <a:xfrm>
            <a:off x="259080" y="178435"/>
            <a:ext cx="3148330" cy="4808855"/>
          </a:xfrm>
          <a:prstGeom prst="rect">
            <a:avLst/>
          </a:prstGeom>
          <a:noFill/>
          <a:ln w="9525">
            <a:noFill/>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rgbClr val="FFFF00"/>
                </a:solidFill>
                <a:latin typeface="Times New Roman" panose="02020603050405020304" pitchFamily="18" charset="0"/>
                <a:cs typeface="Times New Roman" panose="02020603050405020304" pitchFamily="18" charset="0"/>
              </a:rPr>
              <a:t>Literature Review</a:t>
            </a:r>
            <a:endParaRPr dirty="0">
              <a:solidFill>
                <a:srgbClr val="FFFF00"/>
              </a:solidFill>
              <a:latin typeface="Times New Roman" panose="02020603050405020304" pitchFamily="18" charset="0"/>
              <a:cs typeface="Times New Roman" panose="02020603050405020304" pitchFamily="18" charset="0"/>
            </a:endParaRPr>
          </a:p>
        </p:txBody>
      </p:sp>
      <p:grpSp>
        <p:nvGrpSpPr>
          <p:cNvPr id="94"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 name="Text Box 8"/>
          <p:cNvSpPr txBox="1"/>
          <p:nvPr/>
        </p:nvSpPr>
        <p:spPr>
          <a:xfrm>
            <a:off x="635" y="799465"/>
            <a:ext cx="9144000" cy="4351655"/>
          </a:xfrm>
          <a:prstGeom prst="rect">
            <a:avLst/>
          </a:prstGeom>
          <a:solidFill>
            <a:schemeClr val="tx1"/>
          </a:solidFill>
        </p:spPr>
        <p:txBody>
          <a:bodyPr wrap="square" rtlCol="0" anchor="t" anchorCtr="0">
            <a:noAutofit/>
          </a:bodyPr>
          <a:lstStyle/>
          <a:p>
            <a:pPr algn="just" eaLnBrk="1" hangingPunct="1">
              <a:lnSpc>
                <a:spcPct val="150000"/>
              </a:lnSpc>
              <a:buFont typeface="Arial" panose="020B0604020202020204" pitchFamily="34" charset="0"/>
              <a:buNone/>
            </a:pPr>
            <a:endParaRPr lang="en-IN" altLang="en-US">
              <a:ln>
                <a:solidFill>
                  <a:schemeClr val="bg2">
                    <a:lumMod val="75000"/>
                  </a:schemeClr>
                </a:solidFill>
              </a:ln>
              <a:solidFill>
                <a:srgbClr val="FFFF00"/>
              </a:solidFill>
            </a:endParaRPr>
          </a:p>
        </p:txBody>
      </p:sp>
      <p:graphicFrame>
        <p:nvGraphicFramePr>
          <p:cNvPr id="3" name="Table 2"/>
          <p:cNvGraphicFramePr/>
          <p:nvPr/>
        </p:nvGraphicFramePr>
        <p:xfrm>
          <a:off x="1333500" y="842010"/>
          <a:ext cx="6291580" cy="4165600"/>
        </p:xfrm>
        <a:graphic>
          <a:graphicData uri="http://schemas.openxmlformats.org/drawingml/2006/table">
            <a:tbl>
              <a:tblPr/>
              <a:tblGrid>
                <a:gridCol w="1079500"/>
                <a:gridCol w="1017905"/>
                <a:gridCol w="1219200"/>
                <a:gridCol w="1090295"/>
                <a:gridCol w="1092200"/>
                <a:gridCol w="792480"/>
              </a:tblGrid>
              <a:tr h="520700">
                <a:tc>
                  <a:txBody>
                    <a:bodyPr/>
                    <a:p>
                      <a:pPr indent="0">
                        <a:buNone/>
                      </a:pPr>
                      <a:r>
                        <a:rPr lang="en-US" sz="1100" b="1">
                          <a:solidFill>
                            <a:schemeClr val="bg1"/>
                          </a:solidFill>
                          <a:latin typeface="Times New Roman" panose="02020603050405020304" pitchFamily="18" charset="0"/>
                          <a:cs typeface="Times New Roman" panose="02020603050405020304" pitchFamily="18" charset="0"/>
                        </a:rPr>
                        <a:t>Author&amp; Year</a:t>
                      </a:r>
                      <a:endParaRPr lang="en-US" sz="11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1">
                          <a:solidFill>
                            <a:schemeClr val="bg1"/>
                          </a:solidFill>
                          <a:latin typeface="Times New Roman" panose="02020603050405020304" pitchFamily="18" charset="0"/>
                          <a:cs typeface="Times New Roman" panose="02020603050405020304" pitchFamily="18" charset="0"/>
                        </a:rPr>
                        <a:t>Model Used</a:t>
                      </a:r>
                      <a:endParaRPr lang="en-US" sz="11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1">
                          <a:solidFill>
                            <a:schemeClr val="bg1"/>
                          </a:solidFill>
                          <a:latin typeface="Times New Roman" panose="02020603050405020304" pitchFamily="18" charset="0"/>
                          <a:cs typeface="Times New Roman" panose="02020603050405020304" pitchFamily="18" charset="0"/>
                        </a:rPr>
                        <a:t>Merits</a:t>
                      </a:r>
                      <a:endParaRPr lang="en-US" sz="11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1">
                          <a:solidFill>
                            <a:schemeClr val="bg1"/>
                          </a:solidFill>
                          <a:latin typeface="Times New Roman" panose="02020603050405020304" pitchFamily="18" charset="0"/>
                          <a:cs typeface="Times New Roman" panose="02020603050405020304" pitchFamily="18" charset="0"/>
                        </a:rPr>
                        <a:t>Limitations</a:t>
                      </a:r>
                      <a:endParaRPr lang="en-US" sz="11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1">
                          <a:solidFill>
                            <a:schemeClr val="bg1"/>
                          </a:solidFill>
                          <a:latin typeface="Times New Roman" panose="02020603050405020304" pitchFamily="18" charset="0"/>
                          <a:cs typeface="Times New Roman" panose="02020603050405020304" pitchFamily="18" charset="0"/>
                        </a:rPr>
                        <a:t>Drawbacks</a:t>
                      </a:r>
                      <a:endParaRPr lang="en-US" sz="11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1">
                          <a:solidFill>
                            <a:schemeClr val="bg1"/>
                          </a:solidFill>
                          <a:latin typeface="Times New Roman" panose="02020603050405020304" pitchFamily="18" charset="0"/>
                          <a:cs typeface="Times New Roman" panose="02020603050405020304" pitchFamily="18" charset="0"/>
                        </a:rPr>
                        <a:t>Dataset Used</a:t>
                      </a:r>
                      <a:endParaRPr lang="en-US" sz="11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0700">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Caesar Jude (2019)</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Matrix Factorization</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Enhanced user experience</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Sparsity issue</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Limited scalability</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MovieLens dataset</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1050">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Nguyen et al. (2020)</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Reinforcement Learning</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Adaptive to user preferences</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Exploration-exploitation trade-off</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Instability during training</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Ta-Feng dataset</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0700">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Kim et al. (2021)</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Attention Mechanism</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Captures user attention patterns</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Computational overhead</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Interpretability challenges</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Criteo dataset</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1050">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Laxmi Shanker maurya (2021)</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Context-Aware Recommender Systems </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Considers contextual information</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Data sparsity in context</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Complexity in context modeling</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Last.fm dataset</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41400">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Krishnanshu Agarwal (2021)</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Ensemble Methods</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Aggregates multiple recommendation algorithms</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Increased computational complexity</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Difficulty in model interpretation</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solidFill>
                            <a:schemeClr val="bg1"/>
                          </a:solidFill>
                          <a:latin typeface="Times New Roman" panose="02020603050405020304" pitchFamily="18" charset="0"/>
                          <a:cs typeface="Times New Roman" panose="02020603050405020304" pitchFamily="18" charset="0"/>
                        </a:rPr>
                        <a:t>MovieLens dataset</a:t>
                      </a:r>
                      <a:endParaRPr lang="en-US" sz="11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TABLE_ENDDRAG_ORIGIN_RECT" val="404*339"/>
  <p:tag name="TABLE_ENDDRAG_RECT" val="12*53*404*339"/>
</p:tagLst>
</file>

<file path=ppt/tags/tag2.xml><?xml version="1.0" encoding="utf-8"?>
<p:tagLst xmlns:p="http://schemas.openxmlformats.org/presentationml/2006/main">
  <p:tag name="TABLE_ENDDRAG_ORIGIN_RECT" val="403*173"/>
  <p:tag name="TABLE_ENDDRAG_RECT" val="12*130*404*173"/>
</p:tagLst>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9907</Words>
  <Application>WPS Presentation</Application>
  <PresentationFormat>On-screen Show (16:9)</PresentationFormat>
  <Paragraphs>258</Paragraphs>
  <Slides>20</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SimSun</vt:lpstr>
      <vt:lpstr>Wingdings</vt:lpstr>
      <vt:lpstr>Arial</vt:lpstr>
      <vt:lpstr>Oswald</vt:lpstr>
      <vt:lpstr>Average</vt:lpstr>
      <vt:lpstr>Calibri</vt:lpstr>
      <vt:lpstr>Times New Roman</vt:lpstr>
      <vt:lpstr>Perpetua</vt:lpstr>
      <vt:lpstr>Wingdings</vt:lpstr>
      <vt:lpstr>Microsoft YaHei</vt:lpstr>
      <vt:lpstr>Arial Unicode MS</vt:lpstr>
      <vt:lpstr>Slate</vt:lpstr>
      <vt:lpstr>PowerPoint 演示文稿</vt:lpstr>
      <vt:lpstr>Abstract</vt:lpstr>
      <vt:lpstr>Motivation and Background</vt:lpstr>
      <vt:lpstr>PowerPoint 演示文稿</vt:lpstr>
      <vt:lpstr>PowerPoint 演示文稿</vt:lpstr>
      <vt:lpstr>Collaborative  Filtering</vt:lpstr>
      <vt:lpstr>PowerPoint 演示文稿</vt:lpstr>
      <vt:lpstr>PowerPoint 演示文稿</vt:lpstr>
      <vt:lpstr>Literature Review</vt:lpstr>
      <vt:lpstr>Existing System</vt:lpstr>
      <vt:lpstr>Disadvantages</vt:lpstr>
      <vt:lpstr>Methodology</vt:lpstr>
      <vt:lpstr>Methodology</vt:lpstr>
      <vt:lpstr>Gap Identification</vt:lpstr>
      <vt:lpstr>Problem Identification</vt:lpstr>
      <vt:lpstr>Proposed Methodology </vt:lpstr>
      <vt:lpstr>Algorithm Explanation</vt:lpstr>
      <vt:lpstr>Result</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Sanjana Reddy</cp:lastModifiedBy>
  <cp:revision>188</cp:revision>
  <dcterms:created xsi:type="dcterms:W3CDTF">2024-04-01T09:57:00Z</dcterms:created>
  <dcterms:modified xsi:type="dcterms:W3CDTF">2024-04-25T12:48:49Z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578899CAB2DF49168035935B4D5E859C_13</vt:lpwstr>
  </property>
  <property fmtid="{D5CDD505-2E9C-101B-9397-08002B2CF9AE}" pid="3" name="KSOProductBuildVer">
    <vt:lpwstr>1033-12.2.0.13489</vt:lpwstr>
  </property>
</Properties>
</file>