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15"/>
  </p:notesMasterIdLst>
  <p:sldIdLst>
    <p:sldId id="256" r:id="rId2"/>
    <p:sldId id="257" r:id="rId3"/>
    <p:sldId id="258" r:id="rId4"/>
    <p:sldId id="259" r:id="rId5"/>
    <p:sldId id="265" r:id="rId6"/>
    <p:sldId id="260" r:id="rId7"/>
    <p:sldId id="261" r:id="rId8"/>
    <p:sldId id="267" r:id="rId9"/>
    <p:sldId id="271" r:id="rId10"/>
    <p:sldId id="264" r:id="rId11"/>
    <p:sldId id="262" r:id="rId12"/>
    <p:sldId id="270"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2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93" autoAdjust="0"/>
    <p:restoredTop sz="94660"/>
  </p:normalViewPr>
  <p:slideViewPr>
    <p:cSldViewPr snapToGrid="0">
      <p:cViewPr varScale="1">
        <p:scale>
          <a:sx n="85" d="100"/>
          <a:sy n="85" d="100"/>
        </p:scale>
        <p:origin x="46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3C699E-91EC-40FD-8E57-E247727A3E30}" type="datetimeFigureOut">
              <a:rPr lang="en-PH" smtClean="0"/>
              <a:t>21/11/2022</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F44C9-3B8B-4E9E-A223-3499D2CA873F}" type="slidenum">
              <a:rPr lang="en-PH" smtClean="0"/>
              <a:t>‹#›</a:t>
            </a:fld>
            <a:endParaRPr lang="en-PH"/>
          </a:p>
        </p:txBody>
      </p:sp>
    </p:spTree>
    <p:extLst>
      <p:ext uri="{BB962C8B-B14F-4D97-AF65-F5344CB8AC3E}">
        <p14:creationId xmlns:p14="http://schemas.microsoft.com/office/powerpoint/2010/main" val="1173828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Roles per user</a:t>
            </a:r>
          </a:p>
        </p:txBody>
      </p:sp>
      <p:sp>
        <p:nvSpPr>
          <p:cNvPr id="4" name="Slide Number Placeholder 3"/>
          <p:cNvSpPr>
            <a:spLocks noGrp="1"/>
          </p:cNvSpPr>
          <p:nvPr>
            <p:ph type="sldNum" sz="quarter" idx="5"/>
          </p:nvPr>
        </p:nvSpPr>
        <p:spPr/>
        <p:txBody>
          <a:bodyPr/>
          <a:lstStyle/>
          <a:p>
            <a:fld id="{703F44C9-3B8B-4E9E-A223-3499D2CA873F}" type="slidenum">
              <a:rPr lang="en-PH" smtClean="0"/>
              <a:t>5</a:t>
            </a:fld>
            <a:endParaRPr lang="en-PH"/>
          </a:p>
        </p:txBody>
      </p:sp>
    </p:spTree>
    <p:extLst>
      <p:ext uri="{BB962C8B-B14F-4D97-AF65-F5344CB8AC3E}">
        <p14:creationId xmlns:p14="http://schemas.microsoft.com/office/powerpoint/2010/main" val="227364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103EE1B-1EEB-4E2A-AD52-E867674104CA}" type="datetimeFigureOut">
              <a:rPr lang="en-PH" smtClean="0"/>
              <a:t>21/11/2022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276EB81D-64FA-48D5-B489-EA8CEBC355D2}" type="slidenum">
              <a:rPr lang="en-PH" smtClean="0"/>
              <a:t>‹#›</a:t>
            </a:fld>
            <a:endParaRPr lang="en-PH"/>
          </a:p>
        </p:txBody>
      </p:sp>
    </p:spTree>
    <p:extLst>
      <p:ext uri="{BB962C8B-B14F-4D97-AF65-F5344CB8AC3E}">
        <p14:creationId xmlns:p14="http://schemas.microsoft.com/office/powerpoint/2010/main" val="38335827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3EE1B-1EEB-4E2A-AD52-E867674104CA}" type="datetimeFigureOut">
              <a:rPr lang="en-PH" smtClean="0"/>
              <a:t>21/11/2022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76EB81D-64FA-48D5-B489-EA8CEBC355D2}" type="slidenum">
              <a:rPr lang="en-PH" smtClean="0"/>
              <a:t>‹#›</a:t>
            </a:fld>
            <a:endParaRPr lang="en-PH"/>
          </a:p>
        </p:txBody>
      </p:sp>
    </p:spTree>
    <p:extLst>
      <p:ext uri="{BB962C8B-B14F-4D97-AF65-F5344CB8AC3E}">
        <p14:creationId xmlns:p14="http://schemas.microsoft.com/office/powerpoint/2010/main" val="3393859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3EE1B-1EEB-4E2A-AD52-E867674104CA}" type="datetimeFigureOut">
              <a:rPr lang="en-PH" smtClean="0"/>
              <a:t>21/11/2022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76EB81D-64FA-48D5-B489-EA8CEBC355D2}" type="slidenum">
              <a:rPr lang="en-PH" smtClean="0"/>
              <a:t>‹#›</a:t>
            </a:fld>
            <a:endParaRPr lang="en-PH"/>
          </a:p>
        </p:txBody>
      </p:sp>
    </p:spTree>
    <p:extLst>
      <p:ext uri="{BB962C8B-B14F-4D97-AF65-F5344CB8AC3E}">
        <p14:creationId xmlns:p14="http://schemas.microsoft.com/office/powerpoint/2010/main" val="142331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03EE1B-1EEB-4E2A-AD52-E867674104CA}" type="datetimeFigureOut">
              <a:rPr lang="en-PH" smtClean="0"/>
              <a:t>21/11/2022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276EB81D-64FA-48D5-B489-EA8CEBC355D2}" type="slidenum">
              <a:rPr lang="en-PH" smtClean="0"/>
              <a:t>‹#›</a:t>
            </a:fld>
            <a:endParaRPr lang="en-PH"/>
          </a:p>
        </p:txBody>
      </p:sp>
    </p:spTree>
    <p:extLst>
      <p:ext uri="{BB962C8B-B14F-4D97-AF65-F5344CB8AC3E}">
        <p14:creationId xmlns:p14="http://schemas.microsoft.com/office/powerpoint/2010/main" val="2686493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103EE1B-1EEB-4E2A-AD52-E867674104CA}" type="datetimeFigureOut">
              <a:rPr lang="en-PH" smtClean="0"/>
              <a:t>21/11/2022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276EB81D-64FA-48D5-B489-EA8CEBC355D2}" type="slidenum">
              <a:rPr lang="en-PH" smtClean="0"/>
              <a:t>‹#›</a:t>
            </a:fld>
            <a:endParaRPr lang="en-PH"/>
          </a:p>
        </p:txBody>
      </p:sp>
    </p:spTree>
    <p:extLst>
      <p:ext uri="{BB962C8B-B14F-4D97-AF65-F5344CB8AC3E}">
        <p14:creationId xmlns:p14="http://schemas.microsoft.com/office/powerpoint/2010/main" val="19526442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103EE1B-1EEB-4E2A-AD52-E867674104CA}" type="datetimeFigureOut">
              <a:rPr lang="en-PH" smtClean="0"/>
              <a:t>21/11/2022</a:t>
            </a:fld>
            <a:endParaRPr lang="en-PH"/>
          </a:p>
        </p:txBody>
      </p:sp>
      <p:sp>
        <p:nvSpPr>
          <p:cNvPr id="9" name="Footer Placeholder 8"/>
          <p:cNvSpPr>
            <a:spLocks noGrp="1"/>
          </p:cNvSpPr>
          <p:nvPr>
            <p:ph type="ftr" sz="quarter" idx="11"/>
          </p:nvPr>
        </p:nvSpPr>
        <p:spPr/>
        <p:txBody>
          <a:bodyPr/>
          <a:lstStyle/>
          <a:p>
            <a:endParaRPr lang="en-PH"/>
          </a:p>
        </p:txBody>
      </p:sp>
      <p:sp>
        <p:nvSpPr>
          <p:cNvPr id="10" name="Slide Number Placeholder 9"/>
          <p:cNvSpPr>
            <a:spLocks noGrp="1"/>
          </p:cNvSpPr>
          <p:nvPr>
            <p:ph type="sldNum" sz="quarter" idx="12"/>
          </p:nvPr>
        </p:nvSpPr>
        <p:spPr/>
        <p:txBody>
          <a:bodyPr/>
          <a:lstStyle/>
          <a:p>
            <a:fld id="{276EB81D-64FA-48D5-B489-EA8CEBC355D2}" type="slidenum">
              <a:rPr lang="en-PH" smtClean="0"/>
              <a:t>‹#›</a:t>
            </a:fld>
            <a:endParaRPr lang="en-PH"/>
          </a:p>
        </p:txBody>
      </p:sp>
    </p:spTree>
    <p:extLst>
      <p:ext uri="{BB962C8B-B14F-4D97-AF65-F5344CB8AC3E}">
        <p14:creationId xmlns:p14="http://schemas.microsoft.com/office/powerpoint/2010/main" val="4189280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103EE1B-1EEB-4E2A-AD52-E867674104CA}" type="datetimeFigureOut">
              <a:rPr lang="en-PH" smtClean="0"/>
              <a:t>21/11/2022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276EB81D-64FA-48D5-B489-EA8CEBC355D2}" type="slidenum">
              <a:rPr lang="en-PH" smtClean="0"/>
              <a:t>‹#›</a:t>
            </a:fld>
            <a:endParaRPr lang="en-PH"/>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83337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EE1B-1EEB-4E2A-AD52-E867674104CA}" type="datetimeFigureOut">
              <a:rPr lang="en-PH" smtClean="0"/>
              <a:t>21/11/2022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276EB81D-64FA-48D5-B489-EA8CEBC355D2}" type="slidenum">
              <a:rPr lang="en-PH" smtClean="0"/>
              <a:t>‹#›</a:t>
            </a:fld>
            <a:endParaRPr lang="en-PH"/>
          </a:p>
        </p:txBody>
      </p:sp>
    </p:spTree>
    <p:extLst>
      <p:ext uri="{BB962C8B-B14F-4D97-AF65-F5344CB8AC3E}">
        <p14:creationId xmlns:p14="http://schemas.microsoft.com/office/powerpoint/2010/main" val="2747729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3EE1B-1EEB-4E2A-AD52-E867674104CA}" type="datetimeFigureOut">
              <a:rPr lang="en-PH" smtClean="0"/>
              <a:t>21/11/2022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276EB81D-64FA-48D5-B489-EA8CEBC355D2}" type="slidenum">
              <a:rPr lang="en-PH" smtClean="0"/>
              <a:t>‹#›</a:t>
            </a:fld>
            <a:endParaRPr lang="en-PH"/>
          </a:p>
        </p:txBody>
      </p:sp>
    </p:spTree>
    <p:extLst>
      <p:ext uri="{BB962C8B-B14F-4D97-AF65-F5344CB8AC3E}">
        <p14:creationId xmlns:p14="http://schemas.microsoft.com/office/powerpoint/2010/main" val="238920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103EE1B-1EEB-4E2A-AD52-E867674104CA}" type="datetimeFigureOut">
              <a:rPr lang="en-PH" smtClean="0"/>
              <a:t>21/11/2022</a:t>
            </a:fld>
            <a:endParaRPr lang="en-PH"/>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PH"/>
          </a:p>
        </p:txBody>
      </p:sp>
      <p:sp>
        <p:nvSpPr>
          <p:cNvPr id="11" name="Slide Number Placeholder 10"/>
          <p:cNvSpPr>
            <a:spLocks noGrp="1"/>
          </p:cNvSpPr>
          <p:nvPr>
            <p:ph type="sldNum" sz="quarter" idx="12"/>
          </p:nvPr>
        </p:nvSpPr>
        <p:spPr/>
        <p:txBody>
          <a:bodyPr/>
          <a:lstStyle/>
          <a:p>
            <a:fld id="{276EB81D-64FA-48D5-B489-EA8CEBC355D2}" type="slidenum">
              <a:rPr lang="en-PH" smtClean="0"/>
              <a:t>‹#›</a:t>
            </a:fld>
            <a:endParaRPr lang="en-PH"/>
          </a:p>
        </p:txBody>
      </p:sp>
    </p:spTree>
    <p:extLst>
      <p:ext uri="{BB962C8B-B14F-4D97-AF65-F5344CB8AC3E}">
        <p14:creationId xmlns:p14="http://schemas.microsoft.com/office/powerpoint/2010/main" val="1521304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103EE1B-1EEB-4E2A-AD52-E867674104CA}" type="datetimeFigureOut">
              <a:rPr lang="en-PH" smtClean="0"/>
              <a:t>21/11/2022</a:t>
            </a:fld>
            <a:endParaRPr lang="en-PH"/>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PH"/>
          </a:p>
        </p:txBody>
      </p:sp>
      <p:sp>
        <p:nvSpPr>
          <p:cNvPr id="10" name="Slide Number Placeholder 9"/>
          <p:cNvSpPr>
            <a:spLocks noGrp="1"/>
          </p:cNvSpPr>
          <p:nvPr>
            <p:ph type="sldNum" sz="quarter" idx="12"/>
          </p:nvPr>
        </p:nvSpPr>
        <p:spPr/>
        <p:txBody>
          <a:bodyPr/>
          <a:lstStyle/>
          <a:p>
            <a:fld id="{276EB81D-64FA-48D5-B489-EA8CEBC355D2}" type="slidenum">
              <a:rPr lang="en-PH" smtClean="0"/>
              <a:t>‹#›</a:t>
            </a:fld>
            <a:endParaRPr lang="en-PH"/>
          </a:p>
        </p:txBody>
      </p:sp>
    </p:spTree>
    <p:extLst>
      <p:ext uri="{BB962C8B-B14F-4D97-AF65-F5344CB8AC3E}">
        <p14:creationId xmlns:p14="http://schemas.microsoft.com/office/powerpoint/2010/main" val="138461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103EE1B-1EEB-4E2A-AD52-E867674104CA}" type="datetimeFigureOut">
              <a:rPr lang="en-PH" smtClean="0"/>
              <a:t>21/11/2022</a:t>
            </a:fld>
            <a:endParaRPr lang="en-PH"/>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PH"/>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76EB81D-64FA-48D5-B489-EA8CEBC355D2}" type="slidenum">
              <a:rPr lang="en-PH" smtClean="0"/>
              <a:t>‹#›</a:t>
            </a:fld>
            <a:endParaRPr lang="en-PH"/>
          </a:p>
        </p:txBody>
      </p:sp>
    </p:spTree>
    <p:extLst>
      <p:ext uri="{BB962C8B-B14F-4D97-AF65-F5344CB8AC3E}">
        <p14:creationId xmlns:p14="http://schemas.microsoft.com/office/powerpoint/2010/main" val="4237890796"/>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1D95-CD19-668D-EABC-3A21990612DF}"/>
              </a:ext>
            </a:extLst>
          </p:cNvPr>
          <p:cNvSpPr>
            <a:spLocks noGrp="1"/>
          </p:cNvSpPr>
          <p:nvPr>
            <p:ph type="ctrTitle"/>
          </p:nvPr>
        </p:nvSpPr>
        <p:spPr>
          <a:xfrm>
            <a:off x="1051427" y="910104"/>
            <a:ext cx="10089143" cy="2387600"/>
          </a:xfrm>
        </p:spPr>
        <p:txBody>
          <a:bodyPr>
            <a:normAutofit fontScale="90000"/>
          </a:bodyPr>
          <a:lstStyle/>
          <a:p>
            <a:pPr>
              <a:lnSpc>
                <a:spcPct val="100000"/>
              </a:lnSpc>
            </a:pPr>
            <a:r>
              <a:rPr lang="en-US" sz="4000" dirty="0"/>
              <a:t>Real-time Web-based Clearance System with Violation Management using QR Code in CHCCI for BSCS4A</a:t>
            </a:r>
            <a:endParaRPr lang="en-PH" dirty="0"/>
          </a:p>
        </p:txBody>
      </p:sp>
      <p:sp>
        <p:nvSpPr>
          <p:cNvPr id="5" name="TextBox 4">
            <a:extLst>
              <a:ext uri="{FF2B5EF4-FFF2-40B4-BE49-F238E27FC236}">
                <a16:creationId xmlns:a16="http://schemas.microsoft.com/office/drawing/2014/main" id="{202ECBFE-D5B3-C2D9-B25E-6AD7D8FA1062}"/>
              </a:ext>
            </a:extLst>
          </p:cNvPr>
          <p:cNvSpPr txBox="1"/>
          <p:nvPr/>
        </p:nvSpPr>
        <p:spPr>
          <a:xfrm>
            <a:off x="3047999" y="4378236"/>
            <a:ext cx="6096000" cy="1569660"/>
          </a:xfrm>
          <a:prstGeom prst="rect">
            <a:avLst/>
          </a:prstGeom>
          <a:noFill/>
        </p:spPr>
        <p:txBody>
          <a:bodyPr wrap="square">
            <a:spAutoFit/>
          </a:bodyPr>
          <a:lstStyle/>
          <a:p>
            <a:pPr algn="ctr"/>
            <a:r>
              <a:rPr lang="en-US" sz="2400" dirty="0">
                <a:solidFill>
                  <a:schemeClr val="bg1"/>
                </a:solidFill>
              </a:rPr>
              <a:t>By:</a:t>
            </a:r>
          </a:p>
          <a:p>
            <a:pPr algn="ctr"/>
            <a:r>
              <a:rPr lang="en-US" sz="2400" dirty="0">
                <a:solidFill>
                  <a:schemeClr val="bg1"/>
                </a:solidFill>
              </a:rPr>
              <a:t>Arvin Gomez</a:t>
            </a:r>
          </a:p>
          <a:p>
            <a:pPr algn="ctr"/>
            <a:r>
              <a:rPr lang="en-US" sz="2400" dirty="0">
                <a:solidFill>
                  <a:schemeClr val="bg1"/>
                </a:solidFill>
              </a:rPr>
              <a:t>Jerald </a:t>
            </a:r>
            <a:r>
              <a:rPr lang="en-US" sz="2400" dirty="0" err="1">
                <a:solidFill>
                  <a:schemeClr val="bg1"/>
                </a:solidFill>
              </a:rPr>
              <a:t>Cutchon</a:t>
            </a:r>
            <a:endParaRPr lang="en-US" sz="2400" dirty="0">
              <a:solidFill>
                <a:schemeClr val="bg1"/>
              </a:solidFill>
            </a:endParaRPr>
          </a:p>
          <a:p>
            <a:pPr algn="ctr"/>
            <a:r>
              <a:rPr lang="en-US" sz="2400" dirty="0">
                <a:solidFill>
                  <a:schemeClr val="bg1"/>
                </a:solidFill>
              </a:rPr>
              <a:t>Nicole Ballesteros</a:t>
            </a:r>
            <a:endParaRPr lang="en-PH" sz="2400" dirty="0">
              <a:solidFill>
                <a:schemeClr val="bg1"/>
              </a:solidFill>
            </a:endParaRPr>
          </a:p>
        </p:txBody>
      </p:sp>
    </p:spTree>
    <p:extLst>
      <p:ext uri="{BB962C8B-B14F-4D97-AF65-F5344CB8AC3E}">
        <p14:creationId xmlns:p14="http://schemas.microsoft.com/office/powerpoint/2010/main" val="225386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B8F1-0D2D-9AB4-0B4A-5D6D0D78D261}"/>
              </a:ext>
            </a:extLst>
          </p:cNvPr>
          <p:cNvSpPr>
            <a:spLocks noGrp="1"/>
          </p:cNvSpPr>
          <p:nvPr>
            <p:ph type="title"/>
          </p:nvPr>
        </p:nvSpPr>
        <p:spPr>
          <a:xfrm>
            <a:off x="2231136" y="161714"/>
            <a:ext cx="7729728" cy="757230"/>
          </a:xfrm>
        </p:spPr>
        <p:txBody>
          <a:bodyPr/>
          <a:lstStyle/>
          <a:p>
            <a:r>
              <a:rPr lang="en-US" dirty="0"/>
              <a:t>Conceptual Framework</a:t>
            </a:r>
            <a:endParaRPr lang="en-PH" dirty="0"/>
          </a:p>
        </p:txBody>
      </p:sp>
      <p:pic>
        <p:nvPicPr>
          <p:cNvPr id="7" name="Picture 6">
            <a:extLst>
              <a:ext uri="{FF2B5EF4-FFF2-40B4-BE49-F238E27FC236}">
                <a16:creationId xmlns:a16="http://schemas.microsoft.com/office/drawing/2014/main" id="{58323525-B4C4-BB07-52B4-3F2061B3D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482" y="1117460"/>
            <a:ext cx="8079035" cy="5578826"/>
          </a:xfrm>
          <a:prstGeom prst="rect">
            <a:avLst/>
          </a:prstGeom>
        </p:spPr>
      </p:pic>
    </p:spTree>
    <p:extLst>
      <p:ext uri="{BB962C8B-B14F-4D97-AF65-F5344CB8AC3E}">
        <p14:creationId xmlns:p14="http://schemas.microsoft.com/office/powerpoint/2010/main" val="310284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C3062A-49E6-C3F5-BD43-DCB77B798B5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98012" y="5192485"/>
            <a:ext cx="820057" cy="820057"/>
          </a:xfrm>
        </p:spPr>
      </p:pic>
      <p:sp>
        <p:nvSpPr>
          <p:cNvPr id="6" name="TextBox 5">
            <a:extLst>
              <a:ext uri="{FF2B5EF4-FFF2-40B4-BE49-F238E27FC236}">
                <a16:creationId xmlns:a16="http://schemas.microsoft.com/office/drawing/2014/main" id="{26E4A71B-52DE-9B4B-3E75-CA56C4DFFDCB}"/>
              </a:ext>
            </a:extLst>
          </p:cNvPr>
          <p:cNvSpPr txBox="1"/>
          <p:nvPr/>
        </p:nvSpPr>
        <p:spPr>
          <a:xfrm>
            <a:off x="805338" y="4730820"/>
            <a:ext cx="1005403" cy="461665"/>
          </a:xfrm>
          <a:prstGeom prst="rect">
            <a:avLst/>
          </a:prstGeom>
          <a:noFill/>
        </p:spPr>
        <p:txBody>
          <a:bodyPr wrap="none" rtlCol="0">
            <a:spAutoFit/>
          </a:bodyPr>
          <a:lstStyle/>
          <a:p>
            <a:r>
              <a:rPr lang="en-US" sz="2400" dirty="0"/>
              <a:t>Admin</a:t>
            </a:r>
            <a:endParaRPr lang="en-PH" sz="2400" dirty="0"/>
          </a:p>
        </p:txBody>
      </p:sp>
      <p:pic>
        <p:nvPicPr>
          <p:cNvPr id="8" name="Picture 7">
            <a:extLst>
              <a:ext uri="{FF2B5EF4-FFF2-40B4-BE49-F238E27FC236}">
                <a16:creationId xmlns:a16="http://schemas.microsoft.com/office/drawing/2014/main" id="{2E994E68-DAAF-1337-1434-D15A6BC6CC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4532" y="5151134"/>
            <a:ext cx="413815" cy="413815"/>
          </a:xfrm>
          <a:prstGeom prst="rect">
            <a:avLst/>
          </a:prstGeom>
        </p:spPr>
      </p:pic>
      <p:grpSp>
        <p:nvGrpSpPr>
          <p:cNvPr id="15" name="Group 14">
            <a:extLst>
              <a:ext uri="{FF2B5EF4-FFF2-40B4-BE49-F238E27FC236}">
                <a16:creationId xmlns:a16="http://schemas.microsoft.com/office/drawing/2014/main" id="{65450691-0F00-5306-9C65-9EEE5C9DC9BB}"/>
              </a:ext>
            </a:extLst>
          </p:cNvPr>
          <p:cNvGrpSpPr/>
          <p:nvPr/>
        </p:nvGrpSpPr>
        <p:grpSpPr>
          <a:xfrm>
            <a:off x="6709257" y="4710667"/>
            <a:ext cx="902811" cy="1414360"/>
            <a:chOff x="6709257" y="4710667"/>
            <a:chExt cx="902811" cy="1414360"/>
          </a:xfrm>
        </p:grpSpPr>
        <p:pic>
          <p:nvPicPr>
            <p:cNvPr id="13" name="Picture 12">
              <a:extLst>
                <a:ext uri="{FF2B5EF4-FFF2-40B4-BE49-F238E27FC236}">
                  <a16:creationId xmlns:a16="http://schemas.microsoft.com/office/drawing/2014/main" id="{8F4584E3-6189-CCB7-6869-0FD0B802AB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2853" y="5079999"/>
              <a:ext cx="720937" cy="1045028"/>
            </a:xfrm>
            <a:prstGeom prst="rect">
              <a:avLst/>
            </a:prstGeom>
          </p:spPr>
        </p:pic>
        <p:sp>
          <p:nvSpPr>
            <p:cNvPr id="14" name="TextBox 13">
              <a:extLst>
                <a:ext uri="{FF2B5EF4-FFF2-40B4-BE49-F238E27FC236}">
                  <a16:creationId xmlns:a16="http://schemas.microsoft.com/office/drawing/2014/main" id="{2766F6A4-3E22-09EC-F43C-3F9A0DD33132}"/>
                </a:ext>
              </a:extLst>
            </p:cNvPr>
            <p:cNvSpPr txBox="1"/>
            <p:nvPr/>
          </p:nvSpPr>
          <p:spPr>
            <a:xfrm>
              <a:off x="6709257" y="4710667"/>
              <a:ext cx="902811" cy="369332"/>
            </a:xfrm>
            <a:prstGeom prst="rect">
              <a:avLst/>
            </a:prstGeom>
            <a:noFill/>
          </p:spPr>
          <p:txBody>
            <a:bodyPr wrap="none" rtlCol="0">
              <a:spAutoFit/>
            </a:bodyPr>
            <a:lstStyle/>
            <a:p>
              <a:r>
                <a:rPr lang="en-US" dirty="0"/>
                <a:t>Student</a:t>
              </a:r>
              <a:endParaRPr lang="en-PH" dirty="0"/>
            </a:p>
          </p:txBody>
        </p:sp>
      </p:grpSp>
      <p:grpSp>
        <p:nvGrpSpPr>
          <p:cNvPr id="35" name="Group 34">
            <a:extLst>
              <a:ext uri="{FF2B5EF4-FFF2-40B4-BE49-F238E27FC236}">
                <a16:creationId xmlns:a16="http://schemas.microsoft.com/office/drawing/2014/main" id="{15F6D3F0-E1CE-810E-7888-C648B03524D0}"/>
              </a:ext>
            </a:extLst>
          </p:cNvPr>
          <p:cNvGrpSpPr/>
          <p:nvPr/>
        </p:nvGrpSpPr>
        <p:grpSpPr>
          <a:xfrm>
            <a:off x="295634" y="925171"/>
            <a:ext cx="1534203" cy="1208289"/>
            <a:chOff x="6226751" y="4443898"/>
            <a:chExt cx="2134584" cy="1681129"/>
          </a:xfrm>
        </p:grpSpPr>
        <p:pic>
          <p:nvPicPr>
            <p:cNvPr id="36" name="Picture 35">
              <a:extLst>
                <a:ext uri="{FF2B5EF4-FFF2-40B4-BE49-F238E27FC236}">
                  <a16:creationId xmlns:a16="http://schemas.microsoft.com/office/drawing/2014/main" id="{2BC1E4B0-1E52-1927-1DC6-E7D6A168081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2853" y="5079999"/>
              <a:ext cx="720937" cy="1045028"/>
            </a:xfrm>
            <a:prstGeom prst="rect">
              <a:avLst/>
            </a:prstGeom>
          </p:spPr>
        </p:pic>
        <p:sp>
          <p:nvSpPr>
            <p:cNvPr id="37" name="TextBox 36">
              <a:extLst>
                <a:ext uri="{FF2B5EF4-FFF2-40B4-BE49-F238E27FC236}">
                  <a16:creationId xmlns:a16="http://schemas.microsoft.com/office/drawing/2014/main" id="{0FC86BA0-BA52-5501-94D9-F2A4EA2D0C4C}"/>
                </a:ext>
              </a:extLst>
            </p:cNvPr>
            <p:cNvSpPr txBox="1"/>
            <p:nvPr/>
          </p:nvSpPr>
          <p:spPr>
            <a:xfrm>
              <a:off x="6226751" y="4443898"/>
              <a:ext cx="2134584" cy="556685"/>
            </a:xfrm>
            <a:prstGeom prst="rect">
              <a:avLst/>
            </a:prstGeom>
            <a:noFill/>
          </p:spPr>
          <p:txBody>
            <a:bodyPr wrap="none" rtlCol="0">
              <a:spAutoFit/>
            </a:bodyPr>
            <a:lstStyle/>
            <a:p>
              <a:r>
                <a:rPr lang="en-US" dirty="0"/>
                <a:t>Department</a:t>
              </a:r>
              <a:r>
                <a:rPr lang="en-US" sz="2000" dirty="0"/>
                <a:t> 1</a:t>
              </a:r>
              <a:endParaRPr lang="en-PH" sz="2000" dirty="0"/>
            </a:p>
          </p:txBody>
        </p:sp>
      </p:grpSp>
      <p:grpSp>
        <p:nvGrpSpPr>
          <p:cNvPr id="38" name="Group 37">
            <a:extLst>
              <a:ext uri="{FF2B5EF4-FFF2-40B4-BE49-F238E27FC236}">
                <a16:creationId xmlns:a16="http://schemas.microsoft.com/office/drawing/2014/main" id="{02A81B67-D568-48A8-E8FF-95A50DA876CD}"/>
              </a:ext>
            </a:extLst>
          </p:cNvPr>
          <p:cNvGrpSpPr/>
          <p:nvPr/>
        </p:nvGrpSpPr>
        <p:grpSpPr>
          <a:xfrm>
            <a:off x="1909394" y="688752"/>
            <a:ext cx="1088862" cy="1204046"/>
            <a:chOff x="6075370" y="4449801"/>
            <a:chExt cx="1514967" cy="1675226"/>
          </a:xfrm>
        </p:grpSpPr>
        <p:pic>
          <p:nvPicPr>
            <p:cNvPr id="39" name="Picture 38">
              <a:extLst>
                <a:ext uri="{FF2B5EF4-FFF2-40B4-BE49-F238E27FC236}">
                  <a16:creationId xmlns:a16="http://schemas.microsoft.com/office/drawing/2014/main" id="{D1A64687-FB0C-E4CC-9E67-1C803BB0E92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2853" y="5079999"/>
              <a:ext cx="720937" cy="1045028"/>
            </a:xfrm>
            <a:prstGeom prst="rect">
              <a:avLst/>
            </a:prstGeom>
          </p:spPr>
        </p:pic>
        <p:sp>
          <p:nvSpPr>
            <p:cNvPr id="40" name="TextBox 39">
              <a:extLst>
                <a:ext uri="{FF2B5EF4-FFF2-40B4-BE49-F238E27FC236}">
                  <a16:creationId xmlns:a16="http://schemas.microsoft.com/office/drawing/2014/main" id="{98E9FF7D-360B-E699-AE90-E764384F508B}"/>
                </a:ext>
              </a:extLst>
            </p:cNvPr>
            <p:cNvSpPr txBox="1"/>
            <p:nvPr/>
          </p:nvSpPr>
          <p:spPr>
            <a:xfrm>
              <a:off x="6075370" y="4449801"/>
              <a:ext cx="1514967" cy="369331"/>
            </a:xfrm>
            <a:prstGeom prst="rect">
              <a:avLst/>
            </a:prstGeom>
            <a:noFill/>
          </p:spPr>
          <p:txBody>
            <a:bodyPr wrap="none" rtlCol="0">
              <a:spAutoFit/>
            </a:bodyPr>
            <a:lstStyle/>
            <a:p>
              <a:r>
                <a:rPr lang="en-US" dirty="0"/>
                <a:t>Department 2</a:t>
              </a:r>
              <a:endParaRPr lang="en-PH" dirty="0"/>
            </a:p>
          </p:txBody>
        </p:sp>
      </p:grpSp>
      <p:grpSp>
        <p:nvGrpSpPr>
          <p:cNvPr id="41" name="Group 40">
            <a:extLst>
              <a:ext uri="{FF2B5EF4-FFF2-40B4-BE49-F238E27FC236}">
                <a16:creationId xmlns:a16="http://schemas.microsoft.com/office/drawing/2014/main" id="{4257C3F7-6AE9-21CD-AD18-29C681A71868}"/>
              </a:ext>
            </a:extLst>
          </p:cNvPr>
          <p:cNvGrpSpPr/>
          <p:nvPr/>
        </p:nvGrpSpPr>
        <p:grpSpPr>
          <a:xfrm>
            <a:off x="3673075" y="600246"/>
            <a:ext cx="1088862" cy="1204047"/>
            <a:chOff x="6146092" y="4449800"/>
            <a:chExt cx="1514967" cy="1675227"/>
          </a:xfrm>
        </p:grpSpPr>
        <p:pic>
          <p:nvPicPr>
            <p:cNvPr id="42" name="Picture 41">
              <a:extLst>
                <a:ext uri="{FF2B5EF4-FFF2-40B4-BE49-F238E27FC236}">
                  <a16:creationId xmlns:a16="http://schemas.microsoft.com/office/drawing/2014/main" id="{BF45DD03-BBC5-E418-1A8C-99EC335C38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2853" y="5079999"/>
              <a:ext cx="720937" cy="1045028"/>
            </a:xfrm>
            <a:prstGeom prst="rect">
              <a:avLst/>
            </a:prstGeom>
          </p:spPr>
        </p:pic>
        <p:sp>
          <p:nvSpPr>
            <p:cNvPr id="43" name="TextBox 42">
              <a:extLst>
                <a:ext uri="{FF2B5EF4-FFF2-40B4-BE49-F238E27FC236}">
                  <a16:creationId xmlns:a16="http://schemas.microsoft.com/office/drawing/2014/main" id="{4F67F5B7-9246-B73A-8AEF-602AAF879FA6}"/>
                </a:ext>
              </a:extLst>
            </p:cNvPr>
            <p:cNvSpPr txBox="1"/>
            <p:nvPr/>
          </p:nvSpPr>
          <p:spPr>
            <a:xfrm>
              <a:off x="6146092" y="4449800"/>
              <a:ext cx="1514967" cy="369331"/>
            </a:xfrm>
            <a:prstGeom prst="rect">
              <a:avLst/>
            </a:prstGeom>
            <a:noFill/>
          </p:spPr>
          <p:txBody>
            <a:bodyPr wrap="none" rtlCol="0">
              <a:spAutoFit/>
            </a:bodyPr>
            <a:lstStyle/>
            <a:p>
              <a:r>
                <a:rPr lang="en-US" dirty="0"/>
                <a:t>Department 3</a:t>
              </a:r>
              <a:endParaRPr lang="en-PH" dirty="0"/>
            </a:p>
          </p:txBody>
        </p:sp>
      </p:grpSp>
      <p:grpSp>
        <p:nvGrpSpPr>
          <p:cNvPr id="44" name="Group 43">
            <a:extLst>
              <a:ext uri="{FF2B5EF4-FFF2-40B4-BE49-F238E27FC236}">
                <a16:creationId xmlns:a16="http://schemas.microsoft.com/office/drawing/2014/main" id="{A2C244A3-62C5-907F-C019-2336B7D25209}"/>
              </a:ext>
            </a:extLst>
          </p:cNvPr>
          <p:cNvGrpSpPr/>
          <p:nvPr/>
        </p:nvGrpSpPr>
        <p:grpSpPr>
          <a:xfrm>
            <a:off x="5308827" y="627866"/>
            <a:ext cx="1088862" cy="1180908"/>
            <a:chOff x="6167320" y="4481994"/>
            <a:chExt cx="1514967" cy="1643033"/>
          </a:xfrm>
        </p:grpSpPr>
        <p:pic>
          <p:nvPicPr>
            <p:cNvPr id="45" name="Picture 44">
              <a:extLst>
                <a:ext uri="{FF2B5EF4-FFF2-40B4-BE49-F238E27FC236}">
                  <a16:creationId xmlns:a16="http://schemas.microsoft.com/office/drawing/2014/main" id="{ADBE8D5E-49EC-DC3A-89AA-F10BA9018F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2853" y="5079999"/>
              <a:ext cx="720937" cy="1045028"/>
            </a:xfrm>
            <a:prstGeom prst="rect">
              <a:avLst/>
            </a:prstGeom>
          </p:spPr>
        </p:pic>
        <p:sp>
          <p:nvSpPr>
            <p:cNvPr id="46" name="TextBox 45">
              <a:extLst>
                <a:ext uri="{FF2B5EF4-FFF2-40B4-BE49-F238E27FC236}">
                  <a16:creationId xmlns:a16="http://schemas.microsoft.com/office/drawing/2014/main" id="{7A627B39-F15E-9B4E-02B6-9D2451E246A1}"/>
                </a:ext>
              </a:extLst>
            </p:cNvPr>
            <p:cNvSpPr txBox="1"/>
            <p:nvPr/>
          </p:nvSpPr>
          <p:spPr>
            <a:xfrm>
              <a:off x="6167320" y="4481994"/>
              <a:ext cx="1514967" cy="369331"/>
            </a:xfrm>
            <a:prstGeom prst="rect">
              <a:avLst/>
            </a:prstGeom>
            <a:noFill/>
          </p:spPr>
          <p:txBody>
            <a:bodyPr wrap="none" rtlCol="0">
              <a:spAutoFit/>
            </a:bodyPr>
            <a:lstStyle/>
            <a:p>
              <a:r>
                <a:rPr lang="en-US" dirty="0"/>
                <a:t>Department 4</a:t>
              </a:r>
              <a:endParaRPr lang="en-PH" dirty="0"/>
            </a:p>
          </p:txBody>
        </p:sp>
      </p:grpSp>
      <p:pic>
        <p:nvPicPr>
          <p:cNvPr id="47" name="Picture 46">
            <a:extLst>
              <a:ext uri="{FF2B5EF4-FFF2-40B4-BE49-F238E27FC236}">
                <a16:creationId xmlns:a16="http://schemas.microsoft.com/office/drawing/2014/main" id="{1246BC40-F979-C3B5-1CC3-86686F61EB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6046" y="5151134"/>
            <a:ext cx="413815" cy="413815"/>
          </a:xfrm>
          <a:prstGeom prst="rect">
            <a:avLst/>
          </a:prstGeom>
        </p:spPr>
      </p:pic>
      <p:pic>
        <p:nvPicPr>
          <p:cNvPr id="48" name="Picture 47">
            <a:extLst>
              <a:ext uri="{FF2B5EF4-FFF2-40B4-BE49-F238E27FC236}">
                <a16:creationId xmlns:a16="http://schemas.microsoft.com/office/drawing/2014/main" id="{E3DD9535-BFE3-8202-4432-14BBB7FE94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2255" y="5153410"/>
            <a:ext cx="413815" cy="413815"/>
          </a:xfrm>
          <a:prstGeom prst="rect">
            <a:avLst/>
          </a:prstGeom>
        </p:spPr>
      </p:pic>
      <p:pic>
        <p:nvPicPr>
          <p:cNvPr id="49" name="Picture 48">
            <a:extLst>
              <a:ext uri="{FF2B5EF4-FFF2-40B4-BE49-F238E27FC236}">
                <a16:creationId xmlns:a16="http://schemas.microsoft.com/office/drawing/2014/main" id="{1F5BAF2E-4D48-EDCF-671D-A6E14CD006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9837" y="5151134"/>
            <a:ext cx="413815" cy="413815"/>
          </a:xfrm>
          <a:prstGeom prst="rect">
            <a:avLst/>
          </a:prstGeom>
        </p:spPr>
      </p:pic>
      <p:pic>
        <p:nvPicPr>
          <p:cNvPr id="50" name="Picture 49">
            <a:extLst>
              <a:ext uri="{FF2B5EF4-FFF2-40B4-BE49-F238E27FC236}">
                <a16:creationId xmlns:a16="http://schemas.microsoft.com/office/drawing/2014/main" id="{4E8F5D0C-5837-DB64-4FE0-91232336CA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6046" y="5148858"/>
            <a:ext cx="413815" cy="413815"/>
          </a:xfrm>
          <a:prstGeom prst="rect">
            <a:avLst/>
          </a:prstGeom>
        </p:spPr>
      </p:pic>
      <p:grpSp>
        <p:nvGrpSpPr>
          <p:cNvPr id="22" name="Group 21">
            <a:extLst>
              <a:ext uri="{FF2B5EF4-FFF2-40B4-BE49-F238E27FC236}">
                <a16:creationId xmlns:a16="http://schemas.microsoft.com/office/drawing/2014/main" id="{B719C187-554A-5FBF-83BF-CB590A5E95D1}"/>
              </a:ext>
            </a:extLst>
          </p:cNvPr>
          <p:cNvGrpSpPr/>
          <p:nvPr/>
        </p:nvGrpSpPr>
        <p:grpSpPr>
          <a:xfrm>
            <a:off x="8853908" y="3537930"/>
            <a:ext cx="1042743" cy="2024743"/>
            <a:chOff x="6671949" y="1978353"/>
            <a:chExt cx="1042743" cy="2024743"/>
          </a:xfrm>
        </p:grpSpPr>
        <p:pic>
          <p:nvPicPr>
            <p:cNvPr id="19" name="Picture 18">
              <a:extLst>
                <a:ext uri="{FF2B5EF4-FFF2-40B4-BE49-F238E27FC236}">
                  <a16:creationId xmlns:a16="http://schemas.microsoft.com/office/drawing/2014/main" id="{1CB6CD79-55F9-A0B7-CE96-723394EBB31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71949" y="1978353"/>
              <a:ext cx="1042743" cy="2024743"/>
            </a:xfrm>
            <a:prstGeom prst="rect">
              <a:avLst/>
            </a:prstGeom>
          </p:spPr>
        </p:pic>
        <p:sp>
          <p:nvSpPr>
            <p:cNvPr id="20" name="TextBox 19">
              <a:extLst>
                <a:ext uri="{FF2B5EF4-FFF2-40B4-BE49-F238E27FC236}">
                  <a16:creationId xmlns:a16="http://schemas.microsoft.com/office/drawing/2014/main" id="{25B0D947-21A5-63A0-624C-01EC958D7A45}"/>
                </a:ext>
              </a:extLst>
            </p:cNvPr>
            <p:cNvSpPr txBox="1"/>
            <p:nvPr/>
          </p:nvSpPr>
          <p:spPr>
            <a:xfrm>
              <a:off x="6672419" y="2729114"/>
              <a:ext cx="1042273" cy="261610"/>
            </a:xfrm>
            <a:prstGeom prst="rect">
              <a:avLst/>
            </a:prstGeom>
            <a:noFill/>
          </p:spPr>
          <p:txBody>
            <a:bodyPr wrap="square" rtlCol="0">
              <a:spAutoFit/>
            </a:bodyPr>
            <a:lstStyle/>
            <a:p>
              <a:pPr algn="ctr"/>
              <a:r>
                <a:rPr lang="en-US" sz="1100" dirty="0"/>
                <a:t>Enter Pin</a:t>
              </a:r>
              <a:endParaRPr lang="en-PH" sz="1100" dirty="0"/>
            </a:p>
          </p:txBody>
        </p:sp>
        <p:sp>
          <p:nvSpPr>
            <p:cNvPr id="21" name="Rectangle 20">
              <a:extLst>
                <a:ext uri="{FF2B5EF4-FFF2-40B4-BE49-F238E27FC236}">
                  <a16:creationId xmlns:a16="http://schemas.microsoft.com/office/drawing/2014/main" id="{14FF0601-F2B3-CA97-F641-A6B90A75FEAF}"/>
                </a:ext>
              </a:extLst>
            </p:cNvPr>
            <p:cNvSpPr/>
            <p:nvPr/>
          </p:nvSpPr>
          <p:spPr>
            <a:xfrm>
              <a:off x="6870825" y="3041650"/>
              <a:ext cx="644990" cy="146050"/>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grpSp>
        <p:nvGrpSpPr>
          <p:cNvPr id="28" name="Group 27">
            <a:extLst>
              <a:ext uri="{FF2B5EF4-FFF2-40B4-BE49-F238E27FC236}">
                <a16:creationId xmlns:a16="http://schemas.microsoft.com/office/drawing/2014/main" id="{715DAB6F-CE81-61FA-86E1-4147D4131A3A}"/>
              </a:ext>
            </a:extLst>
          </p:cNvPr>
          <p:cNvGrpSpPr/>
          <p:nvPr/>
        </p:nvGrpSpPr>
        <p:grpSpPr>
          <a:xfrm>
            <a:off x="8861574" y="3533179"/>
            <a:ext cx="1042743" cy="2024743"/>
            <a:chOff x="5385361" y="1978352"/>
            <a:chExt cx="1042743" cy="2024743"/>
          </a:xfrm>
        </p:grpSpPr>
        <p:pic>
          <p:nvPicPr>
            <p:cNvPr id="25" name="Picture 24">
              <a:extLst>
                <a:ext uri="{FF2B5EF4-FFF2-40B4-BE49-F238E27FC236}">
                  <a16:creationId xmlns:a16="http://schemas.microsoft.com/office/drawing/2014/main" id="{9DFFE634-B79C-C613-13A9-36808B7BF4E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5361" y="1978352"/>
              <a:ext cx="1042743" cy="2024743"/>
            </a:xfrm>
            <a:prstGeom prst="rect">
              <a:avLst/>
            </a:prstGeom>
          </p:spPr>
        </p:pic>
        <p:pic>
          <p:nvPicPr>
            <p:cNvPr id="23" name="Picture 22">
              <a:extLst>
                <a:ext uri="{FF2B5EF4-FFF2-40B4-BE49-F238E27FC236}">
                  <a16:creationId xmlns:a16="http://schemas.microsoft.com/office/drawing/2014/main" id="{EEA25BAC-D453-E871-C6AC-E390F853FB7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53048" y="2737039"/>
              <a:ext cx="507367" cy="507367"/>
            </a:xfrm>
            <a:prstGeom prst="rect">
              <a:avLst/>
            </a:prstGeom>
          </p:spPr>
        </p:pic>
      </p:grpSp>
      <p:grpSp>
        <p:nvGrpSpPr>
          <p:cNvPr id="51" name="Group 50">
            <a:extLst>
              <a:ext uri="{FF2B5EF4-FFF2-40B4-BE49-F238E27FC236}">
                <a16:creationId xmlns:a16="http://schemas.microsoft.com/office/drawing/2014/main" id="{78834871-10D4-E1C2-4C39-9E4BAAA59534}"/>
              </a:ext>
            </a:extLst>
          </p:cNvPr>
          <p:cNvGrpSpPr/>
          <p:nvPr/>
        </p:nvGrpSpPr>
        <p:grpSpPr>
          <a:xfrm>
            <a:off x="8812410" y="3533177"/>
            <a:ext cx="1125737" cy="2024743"/>
            <a:chOff x="9293225" y="4362322"/>
            <a:chExt cx="1125737" cy="2024743"/>
          </a:xfrm>
        </p:grpSpPr>
        <p:pic>
          <p:nvPicPr>
            <p:cNvPr id="30" name="Picture 29">
              <a:extLst>
                <a:ext uri="{FF2B5EF4-FFF2-40B4-BE49-F238E27FC236}">
                  <a16:creationId xmlns:a16="http://schemas.microsoft.com/office/drawing/2014/main" id="{D7CB9C4B-E212-615C-22A4-7CE28F6EFFA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34725" y="4362322"/>
              <a:ext cx="1042743" cy="2024743"/>
            </a:xfrm>
            <a:prstGeom prst="rect">
              <a:avLst/>
            </a:prstGeom>
          </p:spPr>
        </p:pic>
        <p:sp>
          <p:nvSpPr>
            <p:cNvPr id="32" name="TextBox 31">
              <a:extLst>
                <a:ext uri="{FF2B5EF4-FFF2-40B4-BE49-F238E27FC236}">
                  <a16:creationId xmlns:a16="http://schemas.microsoft.com/office/drawing/2014/main" id="{FC322DBC-8B17-57D7-60C5-4895F9E9AA1D}"/>
                </a:ext>
              </a:extLst>
            </p:cNvPr>
            <p:cNvSpPr txBox="1"/>
            <p:nvPr/>
          </p:nvSpPr>
          <p:spPr>
            <a:xfrm>
              <a:off x="9293225" y="5028445"/>
              <a:ext cx="1125737" cy="430887"/>
            </a:xfrm>
            <a:prstGeom prst="rect">
              <a:avLst/>
            </a:prstGeom>
            <a:noFill/>
          </p:spPr>
          <p:txBody>
            <a:bodyPr wrap="square" rtlCol="0">
              <a:spAutoFit/>
            </a:bodyPr>
            <a:lstStyle/>
            <a:p>
              <a:pPr algn="ctr"/>
              <a:r>
                <a:rPr lang="en-US" sz="1100" dirty="0"/>
                <a:t>Request Clearance</a:t>
              </a:r>
              <a:endParaRPr lang="en-PH" sz="1100" dirty="0"/>
            </a:p>
          </p:txBody>
        </p:sp>
        <p:sp>
          <p:nvSpPr>
            <p:cNvPr id="33" name="TextBox 32">
              <a:extLst>
                <a:ext uri="{FF2B5EF4-FFF2-40B4-BE49-F238E27FC236}">
                  <a16:creationId xmlns:a16="http://schemas.microsoft.com/office/drawing/2014/main" id="{C4BB2878-A1D9-4B1F-0DAA-A6E545F0FF37}"/>
                </a:ext>
              </a:extLst>
            </p:cNvPr>
            <p:cNvSpPr txBox="1"/>
            <p:nvPr/>
          </p:nvSpPr>
          <p:spPr>
            <a:xfrm>
              <a:off x="9398833" y="5664364"/>
              <a:ext cx="849210" cy="430887"/>
            </a:xfrm>
            <a:prstGeom prst="rect">
              <a:avLst/>
            </a:prstGeom>
            <a:noFill/>
          </p:spPr>
          <p:txBody>
            <a:bodyPr wrap="square" rtlCol="0">
              <a:spAutoFit/>
            </a:bodyPr>
            <a:lstStyle/>
            <a:p>
              <a:pPr algn="ctr"/>
              <a:r>
                <a:rPr lang="en-US" sz="1100" dirty="0"/>
                <a:t>Violation Records</a:t>
              </a:r>
              <a:endParaRPr lang="en-PH" sz="1100" dirty="0"/>
            </a:p>
          </p:txBody>
        </p:sp>
      </p:grpSp>
      <p:grpSp>
        <p:nvGrpSpPr>
          <p:cNvPr id="52" name="Group 51">
            <a:extLst>
              <a:ext uri="{FF2B5EF4-FFF2-40B4-BE49-F238E27FC236}">
                <a16:creationId xmlns:a16="http://schemas.microsoft.com/office/drawing/2014/main" id="{E9EE8920-14F3-B4CC-01D3-7763C0314BB1}"/>
              </a:ext>
            </a:extLst>
          </p:cNvPr>
          <p:cNvGrpSpPr/>
          <p:nvPr/>
        </p:nvGrpSpPr>
        <p:grpSpPr>
          <a:xfrm>
            <a:off x="7147352" y="279725"/>
            <a:ext cx="2423420" cy="1237522"/>
            <a:chOff x="5510545" y="4403225"/>
            <a:chExt cx="3371777" cy="1721802"/>
          </a:xfrm>
        </p:grpSpPr>
        <p:pic>
          <p:nvPicPr>
            <p:cNvPr id="53" name="Picture 52">
              <a:extLst>
                <a:ext uri="{FF2B5EF4-FFF2-40B4-BE49-F238E27FC236}">
                  <a16:creationId xmlns:a16="http://schemas.microsoft.com/office/drawing/2014/main" id="{F1CCF700-EFAF-3F78-8CEB-632F492506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2853" y="5079999"/>
              <a:ext cx="720937" cy="1045028"/>
            </a:xfrm>
            <a:prstGeom prst="rect">
              <a:avLst/>
            </a:prstGeom>
          </p:spPr>
        </p:pic>
        <p:sp>
          <p:nvSpPr>
            <p:cNvPr id="54" name="TextBox 53">
              <a:extLst>
                <a:ext uri="{FF2B5EF4-FFF2-40B4-BE49-F238E27FC236}">
                  <a16:creationId xmlns:a16="http://schemas.microsoft.com/office/drawing/2014/main" id="{469DB3F2-1FC7-01C5-D758-50AA3254087A}"/>
                </a:ext>
              </a:extLst>
            </p:cNvPr>
            <p:cNvSpPr txBox="1"/>
            <p:nvPr/>
          </p:nvSpPr>
          <p:spPr>
            <a:xfrm>
              <a:off x="5510545" y="4403225"/>
              <a:ext cx="3371777" cy="513863"/>
            </a:xfrm>
            <a:prstGeom prst="rect">
              <a:avLst/>
            </a:prstGeom>
            <a:noFill/>
          </p:spPr>
          <p:txBody>
            <a:bodyPr wrap="none" rtlCol="0">
              <a:spAutoFit/>
            </a:bodyPr>
            <a:lstStyle/>
            <a:p>
              <a:r>
                <a:rPr lang="en-US" dirty="0"/>
                <a:t>Office of Student Affairs</a:t>
              </a:r>
              <a:endParaRPr lang="en-PH" dirty="0"/>
            </a:p>
          </p:txBody>
        </p:sp>
      </p:grpSp>
      <p:pic>
        <p:nvPicPr>
          <p:cNvPr id="58" name="Picture 57">
            <a:extLst>
              <a:ext uri="{FF2B5EF4-FFF2-40B4-BE49-F238E27FC236}">
                <a16:creationId xmlns:a16="http://schemas.microsoft.com/office/drawing/2014/main" id="{1B70EE14-BB78-49BB-1398-54650986C6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7937" y="5144105"/>
            <a:ext cx="413815" cy="413815"/>
          </a:xfrm>
          <a:prstGeom prst="rect">
            <a:avLst/>
          </a:prstGeom>
        </p:spPr>
      </p:pic>
      <p:pic>
        <p:nvPicPr>
          <p:cNvPr id="59" name="Picture 58">
            <a:extLst>
              <a:ext uri="{FF2B5EF4-FFF2-40B4-BE49-F238E27FC236}">
                <a16:creationId xmlns:a16="http://schemas.microsoft.com/office/drawing/2014/main" id="{D8CC5B5D-711B-7553-2498-747D3BB2A8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1342" y="5151133"/>
            <a:ext cx="413815" cy="413815"/>
          </a:xfrm>
          <a:prstGeom prst="rect">
            <a:avLst/>
          </a:prstGeom>
        </p:spPr>
      </p:pic>
      <p:grpSp>
        <p:nvGrpSpPr>
          <p:cNvPr id="60" name="Group 59">
            <a:extLst>
              <a:ext uri="{FF2B5EF4-FFF2-40B4-BE49-F238E27FC236}">
                <a16:creationId xmlns:a16="http://schemas.microsoft.com/office/drawing/2014/main" id="{18DA3DBB-3F0A-DF98-02B6-2502C87657A4}"/>
              </a:ext>
            </a:extLst>
          </p:cNvPr>
          <p:cNvGrpSpPr/>
          <p:nvPr/>
        </p:nvGrpSpPr>
        <p:grpSpPr>
          <a:xfrm>
            <a:off x="10304722" y="474288"/>
            <a:ext cx="774315" cy="1157810"/>
            <a:chOff x="6654657" y="4514131"/>
            <a:chExt cx="1077328" cy="1610896"/>
          </a:xfrm>
        </p:grpSpPr>
        <p:pic>
          <p:nvPicPr>
            <p:cNvPr id="61" name="Picture 60">
              <a:extLst>
                <a:ext uri="{FF2B5EF4-FFF2-40B4-BE49-F238E27FC236}">
                  <a16:creationId xmlns:a16="http://schemas.microsoft.com/office/drawing/2014/main" id="{73F41030-843C-5DCF-9FE4-864C1D3266A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2853" y="5079999"/>
              <a:ext cx="720937" cy="1045028"/>
            </a:xfrm>
            <a:prstGeom prst="rect">
              <a:avLst/>
            </a:prstGeom>
          </p:spPr>
        </p:pic>
        <p:sp>
          <p:nvSpPr>
            <p:cNvPr id="62" name="TextBox 61">
              <a:extLst>
                <a:ext uri="{FF2B5EF4-FFF2-40B4-BE49-F238E27FC236}">
                  <a16:creationId xmlns:a16="http://schemas.microsoft.com/office/drawing/2014/main" id="{1CD8442E-CFAD-1F50-9DF5-C68E81A49D90}"/>
                </a:ext>
              </a:extLst>
            </p:cNvPr>
            <p:cNvSpPr txBox="1"/>
            <p:nvPr/>
          </p:nvSpPr>
          <p:spPr>
            <a:xfrm>
              <a:off x="6654657" y="4514131"/>
              <a:ext cx="1077328" cy="513863"/>
            </a:xfrm>
            <a:prstGeom prst="rect">
              <a:avLst/>
            </a:prstGeom>
            <a:noFill/>
          </p:spPr>
          <p:txBody>
            <a:bodyPr wrap="none" rtlCol="0">
              <a:spAutoFit/>
            </a:bodyPr>
            <a:lstStyle/>
            <a:p>
              <a:r>
                <a:rPr lang="en-US" dirty="0"/>
                <a:t>Guard</a:t>
              </a:r>
              <a:endParaRPr lang="en-PH" dirty="0"/>
            </a:p>
          </p:txBody>
        </p:sp>
      </p:grpSp>
    </p:spTree>
    <p:extLst>
      <p:ext uri="{BB962C8B-B14F-4D97-AF65-F5344CB8AC3E}">
        <p14:creationId xmlns:p14="http://schemas.microsoft.com/office/powerpoint/2010/main" val="49460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4.79167E-6 0 L 0.37799 -0.00023 " pathEditMode="relative" rAng="0" ptsTypes="AA">
                                      <p:cBhvr>
                                        <p:cTn id="11" dur="500" fill="hold"/>
                                        <p:tgtEl>
                                          <p:spTgt spid="8"/>
                                        </p:tgtEl>
                                        <p:attrNameLst>
                                          <p:attrName>ppt_x</p:attrName>
                                          <p:attrName>ppt_y</p:attrName>
                                        </p:attrNameLst>
                                      </p:cBhvr>
                                      <p:rCtr x="18893" y="-23"/>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3.33333E-6 0 L -0.12318 -0.53843 " pathEditMode="relative" rAng="0" ptsTypes="AA">
                                      <p:cBhvr>
                                        <p:cTn id="20" dur="500" fill="hold"/>
                                        <p:tgtEl>
                                          <p:spTgt spid="47"/>
                                        </p:tgtEl>
                                        <p:attrNameLst>
                                          <p:attrName>ppt_x</p:attrName>
                                          <p:attrName>ppt_y</p:attrName>
                                        </p:attrNameLst>
                                      </p:cBhvr>
                                      <p:rCtr x="-6159" y="-26921"/>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nodeType="clickEffect">
                                  <p:stCondLst>
                                    <p:cond delay="0"/>
                                  </p:stCondLst>
                                  <p:childTnLst>
                                    <p:animMotion origin="layout" path="M 3.75E-6 -1.48148E-6 L 0.01979 -0.56481 " pathEditMode="relative" rAng="0" ptsTypes="AA">
                                      <p:cBhvr>
                                        <p:cTn id="29" dur="500" fill="hold"/>
                                        <p:tgtEl>
                                          <p:spTgt spid="48"/>
                                        </p:tgtEl>
                                        <p:attrNameLst>
                                          <p:attrName>ppt_x</p:attrName>
                                          <p:attrName>ppt_y</p:attrName>
                                        </p:attrNameLst>
                                      </p:cBhvr>
                                      <p:rCtr x="990" y="-28241"/>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2.70833E-6 0 L 0.14752 -0.58796 " pathEditMode="relative" rAng="0" ptsTypes="AA">
                                      <p:cBhvr>
                                        <p:cTn id="38" dur="500" fill="hold"/>
                                        <p:tgtEl>
                                          <p:spTgt spid="49"/>
                                        </p:tgtEl>
                                        <p:attrNameLst>
                                          <p:attrName>ppt_x</p:attrName>
                                          <p:attrName>ppt_y</p:attrName>
                                        </p:attrNameLst>
                                      </p:cBhvr>
                                      <p:rCtr x="7370" y="-29398"/>
                                    </p:animMotion>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nodeType="clickEffect">
                                  <p:stCondLst>
                                    <p:cond delay="0"/>
                                  </p:stCondLst>
                                  <p:childTnLst>
                                    <p:animMotion origin="layout" path="M 3.33333E-6 2.96296E-6 L 0.29739 -0.58033 " pathEditMode="relative" rAng="0" ptsTypes="AA">
                                      <p:cBhvr>
                                        <p:cTn id="47" dur="500" fill="hold"/>
                                        <p:tgtEl>
                                          <p:spTgt spid="50"/>
                                        </p:tgtEl>
                                        <p:attrNameLst>
                                          <p:attrName>ppt_x</p:attrName>
                                          <p:attrName>ppt_y</p:attrName>
                                        </p:attrNameLst>
                                      </p:cBhvr>
                                      <p:rCtr x="14870" y="-29028"/>
                                    </p:animMotion>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fade">
                                      <p:cBhvr>
                                        <p:cTn id="52" dur="5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nodeType="clickEffect">
                                  <p:stCondLst>
                                    <p:cond delay="0"/>
                                  </p:stCondLst>
                                  <p:childTnLst>
                                    <p:animMotion origin="layout" path="M 4.375E-6 -2.59259E-6 L 0.4875 -0.63148 " pathEditMode="relative" rAng="0" ptsTypes="AA">
                                      <p:cBhvr>
                                        <p:cTn id="56" dur="500" fill="hold"/>
                                        <p:tgtEl>
                                          <p:spTgt spid="58"/>
                                        </p:tgtEl>
                                        <p:attrNameLst>
                                          <p:attrName>ppt_x</p:attrName>
                                          <p:attrName>ppt_y</p:attrName>
                                        </p:attrNameLst>
                                      </p:cBhvr>
                                      <p:rCtr x="24375" y="-31574"/>
                                    </p:animMotion>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fade">
                                      <p:cBhvr>
                                        <p:cTn id="61" dur="500"/>
                                        <p:tgtEl>
                                          <p:spTgt spid="59"/>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nodeType="clickEffect">
                                  <p:stCondLst>
                                    <p:cond delay="0"/>
                                  </p:stCondLst>
                                  <p:childTnLst>
                                    <p:animMotion origin="layout" path="M 3.95833E-6 0 L 0.67539 -0.61806 " pathEditMode="relative" rAng="0" ptsTypes="AA">
                                      <p:cBhvr>
                                        <p:cTn id="65" dur="500" fill="hold"/>
                                        <p:tgtEl>
                                          <p:spTgt spid="59"/>
                                        </p:tgtEl>
                                        <p:attrNameLst>
                                          <p:attrName>ppt_x</p:attrName>
                                          <p:attrName>ppt_y</p:attrName>
                                        </p:attrNameLst>
                                      </p:cBhvr>
                                      <p:rCtr x="33763" y="-30903"/>
                                    </p:animMotion>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fade">
                                      <p:cBhvr>
                                        <p:cTn id="8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architecture</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14500" y="2343149"/>
            <a:ext cx="8867775" cy="4295775"/>
          </a:xfrm>
          <a:prstGeom prst="rect">
            <a:avLst/>
          </a:prstGeom>
        </p:spPr>
      </p:pic>
    </p:spTree>
    <p:extLst>
      <p:ext uri="{BB962C8B-B14F-4D97-AF65-F5344CB8AC3E}">
        <p14:creationId xmlns:p14="http://schemas.microsoft.com/office/powerpoint/2010/main" val="142470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E0B6-A331-8E05-C55B-0808B5A62C25}"/>
              </a:ext>
            </a:extLst>
          </p:cNvPr>
          <p:cNvSpPr>
            <a:spLocks noGrp="1"/>
          </p:cNvSpPr>
          <p:nvPr>
            <p:ph type="title"/>
          </p:nvPr>
        </p:nvSpPr>
        <p:spPr>
          <a:xfrm>
            <a:off x="2231136" y="1929892"/>
            <a:ext cx="7729728" cy="1188720"/>
          </a:xfrm>
        </p:spPr>
        <p:txBody>
          <a:bodyPr/>
          <a:lstStyle/>
          <a:p>
            <a:r>
              <a:rPr lang="en-US" dirty="0"/>
              <a:t>Thank you!</a:t>
            </a:r>
            <a:endParaRPr lang="en-PH" dirty="0"/>
          </a:p>
        </p:txBody>
      </p:sp>
    </p:spTree>
    <p:extLst>
      <p:ext uri="{BB962C8B-B14F-4D97-AF65-F5344CB8AC3E}">
        <p14:creationId xmlns:p14="http://schemas.microsoft.com/office/powerpoint/2010/main" val="2416816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E756C-1A7F-EA91-9F46-6C11C72B6BF5}"/>
              </a:ext>
            </a:extLst>
          </p:cNvPr>
          <p:cNvSpPr>
            <a:spLocks noGrp="1"/>
          </p:cNvSpPr>
          <p:nvPr>
            <p:ph type="title"/>
          </p:nvPr>
        </p:nvSpPr>
        <p:spPr/>
        <p:txBody>
          <a:bodyPr/>
          <a:lstStyle/>
          <a:p>
            <a:r>
              <a:rPr lang="en-US" dirty="0"/>
              <a:t>Introduction</a:t>
            </a:r>
            <a:endParaRPr lang="en-PH" dirty="0"/>
          </a:p>
        </p:txBody>
      </p:sp>
      <p:sp>
        <p:nvSpPr>
          <p:cNvPr id="3" name="Content Placeholder 2">
            <a:extLst>
              <a:ext uri="{FF2B5EF4-FFF2-40B4-BE49-F238E27FC236}">
                <a16:creationId xmlns:a16="http://schemas.microsoft.com/office/drawing/2014/main" id="{09A61811-28ED-EE7D-907F-6A2696B45E28}"/>
              </a:ext>
            </a:extLst>
          </p:cNvPr>
          <p:cNvSpPr>
            <a:spLocks noGrp="1"/>
          </p:cNvSpPr>
          <p:nvPr>
            <p:ph idx="1"/>
          </p:nvPr>
        </p:nvSpPr>
        <p:spPr/>
        <p:txBody>
          <a:bodyPr>
            <a:normAutofit/>
          </a:bodyPr>
          <a:lstStyle/>
          <a:p>
            <a:r>
              <a:rPr lang="en-US" sz="2400" dirty="0"/>
              <a:t>In many institutions, a person who is ready to leave an institution must go through a clearance procedure in order to find out if they will be allowed to leave or not. The researcher conducts a study entitled Real-time Web-based Clearance System with Violation Management using QR Code in CHCC for BSCS4A</a:t>
            </a:r>
            <a:br>
              <a:rPr lang="en-US" sz="2400" dirty="0">
                <a:effectLst/>
              </a:rPr>
            </a:br>
            <a:endParaRPr lang="en-PH" sz="2400" dirty="0"/>
          </a:p>
        </p:txBody>
      </p:sp>
    </p:spTree>
    <p:extLst>
      <p:ext uri="{BB962C8B-B14F-4D97-AF65-F5344CB8AC3E}">
        <p14:creationId xmlns:p14="http://schemas.microsoft.com/office/powerpoint/2010/main" val="3645507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939352-FAC0-9496-12A0-225D9469FAF3}"/>
              </a:ext>
            </a:extLst>
          </p:cNvPr>
          <p:cNvSpPr/>
          <p:nvPr/>
        </p:nvSpPr>
        <p:spPr>
          <a:xfrm>
            <a:off x="1148316" y="467832"/>
            <a:ext cx="1828800" cy="30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Department 1</a:t>
            </a:r>
            <a:endParaRPr lang="en-PH" dirty="0"/>
          </a:p>
        </p:txBody>
      </p:sp>
      <p:sp>
        <p:nvSpPr>
          <p:cNvPr id="5" name="Rectangle 4">
            <a:extLst>
              <a:ext uri="{FF2B5EF4-FFF2-40B4-BE49-F238E27FC236}">
                <a16:creationId xmlns:a16="http://schemas.microsoft.com/office/drawing/2014/main" id="{F657AD57-2BFE-5F17-3EE3-34819D7FD61C}"/>
              </a:ext>
            </a:extLst>
          </p:cNvPr>
          <p:cNvSpPr/>
          <p:nvPr/>
        </p:nvSpPr>
        <p:spPr>
          <a:xfrm>
            <a:off x="3774559" y="467830"/>
            <a:ext cx="1828800" cy="30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Department 2</a:t>
            </a:r>
            <a:endParaRPr lang="en-PH" dirty="0"/>
          </a:p>
        </p:txBody>
      </p:sp>
      <p:sp>
        <p:nvSpPr>
          <p:cNvPr id="6" name="Rectangle 5">
            <a:extLst>
              <a:ext uri="{FF2B5EF4-FFF2-40B4-BE49-F238E27FC236}">
                <a16:creationId xmlns:a16="http://schemas.microsoft.com/office/drawing/2014/main" id="{BF8B8876-CE28-6547-2299-F3A5A3A2B872}"/>
              </a:ext>
            </a:extLst>
          </p:cNvPr>
          <p:cNvSpPr/>
          <p:nvPr/>
        </p:nvSpPr>
        <p:spPr>
          <a:xfrm>
            <a:off x="6400802" y="467830"/>
            <a:ext cx="1828800" cy="30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Department 3</a:t>
            </a:r>
            <a:endParaRPr lang="en-PH" dirty="0"/>
          </a:p>
        </p:txBody>
      </p:sp>
      <p:sp>
        <p:nvSpPr>
          <p:cNvPr id="7" name="Rectangle 6">
            <a:extLst>
              <a:ext uri="{FF2B5EF4-FFF2-40B4-BE49-F238E27FC236}">
                <a16:creationId xmlns:a16="http://schemas.microsoft.com/office/drawing/2014/main" id="{237392CE-CF04-8ADA-E91A-C8FBFB02F4FD}"/>
              </a:ext>
            </a:extLst>
          </p:cNvPr>
          <p:cNvSpPr/>
          <p:nvPr/>
        </p:nvSpPr>
        <p:spPr>
          <a:xfrm>
            <a:off x="9027045" y="467829"/>
            <a:ext cx="1828800" cy="30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Department 4</a:t>
            </a:r>
            <a:endParaRPr lang="en-PH" dirty="0"/>
          </a:p>
        </p:txBody>
      </p:sp>
      <p:grpSp>
        <p:nvGrpSpPr>
          <p:cNvPr id="11" name="Group 10">
            <a:extLst>
              <a:ext uri="{FF2B5EF4-FFF2-40B4-BE49-F238E27FC236}">
                <a16:creationId xmlns:a16="http://schemas.microsoft.com/office/drawing/2014/main" id="{D084A209-3DEF-2739-3F74-FF33427C4E01}"/>
              </a:ext>
            </a:extLst>
          </p:cNvPr>
          <p:cNvGrpSpPr/>
          <p:nvPr/>
        </p:nvGrpSpPr>
        <p:grpSpPr>
          <a:xfrm>
            <a:off x="7174391" y="4894774"/>
            <a:ext cx="902811" cy="1236250"/>
            <a:chOff x="1611310" y="4699591"/>
            <a:chExt cx="902811" cy="1236250"/>
          </a:xfrm>
        </p:grpSpPr>
        <p:pic>
          <p:nvPicPr>
            <p:cNvPr id="9" name="Picture 8">
              <a:extLst>
                <a:ext uri="{FF2B5EF4-FFF2-40B4-BE49-F238E27FC236}">
                  <a16:creationId xmlns:a16="http://schemas.microsoft.com/office/drawing/2014/main" id="{8108D5C8-8124-4A34-1B0F-9739539407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9710" y="5068923"/>
              <a:ext cx="598414" cy="866918"/>
            </a:xfrm>
            <a:prstGeom prst="rect">
              <a:avLst/>
            </a:prstGeom>
          </p:spPr>
        </p:pic>
        <p:sp>
          <p:nvSpPr>
            <p:cNvPr id="10" name="TextBox 9">
              <a:extLst>
                <a:ext uri="{FF2B5EF4-FFF2-40B4-BE49-F238E27FC236}">
                  <a16:creationId xmlns:a16="http://schemas.microsoft.com/office/drawing/2014/main" id="{D7D301D5-A68E-ACBE-D24B-281D88C08753}"/>
                </a:ext>
              </a:extLst>
            </p:cNvPr>
            <p:cNvSpPr txBox="1"/>
            <p:nvPr/>
          </p:nvSpPr>
          <p:spPr>
            <a:xfrm>
              <a:off x="1611310" y="4699591"/>
              <a:ext cx="902811" cy="369332"/>
            </a:xfrm>
            <a:prstGeom prst="rect">
              <a:avLst/>
            </a:prstGeom>
            <a:noFill/>
          </p:spPr>
          <p:txBody>
            <a:bodyPr wrap="none" rtlCol="0">
              <a:spAutoFit/>
            </a:bodyPr>
            <a:lstStyle/>
            <a:p>
              <a:r>
                <a:rPr lang="en-US" dirty="0"/>
                <a:t>Student</a:t>
              </a:r>
              <a:endParaRPr lang="en-PH" dirty="0"/>
            </a:p>
          </p:txBody>
        </p:sp>
      </p:grpSp>
      <p:sp>
        <p:nvSpPr>
          <p:cNvPr id="12" name="Rectangle 11">
            <a:extLst>
              <a:ext uri="{FF2B5EF4-FFF2-40B4-BE49-F238E27FC236}">
                <a16:creationId xmlns:a16="http://schemas.microsoft.com/office/drawing/2014/main" id="{F5F6EC65-14B3-B6DA-CDA4-92B6AFB41783}"/>
              </a:ext>
            </a:extLst>
          </p:cNvPr>
          <p:cNvSpPr/>
          <p:nvPr/>
        </p:nvSpPr>
        <p:spPr>
          <a:xfrm>
            <a:off x="435175" y="4586429"/>
            <a:ext cx="2616369" cy="308345"/>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Office of Student Affairs</a:t>
            </a:r>
            <a:endParaRPr lang="en-PH" dirty="0"/>
          </a:p>
        </p:txBody>
      </p:sp>
      <p:sp>
        <p:nvSpPr>
          <p:cNvPr id="13" name="TextBox 12">
            <a:extLst>
              <a:ext uri="{FF2B5EF4-FFF2-40B4-BE49-F238E27FC236}">
                <a16:creationId xmlns:a16="http://schemas.microsoft.com/office/drawing/2014/main" id="{0268D153-B579-D338-FE84-F5AD1C024FA1}"/>
              </a:ext>
            </a:extLst>
          </p:cNvPr>
          <p:cNvSpPr txBox="1"/>
          <p:nvPr/>
        </p:nvSpPr>
        <p:spPr>
          <a:xfrm>
            <a:off x="649734" y="5086528"/>
            <a:ext cx="2112822" cy="369332"/>
          </a:xfrm>
          <a:prstGeom prst="rect">
            <a:avLst/>
          </a:prstGeom>
          <a:noFill/>
        </p:spPr>
        <p:txBody>
          <a:bodyPr wrap="none" rtlCol="0">
            <a:spAutoFit/>
          </a:bodyPr>
          <a:lstStyle/>
          <a:p>
            <a:r>
              <a:rPr lang="en-US" dirty="0"/>
              <a:t>Get Clearance Form</a:t>
            </a:r>
            <a:endParaRPr lang="en-PH" dirty="0"/>
          </a:p>
        </p:txBody>
      </p:sp>
      <p:pic>
        <p:nvPicPr>
          <p:cNvPr id="15" name="Picture 14">
            <a:extLst>
              <a:ext uri="{FF2B5EF4-FFF2-40B4-BE49-F238E27FC236}">
                <a16:creationId xmlns:a16="http://schemas.microsoft.com/office/drawing/2014/main" id="{677C53BA-C35F-EE82-721C-4F35347326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1574" y="906160"/>
            <a:ext cx="625940" cy="625940"/>
          </a:xfrm>
          <a:prstGeom prst="rect">
            <a:avLst/>
          </a:prstGeom>
        </p:spPr>
      </p:pic>
      <p:pic>
        <p:nvPicPr>
          <p:cNvPr id="16" name="Picture 15">
            <a:extLst>
              <a:ext uri="{FF2B5EF4-FFF2-40B4-BE49-F238E27FC236}">
                <a16:creationId xmlns:a16="http://schemas.microsoft.com/office/drawing/2014/main" id="{B85FE524-0D6B-515F-BD07-3D85CD5637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5989" y="906160"/>
            <a:ext cx="625940" cy="625940"/>
          </a:xfrm>
          <a:prstGeom prst="rect">
            <a:avLst/>
          </a:prstGeom>
        </p:spPr>
      </p:pic>
      <p:pic>
        <p:nvPicPr>
          <p:cNvPr id="17" name="Picture 16">
            <a:extLst>
              <a:ext uri="{FF2B5EF4-FFF2-40B4-BE49-F238E27FC236}">
                <a16:creationId xmlns:a16="http://schemas.microsoft.com/office/drawing/2014/main" id="{04042158-D609-E2BD-E72B-69D009AE88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2232" y="967954"/>
            <a:ext cx="625940" cy="625940"/>
          </a:xfrm>
          <a:prstGeom prst="rect">
            <a:avLst/>
          </a:prstGeom>
        </p:spPr>
      </p:pic>
      <p:pic>
        <p:nvPicPr>
          <p:cNvPr id="18" name="Picture 17">
            <a:extLst>
              <a:ext uri="{FF2B5EF4-FFF2-40B4-BE49-F238E27FC236}">
                <a16:creationId xmlns:a16="http://schemas.microsoft.com/office/drawing/2014/main" id="{7F75E574-0990-58BD-E8D8-9ACACB1738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1961" y="967954"/>
            <a:ext cx="625940" cy="625940"/>
          </a:xfrm>
          <a:prstGeom prst="rect">
            <a:avLst/>
          </a:prstGeom>
        </p:spPr>
      </p:pic>
      <p:grpSp>
        <p:nvGrpSpPr>
          <p:cNvPr id="21" name="Group 20">
            <a:extLst>
              <a:ext uri="{FF2B5EF4-FFF2-40B4-BE49-F238E27FC236}">
                <a16:creationId xmlns:a16="http://schemas.microsoft.com/office/drawing/2014/main" id="{C08EE9FD-030C-42E4-44DE-FC125B97F505}"/>
              </a:ext>
            </a:extLst>
          </p:cNvPr>
          <p:cNvGrpSpPr/>
          <p:nvPr/>
        </p:nvGrpSpPr>
        <p:grpSpPr>
          <a:xfrm>
            <a:off x="649734" y="5697565"/>
            <a:ext cx="2083776" cy="1005573"/>
            <a:chOff x="649734" y="5697565"/>
            <a:chExt cx="2083776" cy="1005573"/>
          </a:xfrm>
        </p:grpSpPr>
        <p:sp>
          <p:nvSpPr>
            <p:cNvPr id="19" name="TextBox 18">
              <a:extLst>
                <a:ext uri="{FF2B5EF4-FFF2-40B4-BE49-F238E27FC236}">
                  <a16:creationId xmlns:a16="http://schemas.microsoft.com/office/drawing/2014/main" id="{14A9047B-017B-E5DE-4DA3-4DD40E90285B}"/>
                </a:ext>
              </a:extLst>
            </p:cNvPr>
            <p:cNvSpPr txBox="1"/>
            <p:nvPr/>
          </p:nvSpPr>
          <p:spPr>
            <a:xfrm>
              <a:off x="649734" y="5697565"/>
              <a:ext cx="2083776" cy="369332"/>
            </a:xfrm>
            <a:prstGeom prst="rect">
              <a:avLst/>
            </a:prstGeom>
            <a:noFill/>
          </p:spPr>
          <p:txBody>
            <a:bodyPr wrap="none" rtlCol="0">
              <a:spAutoFit/>
            </a:bodyPr>
            <a:lstStyle/>
            <a:p>
              <a:r>
                <a:rPr lang="en-US" dirty="0"/>
                <a:t>Clearance Approved</a:t>
              </a:r>
              <a:endParaRPr lang="en-PH" dirty="0"/>
            </a:p>
          </p:txBody>
        </p:sp>
        <p:pic>
          <p:nvPicPr>
            <p:cNvPr id="20" name="Picture 19">
              <a:extLst>
                <a:ext uri="{FF2B5EF4-FFF2-40B4-BE49-F238E27FC236}">
                  <a16:creationId xmlns:a16="http://schemas.microsoft.com/office/drawing/2014/main" id="{13726BA0-70CD-88F9-137C-AB64D32751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8652" y="6077198"/>
              <a:ext cx="625940" cy="625940"/>
            </a:xfrm>
            <a:prstGeom prst="rect">
              <a:avLst/>
            </a:prstGeom>
          </p:spPr>
        </p:pic>
      </p:grpSp>
    </p:spTree>
    <p:extLst>
      <p:ext uri="{BB962C8B-B14F-4D97-AF65-F5344CB8AC3E}">
        <p14:creationId xmlns:p14="http://schemas.microsoft.com/office/powerpoint/2010/main" val="182161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117 0.03866 L -0.49414 -0.0243 " pathEditMode="relative" rAng="0" ptsTypes="AA">
                                      <p:cBhvr>
                                        <p:cTn id="6" dur="500" fill="hold"/>
                                        <p:tgtEl>
                                          <p:spTgt spid="11"/>
                                        </p:tgtEl>
                                        <p:attrNameLst>
                                          <p:attrName>ppt_x</p:attrName>
                                          <p:attrName>ppt_y</p:attrName>
                                        </p:attrNameLst>
                                      </p:cBhvr>
                                      <p:rCtr x="-24766" y="-3148"/>
                                    </p:animMotion>
                                  </p:childTnLst>
                                </p:cTn>
                              </p:par>
                            </p:childTnLst>
                          </p:cTn>
                        </p:par>
                        <p:par>
                          <p:cTn id="7" fill="hold">
                            <p:stCondLst>
                              <p:cond delay="500"/>
                            </p:stCondLst>
                            <p:childTnLst>
                              <p:par>
                                <p:cTn id="8" presetID="10" presetClass="exit" presetSubtype="0" fill="hold" grpId="0" nodeType="after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49414 -0.0243 L -0.45312 -0.61481 " pathEditMode="relative" rAng="0" ptsTypes="AA">
                                      <p:cBhvr>
                                        <p:cTn id="14" dur="500" fill="hold"/>
                                        <p:tgtEl>
                                          <p:spTgt spid="11"/>
                                        </p:tgtEl>
                                        <p:attrNameLst>
                                          <p:attrName>ppt_x</p:attrName>
                                          <p:attrName>ppt_y</p:attrName>
                                        </p:attrNameLst>
                                      </p:cBhvr>
                                      <p:rCtr x="1784" y="-29606"/>
                                    </p:animMotion>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45313 -0.61481 L -0.24062 -0.6243 " pathEditMode="relative" rAng="0" ptsTypes="AA">
                                      <p:cBhvr>
                                        <p:cTn id="22" dur="500" fill="hold"/>
                                        <p:tgtEl>
                                          <p:spTgt spid="11"/>
                                        </p:tgtEl>
                                        <p:attrNameLst>
                                          <p:attrName>ppt_x</p:attrName>
                                          <p:attrName>ppt_y</p:attrName>
                                        </p:attrNameLst>
                                      </p:cBhvr>
                                      <p:rCtr x="10417" y="0"/>
                                    </p:animMotion>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0.24063 -0.62431 L -0.0194 -0.62106 " pathEditMode="relative" rAng="0" ptsTypes="AA">
                                      <p:cBhvr>
                                        <p:cTn id="30" dur="500" fill="hold"/>
                                        <p:tgtEl>
                                          <p:spTgt spid="11"/>
                                        </p:tgtEl>
                                        <p:attrNameLst>
                                          <p:attrName>ppt_x</p:attrName>
                                          <p:attrName>ppt_y</p:attrName>
                                        </p:attrNameLst>
                                      </p:cBhvr>
                                      <p:rCtr x="11094" y="764"/>
                                    </p:animMotion>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0.0194 -0.62106 L 0.19336 -0.62268 " pathEditMode="relative" rAng="0" ptsTypes="AA">
                                      <p:cBhvr>
                                        <p:cTn id="38" dur="500" fill="hold"/>
                                        <p:tgtEl>
                                          <p:spTgt spid="11"/>
                                        </p:tgtEl>
                                        <p:attrNameLst>
                                          <p:attrName>ppt_x</p:attrName>
                                          <p:attrName>ppt_y</p:attrName>
                                        </p:attrNameLst>
                                      </p:cBhvr>
                                      <p:rCtr x="11146" y="-93"/>
                                    </p:animMotion>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0.19336 -0.62268 L -0.49414 -0.02431 " pathEditMode="relative" rAng="0" ptsTypes="AA">
                                      <p:cBhvr>
                                        <p:cTn id="46" dur="500" fill="hold"/>
                                        <p:tgtEl>
                                          <p:spTgt spid="11"/>
                                        </p:tgtEl>
                                        <p:attrNameLst>
                                          <p:attrName>ppt_x</p:attrName>
                                          <p:attrName>ppt_y</p:attrName>
                                        </p:attrNameLst>
                                      </p:cBhvr>
                                      <p:rCtr x="-34023" y="30718"/>
                                    </p:animMotion>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DA72-0CA7-A093-1BFC-115D2C17AD9A}"/>
              </a:ext>
            </a:extLst>
          </p:cNvPr>
          <p:cNvSpPr>
            <a:spLocks noGrp="1"/>
          </p:cNvSpPr>
          <p:nvPr>
            <p:ph type="title"/>
          </p:nvPr>
        </p:nvSpPr>
        <p:spPr/>
        <p:txBody>
          <a:bodyPr/>
          <a:lstStyle/>
          <a:p>
            <a:r>
              <a:rPr lang="en-US" dirty="0"/>
              <a:t>Problems</a:t>
            </a:r>
            <a:endParaRPr lang="en-PH" dirty="0"/>
          </a:p>
        </p:txBody>
      </p:sp>
      <p:sp>
        <p:nvSpPr>
          <p:cNvPr id="3" name="Content Placeholder 2">
            <a:extLst>
              <a:ext uri="{FF2B5EF4-FFF2-40B4-BE49-F238E27FC236}">
                <a16:creationId xmlns:a16="http://schemas.microsoft.com/office/drawing/2014/main" id="{38426591-3CF8-4E40-CC28-9FC1B921D6E1}"/>
              </a:ext>
            </a:extLst>
          </p:cNvPr>
          <p:cNvSpPr>
            <a:spLocks noGrp="1"/>
          </p:cNvSpPr>
          <p:nvPr>
            <p:ph idx="1"/>
          </p:nvPr>
        </p:nvSpPr>
        <p:spPr/>
        <p:txBody>
          <a:bodyPr>
            <a:normAutofit/>
          </a:bodyPr>
          <a:lstStyle/>
          <a:p>
            <a:r>
              <a:rPr lang="en-US" sz="2400" dirty="0"/>
              <a:t>Physical presence is required</a:t>
            </a:r>
          </a:p>
          <a:p>
            <a:r>
              <a:rPr lang="en-US" sz="2400" dirty="0"/>
              <a:t>Time Consuming</a:t>
            </a:r>
          </a:p>
          <a:p>
            <a:r>
              <a:rPr lang="en-PH" sz="2400" dirty="0"/>
              <a:t>Students can easily cheat signature</a:t>
            </a:r>
          </a:p>
          <a:p>
            <a:endParaRPr lang="en-PH" sz="2300" dirty="0"/>
          </a:p>
          <a:p>
            <a:endParaRPr lang="en-PH" sz="2300" dirty="0"/>
          </a:p>
        </p:txBody>
      </p:sp>
    </p:spTree>
    <p:extLst>
      <p:ext uri="{BB962C8B-B14F-4D97-AF65-F5344CB8AC3E}">
        <p14:creationId xmlns:p14="http://schemas.microsoft.com/office/powerpoint/2010/main" val="401889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ill Sans MT (Body)"/>
                <a:cs typeface="Times New Roman" panose="02020603050405020304" pitchFamily="18" charset="0"/>
              </a:rPr>
              <a:t>Purpose and Description</a:t>
            </a:r>
            <a:endParaRPr lang="en-US" dirty="0">
              <a:latin typeface="Gill Sans MT (Body)"/>
            </a:endParaRPr>
          </a:p>
        </p:txBody>
      </p:sp>
      <p:sp>
        <p:nvSpPr>
          <p:cNvPr id="3" name="Content Placeholder 2"/>
          <p:cNvSpPr>
            <a:spLocks noGrp="1"/>
          </p:cNvSpPr>
          <p:nvPr>
            <p:ph idx="1"/>
          </p:nvPr>
        </p:nvSpPr>
        <p:spPr>
          <a:xfrm>
            <a:off x="2231136" y="2638045"/>
            <a:ext cx="7729728" cy="1781556"/>
          </a:xfrm>
        </p:spPr>
        <p:txBody>
          <a:bodyPr>
            <a:noAutofit/>
          </a:bodyPr>
          <a:lstStyle/>
          <a:p>
            <a:pPr marL="0" indent="0">
              <a:lnSpc>
                <a:spcPct val="170000"/>
              </a:lnSpc>
              <a:buNone/>
            </a:pPr>
            <a:r>
              <a:rPr lang="en-US" sz="2000" dirty="0"/>
              <a:t>	The purpose of this study is to develop a Real-time Web-based Clearance System with Violation Management using QR Code in CHCC for BSCS4A. The researcher wants to develop it to improve the clearance system of Concepcion Holy Cross College Inc which will be utilized by the department heads, office of student affairs, students, and school guards.</a:t>
            </a:r>
          </a:p>
        </p:txBody>
      </p:sp>
    </p:spTree>
    <p:extLst>
      <p:ext uri="{BB962C8B-B14F-4D97-AF65-F5344CB8AC3E}">
        <p14:creationId xmlns:p14="http://schemas.microsoft.com/office/powerpoint/2010/main" val="249072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1BBFF-8DDC-CEC0-84F5-E01CE1463F3D}"/>
              </a:ext>
            </a:extLst>
          </p:cNvPr>
          <p:cNvSpPr>
            <a:spLocks noGrp="1"/>
          </p:cNvSpPr>
          <p:nvPr>
            <p:ph type="title"/>
          </p:nvPr>
        </p:nvSpPr>
        <p:spPr/>
        <p:txBody>
          <a:bodyPr/>
          <a:lstStyle/>
          <a:p>
            <a:r>
              <a:rPr lang="en-US" dirty="0"/>
              <a:t>Main Objective / Goal of the study</a:t>
            </a:r>
            <a:endParaRPr lang="en-PH" dirty="0"/>
          </a:p>
        </p:txBody>
      </p:sp>
      <p:sp>
        <p:nvSpPr>
          <p:cNvPr id="3" name="Content Placeholder 2">
            <a:extLst>
              <a:ext uri="{FF2B5EF4-FFF2-40B4-BE49-F238E27FC236}">
                <a16:creationId xmlns:a16="http://schemas.microsoft.com/office/drawing/2014/main" id="{C3744049-C1DE-658B-D5B6-4EF1A1B1971F}"/>
              </a:ext>
            </a:extLst>
          </p:cNvPr>
          <p:cNvSpPr>
            <a:spLocks noGrp="1"/>
          </p:cNvSpPr>
          <p:nvPr>
            <p:ph idx="1"/>
          </p:nvPr>
        </p:nvSpPr>
        <p:spPr/>
        <p:txBody>
          <a:bodyPr>
            <a:normAutofit/>
          </a:bodyPr>
          <a:lstStyle/>
          <a:p>
            <a:r>
              <a:rPr lang="en-US" sz="2400" dirty="0"/>
              <a:t>The Main objective was to develop a reliable, effective, efficient, and real-time Online Clearance System</a:t>
            </a:r>
          </a:p>
          <a:p>
            <a:r>
              <a:rPr lang="en-US" sz="2400" dirty="0"/>
              <a:t>This system enables final-year students to monitor the progress/status of their clearance forms online as long as the technologies they use can access the internet.</a:t>
            </a:r>
          </a:p>
          <a:p>
            <a:r>
              <a:rPr lang="en-US" sz="2400" dirty="0"/>
              <a:t>This system has a QR Code feature that lets users access the website quickly.</a:t>
            </a:r>
            <a:endParaRPr lang="en-PH" sz="2400" dirty="0"/>
          </a:p>
        </p:txBody>
      </p:sp>
    </p:spTree>
    <p:extLst>
      <p:ext uri="{BB962C8B-B14F-4D97-AF65-F5344CB8AC3E}">
        <p14:creationId xmlns:p14="http://schemas.microsoft.com/office/powerpoint/2010/main" val="203202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5DD39-2EDC-3B7B-619B-1A9C663E08F4}"/>
              </a:ext>
            </a:extLst>
          </p:cNvPr>
          <p:cNvSpPr>
            <a:spLocks noGrp="1"/>
          </p:cNvSpPr>
          <p:nvPr>
            <p:ph type="title"/>
          </p:nvPr>
        </p:nvSpPr>
        <p:spPr/>
        <p:txBody>
          <a:bodyPr/>
          <a:lstStyle/>
          <a:p>
            <a:r>
              <a:rPr lang="en-US" dirty="0"/>
              <a:t>Project scope</a:t>
            </a:r>
            <a:endParaRPr lang="en-PH" dirty="0"/>
          </a:p>
        </p:txBody>
      </p:sp>
      <p:sp>
        <p:nvSpPr>
          <p:cNvPr id="3" name="Content Placeholder 2">
            <a:extLst>
              <a:ext uri="{FF2B5EF4-FFF2-40B4-BE49-F238E27FC236}">
                <a16:creationId xmlns:a16="http://schemas.microsoft.com/office/drawing/2014/main" id="{BAB2F2AF-4F56-0E86-62AA-E7339101A597}"/>
              </a:ext>
            </a:extLst>
          </p:cNvPr>
          <p:cNvSpPr>
            <a:spLocks noGrp="1"/>
          </p:cNvSpPr>
          <p:nvPr>
            <p:ph idx="1"/>
          </p:nvPr>
        </p:nvSpPr>
        <p:spPr/>
        <p:txBody>
          <a:bodyPr>
            <a:normAutofit/>
          </a:bodyPr>
          <a:lstStyle/>
          <a:p>
            <a:r>
              <a:rPr lang="en-US" sz="2000" dirty="0"/>
              <a:t>This system creates student and department QR Codes for daily use.  These QR Codes have a URL that can be used to get to their own webpage. Once there, a PIN keeps people from getting in without permission.</a:t>
            </a:r>
          </a:p>
          <a:p>
            <a:r>
              <a:rPr lang="en-US" sz="2000" dirty="0"/>
              <a:t>The system manages student clearance as well as student violations.</a:t>
            </a:r>
          </a:p>
          <a:p>
            <a:r>
              <a:rPr lang="en-US" sz="2000" dirty="0"/>
              <a:t>This will be exclusive to students enrolled in BSCS4A at Concepcion Holy Cross College Inc.; it will not be extended to students at other college departments.</a:t>
            </a:r>
            <a:endParaRPr lang="en-PH" sz="2000" dirty="0"/>
          </a:p>
        </p:txBody>
      </p:sp>
    </p:spTree>
    <p:extLst>
      <p:ext uri="{BB962C8B-B14F-4D97-AF65-F5344CB8AC3E}">
        <p14:creationId xmlns:p14="http://schemas.microsoft.com/office/powerpoint/2010/main" val="3578620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0271" y="268006"/>
            <a:ext cx="7729728" cy="691550"/>
          </a:xfrm>
        </p:spPr>
        <p:txBody>
          <a:bodyPr>
            <a:normAutofit fontScale="90000"/>
          </a:bodyPr>
          <a:lstStyle/>
          <a:p>
            <a:r>
              <a:rPr lang="en-US" dirty="0"/>
              <a:t>FUNCTIONAL FEATURE  MATRIX</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6668143"/>
              </p:ext>
            </p:extLst>
          </p:nvPr>
        </p:nvGraphicFramePr>
        <p:xfrm>
          <a:off x="4826664" y="1163215"/>
          <a:ext cx="6574446" cy="5530367"/>
        </p:xfrm>
        <a:graphic>
          <a:graphicData uri="http://schemas.openxmlformats.org/drawingml/2006/table">
            <a:tbl>
              <a:tblPr firstRow="1" firstCol="1" bandRow="1">
                <a:tableStyleId>{5C22544A-7EE6-4342-B048-85BDC9FD1C3A}</a:tableStyleId>
              </a:tblPr>
              <a:tblGrid>
                <a:gridCol w="3111283">
                  <a:extLst>
                    <a:ext uri="{9D8B030D-6E8A-4147-A177-3AD203B41FA5}">
                      <a16:colId xmlns:a16="http://schemas.microsoft.com/office/drawing/2014/main" val="20000"/>
                    </a:ext>
                  </a:extLst>
                </a:gridCol>
                <a:gridCol w="354853">
                  <a:extLst>
                    <a:ext uri="{9D8B030D-6E8A-4147-A177-3AD203B41FA5}">
                      <a16:colId xmlns:a16="http://schemas.microsoft.com/office/drawing/2014/main" val="20001"/>
                    </a:ext>
                  </a:extLst>
                </a:gridCol>
                <a:gridCol w="416472">
                  <a:extLst>
                    <a:ext uri="{9D8B030D-6E8A-4147-A177-3AD203B41FA5}">
                      <a16:colId xmlns:a16="http://schemas.microsoft.com/office/drawing/2014/main" val="20002"/>
                    </a:ext>
                  </a:extLst>
                </a:gridCol>
                <a:gridCol w="421667">
                  <a:extLst>
                    <a:ext uri="{9D8B030D-6E8A-4147-A177-3AD203B41FA5}">
                      <a16:colId xmlns:a16="http://schemas.microsoft.com/office/drawing/2014/main" val="20003"/>
                    </a:ext>
                  </a:extLst>
                </a:gridCol>
                <a:gridCol w="373413">
                  <a:extLst>
                    <a:ext uri="{9D8B030D-6E8A-4147-A177-3AD203B41FA5}">
                      <a16:colId xmlns:a16="http://schemas.microsoft.com/office/drawing/2014/main" val="20004"/>
                    </a:ext>
                  </a:extLst>
                </a:gridCol>
                <a:gridCol w="377867">
                  <a:extLst>
                    <a:ext uri="{9D8B030D-6E8A-4147-A177-3AD203B41FA5}">
                      <a16:colId xmlns:a16="http://schemas.microsoft.com/office/drawing/2014/main" val="20005"/>
                    </a:ext>
                  </a:extLst>
                </a:gridCol>
                <a:gridCol w="377867">
                  <a:extLst>
                    <a:ext uri="{9D8B030D-6E8A-4147-A177-3AD203B41FA5}">
                      <a16:colId xmlns:a16="http://schemas.microsoft.com/office/drawing/2014/main" val="20006"/>
                    </a:ext>
                  </a:extLst>
                </a:gridCol>
                <a:gridCol w="377867">
                  <a:extLst>
                    <a:ext uri="{9D8B030D-6E8A-4147-A177-3AD203B41FA5}">
                      <a16:colId xmlns:a16="http://schemas.microsoft.com/office/drawing/2014/main" val="20007"/>
                    </a:ext>
                  </a:extLst>
                </a:gridCol>
                <a:gridCol w="377867">
                  <a:extLst>
                    <a:ext uri="{9D8B030D-6E8A-4147-A177-3AD203B41FA5}">
                      <a16:colId xmlns:a16="http://schemas.microsoft.com/office/drawing/2014/main" val="20008"/>
                    </a:ext>
                  </a:extLst>
                </a:gridCol>
                <a:gridCol w="385290">
                  <a:extLst>
                    <a:ext uri="{9D8B030D-6E8A-4147-A177-3AD203B41FA5}">
                      <a16:colId xmlns:a16="http://schemas.microsoft.com/office/drawing/2014/main" val="20009"/>
                    </a:ext>
                  </a:extLst>
                </a:gridCol>
              </a:tblGrid>
              <a:tr h="434688">
                <a:tc>
                  <a:txBody>
                    <a:bodyPr/>
                    <a:lstStyle/>
                    <a:p>
                      <a:pPr marL="0" marR="0" algn="ctr">
                        <a:lnSpc>
                          <a:spcPct val="107000"/>
                        </a:lnSpc>
                        <a:spcBef>
                          <a:spcPts val="0"/>
                        </a:spcBef>
                        <a:spcAft>
                          <a:spcPts val="0"/>
                        </a:spcAft>
                      </a:pPr>
                      <a:r>
                        <a:rPr lang="en-US" sz="1000" dirty="0">
                          <a:effectLst/>
                        </a:rPr>
                        <a:t>Software</a:t>
                      </a:r>
                      <a:endParaRPr lang="en-US" sz="1000" dirty="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000">
                          <a:effectLst/>
                        </a:rPr>
                        <a:t>1</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000">
                          <a:effectLst/>
                        </a:rPr>
                        <a:t>2</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000" dirty="0">
                          <a:effectLst/>
                        </a:rPr>
                        <a:t>3</a:t>
                      </a:r>
                      <a:endParaRPr lang="en-US" sz="1000" dirty="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000" dirty="0">
                          <a:effectLst/>
                        </a:rPr>
                        <a:t>4</a:t>
                      </a:r>
                      <a:endParaRPr lang="en-US" sz="1000" dirty="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000">
                          <a:effectLst/>
                        </a:rPr>
                        <a:t>5</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000">
                          <a:effectLst/>
                        </a:rPr>
                        <a:t>6</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000">
                          <a:effectLst/>
                        </a:rPr>
                        <a:t>7</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000">
                          <a:effectLst/>
                        </a:rPr>
                        <a:t>8</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000">
                          <a:effectLst/>
                        </a:rPr>
                        <a:t>9</a:t>
                      </a:r>
                      <a:endParaRPr lang="en-US" sz="1000">
                        <a:effectLst/>
                        <a:latin typeface="Calibri"/>
                        <a:ea typeface="Calibri"/>
                        <a:cs typeface="Times New Roman"/>
                      </a:endParaRPr>
                    </a:p>
                  </a:txBody>
                  <a:tcPr marL="61924" marR="61924" marT="0" marB="0"/>
                </a:tc>
                <a:extLst>
                  <a:ext uri="{0D108BD9-81ED-4DB2-BD59-A6C34878D82A}">
                    <a16:rowId xmlns:a16="http://schemas.microsoft.com/office/drawing/2014/main" val="10000"/>
                  </a:ext>
                </a:extLst>
              </a:tr>
              <a:tr h="886114">
                <a:tc>
                  <a:txBody>
                    <a:bodyPr/>
                    <a:lstStyle/>
                    <a:p>
                      <a:pPr marL="0" marR="0" algn="ctr">
                        <a:lnSpc>
                          <a:spcPct val="107000"/>
                        </a:lnSpc>
                        <a:spcBef>
                          <a:spcPts val="0"/>
                        </a:spcBef>
                        <a:spcAft>
                          <a:spcPts val="0"/>
                        </a:spcAft>
                      </a:pPr>
                      <a:r>
                        <a:rPr lang="en-US" sz="1000" dirty="0">
                          <a:effectLst/>
                        </a:rPr>
                        <a:t>Moving Towards Global Technological Advancement: Basis for the E-Clearance</a:t>
                      </a:r>
                    </a:p>
                    <a:p>
                      <a:pPr marL="0" marR="0" algn="ctr">
                        <a:lnSpc>
                          <a:spcPct val="107000"/>
                        </a:lnSpc>
                        <a:spcBef>
                          <a:spcPts val="0"/>
                        </a:spcBef>
                        <a:spcAft>
                          <a:spcPts val="0"/>
                        </a:spcAft>
                      </a:pPr>
                      <a:r>
                        <a:rPr lang="en-US" sz="1000" dirty="0">
                          <a:effectLst/>
                        </a:rPr>
                        <a:t>Program Development</a:t>
                      </a:r>
                      <a:endParaRPr lang="en-US" sz="1000" dirty="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dirty="0">
                          <a:effectLst/>
                        </a:rPr>
                        <a:t>✖</a:t>
                      </a:r>
                      <a:endParaRPr lang="en-US" sz="1000" dirty="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extLst>
                  <a:ext uri="{0D108BD9-81ED-4DB2-BD59-A6C34878D82A}">
                    <a16:rowId xmlns:a16="http://schemas.microsoft.com/office/drawing/2014/main" val="10001"/>
                  </a:ext>
                </a:extLst>
              </a:tr>
              <a:tr h="688595">
                <a:tc>
                  <a:txBody>
                    <a:bodyPr/>
                    <a:lstStyle/>
                    <a:p>
                      <a:pPr marL="0" marR="0" algn="ctr">
                        <a:lnSpc>
                          <a:spcPct val="107000"/>
                        </a:lnSpc>
                        <a:spcBef>
                          <a:spcPts val="0"/>
                        </a:spcBef>
                        <a:spcAft>
                          <a:spcPts val="0"/>
                        </a:spcAft>
                      </a:pPr>
                      <a:r>
                        <a:rPr lang="en-US" sz="1000">
                          <a:effectLst/>
                        </a:rPr>
                        <a:t>Secured Cotabato City State Polytechnic College Web-Based Student Clearance System</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dirty="0">
                          <a:effectLst/>
                        </a:rPr>
                        <a:t>✖</a:t>
                      </a:r>
                      <a:endParaRPr lang="en-US" sz="1000" dirty="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dirty="0">
                          <a:effectLst/>
                        </a:rPr>
                        <a:t>✔</a:t>
                      </a:r>
                      <a:endParaRPr lang="en-US" sz="1000" dirty="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extLst>
                  <a:ext uri="{0D108BD9-81ED-4DB2-BD59-A6C34878D82A}">
                    <a16:rowId xmlns:a16="http://schemas.microsoft.com/office/drawing/2014/main" val="10002"/>
                  </a:ext>
                </a:extLst>
              </a:tr>
              <a:tr h="625625">
                <a:tc>
                  <a:txBody>
                    <a:bodyPr/>
                    <a:lstStyle/>
                    <a:p>
                      <a:pPr marL="0" marR="0" algn="ctr">
                        <a:lnSpc>
                          <a:spcPct val="107000"/>
                        </a:lnSpc>
                        <a:spcBef>
                          <a:spcPts val="0"/>
                        </a:spcBef>
                        <a:spcAft>
                          <a:spcPts val="0"/>
                        </a:spcAft>
                      </a:pPr>
                      <a:r>
                        <a:rPr lang="en-US" sz="1000">
                          <a:effectLst/>
                        </a:rPr>
                        <a:t>Development of Online Clearance System for an Educational Institution</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extLst>
                  <a:ext uri="{0D108BD9-81ED-4DB2-BD59-A6C34878D82A}">
                    <a16:rowId xmlns:a16="http://schemas.microsoft.com/office/drawing/2014/main" val="10003"/>
                  </a:ext>
                </a:extLst>
              </a:tr>
              <a:tr h="663000">
                <a:tc>
                  <a:txBody>
                    <a:bodyPr/>
                    <a:lstStyle/>
                    <a:p>
                      <a:pPr marL="0" marR="0" algn="ctr">
                        <a:lnSpc>
                          <a:spcPct val="107000"/>
                        </a:lnSpc>
                        <a:spcBef>
                          <a:spcPts val="0"/>
                        </a:spcBef>
                        <a:spcAft>
                          <a:spcPts val="0"/>
                        </a:spcAft>
                      </a:pPr>
                      <a:r>
                        <a:rPr lang="en-US" sz="1000">
                          <a:effectLst/>
                        </a:rPr>
                        <a:t>A Responsive Web-Based QR Code for Laboratory Clearance Form</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dirty="0">
                          <a:effectLst/>
                        </a:rPr>
                        <a:t>✔</a:t>
                      </a:r>
                      <a:endParaRPr lang="en-US" sz="1000" dirty="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dirty="0">
                          <a:effectLst/>
                        </a:rPr>
                        <a:t>✖</a:t>
                      </a:r>
                      <a:endParaRPr lang="en-US" sz="1000" dirty="0">
                        <a:effectLst/>
                        <a:latin typeface="Calibri"/>
                        <a:ea typeface="Calibri"/>
                        <a:cs typeface="Times New Roman"/>
                      </a:endParaRPr>
                    </a:p>
                  </a:txBody>
                  <a:tcPr marL="61924" marR="61924" marT="0" marB="0"/>
                </a:tc>
                <a:extLst>
                  <a:ext uri="{0D108BD9-81ED-4DB2-BD59-A6C34878D82A}">
                    <a16:rowId xmlns:a16="http://schemas.microsoft.com/office/drawing/2014/main" val="10004"/>
                  </a:ext>
                </a:extLst>
              </a:tr>
              <a:tr h="625625">
                <a:tc>
                  <a:txBody>
                    <a:bodyPr/>
                    <a:lstStyle/>
                    <a:p>
                      <a:pPr marL="0" marR="0" algn="ctr">
                        <a:lnSpc>
                          <a:spcPct val="107000"/>
                        </a:lnSpc>
                        <a:spcBef>
                          <a:spcPts val="0"/>
                        </a:spcBef>
                        <a:spcAft>
                          <a:spcPts val="0"/>
                        </a:spcAft>
                      </a:pPr>
                      <a:r>
                        <a:rPr lang="en-US" sz="1000">
                          <a:effectLst/>
                        </a:rPr>
                        <a:t>ONLINE CLEARANCE SYSTEM</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extLst>
                  <a:ext uri="{0D108BD9-81ED-4DB2-BD59-A6C34878D82A}">
                    <a16:rowId xmlns:a16="http://schemas.microsoft.com/office/drawing/2014/main" val="10005"/>
                  </a:ext>
                </a:extLst>
              </a:tr>
              <a:tr h="918125">
                <a:tc>
                  <a:txBody>
                    <a:bodyPr/>
                    <a:lstStyle/>
                    <a:p>
                      <a:pPr marL="0" marR="0" algn="ctr">
                        <a:lnSpc>
                          <a:spcPct val="107000"/>
                        </a:lnSpc>
                        <a:spcBef>
                          <a:spcPts val="0"/>
                        </a:spcBef>
                        <a:spcAft>
                          <a:spcPts val="0"/>
                        </a:spcAft>
                      </a:pPr>
                      <a:r>
                        <a:rPr lang="en-US" sz="1000">
                          <a:effectLst/>
                        </a:rPr>
                        <a:t>Design and Implementation of a Web-Based Sms-Notification Clearance System: A Case Study of Federal Polytechnic,Ile – Oluji, Ondo State.</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extLst>
                  <a:ext uri="{0D108BD9-81ED-4DB2-BD59-A6C34878D82A}">
                    <a16:rowId xmlns:a16="http://schemas.microsoft.com/office/drawing/2014/main" val="10006"/>
                  </a:ext>
                </a:extLst>
              </a:tr>
              <a:tr h="688595">
                <a:tc>
                  <a:txBody>
                    <a:bodyPr/>
                    <a:lstStyle/>
                    <a:p>
                      <a:pPr marL="0" marR="0" algn="ctr">
                        <a:lnSpc>
                          <a:spcPct val="107000"/>
                        </a:lnSpc>
                        <a:spcBef>
                          <a:spcPts val="0"/>
                        </a:spcBef>
                        <a:spcAft>
                          <a:spcPts val="0"/>
                        </a:spcAft>
                      </a:pPr>
                      <a:r>
                        <a:rPr lang="en-PH" sz="1000" dirty="0">
                          <a:effectLst/>
                        </a:rPr>
                        <a:t>Real-time Web-based Clearance System</a:t>
                      </a:r>
                      <a:endParaRPr lang="en-US" sz="1000" dirty="0">
                        <a:effectLst/>
                      </a:endParaRPr>
                    </a:p>
                    <a:p>
                      <a:pPr marL="0" marR="0" algn="ctr">
                        <a:lnSpc>
                          <a:spcPct val="107000"/>
                        </a:lnSpc>
                        <a:spcBef>
                          <a:spcPts val="0"/>
                        </a:spcBef>
                        <a:spcAft>
                          <a:spcPts val="0"/>
                        </a:spcAft>
                      </a:pPr>
                      <a:r>
                        <a:rPr lang="en-PH" sz="1000" dirty="0">
                          <a:effectLst/>
                        </a:rPr>
                        <a:t>with Violation Management using</a:t>
                      </a:r>
                      <a:endParaRPr lang="en-US" sz="1000" dirty="0">
                        <a:effectLst/>
                      </a:endParaRPr>
                    </a:p>
                    <a:p>
                      <a:pPr marL="0" marR="0" algn="ctr">
                        <a:lnSpc>
                          <a:spcPct val="107000"/>
                        </a:lnSpc>
                        <a:spcBef>
                          <a:spcPts val="0"/>
                        </a:spcBef>
                        <a:spcAft>
                          <a:spcPts val="0"/>
                        </a:spcAft>
                      </a:pPr>
                      <a:r>
                        <a:rPr lang="en-PH" sz="1000" dirty="0">
                          <a:effectLst/>
                        </a:rPr>
                        <a:t>QR Code in CHCC for BSCS4A</a:t>
                      </a:r>
                      <a:endParaRPr lang="en-US" sz="1000" dirty="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dirty="0">
                          <a:effectLst/>
                        </a:rPr>
                        <a:t>✔</a:t>
                      </a:r>
                      <a:endParaRPr lang="en-US" sz="1000" dirty="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dirty="0">
                          <a:effectLst/>
                        </a:rPr>
                        <a:t>✔</a:t>
                      </a:r>
                      <a:endParaRPr lang="en-US" sz="1000" dirty="0">
                        <a:effectLst/>
                        <a:latin typeface="Calibri"/>
                        <a:ea typeface="Calibri"/>
                        <a:cs typeface="Times New Roman"/>
                      </a:endParaRPr>
                    </a:p>
                  </a:txBody>
                  <a:tcPr marL="61924" marR="61924" marT="0" marB="0"/>
                </a:tc>
                <a:extLst>
                  <a:ext uri="{0D108BD9-81ED-4DB2-BD59-A6C34878D82A}">
                    <a16:rowId xmlns:a16="http://schemas.microsoft.com/office/drawing/2014/main" val="10007"/>
                  </a:ext>
                </a:extLst>
              </a:tr>
            </a:tbl>
          </a:graphicData>
        </a:graphic>
      </p:graphicFrame>
      <p:sp>
        <p:nvSpPr>
          <p:cNvPr id="3" name="TextBox 2">
            <a:extLst>
              <a:ext uri="{FF2B5EF4-FFF2-40B4-BE49-F238E27FC236}">
                <a16:creationId xmlns:a16="http://schemas.microsoft.com/office/drawing/2014/main" id="{0C727A98-0788-4C10-A22C-521FE65F2A91}"/>
              </a:ext>
            </a:extLst>
          </p:cNvPr>
          <p:cNvSpPr txBox="1"/>
          <p:nvPr/>
        </p:nvSpPr>
        <p:spPr>
          <a:xfrm>
            <a:off x="567795" y="1720443"/>
            <a:ext cx="3813929" cy="4211409"/>
          </a:xfrm>
          <a:prstGeom prst="rect">
            <a:avLst/>
          </a:prstGeom>
          <a:noFill/>
        </p:spPr>
        <p:txBody>
          <a:bodyPr wrap="square" rtlCol="0">
            <a:spAutoFit/>
          </a:bodyPr>
          <a:lstStyle/>
          <a:p>
            <a:pPr marL="342900" lvl="0" indent="-342900">
              <a:lnSpc>
                <a:spcPct val="150000"/>
              </a:lnSpc>
              <a:buFont typeface="+mj-lt"/>
              <a:buAutoNum type="arabicPeriod"/>
            </a:pPr>
            <a:r>
              <a:rPr lang="en-US" sz="1800" dirty="0">
                <a:effectLst/>
                <a:latin typeface="Gill Sans MT (Headings)"/>
                <a:ea typeface="Arial" panose="020B0604020202020204" pitchFamily="34" charset="0"/>
                <a:cs typeface="Times New Roman" panose="02020603050405020304" pitchFamily="18" charset="0"/>
              </a:rPr>
              <a:t>Student’s Information Management</a:t>
            </a:r>
            <a:endParaRPr lang="en-PH" sz="1800" dirty="0">
              <a:effectLst/>
              <a:latin typeface="Gill Sans MT (Headings)"/>
              <a:ea typeface="Arial" panose="020B0604020202020204" pitchFamily="34" charset="0"/>
              <a:cs typeface="Times New Roman" panose="02020603050405020304" pitchFamily="18" charset="0"/>
            </a:endParaRPr>
          </a:p>
          <a:p>
            <a:pPr marL="342900" lvl="0" indent="-342900">
              <a:lnSpc>
                <a:spcPct val="150000"/>
              </a:lnSpc>
              <a:buFont typeface="+mj-lt"/>
              <a:buAutoNum type="arabicPeriod"/>
            </a:pPr>
            <a:r>
              <a:rPr lang="en-PH" sz="1800" dirty="0">
                <a:effectLst/>
                <a:latin typeface="Gill Sans MT (Headings)"/>
                <a:ea typeface="Arial" panose="020B0604020202020204" pitchFamily="34" charset="0"/>
                <a:cs typeface="Times New Roman" panose="02020603050405020304" pitchFamily="18" charset="0"/>
              </a:rPr>
              <a:t>Violation Management </a:t>
            </a:r>
          </a:p>
          <a:p>
            <a:pPr marL="342900" lvl="0" indent="-342900">
              <a:lnSpc>
                <a:spcPct val="150000"/>
              </a:lnSpc>
              <a:buFont typeface="+mj-lt"/>
              <a:buAutoNum type="arabicPeriod"/>
            </a:pPr>
            <a:r>
              <a:rPr lang="en-US" sz="1800" dirty="0">
                <a:effectLst/>
                <a:latin typeface="Gill Sans MT (Headings)"/>
                <a:ea typeface="Arial" panose="020B0604020202020204" pitchFamily="34" charset="0"/>
                <a:cs typeface="Times New Roman" panose="02020603050405020304" pitchFamily="18" charset="0"/>
              </a:rPr>
              <a:t>Log-In System</a:t>
            </a:r>
            <a:endParaRPr lang="en-PH" sz="1800" dirty="0">
              <a:effectLst/>
              <a:latin typeface="Gill Sans MT (Headings)"/>
              <a:ea typeface="Arial" panose="020B0604020202020204" pitchFamily="34" charset="0"/>
              <a:cs typeface="Times New Roman" panose="02020603050405020304" pitchFamily="18" charset="0"/>
            </a:endParaRPr>
          </a:p>
          <a:p>
            <a:pPr marL="342900" lvl="0" indent="-342900">
              <a:lnSpc>
                <a:spcPct val="150000"/>
              </a:lnSpc>
              <a:buFont typeface="+mj-lt"/>
              <a:buAutoNum type="arabicPeriod"/>
            </a:pPr>
            <a:r>
              <a:rPr lang="en-US" sz="1800" dirty="0">
                <a:effectLst/>
                <a:latin typeface="Gill Sans MT (Headings)"/>
                <a:ea typeface="Arial" panose="020B0604020202020204" pitchFamily="34" charset="0"/>
                <a:cs typeface="Times New Roman" panose="02020603050405020304" pitchFamily="18" charset="0"/>
              </a:rPr>
              <a:t>User/Admin Module</a:t>
            </a:r>
            <a:endParaRPr lang="en-PH" sz="1800" dirty="0">
              <a:effectLst/>
              <a:latin typeface="Gill Sans MT (Headings)"/>
              <a:ea typeface="Arial" panose="020B0604020202020204" pitchFamily="34" charset="0"/>
              <a:cs typeface="Times New Roman" panose="02020603050405020304" pitchFamily="18" charset="0"/>
            </a:endParaRPr>
          </a:p>
          <a:p>
            <a:pPr marL="342900" lvl="0" indent="-342900">
              <a:lnSpc>
                <a:spcPct val="150000"/>
              </a:lnSpc>
              <a:buFont typeface="+mj-lt"/>
              <a:buAutoNum type="arabicPeriod"/>
            </a:pPr>
            <a:r>
              <a:rPr lang="en-US" sz="1800" dirty="0">
                <a:effectLst/>
                <a:latin typeface="Gill Sans MT (Headings)"/>
                <a:ea typeface="Arial" panose="020B0604020202020204" pitchFamily="34" charset="0"/>
                <a:cs typeface="Times New Roman" panose="02020603050405020304" pitchFamily="18" charset="0"/>
              </a:rPr>
              <a:t>Web Based</a:t>
            </a:r>
            <a:endParaRPr lang="en-PH" sz="1800" dirty="0">
              <a:effectLst/>
              <a:latin typeface="Gill Sans MT (Headings)"/>
              <a:ea typeface="Arial" panose="020B0604020202020204" pitchFamily="34" charset="0"/>
              <a:cs typeface="Times New Roman" panose="02020603050405020304" pitchFamily="18" charset="0"/>
            </a:endParaRPr>
          </a:p>
          <a:p>
            <a:pPr marL="342900" lvl="0" indent="-342900">
              <a:lnSpc>
                <a:spcPct val="150000"/>
              </a:lnSpc>
              <a:buFont typeface="+mj-lt"/>
              <a:buAutoNum type="arabicPeriod"/>
            </a:pPr>
            <a:r>
              <a:rPr lang="en-US" sz="1800" dirty="0">
                <a:effectLst/>
                <a:latin typeface="Gill Sans MT (Headings)"/>
                <a:ea typeface="Arial" panose="020B0604020202020204" pitchFamily="34" charset="0"/>
                <a:cs typeface="Times New Roman" panose="02020603050405020304" pitchFamily="18" charset="0"/>
              </a:rPr>
              <a:t>Mobile Responsive</a:t>
            </a:r>
            <a:endParaRPr lang="en-PH" sz="1800" dirty="0">
              <a:effectLst/>
              <a:latin typeface="Gill Sans MT (Headings)"/>
              <a:ea typeface="Arial" panose="020B0604020202020204" pitchFamily="34" charset="0"/>
              <a:cs typeface="Times New Roman" panose="02020603050405020304" pitchFamily="18" charset="0"/>
            </a:endParaRPr>
          </a:p>
          <a:p>
            <a:pPr marL="342900" lvl="0" indent="-342900">
              <a:lnSpc>
                <a:spcPct val="150000"/>
              </a:lnSpc>
              <a:buFont typeface="+mj-lt"/>
              <a:buAutoNum type="arabicPeriod"/>
            </a:pPr>
            <a:r>
              <a:rPr lang="en-US" sz="1800" dirty="0">
                <a:effectLst/>
                <a:latin typeface="Gill Sans MT (Headings)"/>
                <a:ea typeface="Arial" panose="020B0604020202020204" pitchFamily="34" charset="0"/>
                <a:cs typeface="Times New Roman" panose="02020603050405020304" pitchFamily="18" charset="0"/>
              </a:rPr>
              <a:t>Data Encryption</a:t>
            </a:r>
            <a:endParaRPr lang="en-PH" sz="1800" dirty="0">
              <a:effectLst/>
              <a:latin typeface="Gill Sans MT (Headings)"/>
              <a:ea typeface="Arial" panose="020B0604020202020204" pitchFamily="34" charset="0"/>
              <a:cs typeface="Times New Roman" panose="02020603050405020304" pitchFamily="18" charset="0"/>
            </a:endParaRPr>
          </a:p>
          <a:p>
            <a:pPr marL="342900" lvl="0" indent="-342900">
              <a:lnSpc>
                <a:spcPct val="150000"/>
              </a:lnSpc>
              <a:buFont typeface="+mj-lt"/>
              <a:buAutoNum type="arabicPeriod"/>
            </a:pPr>
            <a:r>
              <a:rPr lang="en-US" sz="1800" dirty="0">
                <a:effectLst/>
                <a:latin typeface="Gill Sans MT (Headings)"/>
                <a:ea typeface="Arial" panose="020B0604020202020204" pitchFamily="34" charset="0"/>
                <a:cs typeface="Times New Roman" panose="02020603050405020304" pitchFamily="18" charset="0"/>
              </a:rPr>
              <a:t>QR Code</a:t>
            </a:r>
            <a:endParaRPr lang="en-PH" sz="1800" dirty="0">
              <a:effectLst/>
              <a:latin typeface="Gill Sans MT (Headings)"/>
              <a:ea typeface="Arial" panose="020B0604020202020204" pitchFamily="34" charset="0"/>
              <a:cs typeface="Times New Roman" panose="02020603050405020304" pitchFamily="18" charset="0"/>
            </a:endParaRPr>
          </a:p>
          <a:p>
            <a:pPr marL="342900" lvl="0" indent="-342900">
              <a:lnSpc>
                <a:spcPct val="150000"/>
              </a:lnSpc>
              <a:spcAft>
                <a:spcPts val="800"/>
              </a:spcAft>
              <a:buFont typeface="+mj-lt"/>
              <a:buAutoNum type="arabicPeriod"/>
            </a:pPr>
            <a:r>
              <a:rPr lang="en-US" sz="1800" dirty="0">
                <a:effectLst/>
                <a:latin typeface="Gill Sans MT (Headings)"/>
                <a:ea typeface="Arial" panose="020B0604020202020204" pitchFamily="34" charset="0"/>
                <a:cs typeface="Times New Roman" panose="02020603050405020304" pitchFamily="18" charset="0"/>
              </a:rPr>
              <a:t>Real-time data</a:t>
            </a:r>
            <a:endParaRPr lang="en-PH" sz="1800" dirty="0">
              <a:effectLst/>
              <a:latin typeface="Gill Sans MT (Headings)"/>
              <a:ea typeface="Arial" panose="020B0604020202020204" pitchFamily="34" charset="0"/>
              <a:cs typeface="Times New Roman" panose="02020603050405020304" pitchFamily="18" charset="0"/>
            </a:endParaRPr>
          </a:p>
          <a:p>
            <a:endParaRPr lang="en-PH" dirty="0">
              <a:latin typeface="Gill Sans MT (Headings)"/>
            </a:endParaRPr>
          </a:p>
        </p:txBody>
      </p:sp>
    </p:spTree>
    <p:extLst>
      <p:ext uri="{BB962C8B-B14F-4D97-AF65-F5344CB8AC3E}">
        <p14:creationId xmlns:p14="http://schemas.microsoft.com/office/powerpoint/2010/main" val="472058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5AB2B-D6C7-A1CA-BC19-A37C37D06921}"/>
              </a:ext>
            </a:extLst>
          </p:cNvPr>
          <p:cNvSpPr>
            <a:spLocks noGrp="1"/>
          </p:cNvSpPr>
          <p:nvPr>
            <p:ph type="title"/>
          </p:nvPr>
        </p:nvSpPr>
        <p:spPr>
          <a:xfrm>
            <a:off x="1753390" y="498582"/>
            <a:ext cx="8685220" cy="785086"/>
          </a:xfrm>
        </p:spPr>
        <p:txBody>
          <a:bodyPr/>
          <a:lstStyle/>
          <a:p>
            <a:r>
              <a:rPr lang="en-US" dirty="0"/>
              <a:t>Software and Hardware Development</a:t>
            </a:r>
            <a:endParaRPr lang="en-PH" dirty="0"/>
          </a:p>
        </p:txBody>
      </p:sp>
      <p:graphicFrame>
        <p:nvGraphicFramePr>
          <p:cNvPr id="5" name="Table 5">
            <a:extLst>
              <a:ext uri="{FF2B5EF4-FFF2-40B4-BE49-F238E27FC236}">
                <a16:creationId xmlns:a16="http://schemas.microsoft.com/office/drawing/2014/main" id="{77CC37B7-04DE-14E2-3A32-4279C40CA713}"/>
              </a:ext>
            </a:extLst>
          </p:cNvPr>
          <p:cNvGraphicFramePr>
            <a:graphicFrameLocks noGrp="1"/>
          </p:cNvGraphicFramePr>
          <p:nvPr>
            <p:extLst>
              <p:ext uri="{D42A27DB-BD31-4B8C-83A1-F6EECF244321}">
                <p14:modId xmlns:p14="http://schemas.microsoft.com/office/powerpoint/2010/main" val="1998758330"/>
              </p:ext>
            </p:extLst>
          </p:nvPr>
        </p:nvGraphicFramePr>
        <p:xfrm>
          <a:off x="1753390" y="1531067"/>
          <a:ext cx="8685220" cy="4914632"/>
        </p:xfrm>
        <a:graphic>
          <a:graphicData uri="http://schemas.openxmlformats.org/drawingml/2006/table">
            <a:tbl>
              <a:tblPr firstRow="1" bandRow="1">
                <a:tableStyleId>{5C22544A-7EE6-4342-B048-85BDC9FD1C3A}</a:tableStyleId>
              </a:tblPr>
              <a:tblGrid>
                <a:gridCol w="4342610">
                  <a:extLst>
                    <a:ext uri="{9D8B030D-6E8A-4147-A177-3AD203B41FA5}">
                      <a16:colId xmlns:a16="http://schemas.microsoft.com/office/drawing/2014/main" val="2854438076"/>
                    </a:ext>
                  </a:extLst>
                </a:gridCol>
                <a:gridCol w="4342610">
                  <a:extLst>
                    <a:ext uri="{9D8B030D-6E8A-4147-A177-3AD203B41FA5}">
                      <a16:colId xmlns:a16="http://schemas.microsoft.com/office/drawing/2014/main" val="4205761897"/>
                    </a:ext>
                  </a:extLst>
                </a:gridCol>
              </a:tblGrid>
              <a:tr h="959063">
                <a:tc>
                  <a:txBody>
                    <a:bodyPr/>
                    <a:lstStyle/>
                    <a:p>
                      <a:pPr algn="ctr">
                        <a:lnSpc>
                          <a:spcPct val="200000"/>
                        </a:lnSpc>
                        <a:spcBef>
                          <a:spcPts val="1200"/>
                        </a:spcBef>
                      </a:pPr>
                      <a:r>
                        <a:rPr lang="en-PH" sz="2400" dirty="0"/>
                        <a:t>Software</a:t>
                      </a:r>
                    </a:p>
                  </a:txBody>
                  <a:tcPr/>
                </a:tc>
                <a:tc>
                  <a:txBody>
                    <a:bodyPr/>
                    <a:lstStyle/>
                    <a:p>
                      <a:pPr algn="ctr">
                        <a:lnSpc>
                          <a:spcPct val="200000"/>
                        </a:lnSpc>
                      </a:pPr>
                      <a:r>
                        <a:rPr lang="en-PH" sz="2400" dirty="0"/>
                        <a:t>Hardware</a:t>
                      </a:r>
                    </a:p>
                  </a:txBody>
                  <a:tcPr/>
                </a:tc>
                <a:extLst>
                  <a:ext uri="{0D108BD9-81ED-4DB2-BD59-A6C34878D82A}">
                    <a16:rowId xmlns:a16="http://schemas.microsoft.com/office/drawing/2014/main" val="3285947398"/>
                  </a:ext>
                </a:extLst>
              </a:tr>
              <a:tr h="3955569">
                <a:tc>
                  <a:txBody>
                    <a:bodyPr/>
                    <a:lstStyle/>
                    <a:p>
                      <a:endParaRPr lang="en-PH" dirty="0"/>
                    </a:p>
                  </a:txBody>
                  <a:tcPr/>
                </a:tc>
                <a:tc>
                  <a:txBody>
                    <a:bodyPr/>
                    <a:lstStyle/>
                    <a:p>
                      <a:endParaRPr lang="en-PH" dirty="0"/>
                    </a:p>
                  </a:txBody>
                  <a:tcPr/>
                </a:tc>
                <a:extLst>
                  <a:ext uri="{0D108BD9-81ED-4DB2-BD59-A6C34878D82A}">
                    <a16:rowId xmlns:a16="http://schemas.microsoft.com/office/drawing/2014/main" val="4113460277"/>
                  </a:ext>
                </a:extLst>
              </a:tr>
            </a:tbl>
          </a:graphicData>
        </a:graphic>
      </p:graphicFrame>
      <p:sp>
        <p:nvSpPr>
          <p:cNvPr id="6" name="Content Placeholder 2">
            <a:extLst>
              <a:ext uri="{FF2B5EF4-FFF2-40B4-BE49-F238E27FC236}">
                <a16:creationId xmlns:a16="http://schemas.microsoft.com/office/drawing/2014/main" id="{0F341E12-4C23-CB09-9957-325CCF921E30}"/>
              </a:ext>
            </a:extLst>
          </p:cNvPr>
          <p:cNvSpPr txBox="1">
            <a:spLocks/>
          </p:cNvSpPr>
          <p:nvPr/>
        </p:nvSpPr>
        <p:spPr>
          <a:xfrm>
            <a:off x="1998388" y="2810951"/>
            <a:ext cx="2386020" cy="367244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fontAlgn="t">
              <a:lnSpc>
                <a:spcPct val="120000"/>
              </a:lnSpc>
              <a:spcBef>
                <a:spcPts val="1200"/>
              </a:spcBef>
              <a:tabLst>
                <a:tab pos="1337310" algn="ctr"/>
              </a:tabLst>
            </a:pPr>
            <a:r>
              <a:rPr lang="en-US" sz="1400" b="1" dirty="0">
                <a:solidFill>
                  <a:schemeClr val="tx1"/>
                </a:solidFill>
                <a:latin typeface="Gill Sans MT" panose="020B0502020104020203" pitchFamily="34" charset="0"/>
              </a:rPr>
              <a:t>Windows 10</a:t>
            </a:r>
            <a:endParaRPr lang="en-PH" sz="1400" dirty="0">
              <a:solidFill>
                <a:schemeClr val="tx1"/>
              </a:solidFill>
              <a:latin typeface="Arial" panose="020B0604020202020204" pitchFamily="34" charset="0"/>
            </a:endParaRPr>
          </a:p>
          <a:p>
            <a:pPr marL="0" fontAlgn="t">
              <a:lnSpc>
                <a:spcPct val="120000"/>
              </a:lnSpc>
              <a:spcBef>
                <a:spcPts val="1200"/>
              </a:spcBef>
              <a:tabLst>
                <a:tab pos="1337310" algn="ctr"/>
              </a:tabLst>
            </a:pPr>
            <a:r>
              <a:rPr lang="en-US" sz="1400" b="1" dirty="0">
                <a:solidFill>
                  <a:schemeClr val="tx1"/>
                </a:solidFill>
                <a:latin typeface="Gill Sans MT" panose="020B0502020104020203" pitchFamily="34" charset="0"/>
              </a:rPr>
              <a:t>Visual Studio Code</a:t>
            </a:r>
            <a:endParaRPr lang="en-PH" sz="1400" dirty="0">
              <a:solidFill>
                <a:schemeClr val="tx1"/>
              </a:solidFill>
              <a:latin typeface="Arial" panose="020B0604020202020204" pitchFamily="34" charset="0"/>
            </a:endParaRPr>
          </a:p>
          <a:p>
            <a:pPr marL="0" fontAlgn="t">
              <a:lnSpc>
                <a:spcPct val="120000"/>
              </a:lnSpc>
              <a:spcBef>
                <a:spcPts val="1200"/>
              </a:spcBef>
              <a:tabLst>
                <a:tab pos="1337310" algn="ctr"/>
              </a:tabLst>
            </a:pPr>
            <a:r>
              <a:rPr lang="en-US" sz="1400" b="1" dirty="0">
                <a:solidFill>
                  <a:schemeClr val="tx1"/>
                </a:solidFill>
                <a:latin typeface="Gill Sans MT" panose="020B0502020104020203" pitchFamily="34" charset="0"/>
              </a:rPr>
              <a:t>HTML</a:t>
            </a:r>
            <a:endParaRPr lang="en-PH" sz="1400" dirty="0">
              <a:solidFill>
                <a:schemeClr val="tx1"/>
              </a:solidFill>
              <a:latin typeface="Arial" panose="020B0604020202020204" pitchFamily="34" charset="0"/>
            </a:endParaRPr>
          </a:p>
          <a:p>
            <a:pPr marL="0" fontAlgn="t">
              <a:lnSpc>
                <a:spcPct val="120000"/>
              </a:lnSpc>
              <a:spcBef>
                <a:spcPts val="1200"/>
              </a:spcBef>
              <a:tabLst>
                <a:tab pos="1337310" algn="ctr"/>
              </a:tabLst>
            </a:pPr>
            <a:r>
              <a:rPr lang="en-US" sz="1400" b="1" dirty="0">
                <a:solidFill>
                  <a:schemeClr val="tx1"/>
                </a:solidFill>
                <a:latin typeface="Gill Sans MT" panose="020B0502020104020203" pitchFamily="34" charset="0"/>
              </a:rPr>
              <a:t>CSS</a:t>
            </a:r>
            <a:endParaRPr lang="en-PH" sz="1400" dirty="0">
              <a:solidFill>
                <a:schemeClr val="tx1"/>
              </a:solidFill>
              <a:latin typeface="Arial" panose="020B0604020202020204" pitchFamily="34" charset="0"/>
            </a:endParaRPr>
          </a:p>
          <a:p>
            <a:pPr marL="0" fontAlgn="t">
              <a:lnSpc>
                <a:spcPct val="120000"/>
              </a:lnSpc>
              <a:spcBef>
                <a:spcPts val="1200"/>
              </a:spcBef>
              <a:tabLst>
                <a:tab pos="1337310" algn="ctr"/>
              </a:tabLst>
            </a:pPr>
            <a:r>
              <a:rPr lang="en-US" sz="1400" b="1" dirty="0">
                <a:solidFill>
                  <a:schemeClr val="tx1"/>
                </a:solidFill>
                <a:latin typeface="Gill Sans MT" panose="020B0502020104020203" pitchFamily="34" charset="0"/>
              </a:rPr>
              <a:t>JAVASCRIPT</a:t>
            </a:r>
            <a:endParaRPr lang="en-PH" sz="1400" dirty="0">
              <a:solidFill>
                <a:schemeClr val="tx1"/>
              </a:solidFill>
              <a:latin typeface="Arial" panose="020B0604020202020204" pitchFamily="34" charset="0"/>
            </a:endParaRPr>
          </a:p>
          <a:p>
            <a:pPr marL="0" fontAlgn="t">
              <a:lnSpc>
                <a:spcPct val="120000"/>
              </a:lnSpc>
              <a:spcBef>
                <a:spcPts val="1200"/>
              </a:spcBef>
              <a:tabLst>
                <a:tab pos="1337310" algn="ctr"/>
              </a:tabLst>
            </a:pPr>
            <a:r>
              <a:rPr lang="en-US" sz="1400" b="1" dirty="0">
                <a:solidFill>
                  <a:schemeClr val="tx1"/>
                </a:solidFill>
                <a:latin typeface="Gill Sans MT" panose="020B0502020104020203" pitchFamily="34" charset="0"/>
              </a:rPr>
              <a:t>PHP</a:t>
            </a:r>
            <a:endParaRPr lang="en-PH" sz="1400" dirty="0">
              <a:solidFill>
                <a:schemeClr val="tx1"/>
              </a:solidFill>
              <a:latin typeface="Arial" panose="020B0604020202020204" pitchFamily="34" charset="0"/>
            </a:endParaRPr>
          </a:p>
          <a:p>
            <a:pPr marL="0" fontAlgn="t">
              <a:lnSpc>
                <a:spcPct val="120000"/>
              </a:lnSpc>
              <a:spcBef>
                <a:spcPts val="1200"/>
              </a:spcBef>
              <a:tabLst>
                <a:tab pos="1337310" algn="ctr"/>
              </a:tabLst>
            </a:pPr>
            <a:r>
              <a:rPr lang="en-US" sz="1400" b="1" dirty="0">
                <a:solidFill>
                  <a:schemeClr val="tx1"/>
                </a:solidFill>
                <a:latin typeface="Gill Sans MT" panose="020B0502020104020203" pitchFamily="34" charset="0"/>
              </a:rPr>
              <a:t>SQL</a:t>
            </a:r>
            <a:endParaRPr lang="en-PH" sz="1400" dirty="0">
              <a:solidFill>
                <a:schemeClr val="tx1"/>
              </a:solidFill>
              <a:latin typeface="Arial" panose="020B0604020202020204" pitchFamily="34" charset="0"/>
            </a:endParaRPr>
          </a:p>
          <a:p>
            <a:pPr marL="0" fontAlgn="t">
              <a:lnSpc>
                <a:spcPct val="120000"/>
              </a:lnSpc>
              <a:spcBef>
                <a:spcPts val="1200"/>
              </a:spcBef>
              <a:tabLst>
                <a:tab pos="1337310" algn="ctr"/>
              </a:tabLst>
            </a:pPr>
            <a:r>
              <a:rPr lang="en-US" sz="1400" b="1" dirty="0">
                <a:solidFill>
                  <a:schemeClr val="tx1"/>
                </a:solidFill>
                <a:latin typeface="Gill Sans MT" panose="020B0502020104020203" pitchFamily="34" charset="0"/>
              </a:rPr>
              <a:t>MYSQL</a:t>
            </a:r>
            <a:endParaRPr lang="en-PH" sz="1400" dirty="0">
              <a:solidFill>
                <a:schemeClr val="tx1"/>
              </a:solidFill>
              <a:latin typeface="Arial" panose="020B0604020202020204" pitchFamily="34" charset="0"/>
            </a:endParaRPr>
          </a:p>
          <a:p>
            <a:pPr>
              <a:lnSpc>
                <a:spcPct val="120000"/>
              </a:lnSpc>
            </a:pPr>
            <a:endParaRPr lang="en-PH" sz="1400" dirty="0">
              <a:solidFill>
                <a:schemeClr val="tx1"/>
              </a:solidFill>
            </a:endParaRPr>
          </a:p>
        </p:txBody>
      </p:sp>
      <p:sp>
        <p:nvSpPr>
          <p:cNvPr id="7" name="Content Placeholder 2">
            <a:extLst>
              <a:ext uri="{FF2B5EF4-FFF2-40B4-BE49-F238E27FC236}">
                <a16:creationId xmlns:a16="http://schemas.microsoft.com/office/drawing/2014/main" id="{3136C4D7-A3C3-7904-3A74-F2CDDCB7133B}"/>
              </a:ext>
            </a:extLst>
          </p:cNvPr>
          <p:cNvSpPr txBox="1">
            <a:spLocks/>
          </p:cNvSpPr>
          <p:nvPr/>
        </p:nvSpPr>
        <p:spPr>
          <a:xfrm>
            <a:off x="4120833" y="2810950"/>
            <a:ext cx="2386020" cy="367244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marR="0" rtl="0" eaLnBrk="1" fontAlgn="t" latinLnBrk="0" hangingPunct="1">
              <a:spcBef>
                <a:spcPts val="1200"/>
              </a:spcBef>
              <a:spcAft>
                <a:spcPts val="0"/>
              </a:spcAft>
              <a:tabLst>
                <a:tab pos="1337310" algn="ctr"/>
              </a:tabLst>
            </a:pPr>
            <a:r>
              <a:rPr lang="en-US" sz="1400" b="1" i="0" u="none" strike="noStrike" kern="1200" dirty="0">
                <a:solidFill>
                  <a:schemeClr val="tx1"/>
                </a:solidFill>
                <a:effectLst/>
                <a:latin typeface="Gill Sans MT" panose="020B0502020104020203" pitchFamily="34" charset="0"/>
              </a:rPr>
              <a:t>XAMPP</a:t>
            </a:r>
            <a:endParaRPr lang="en-PH" sz="1400" b="0" i="0" u="none" strike="noStrike" dirty="0">
              <a:solidFill>
                <a:schemeClr val="tx1"/>
              </a:solidFill>
              <a:effectLst/>
              <a:latin typeface="Arial" panose="020B0604020202020204" pitchFamily="34" charset="0"/>
            </a:endParaRPr>
          </a:p>
          <a:p>
            <a:pPr marL="0" marR="0" rtl="0" eaLnBrk="1" fontAlgn="t" latinLnBrk="0" hangingPunct="1">
              <a:spcBef>
                <a:spcPts val="1200"/>
              </a:spcBef>
              <a:spcAft>
                <a:spcPts val="0"/>
              </a:spcAft>
              <a:tabLst>
                <a:tab pos="1337310" algn="ctr"/>
              </a:tabLst>
            </a:pPr>
            <a:r>
              <a:rPr lang="en-US" sz="1400" b="1" i="0" u="none" strike="noStrike" kern="1200" dirty="0">
                <a:solidFill>
                  <a:schemeClr val="tx1"/>
                </a:solidFill>
                <a:effectLst/>
                <a:latin typeface="Gill Sans MT" panose="020B0502020104020203" pitchFamily="34" charset="0"/>
              </a:rPr>
              <a:t>GIT</a:t>
            </a:r>
            <a:endParaRPr lang="en-PH" sz="1400" b="0" i="0" u="none" strike="noStrike" dirty="0">
              <a:solidFill>
                <a:schemeClr val="tx1"/>
              </a:solidFill>
              <a:effectLst/>
              <a:latin typeface="Arial" panose="020B0604020202020204" pitchFamily="34" charset="0"/>
            </a:endParaRPr>
          </a:p>
          <a:p>
            <a:pPr marL="0" marR="0" rtl="0" eaLnBrk="1" fontAlgn="t" latinLnBrk="0" hangingPunct="1">
              <a:spcBef>
                <a:spcPts val="1200"/>
              </a:spcBef>
              <a:spcAft>
                <a:spcPts val="0"/>
              </a:spcAft>
              <a:tabLst>
                <a:tab pos="1337310" algn="ctr"/>
              </a:tabLst>
            </a:pPr>
            <a:r>
              <a:rPr lang="en-US" sz="1400" b="1" i="0" u="none" strike="noStrike" kern="1200" dirty="0">
                <a:solidFill>
                  <a:schemeClr val="tx1"/>
                </a:solidFill>
                <a:effectLst/>
                <a:latin typeface="Gill Sans MT" panose="020B0502020104020203" pitchFamily="34" charset="0"/>
              </a:rPr>
              <a:t>GITHUB</a:t>
            </a:r>
            <a:endParaRPr lang="en-PH" sz="1400" b="0" i="0" u="none" strike="noStrike" dirty="0">
              <a:solidFill>
                <a:schemeClr val="tx1"/>
              </a:solidFill>
              <a:effectLst/>
              <a:latin typeface="Arial" panose="020B0604020202020204" pitchFamily="34" charset="0"/>
            </a:endParaRPr>
          </a:p>
          <a:p>
            <a:pPr marL="0" marR="0" rtl="0" eaLnBrk="1" fontAlgn="t" latinLnBrk="0" hangingPunct="1">
              <a:spcBef>
                <a:spcPts val="1200"/>
              </a:spcBef>
              <a:spcAft>
                <a:spcPts val="0"/>
              </a:spcAft>
              <a:tabLst>
                <a:tab pos="1337310" algn="ctr"/>
              </a:tabLst>
            </a:pPr>
            <a:r>
              <a:rPr lang="en-US" sz="1400" b="1" i="0" u="none" strike="noStrike" kern="1200" dirty="0">
                <a:solidFill>
                  <a:schemeClr val="tx1"/>
                </a:solidFill>
                <a:effectLst/>
                <a:latin typeface="Gill Sans MT" panose="020B0502020104020203" pitchFamily="34" charset="0"/>
              </a:rPr>
              <a:t>CHROME</a:t>
            </a:r>
            <a:endParaRPr lang="en-PH" sz="1400" b="0" i="0" u="none" strike="noStrike" dirty="0">
              <a:solidFill>
                <a:schemeClr val="tx1"/>
              </a:solidFill>
              <a:effectLst/>
              <a:latin typeface="Arial" panose="020B0604020202020204" pitchFamily="34" charset="0"/>
            </a:endParaRPr>
          </a:p>
          <a:p>
            <a:pPr marL="0" marR="0" rtl="0" eaLnBrk="1" fontAlgn="t" latinLnBrk="0" hangingPunct="1">
              <a:spcBef>
                <a:spcPts val="1200"/>
              </a:spcBef>
              <a:spcAft>
                <a:spcPts val="0"/>
              </a:spcAft>
              <a:tabLst>
                <a:tab pos="1337310" algn="ctr"/>
              </a:tabLst>
            </a:pPr>
            <a:r>
              <a:rPr lang="en-US" sz="1400" b="1" i="0" u="none" strike="noStrike" kern="1200" dirty="0">
                <a:solidFill>
                  <a:schemeClr val="tx1"/>
                </a:solidFill>
                <a:effectLst/>
                <a:latin typeface="Gill Sans MT" panose="020B0502020104020203" pitchFamily="34" charset="0"/>
              </a:rPr>
              <a:t>POSTMAN</a:t>
            </a:r>
            <a:endParaRPr lang="en-PH" sz="1400" b="0" i="0" u="none" strike="noStrike" dirty="0">
              <a:solidFill>
                <a:schemeClr val="tx1"/>
              </a:solidFill>
              <a:effectLst/>
              <a:latin typeface="Arial" panose="020B0604020202020204" pitchFamily="34" charset="0"/>
            </a:endParaRPr>
          </a:p>
          <a:p>
            <a:pPr marL="0" marR="0" rtl="0" eaLnBrk="1" fontAlgn="t" latinLnBrk="0" hangingPunct="1">
              <a:spcBef>
                <a:spcPts val="1200"/>
              </a:spcBef>
              <a:spcAft>
                <a:spcPts val="0"/>
              </a:spcAft>
              <a:tabLst>
                <a:tab pos="1337310" algn="ctr"/>
              </a:tabLst>
            </a:pPr>
            <a:r>
              <a:rPr lang="en-US" sz="1400" b="1" i="0" u="none" strike="noStrike" kern="1200" dirty="0">
                <a:solidFill>
                  <a:schemeClr val="tx1"/>
                </a:solidFill>
                <a:effectLst/>
                <a:latin typeface="Gill Sans MT" panose="020B0502020104020203" pitchFamily="34" charset="0"/>
              </a:rPr>
              <a:t>QR CODE API</a:t>
            </a:r>
            <a:endParaRPr lang="en-PH" sz="1400" b="0" i="0" u="none" strike="noStrike" dirty="0">
              <a:solidFill>
                <a:schemeClr val="tx1"/>
              </a:solidFill>
              <a:effectLst/>
              <a:latin typeface="Arial" panose="020B0604020202020204" pitchFamily="34" charset="0"/>
            </a:endParaRPr>
          </a:p>
          <a:p>
            <a:pPr marL="0" marR="0" rtl="0" eaLnBrk="1" fontAlgn="t" latinLnBrk="0" hangingPunct="1">
              <a:spcBef>
                <a:spcPts val="1200"/>
              </a:spcBef>
              <a:spcAft>
                <a:spcPts val="0"/>
              </a:spcAft>
              <a:tabLst>
                <a:tab pos="1337310" algn="ctr"/>
              </a:tabLst>
            </a:pPr>
            <a:r>
              <a:rPr lang="en-US" sz="1400" b="1" i="0" u="none" strike="noStrike" kern="1200" dirty="0">
                <a:solidFill>
                  <a:schemeClr val="tx1"/>
                </a:solidFill>
                <a:effectLst/>
                <a:latin typeface="Gill Sans MT" panose="020B0502020104020203" pitchFamily="34" charset="0"/>
              </a:rPr>
              <a:t>FIGMA</a:t>
            </a:r>
            <a:endParaRPr lang="en-PH" sz="1400" b="0" i="0" u="none" strike="noStrike" dirty="0">
              <a:solidFill>
                <a:schemeClr val="tx1"/>
              </a:solidFill>
              <a:effectLst/>
              <a:latin typeface="Arial" panose="020B0604020202020204" pitchFamily="34" charset="0"/>
            </a:endParaRPr>
          </a:p>
          <a:p>
            <a:endParaRPr lang="en-PH" sz="1100" dirty="0">
              <a:solidFill>
                <a:schemeClr val="tx1"/>
              </a:solidFill>
            </a:endParaRPr>
          </a:p>
        </p:txBody>
      </p:sp>
      <p:sp>
        <p:nvSpPr>
          <p:cNvPr id="10" name="Content Placeholder 2">
            <a:extLst>
              <a:ext uri="{FF2B5EF4-FFF2-40B4-BE49-F238E27FC236}">
                <a16:creationId xmlns:a16="http://schemas.microsoft.com/office/drawing/2014/main" id="{5690DC51-0813-D12F-CA12-A5FCB00D9E67}"/>
              </a:ext>
            </a:extLst>
          </p:cNvPr>
          <p:cNvSpPr txBox="1">
            <a:spLocks/>
          </p:cNvSpPr>
          <p:nvPr/>
        </p:nvSpPr>
        <p:spPr>
          <a:xfrm>
            <a:off x="6614584" y="2810950"/>
            <a:ext cx="2386020" cy="204327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marR="0" rtl="0" eaLnBrk="1" fontAlgn="t" latinLnBrk="0" hangingPunct="1">
              <a:spcBef>
                <a:spcPts val="1200"/>
              </a:spcBef>
              <a:spcAft>
                <a:spcPts val="0"/>
              </a:spcAft>
            </a:pPr>
            <a:r>
              <a:rPr lang="en-US" sz="1400" b="1" i="0" u="none" strike="noStrike" kern="1200" dirty="0">
                <a:solidFill>
                  <a:schemeClr val="tx1"/>
                </a:solidFill>
                <a:effectLst/>
                <a:latin typeface="Gill Sans MT" panose="020B0502020104020203" pitchFamily="34" charset="0"/>
              </a:rPr>
              <a:t>Personal Computer</a:t>
            </a:r>
            <a:endParaRPr lang="en-PH" sz="3200" b="0" i="0" u="none" strike="noStrike" dirty="0">
              <a:solidFill>
                <a:schemeClr val="tx1"/>
              </a:solidFill>
              <a:effectLst/>
              <a:latin typeface="Arial" panose="020B0604020202020204" pitchFamily="34" charset="0"/>
            </a:endParaRPr>
          </a:p>
          <a:p>
            <a:pPr marL="0" marR="0" rtl="0" eaLnBrk="1" fontAlgn="t" latinLnBrk="0" hangingPunct="1">
              <a:spcBef>
                <a:spcPts val="1200"/>
              </a:spcBef>
              <a:spcAft>
                <a:spcPts val="0"/>
              </a:spcAft>
            </a:pPr>
            <a:r>
              <a:rPr lang="en-US" sz="1400" b="1" i="0" u="none" strike="noStrike" kern="1200" dirty="0">
                <a:solidFill>
                  <a:schemeClr val="tx1"/>
                </a:solidFill>
                <a:effectLst/>
                <a:latin typeface="Gill Sans MT" panose="020B0502020104020203" pitchFamily="34" charset="0"/>
              </a:rPr>
              <a:t>Laptop</a:t>
            </a:r>
            <a:endParaRPr lang="en-PH" sz="3200" b="0" i="0" u="none" strike="noStrike" dirty="0">
              <a:solidFill>
                <a:schemeClr val="tx1"/>
              </a:solidFill>
              <a:effectLst/>
              <a:latin typeface="Arial" panose="020B0604020202020204" pitchFamily="34" charset="0"/>
            </a:endParaRPr>
          </a:p>
          <a:p>
            <a:pPr marL="0" marR="0" rtl="0" eaLnBrk="1" fontAlgn="t" latinLnBrk="0" hangingPunct="1">
              <a:spcBef>
                <a:spcPts val="1200"/>
              </a:spcBef>
              <a:spcAft>
                <a:spcPts val="0"/>
              </a:spcAft>
            </a:pPr>
            <a:r>
              <a:rPr lang="en-US" sz="1400" b="1" i="0" u="none" strike="noStrike" kern="1200" dirty="0">
                <a:solidFill>
                  <a:schemeClr val="tx1"/>
                </a:solidFill>
                <a:effectLst/>
                <a:latin typeface="Gill Sans MT" panose="020B0502020104020203" pitchFamily="34" charset="0"/>
              </a:rPr>
              <a:t>Smart Phone</a:t>
            </a:r>
            <a:endParaRPr lang="en-PH" sz="3200" b="0" i="0" u="none" strike="noStrike" dirty="0">
              <a:solidFill>
                <a:schemeClr val="tx1"/>
              </a:solidFill>
              <a:effectLst/>
              <a:latin typeface="Arial" panose="020B0604020202020204" pitchFamily="34" charset="0"/>
            </a:endParaRPr>
          </a:p>
          <a:p>
            <a:pPr marL="0" marR="0" rtl="0" eaLnBrk="1" fontAlgn="t" latinLnBrk="0" hangingPunct="1">
              <a:spcBef>
                <a:spcPts val="1200"/>
              </a:spcBef>
              <a:spcAft>
                <a:spcPts val="0"/>
              </a:spcAft>
            </a:pPr>
            <a:r>
              <a:rPr lang="en-US" sz="1400" b="1" i="0" u="none" strike="noStrike" kern="1200" dirty="0">
                <a:solidFill>
                  <a:schemeClr val="tx1"/>
                </a:solidFill>
                <a:effectLst/>
                <a:latin typeface="Gill Sans MT" panose="020B0502020104020203" pitchFamily="34" charset="0"/>
              </a:rPr>
              <a:t>Printer</a:t>
            </a:r>
            <a:endParaRPr lang="en-PH" sz="3200" b="0" i="0" u="none" strike="noStrike" dirty="0">
              <a:solidFill>
                <a:schemeClr val="tx1"/>
              </a:solidFill>
              <a:effectLst/>
              <a:latin typeface="Arial" panose="020B0604020202020204" pitchFamily="34" charset="0"/>
            </a:endParaRPr>
          </a:p>
          <a:p>
            <a:endParaRPr lang="en-PH" sz="1100" dirty="0">
              <a:solidFill>
                <a:schemeClr val="tx1"/>
              </a:solidFill>
            </a:endParaRPr>
          </a:p>
        </p:txBody>
      </p:sp>
    </p:spTree>
    <p:extLst>
      <p:ext uri="{BB962C8B-B14F-4D97-AF65-F5344CB8AC3E}">
        <p14:creationId xmlns:p14="http://schemas.microsoft.com/office/powerpoint/2010/main" val="240883275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562</TotalTime>
  <Words>566</Words>
  <Application>Microsoft Office PowerPoint</Application>
  <PresentationFormat>Widescreen</PresentationFormat>
  <Paragraphs>160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Gill Sans MT (Body)</vt:lpstr>
      <vt:lpstr>Gill Sans MT (Headings)</vt:lpstr>
      <vt:lpstr>Parcel</vt:lpstr>
      <vt:lpstr>Real-time Web-based Clearance System with Violation Management using QR Code in CHCCI for BSCS4A</vt:lpstr>
      <vt:lpstr>Introduction</vt:lpstr>
      <vt:lpstr>PowerPoint Presentation</vt:lpstr>
      <vt:lpstr>Problems</vt:lpstr>
      <vt:lpstr>Purpose and Description</vt:lpstr>
      <vt:lpstr>Main Objective / Goal of the study</vt:lpstr>
      <vt:lpstr>Project scope</vt:lpstr>
      <vt:lpstr>FUNCTIONAL FEATURE  MATRIX</vt:lpstr>
      <vt:lpstr>Software and Hardware Development</vt:lpstr>
      <vt:lpstr>Conceptual Framework</vt:lpstr>
      <vt:lpstr>PowerPoint Presentation</vt:lpstr>
      <vt:lpstr>Network architecture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based Automated Clearance Management System using QR Code in CHCCI for BSCS4A</dc:title>
  <dc:creator>skyflakes.yakult06@gmail.com</dc:creator>
  <cp:lastModifiedBy>skyflakes.yakult06@gmail.com</cp:lastModifiedBy>
  <cp:revision>51</cp:revision>
  <dcterms:created xsi:type="dcterms:W3CDTF">2022-11-18T17:18:38Z</dcterms:created>
  <dcterms:modified xsi:type="dcterms:W3CDTF">2022-11-21T00:59:24Z</dcterms:modified>
</cp:coreProperties>
</file>