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65" r:id="rId3"/>
    <p:sldId id="258" r:id="rId4"/>
    <p:sldId id="289" r:id="rId5"/>
    <p:sldId id="284" r:id="rId6"/>
    <p:sldId id="285" r:id="rId7"/>
    <p:sldId id="286" r:id="rId8"/>
    <p:sldId id="264" r:id="rId9"/>
    <p:sldId id="287" r:id="rId10"/>
    <p:sldId id="267" r:id="rId11"/>
    <p:sldId id="288" r:id="rId12"/>
    <p:sldId id="275" r:id="rId13"/>
    <p:sldId id="283" r:id="rId14"/>
    <p:sldId id="290" r:id="rId15"/>
    <p:sldId id="291" r:id="rId16"/>
    <p:sldId id="293" r:id="rId17"/>
    <p:sldId id="294" r:id="rId18"/>
    <p:sldId id="295" r:id="rId19"/>
    <p:sldId id="296" r:id="rId20"/>
    <p:sldId id="297" r:id="rId21"/>
    <p:sldId id="262" r:id="rId22"/>
    <p:sldId id="259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id-ID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Kadar</a:t>
            </a:r>
            <a:r>
              <a:rPr lang="en-US" baseline="0" dirty="0"/>
              <a:t> Gas CO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id-ID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Rendah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11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34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0.5</c:v>
                </c:pt>
                <c:pt idx="3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AF4-462B-91A2-5D6792C129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Sedang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11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34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0.5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0.5</c:v>
                </c:pt>
                <c:pt idx="7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AF4-462B-91A2-5D6792C129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Tinggi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11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34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5">
                  <c:v>0</c:v>
                </c:pt>
                <c:pt idx="6">
                  <c:v>0.5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AF4-462B-91A2-5D6792C12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5587200"/>
        <c:axId val="1945585568"/>
      </c:lineChart>
      <c:catAx>
        <c:axId val="194558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id-ID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585568"/>
        <c:crosses val="autoZero"/>
        <c:auto val="1"/>
        <c:lblAlgn val="ctr"/>
        <c:lblOffset val="100"/>
        <c:noMultiLvlLbl val="0"/>
      </c:catAx>
      <c:valAx>
        <c:axId val="19455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id-ID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58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id-ID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id-ID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Kadar</a:t>
            </a:r>
            <a:r>
              <a:rPr lang="en-US" baseline="0" dirty="0"/>
              <a:t> Gas SO</a:t>
            </a:r>
            <a:r>
              <a:rPr lang="en-US" sz="1100" baseline="0" dirty="0"/>
              <a:t>2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id-ID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Rendah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80</c:v>
                </c:pt>
                <c:pt idx="2">
                  <c:v>102.5</c:v>
                </c:pt>
                <c:pt idx="3">
                  <c:v>125</c:v>
                </c:pt>
                <c:pt idx="4">
                  <c:v>440</c:v>
                </c:pt>
                <c:pt idx="5">
                  <c:v>750</c:v>
                </c:pt>
                <c:pt idx="6">
                  <c:v>775</c:v>
                </c:pt>
                <c:pt idx="7">
                  <c:v>800</c:v>
                </c:pt>
                <c:pt idx="8">
                  <c:v>1600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0.5</c:v>
                </c:pt>
                <c:pt idx="3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AF4-462B-91A2-5D6792C129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Sedang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80</c:v>
                </c:pt>
                <c:pt idx="2">
                  <c:v>102.5</c:v>
                </c:pt>
                <c:pt idx="3">
                  <c:v>125</c:v>
                </c:pt>
                <c:pt idx="4">
                  <c:v>440</c:v>
                </c:pt>
                <c:pt idx="5">
                  <c:v>750</c:v>
                </c:pt>
                <c:pt idx="6">
                  <c:v>775</c:v>
                </c:pt>
                <c:pt idx="7">
                  <c:v>800</c:v>
                </c:pt>
                <c:pt idx="8">
                  <c:v>1600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0.5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0.5</c:v>
                </c:pt>
                <c:pt idx="7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AF4-462B-91A2-5D6792C129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Tinggi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80</c:v>
                </c:pt>
                <c:pt idx="2">
                  <c:v>102.5</c:v>
                </c:pt>
                <c:pt idx="3">
                  <c:v>125</c:v>
                </c:pt>
                <c:pt idx="4">
                  <c:v>440</c:v>
                </c:pt>
                <c:pt idx="5">
                  <c:v>750</c:v>
                </c:pt>
                <c:pt idx="6">
                  <c:v>775</c:v>
                </c:pt>
                <c:pt idx="7">
                  <c:v>800</c:v>
                </c:pt>
                <c:pt idx="8">
                  <c:v>1600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5">
                  <c:v>0</c:v>
                </c:pt>
                <c:pt idx="6">
                  <c:v>0.5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AF4-462B-91A2-5D6792C12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5585024"/>
        <c:axId val="1945586656"/>
      </c:lineChart>
      <c:catAx>
        <c:axId val="194558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id-ID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586656"/>
        <c:crosses val="autoZero"/>
        <c:auto val="1"/>
        <c:lblAlgn val="ctr"/>
        <c:lblOffset val="100"/>
        <c:noMultiLvlLbl val="0"/>
      </c:catAx>
      <c:valAx>
        <c:axId val="194558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id-ID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58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id-ID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id-ID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Kadar </a:t>
            </a:r>
            <a:r>
              <a:rPr lang="en-US" dirty="0" err="1"/>
              <a:t>Polutan</a:t>
            </a:r>
            <a:r>
              <a:rPr lang="en-US" dirty="0"/>
              <a:t> PM</a:t>
            </a:r>
            <a:r>
              <a:rPr lang="en-US" sz="1200" dirty="0"/>
              <a:t>10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id-ID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Rendah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50</c:v>
                </c:pt>
                <c:pt idx="2">
                  <c:v>85</c:v>
                </c:pt>
                <c:pt idx="3">
                  <c:v>120</c:v>
                </c:pt>
                <c:pt idx="4">
                  <c:v>210</c:v>
                </c:pt>
                <c:pt idx="5">
                  <c:v>350</c:v>
                </c:pt>
                <c:pt idx="6">
                  <c:v>360</c:v>
                </c:pt>
                <c:pt idx="7">
                  <c:v>370</c:v>
                </c:pt>
                <c:pt idx="8">
                  <c:v>420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0.5</c:v>
                </c:pt>
                <c:pt idx="3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962-4EBC-8791-7F418375B7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Sedang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50</c:v>
                </c:pt>
                <c:pt idx="2">
                  <c:v>85</c:v>
                </c:pt>
                <c:pt idx="3">
                  <c:v>120</c:v>
                </c:pt>
                <c:pt idx="4">
                  <c:v>210</c:v>
                </c:pt>
                <c:pt idx="5">
                  <c:v>350</c:v>
                </c:pt>
                <c:pt idx="6">
                  <c:v>360</c:v>
                </c:pt>
                <c:pt idx="7">
                  <c:v>370</c:v>
                </c:pt>
                <c:pt idx="8">
                  <c:v>420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0.5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0.5</c:v>
                </c:pt>
                <c:pt idx="7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962-4EBC-8791-7F418375B7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Tinggi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50</c:v>
                </c:pt>
                <c:pt idx="2">
                  <c:v>85</c:v>
                </c:pt>
                <c:pt idx="3">
                  <c:v>120</c:v>
                </c:pt>
                <c:pt idx="4">
                  <c:v>210</c:v>
                </c:pt>
                <c:pt idx="5">
                  <c:v>350</c:v>
                </c:pt>
                <c:pt idx="6">
                  <c:v>360</c:v>
                </c:pt>
                <c:pt idx="7">
                  <c:v>370</c:v>
                </c:pt>
                <c:pt idx="8">
                  <c:v>420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5">
                  <c:v>0</c:v>
                </c:pt>
                <c:pt idx="6">
                  <c:v>0.5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962-4EBC-8791-7F418375B7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5588832"/>
        <c:axId val="1945586112"/>
      </c:lineChart>
      <c:catAx>
        <c:axId val="194558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id-ID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586112"/>
        <c:crosses val="autoZero"/>
        <c:auto val="1"/>
        <c:lblAlgn val="ctr"/>
        <c:lblOffset val="100"/>
        <c:noMultiLvlLbl val="0"/>
      </c:catAx>
      <c:valAx>
        <c:axId val="194558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id-ID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58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id-ID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C121-5D3C-4AFC-81F6-7DD7847042EA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167C3-6FFB-4F73-B0D1-8E57848ED9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40f88d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40f88d0c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4a40f88d0c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0632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40f88d0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40f88d0c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4a40f88d0c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9292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a40f88d0c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4a40f88d0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097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a40f88d0c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4a40f88d0c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54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a40f88d0c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a40f88d0c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1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167C3-6FFB-4F73-B0D1-8E57848ED95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9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167C3-6FFB-4F73-B0D1-8E57848ED95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3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793AD0A-9992-4EED-89EE-3E1210EE5F3B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3E84D72-1D8A-40A3-AF06-3FC707725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D0A-9992-4EED-89EE-3E1210EE5F3B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D72-1D8A-40A3-AF06-3FC707725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D0A-9992-4EED-89EE-3E1210EE5F3B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D72-1D8A-40A3-AF06-3FC707725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93AD0A-9992-4EED-89EE-3E1210EE5F3B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3E84D72-1D8A-40A3-AF06-3FC7077250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793AD0A-9992-4EED-89EE-3E1210EE5F3B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3E84D72-1D8A-40A3-AF06-3FC707725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D0A-9992-4EED-89EE-3E1210EE5F3B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D72-1D8A-40A3-AF06-3FC7077250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D0A-9992-4EED-89EE-3E1210EE5F3B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D72-1D8A-40A3-AF06-3FC7077250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93AD0A-9992-4EED-89EE-3E1210EE5F3B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E84D72-1D8A-40A3-AF06-3FC7077250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AD0A-9992-4EED-89EE-3E1210EE5F3B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4D72-1D8A-40A3-AF06-3FC707725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93AD0A-9992-4EED-89EE-3E1210EE5F3B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3E84D72-1D8A-40A3-AF06-3FC7077250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93AD0A-9992-4EED-89EE-3E1210EE5F3B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E84D72-1D8A-40A3-AF06-3FC7077250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793AD0A-9992-4EED-89EE-3E1210EE5F3B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3E84D72-1D8A-40A3-AF06-3FC707725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lmulingkungan.com/jenis-polutan-pencemar-udara-beserta-dampaknya/" TargetMode="External"/><Relationship Id="rId2" Type="http://schemas.openxmlformats.org/officeDocument/2006/relationships/hyperlink" Target="https://nugrahiniwijayanti.wordpress.com/2010/03/03/gas-beracun-co-co2-no-no2-so-dan-so2-yang-merusak-kesehatan-manusi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prints.polsri.ac.id/1800/3/BAB%20II.pdf" TargetMode="External"/><Relationship Id="rId4" Type="http://schemas.openxmlformats.org/officeDocument/2006/relationships/hyperlink" Target="http://www.kesehatankerja.com/carbon%20monoxide%20poisoning.ht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iku.menlhk.go.i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KEPUTUSAN UDARA LAYAK DIHIRUP MANUSIA ATAU TIDAK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err="1"/>
              <a:t>Bimo</a:t>
            </a:r>
            <a:r>
              <a:rPr lang="en-US" dirty="0"/>
              <a:t> Adrian </a:t>
            </a:r>
            <a:r>
              <a:rPr lang="en-US" dirty="0" err="1"/>
              <a:t>Septianto</a:t>
            </a:r>
            <a:r>
              <a:rPr lang="en-US" dirty="0"/>
              <a:t> 		M0517011</a:t>
            </a:r>
          </a:p>
          <a:p>
            <a:pPr algn="l"/>
            <a:r>
              <a:rPr lang="en-US" dirty="0" err="1"/>
              <a:t>Fauzivy</a:t>
            </a:r>
            <a:r>
              <a:rPr lang="en-US" dirty="0"/>
              <a:t> </a:t>
            </a:r>
            <a:r>
              <a:rPr lang="en-US" dirty="0" err="1"/>
              <a:t>Reggiswarashari</a:t>
            </a:r>
            <a:r>
              <a:rPr lang="en-US" dirty="0"/>
              <a:t>		M0517016</a:t>
            </a:r>
          </a:p>
          <a:p>
            <a:pPr algn="l"/>
            <a:r>
              <a:rPr lang="en-US" dirty="0"/>
              <a:t>Prada Ari </a:t>
            </a:r>
            <a:r>
              <a:rPr lang="en-US" dirty="0" err="1"/>
              <a:t>Pangestu</a:t>
            </a:r>
            <a:r>
              <a:rPr lang="en-US" dirty="0"/>
              <a:t>			M0517040</a:t>
            </a:r>
          </a:p>
          <a:p>
            <a:pPr algn="l"/>
            <a:r>
              <a:rPr lang="en-US" dirty="0" err="1"/>
              <a:t>Wafirotul</a:t>
            </a:r>
            <a:r>
              <a:rPr lang="en-US" dirty="0"/>
              <a:t> </a:t>
            </a:r>
            <a:r>
              <a:rPr lang="en-US" dirty="0" err="1"/>
              <a:t>Laila</a:t>
            </a:r>
            <a:r>
              <a:rPr lang="en-US" dirty="0"/>
              <a:t>				M0517048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graphicFrame>
        <p:nvGraphicFramePr>
          <p:cNvPr id="220" name="Google Shape;220;p24"/>
          <p:cNvGraphicFramePr/>
          <p:nvPr>
            <p:extLst>
              <p:ext uri="{D42A27DB-BD31-4B8C-83A1-F6EECF244321}">
                <p14:modId xmlns:p14="http://schemas.microsoft.com/office/powerpoint/2010/main" val="3441042987"/>
              </p:ext>
            </p:extLst>
          </p:nvPr>
        </p:nvGraphicFramePr>
        <p:xfrm>
          <a:off x="0" y="2191224"/>
          <a:ext cx="4800625" cy="2432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5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6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745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Kadar </a:t>
                      </a:r>
                      <a:r>
                        <a:rPr lang="en-US" sz="2800" b="1" i="0" u="none" strike="noStrike" cap="none" dirty="0" err="1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Polutan</a:t>
                      </a:r>
                      <a:endParaRPr sz="2800" b="1" i="0" u="none" strike="noStrike" cap="none" dirty="0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PM10</a:t>
                      </a:r>
                      <a:endParaRPr sz="54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Tingkatan</a:t>
                      </a: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Fuzzy </a:t>
                      </a:r>
                      <a:endParaRPr sz="40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Nilai (</a:t>
                      </a:r>
                      <a:r>
                        <a:rPr lang="en-US" sz="18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g/m3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</a:t>
                      </a:r>
                      <a:endParaRPr sz="4000" b="1" u="none" strike="noStrike" cap="none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Rendah</a:t>
                      </a:r>
                      <a:endParaRPr sz="4000" b="1" u="none" strike="noStrike" cap="none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/>
                        <a:t>0 – 1</a:t>
                      </a:r>
                      <a:r>
                        <a:rPr lang="en-US" sz="1600" b="1" dirty="0"/>
                        <a:t>20</a:t>
                      </a:r>
                      <a:endParaRPr sz="1600" b="1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7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Sedang </a:t>
                      </a:r>
                      <a:endParaRPr sz="4000" b="1" u="none" strike="noStrike" cap="none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50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 - 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370</a:t>
                      </a:r>
                      <a:endParaRPr sz="1600" b="1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7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Tinggi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350</a:t>
                      </a:r>
                      <a:r>
                        <a:rPr lang="en-US" sz="1600" b="1" u="none" strike="noStrike" cap="none" dirty="0"/>
                        <a:t> - </a:t>
                      </a:r>
                      <a:r>
                        <a:rPr lang="en-US" sz="1600" b="1" dirty="0"/>
                        <a:t>420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43336" y="1499903"/>
                <a:ext cx="4572000" cy="38150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𝑅𝑒𝑛𝑑𝑎h𝑃𝑀</m:t>
                      </m:r>
                      <m:r>
                        <a:rPr lang="en-US" i="1">
                          <a:latin typeface="Cambria Math"/>
                        </a:rPr>
                        <m:t>10 </m:t>
                      </m:r>
                      <m:d>
                        <m:dPr>
                          <m:begChr m:val="{"/>
                          <m:endChr m:val="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1;0≤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≤50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120−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70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; 50&lt;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&lt;120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&lt;0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𝑑𝑎𝑛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≥120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𝑆𝑒𝑑𝑎𝑛𝑔𝑃𝑀</m:t>
                      </m:r>
                      <m:r>
                        <a:rPr lang="en-US" i="1">
                          <a:latin typeface="Cambria Math"/>
                        </a:rPr>
                        <m:t>10</m:t>
                      </m:r>
                      <m:d>
                        <m:dPr>
                          <m:begChr m:val="{"/>
                          <m:endChr m:val="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0;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≤50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𝑑𝑎𝑛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≥370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−50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70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; 50&lt;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&lt;120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370−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20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; 350&lt;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&lt;370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1;120≤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≤350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𝑇𝑖𝑛𝑔𝑔𝑖𝑃𝑀</m:t>
                      </m:r>
                      <m:r>
                        <a:rPr lang="en-US" i="1">
                          <a:latin typeface="Cambria Math"/>
                        </a:rPr>
                        <m:t>10 </m:t>
                      </m:r>
                      <m:d>
                        <m:dPr>
                          <m:begChr m:val="{"/>
                          <m:endChr m:val="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≥370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−350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20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; 350&lt;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&lt;370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≤350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336" y="1499903"/>
                <a:ext cx="4572000" cy="38150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D1F1ED4-B328-4198-8092-E3C01B5D0D0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0359747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25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C1C8141-86BD-44EF-AAC4-BD0116C80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58880"/>
              </p:ext>
            </p:extLst>
          </p:nvPr>
        </p:nvGraphicFramePr>
        <p:xfrm>
          <a:off x="533400" y="1011634"/>
          <a:ext cx="6096000" cy="4834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612030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3927207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1341276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8492932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999463507"/>
                    </a:ext>
                  </a:extLst>
                </a:gridCol>
              </a:tblGrid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</a:t>
                      </a:r>
                      <a:r>
                        <a:rPr kumimoji="0" lang="en-US" sz="1400" b="1" i="0" kern="1200" baseline="-25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  <a:r>
                        <a:rPr kumimoji="0" lang="en-US" sz="1400" b="1" i="0" kern="1200" baseline="-25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30634704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541729956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711040760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60327747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636430555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955979520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908029421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707811673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513257428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59067486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981287978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121967204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371919200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55954707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C1C8141-86BD-44EF-AAC4-BD0116C80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64843"/>
              </p:ext>
            </p:extLst>
          </p:nvPr>
        </p:nvGraphicFramePr>
        <p:xfrm>
          <a:off x="533400" y="838200"/>
          <a:ext cx="6096000" cy="518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612030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3927207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1341276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8492932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999463507"/>
                    </a:ext>
                  </a:extLst>
                </a:gridCol>
              </a:tblGrid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</a:t>
                      </a:r>
                      <a:r>
                        <a:rPr kumimoji="0" lang="en-US" sz="1400" b="1" i="0" kern="1200" baseline="-25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  <a:r>
                        <a:rPr kumimoji="0" lang="en-US" sz="1400" b="1" i="0" kern="1200" baseline="-25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30634704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541729956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711040760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60327747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636430555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955979520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908029421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707811673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513257428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59067486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981287978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121967204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Rendah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371919200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Sedang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559547076"/>
                  </a:ext>
                </a:extLst>
              </a:tr>
              <a:tr h="345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Tinggi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240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8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PENALARAN FUZZY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514600"/>
            <a:ext cx="7467600" cy="1600200"/>
          </a:xfrm>
        </p:spPr>
        <p:txBody>
          <a:bodyPr/>
          <a:lstStyle/>
          <a:p>
            <a:pPr marL="0" indent="739775" algn="just">
              <a:buNone/>
            </a:pPr>
            <a:r>
              <a:rPr lang="en-US" dirty="0" err="1" smtClean="0"/>
              <a:t>Penalaran</a:t>
            </a:r>
            <a:r>
              <a:rPr lang="en-US" dirty="0" smtClean="0"/>
              <a:t> fuzzy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defuzzifikasi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. </a:t>
            </a:r>
            <a:r>
              <a:rPr lang="en-US" dirty="0" err="1" smtClean="0"/>
              <a:t>Penalaran</a:t>
            </a:r>
            <a:r>
              <a:rPr lang="en-US" dirty="0" smtClean="0"/>
              <a:t> fuzzy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Tsukamoto.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TSUKAMOTO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mendapatkan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tunggal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operasi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logika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memproses</a:t>
                </a:r>
                <a:r>
                  <a:rPr lang="en-US" dirty="0" smtClean="0"/>
                  <a:t> data  :</a:t>
                </a:r>
                <a:r>
                  <a:rPr lang="id-ID" dirty="0" smtClean="0"/>
                  <a:t> </a:t>
                </a:r>
              </a:p>
              <a:p>
                <a:pPr marL="0" indent="0">
                  <a:buNone/>
                </a:pPr>
                <a:endParaRPr lang="id-ID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id-ID" sz="4000" i="1">
                        <a:latin typeface="Cambria Math"/>
                      </a:rPr>
                      <m:t>𝑍</m:t>
                    </m:r>
                    <m:r>
                      <a:rPr lang="id-ID" sz="4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d-ID" sz="4000" i="1">
                                <a:latin typeface="Cambria Math"/>
                              </a:rPr>
                              <m:t>𝑖</m:t>
                            </m:r>
                            <m:r>
                              <a:rPr lang="id-ID" sz="4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id-ID" sz="40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4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4000" i="1">
                                        <a:latin typeface="Cambria Math"/>
                                      </a:rPr>
                                      <m:t>𝑝𝑟𝑒𝑑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id-ID" sz="4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d-ID" sz="4000" i="1">
                                <a:latin typeface="Cambria Math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4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d-ID" sz="4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d-ID" sz="4000" i="1">
                                <a:latin typeface="Cambria Math"/>
                              </a:rPr>
                              <m:t>𝑖</m:t>
                            </m:r>
                            <m:r>
                              <a:rPr lang="id-ID" sz="4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id-ID" sz="40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4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4000" i="1">
                                        <a:latin typeface="Cambria Math"/>
                                      </a:rPr>
                                      <m:t>𝑝𝑟𝑒𝑑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id-ID" sz="4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4000" dirty="0"/>
                  <a:t> </a:t>
                </a:r>
                <a:endParaRPr lang="id-ID" sz="4000" dirty="0"/>
              </a:p>
              <a:p>
                <a:pPr marL="0" indent="0">
                  <a:buNone/>
                </a:pPr>
                <a:endParaRPr lang="id-ID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24" t="-100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5400" dirty="0"/>
              <a:t>Output</a:t>
            </a:r>
            <a:r>
              <a:rPr lang="id-ID" dirty="0"/>
              <a:t/>
            </a:r>
            <a:br>
              <a:rPr lang="id-ID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768684"/>
              </p:ext>
            </p:extLst>
          </p:nvPr>
        </p:nvGraphicFramePr>
        <p:xfrm>
          <a:off x="381001" y="2133600"/>
          <a:ext cx="3886199" cy="247508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3633971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4143811606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xmlns="" val="29041189"/>
                    </a:ext>
                  </a:extLst>
                </a:gridCol>
              </a:tblGrid>
              <a:tr h="597460">
                <a:tc rowSpan="4">
                  <a:txBody>
                    <a:bodyPr/>
                    <a:lstStyle/>
                    <a:p>
                      <a:pPr algn="ctr"/>
                      <a:r>
                        <a:rPr lang="id-ID" sz="2800" b="1" i="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Output</a:t>
                      </a:r>
                      <a:endParaRPr lang="en-US" sz="54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Tingkatan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Fuzzy </a:t>
                      </a:r>
                      <a:endParaRPr lang="en-US" sz="40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en-US" sz="1800" b="1" i="0" dirty="0" err="1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Nilai</a:t>
                      </a:r>
                      <a:r>
                        <a:rPr lang="id-ID" sz="1800" b="1" i="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ISPU</a:t>
                      </a:r>
                      <a:endParaRPr lang="en-US" sz="40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1485502"/>
                  </a:ext>
                </a:extLst>
              </a:tr>
              <a:tr h="5974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i="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Baik </a:t>
                      </a:r>
                      <a:endParaRPr lang="en-US" sz="40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 –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smtClean="0"/>
                        <a:t>10</a:t>
                      </a:r>
                      <a:r>
                        <a:rPr lang="id-ID" sz="1600" b="1" baseline="0" dirty="0" smtClean="0"/>
                        <a:t>0</a:t>
                      </a:r>
                      <a:endParaRPr lang="en-US" sz="1600" b="1" dirty="0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265171416"/>
                  </a:ext>
                </a:extLst>
              </a:tr>
              <a:tr h="5974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i="0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Sedang </a:t>
                      </a:r>
                      <a:endParaRPr lang="en-US" sz="40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100 -</a:t>
                      </a:r>
                      <a:r>
                        <a:rPr lang="en-US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sz="1600" b="1" dirty="0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225308754"/>
                  </a:ext>
                </a:extLst>
              </a:tr>
              <a:tr h="5974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 smtClean="0">
                          <a:effectLst/>
                        </a:rPr>
                        <a:t>Tidak sehat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 b="1" dirty="0" smtClean="0"/>
                        <a:t>200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/>
                        <a:t>- 300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8629098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67200" y="1635868"/>
                <a:ext cx="4572000" cy="381534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𝐵𝑎𝑖𝑘𝐼𝑆𝑃𝑈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1;0≤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≤50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100−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50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; 50&lt;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&lt;100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&lt;0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𝑑𝑎𝑛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≥100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𝑆𝑒𝑑𝑎𝑛𝑔𝐼𝑆𝑃𝑈</m:t>
                      </m:r>
                      <m:d>
                        <m:dPr>
                          <m:begChr m:val="{"/>
                          <m:endChr m:val="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0;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≤50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𝑑𝑎𝑛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≥200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−50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50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; 50&lt;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&lt;100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200−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50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; 150&lt;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&lt;200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1;100≤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≤150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𝑇𝑖𝑑𝑎𝑘𝑆𝑒h𝑎𝑡𝐼𝑆𝑃𝑈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≥200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−150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50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; 150&lt;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&lt;200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≤150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635868"/>
                <a:ext cx="4572000" cy="38153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9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4400" dirty="0" smtClean="0"/>
              <a:t>Output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2700" dirty="0" smtClean="0"/>
              <a:t>Contoh Perhitungan Manual</a:t>
            </a:r>
            <a:endParaRPr lang="id-ID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d-ID" dirty="0" smtClean="0"/>
                  <a:t>Untuk parameter CO, kadar 4 g/m3 memiliki derajat </a:t>
                </a:r>
                <a:r>
                  <a:rPr lang="id-ID" dirty="0"/>
                  <a:t>keanggotaan sebagai berikut: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charset="0"/>
                        </a:rPr>
                        <m:t>µ</m:t>
                      </m:r>
                      <m:r>
                        <a:rPr lang="id-ID" b="0" i="1" smtClean="0">
                          <a:latin typeface="Cambria Math"/>
                        </a:rPr>
                        <m:t>𝑅𝑒𝑛𝑑𝑎h𝐶𝑂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id-ID" i="1">
                          <a:latin typeface="Cambria Math" charset="0"/>
                        </a:rPr>
                        <m:t>=</m:t>
                      </m:r>
                      <m:r>
                        <a:rPr lang="id-ID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charset="0"/>
                        </a:rPr>
                        <m:t>µ</m:t>
                      </m:r>
                      <m:r>
                        <a:rPr lang="id-ID" b="0" i="1" smtClean="0">
                          <a:latin typeface="Cambria Math"/>
                        </a:rPr>
                        <m:t>𝑆𝑒𝑑𝑎𝑛𝑔𝐶𝑂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id-ID" i="1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charset="0"/>
                        </a:rPr>
                        <m:t>µ</m:t>
                      </m:r>
                      <m:r>
                        <a:rPr lang="id-ID" b="0" i="1" smtClean="0">
                          <a:latin typeface="Cambria Math"/>
                        </a:rPr>
                        <m:t>𝑇𝑖𝑛𝑔𝑔𝑖𝐶𝑂</m:t>
                      </m:r>
                      <m:r>
                        <a:rPr lang="id-ID" i="1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id-ID" i="1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id-ID" dirty="0"/>
                  <a:t>yang berarti bahwa, </a:t>
                </a:r>
                <a:r>
                  <a:rPr lang="id-ID" dirty="0" smtClean="0"/>
                  <a:t>kadar CO termasuk rendah  </a:t>
                </a:r>
                <a:r>
                  <a:rPr lang="id-ID" dirty="0"/>
                  <a:t>dengan derajat </a:t>
                </a:r>
                <a:r>
                  <a:rPr lang="id-ID" dirty="0" smtClean="0"/>
                  <a:t> keanggotaan 1.</a:t>
                </a:r>
                <a:endParaRPr lang="en-US" dirty="0"/>
              </a:p>
              <a:p>
                <a:pPr marL="0" indent="0">
                  <a:buNone/>
                </a:pPr>
                <a:endParaRPr lang="id-ID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24" t="-1001" r="-122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69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d-ID" dirty="0" smtClean="0"/>
                  <a:t>Untuk parameter SO2, kadar 70 </a:t>
                </a:r>
                <a:r>
                  <a:rPr lang="id-ID" dirty="0"/>
                  <a:t>g/m3 memiliki derajat keanggotaan sebagai berikut: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charset="0"/>
                        </a:rPr>
                        <m:t>µ</m:t>
                      </m:r>
                      <m:r>
                        <a:rPr lang="id-ID" i="1">
                          <a:latin typeface="Cambria Math"/>
                        </a:rPr>
                        <m:t>𝑅𝑒𝑛𝑑𝑎h</m:t>
                      </m:r>
                      <m:r>
                        <a:rPr lang="id-ID" b="0" i="1" smtClean="0">
                          <a:latin typeface="Cambria Math"/>
                        </a:rPr>
                        <m:t>𝑆𝑂</m:t>
                      </m:r>
                      <m:r>
                        <a:rPr lang="id-ID" b="0" i="1" smtClean="0">
                          <a:latin typeface="Cambria Math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/>
                            </a:rPr>
                            <m:t>70</m:t>
                          </m:r>
                        </m:e>
                      </m:d>
                      <m:r>
                        <a:rPr lang="id-ID" i="1">
                          <a:latin typeface="Cambria Math" charset="0"/>
                        </a:rPr>
                        <m:t>=</m:t>
                      </m:r>
                      <m:r>
                        <a:rPr lang="id-ID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charset="0"/>
                        </a:rPr>
                        <m:t>µ</m:t>
                      </m:r>
                      <m:r>
                        <a:rPr lang="id-ID" i="1">
                          <a:latin typeface="Cambria Math"/>
                        </a:rPr>
                        <m:t>𝑆𝑒𝑑𝑎𝑛𝑔</m:t>
                      </m:r>
                      <m:r>
                        <a:rPr lang="id-ID" b="0" i="1" smtClean="0">
                          <a:latin typeface="Cambria Math"/>
                        </a:rPr>
                        <m:t>𝑆𝑂</m:t>
                      </m:r>
                      <m:r>
                        <a:rPr lang="id-ID" b="0" i="1" smtClean="0">
                          <a:latin typeface="Cambria Math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/>
                            </a:rPr>
                            <m:t>70</m:t>
                          </m:r>
                        </m:e>
                      </m:d>
                      <m:r>
                        <a:rPr lang="id-ID" i="1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charset="0"/>
                        </a:rPr>
                        <m:t>µ</m:t>
                      </m:r>
                      <m:r>
                        <a:rPr lang="id-ID" i="1">
                          <a:latin typeface="Cambria Math"/>
                        </a:rPr>
                        <m:t>𝑇𝑖𝑛𝑔𝑔𝑖</m:t>
                      </m:r>
                      <m:r>
                        <a:rPr lang="id-ID" b="0" i="1" smtClean="0">
                          <a:latin typeface="Cambria Math"/>
                        </a:rPr>
                        <m:t>𝑆𝑂</m:t>
                      </m:r>
                      <m:r>
                        <a:rPr lang="id-ID" b="0" i="1" smtClean="0">
                          <a:latin typeface="Cambria Math"/>
                        </a:rPr>
                        <m:t>2 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/>
                            </a:rPr>
                            <m:t>70</m:t>
                          </m:r>
                        </m:e>
                      </m:d>
                      <m:r>
                        <a:rPr lang="id-ID" i="1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id-ID" dirty="0"/>
                  <a:t>yang berarti bahwa, kadar </a:t>
                </a:r>
                <a:r>
                  <a:rPr lang="id-ID" dirty="0" smtClean="0"/>
                  <a:t>SO2 </a:t>
                </a:r>
                <a:r>
                  <a:rPr lang="id-ID" dirty="0"/>
                  <a:t>termasuk rendah  dengan derajat </a:t>
                </a:r>
                <a:r>
                  <a:rPr lang="id-ID" dirty="0" smtClean="0"/>
                  <a:t>keanggotaan 1.</a:t>
                </a:r>
                <a:endParaRPr lang="en-US" dirty="0"/>
              </a:p>
              <a:p>
                <a:pPr marL="0" indent="0">
                  <a:buNone/>
                </a:pP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Kadar </a:t>
                </a:r>
                <a:r>
                  <a:rPr lang="id-ID" dirty="0"/>
                  <a:t>PM10 = 40</a:t>
                </a:r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24" t="-1001" r="-122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676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id-ID" dirty="0" smtClean="0"/>
                  <a:t>Untuk parameter PM10, </a:t>
                </a:r>
                <a:r>
                  <a:rPr lang="id-ID" dirty="0"/>
                  <a:t>kadar </a:t>
                </a:r>
                <a:r>
                  <a:rPr lang="id-ID" dirty="0" smtClean="0"/>
                  <a:t>40 </a:t>
                </a:r>
                <a:r>
                  <a:rPr lang="id-ID" dirty="0"/>
                  <a:t>g/m3 memiliki derajat keanggotaan sebagai berikut: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charset="0"/>
                        </a:rPr>
                        <m:t>µ</m:t>
                      </m:r>
                      <m:r>
                        <a:rPr lang="id-ID" i="1">
                          <a:latin typeface="Cambria Math"/>
                        </a:rPr>
                        <m:t>𝑅𝑒𝑛𝑑𝑎h</m:t>
                      </m:r>
                      <m:r>
                        <a:rPr lang="id-ID" b="0" i="1" smtClean="0">
                          <a:latin typeface="Cambria Math"/>
                        </a:rPr>
                        <m:t>𝑃𝑀</m:t>
                      </m:r>
                      <m:r>
                        <a:rPr lang="id-ID" b="0" i="1" smtClean="0">
                          <a:latin typeface="Cambria Math"/>
                        </a:rPr>
                        <m:t>10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/>
                            </a:rPr>
                            <m:t>40</m:t>
                          </m:r>
                        </m:e>
                      </m:d>
                      <m:r>
                        <a:rPr lang="id-ID" i="1">
                          <a:latin typeface="Cambria Math" charset="0"/>
                        </a:rPr>
                        <m:t>=</m:t>
                      </m:r>
                      <m:r>
                        <a:rPr lang="id-ID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charset="0"/>
                        </a:rPr>
                        <m:t>µ</m:t>
                      </m:r>
                      <m:r>
                        <a:rPr lang="id-ID" i="1">
                          <a:latin typeface="Cambria Math"/>
                        </a:rPr>
                        <m:t>𝑆𝑒𝑑𝑎𝑛𝑔</m:t>
                      </m:r>
                      <m:r>
                        <a:rPr lang="id-ID" b="0" i="1" smtClean="0">
                          <a:latin typeface="Cambria Math"/>
                        </a:rPr>
                        <m:t>𝑃𝑀</m:t>
                      </m:r>
                      <m:r>
                        <a:rPr lang="id-ID" b="0" i="1" smtClean="0">
                          <a:latin typeface="Cambria Math"/>
                        </a:rPr>
                        <m:t>10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/>
                            </a:rPr>
                            <m:t>40</m:t>
                          </m:r>
                        </m:e>
                      </m:d>
                      <m:r>
                        <a:rPr lang="id-ID" i="1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charset="0"/>
                        </a:rPr>
                        <m:t>µ</m:t>
                      </m:r>
                      <m:r>
                        <a:rPr lang="id-ID" i="1">
                          <a:latin typeface="Cambria Math"/>
                        </a:rPr>
                        <m:t>𝑇𝑖𝑛𝑔𝑔𝑖</m:t>
                      </m:r>
                      <m:r>
                        <a:rPr lang="id-ID" b="0" i="1" smtClean="0">
                          <a:latin typeface="Cambria Math"/>
                        </a:rPr>
                        <m:t>𝑃𝑀</m:t>
                      </m:r>
                      <m:r>
                        <a:rPr lang="id-ID" b="0" i="1" smtClean="0">
                          <a:latin typeface="Cambria Math"/>
                        </a:rPr>
                        <m:t>10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/>
                            </a:rPr>
                            <m:t>40</m:t>
                          </m:r>
                        </m:e>
                      </m:d>
                      <m:r>
                        <a:rPr lang="id-ID" i="1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id-ID" dirty="0"/>
                  <a:t>yang berarti bahwa, kadar </a:t>
                </a:r>
                <a:r>
                  <a:rPr lang="id-ID" dirty="0" smtClean="0"/>
                  <a:t>PM10 </a:t>
                </a:r>
                <a:r>
                  <a:rPr lang="id-ID" dirty="0"/>
                  <a:t>termasuk rendah  dengan derajat keanggotaan 1.</a:t>
                </a:r>
                <a:endParaRPr lang="en-US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24" t="-1001" r="-122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20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(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linguistik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9248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Kadar gas CO</a:t>
            </a:r>
          </a:p>
          <a:p>
            <a:pPr marL="847725" indent="-457200">
              <a:buFont typeface="+mj-lt"/>
              <a:buAutoNum type="arabicPeriod"/>
            </a:pPr>
            <a:r>
              <a:rPr lang="en-US" dirty="0" err="1"/>
              <a:t>Rendah</a:t>
            </a:r>
            <a:endParaRPr lang="en-US" dirty="0"/>
          </a:p>
          <a:p>
            <a:pPr marL="847725" indent="-457200">
              <a:buFont typeface="+mj-lt"/>
              <a:buAutoNum type="arabicPeriod"/>
            </a:pPr>
            <a:r>
              <a:rPr lang="en-US" dirty="0" err="1"/>
              <a:t>Sedang</a:t>
            </a:r>
            <a:endParaRPr lang="en-US" dirty="0"/>
          </a:p>
          <a:p>
            <a:pPr marL="847725" indent="-457200">
              <a:buFont typeface="+mj-lt"/>
              <a:buAutoNum type="arabicPeriod"/>
            </a:pPr>
            <a:r>
              <a:rPr lang="en-US" dirty="0" err="1"/>
              <a:t>Tinggi</a:t>
            </a:r>
            <a:r>
              <a:rPr lang="en-US" dirty="0"/>
              <a:t> </a:t>
            </a:r>
          </a:p>
          <a:p>
            <a:r>
              <a:rPr lang="en-US" dirty="0"/>
              <a:t>Kadar gas SO2</a:t>
            </a:r>
          </a:p>
          <a:p>
            <a:pPr marL="847725" indent="-457200">
              <a:buFont typeface="+mj-lt"/>
              <a:buAutoNum type="arabicPeriod"/>
            </a:pPr>
            <a:r>
              <a:rPr lang="en-US" dirty="0" err="1"/>
              <a:t>Rendah</a:t>
            </a:r>
            <a:endParaRPr lang="en-US" dirty="0"/>
          </a:p>
          <a:p>
            <a:pPr marL="847725" indent="-457200">
              <a:buFont typeface="+mj-lt"/>
              <a:buAutoNum type="arabicPeriod"/>
            </a:pPr>
            <a:r>
              <a:rPr lang="en-US" dirty="0" err="1"/>
              <a:t>Sedang</a:t>
            </a:r>
            <a:endParaRPr lang="en-US" dirty="0"/>
          </a:p>
          <a:p>
            <a:pPr marL="847725" indent="-457200">
              <a:buFont typeface="+mj-lt"/>
              <a:buAutoNum type="arabicPeriod"/>
            </a:pPr>
            <a:r>
              <a:rPr lang="en-US" dirty="0" err="1"/>
              <a:t>Tinggi</a:t>
            </a:r>
            <a:r>
              <a:rPr lang="en-US" dirty="0"/>
              <a:t> </a:t>
            </a:r>
          </a:p>
          <a:p>
            <a:r>
              <a:rPr lang="en-US" dirty="0"/>
              <a:t>Kadar </a:t>
            </a:r>
            <a:r>
              <a:rPr lang="en-US" dirty="0" err="1"/>
              <a:t>polutan</a:t>
            </a:r>
            <a:r>
              <a:rPr lang="en-US" dirty="0"/>
              <a:t> PM10</a:t>
            </a:r>
          </a:p>
          <a:p>
            <a:pPr marL="847725" indent="-457200">
              <a:buFont typeface="+mj-lt"/>
              <a:buAutoNum type="arabicPeriod"/>
            </a:pPr>
            <a:r>
              <a:rPr lang="en-US" dirty="0" err="1"/>
              <a:t>Rendah</a:t>
            </a:r>
            <a:endParaRPr lang="en-US" dirty="0"/>
          </a:p>
          <a:p>
            <a:pPr marL="847725" indent="-457200">
              <a:buFont typeface="+mj-lt"/>
              <a:buAutoNum type="arabicPeriod"/>
            </a:pPr>
            <a:r>
              <a:rPr lang="en-US" dirty="0" err="1"/>
              <a:t>Sedang</a:t>
            </a:r>
            <a:endParaRPr lang="en-US" dirty="0"/>
          </a:p>
          <a:p>
            <a:pPr marL="847725" indent="-457200">
              <a:buFont typeface="+mj-lt"/>
              <a:buAutoNum type="arabicPeriod"/>
            </a:pPr>
            <a:r>
              <a:rPr lang="en-US" dirty="0" err="1"/>
              <a:t>Tinggi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924800" cy="49530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d-ID" dirty="0" smtClean="0"/>
                  <a:t>[R1] Jika kadar CO rendah, SO2 rendah, dan PM10 juga rendah maka kelayakannya adalah baik.</a:t>
                </a:r>
              </a:p>
              <a:p>
                <a:pPr marL="0" indent="0" algn="just">
                  <a:buNone/>
                </a:pPr>
                <a:endParaRPr lang="en-US" sz="7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000" i="1">
                              <a:latin typeface="Cambria Math" charset="0"/>
                            </a:rPr>
                            <m:t>𝛼</m:t>
                          </m:r>
                          <m:r>
                            <a:rPr lang="id-ID" sz="2000" i="1">
                              <a:latin typeface="Cambria Math" charset="0"/>
                            </a:rPr>
                            <m:t>𝑃𝑟𝑒𝑑𝑖𝑘𝑎𝑡</m:t>
                          </m:r>
                        </m:e>
                        <m:sub>
                          <m:r>
                            <a:rPr lang="id-ID" sz="20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id-ID" sz="2000" i="1">
                          <a:latin typeface="Cambria Math" charset="0"/>
                        </a:rPr>
                        <m:t>=µ</m:t>
                      </m:r>
                      <m:r>
                        <a:rPr lang="id-ID" sz="2000" b="0" i="1" smtClean="0">
                          <a:latin typeface="Cambria Math"/>
                        </a:rPr>
                        <m:t>𝑅𝑒𝑛𝑑𝑎h𝐶𝑂</m:t>
                      </m:r>
                      <m:r>
                        <a:rPr lang="id-ID" sz="2000" i="1">
                          <a:latin typeface="Cambria Math" charset="0"/>
                        </a:rPr>
                        <m:t> ∩ µ</m:t>
                      </m:r>
                      <m:r>
                        <a:rPr lang="id-ID" sz="2000" b="0" i="1" smtClean="0">
                          <a:latin typeface="Cambria Math"/>
                        </a:rPr>
                        <m:t>𝑅𝑒𝑛𝑑𝑎h𝑆𝑂</m:t>
                      </m:r>
                      <m:r>
                        <a:rPr lang="id-ID" sz="2000" b="0" i="1" smtClean="0">
                          <a:latin typeface="Cambria Math"/>
                        </a:rPr>
                        <m:t>2∩ µ</m:t>
                      </m:r>
                      <m:r>
                        <a:rPr lang="id-ID" sz="2000" b="0" i="1" smtClean="0">
                          <a:latin typeface="Cambria Math"/>
                        </a:rPr>
                        <m:t>𝑅𝑒𝑛𝑑𝑎h𝑃𝑀</m:t>
                      </m:r>
                      <m:r>
                        <a:rPr lang="id-ID" sz="2000" b="0" i="1" smtClean="0">
                          <a:latin typeface="Cambria Math"/>
                        </a:rPr>
                        <m:t>10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900" i="1">
                              <a:latin typeface="Cambria Math" charset="0"/>
                            </a:rPr>
                            <m:t>𝛼</m:t>
                          </m:r>
                          <m:r>
                            <a:rPr lang="id-ID" sz="1900" i="1">
                              <a:latin typeface="Cambria Math" charset="0"/>
                            </a:rPr>
                            <m:t>𝑃𝑟𝑒𝑑𝑖𝑘𝑎𝑡</m:t>
                          </m:r>
                        </m:e>
                        <m:sub>
                          <m:r>
                            <a:rPr lang="id-ID" sz="19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id-ID" sz="19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900">
                              <a:latin typeface="Cambria Math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900" i="1">
                                  <a:latin typeface="Cambria Math" charset="0"/>
                                </a:rPr>
                                <m:t>µ</m:t>
                              </m:r>
                              <m:r>
                                <a:rPr lang="id-ID" sz="1900" b="0" i="1" smtClean="0">
                                  <a:latin typeface="Cambria Math"/>
                                </a:rPr>
                                <m:t>𝑅𝑒𝑛𝑑𝑎h𝐶𝑂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9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id-ID" sz="1900" i="1">
                                  <a:latin typeface="Cambria Math" charset="0"/>
                                </a:rPr>
                                <m:t>, µ</m:t>
                              </m:r>
                              <m:r>
                                <a:rPr lang="id-ID" sz="1900" b="0" i="1" smtClean="0">
                                  <a:latin typeface="Cambria Math"/>
                                </a:rPr>
                                <m:t>𝑅𝑒𝑛𝑑𝑎h𝑆𝑂</m:t>
                              </m:r>
                              <m:r>
                                <a:rPr lang="id-ID" sz="1900" b="0" i="1" smtClean="0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9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id-ID" sz="1900" i="1">
                                  <a:latin typeface="Cambria Math" charset="0"/>
                                </a:rPr>
                                <m:t>, µ</m:t>
                              </m:r>
                              <m:r>
                                <a:rPr lang="id-ID" sz="1900" b="0" i="1" smtClean="0">
                                  <a:latin typeface="Cambria Math"/>
                                </a:rPr>
                                <m:t>𝑅𝑒𝑛𝑑𝑎h𝑃𝑀</m:t>
                              </m:r>
                              <m:r>
                                <a:rPr lang="id-ID" sz="1900" b="0" i="1" smtClean="0">
                                  <a:latin typeface="Cambria Math"/>
                                </a:rPr>
                                <m:t>10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9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9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charset="0"/>
                            </a:rPr>
                            <m:t>𝛼</m:t>
                          </m:r>
                          <m:r>
                            <a:rPr lang="id-ID" i="1">
                              <a:latin typeface="Cambria Math" charset="0"/>
                            </a:rPr>
                            <m:t>𝑃𝑟𝑒𝑑𝑖𝑘𝑎𝑡</m:t>
                          </m:r>
                        </m:e>
                        <m:sub>
                          <m:r>
                            <a:rPr lang="id-ID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latin typeface="Cambria Math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charset="0"/>
                                </a:rPr>
                                <m:t>1, 1, 1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charset="0"/>
                            </a:rPr>
                            <m:t>𝛼</m:t>
                          </m:r>
                          <m:r>
                            <a:rPr lang="id-ID" i="1">
                              <a:latin typeface="Cambria Math" charset="0"/>
                            </a:rPr>
                            <m:t>𝑃𝑟𝑒𝑑𝑖𝑘𝑎𝑡</m:t>
                          </m:r>
                        </m:e>
                        <m:sub>
                          <m:r>
                            <a:rPr lang="id-ID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 charset="0"/>
                        </a:rPr>
                        <m:t>=</m:t>
                      </m:r>
                      <m:r>
                        <a:rPr lang="id-ID" b="0" i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id-ID" b="0" dirty="0" smtClean="0"/>
              </a:p>
              <a:p>
                <a:pPr marL="0" indent="0" algn="just">
                  <a:buNone/>
                </a:pPr>
                <a:r>
                  <a:rPr lang="id-ID" dirty="0"/>
                  <a:t>Dengan nilai z, yang diperoleh dari himpunan </a:t>
                </a:r>
                <a:r>
                  <a:rPr lang="id-ID" dirty="0" smtClean="0"/>
                  <a:t>udara baik adalah</a:t>
                </a:r>
                <a:r>
                  <a:rPr lang="id-ID" dirty="0"/>
                  <a:t>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1;0≤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≤50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924800" cy="4953000"/>
              </a:xfrm>
              <a:blipFill rotWithShape="1">
                <a:blip r:embed="rId2"/>
                <a:stretch>
                  <a:fillRect l="-1154" t="-985" r="-11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8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7467600" cy="1143000"/>
          </a:xfrm>
        </p:spPr>
        <p:txBody>
          <a:bodyPr/>
          <a:lstStyle/>
          <a:p>
            <a:pPr algn="ctr"/>
            <a:r>
              <a:rPr lang="en-US" dirty="0"/>
              <a:t>TERIMAKASIH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hlinkClick r:id="rId2"/>
              </a:rPr>
              <a:t>https://nugrahiniwijayanti.wordpress.com/2010/03/03/gas-beracun-co-co2-no-no2-so-dan-so2-yang-merusak-kesehatan-manusia/</a:t>
            </a:r>
            <a:endParaRPr lang="en-US" dirty="0"/>
          </a:p>
          <a:p>
            <a:pPr>
              <a:buNone/>
            </a:pPr>
            <a:r>
              <a:rPr lang="en-US" dirty="0">
                <a:hlinkClick r:id="rId3"/>
              </a:rPr>
              <a:t>http://ilmulingkungan.com/jenis-polutan-pencemar-udara-beserta-dampaknya/</a:t>
            </a:r>
            <a:endParaRPr lang="en-US" dirty="0"/>
          </a:p>
          <a:p>
            <a:pPr>
              <a:buNone/>
            </a:pPr>
            <a:r>
              <a:rPr lang="en-US" dirty="0">
                <a:hlinkClick r:id="rId4"/>
              </a:rPr>
              <a:t>http://www.kesehatankerja.com/carbon%20monoxide%20poisoning.htm</a:t>
            </a:r>
            <a:endParaRPr lang="en-US" dirty="0"/>
          </a:p>
          <a:p>
            <a:pPr>
              <a:buNone/>
            </a:pPr>
            <a:r>
              <a:rPr lang="en-US" dirty="0">
                <a:hlinkClick r:id="rId5"/>
              </a:rPr>
              <a:t>http://eprints.polsri.ac.id/1800/3/BAB%20II.pdf</a:t>
            </a:r>
            <a:endParaRPr lang="en-US" dirty="0"/>
          </a:p>
          <a:p>
            <a:r>
              <a:rPr lang="id-ID" dirty="0" smtClean="0"/>
              <a:t>Jurnal Skripsi Analisis </a:t>
            </a:r>
            <a:r>
              <a:rPr lang="id-ID" dirty="0"/>
              <a:t>Kualitas Udara Pada </a:t>
            </a:r>
            <a:r>
              <a:rPr lang="id-ID" dirty="0" smtClean="0"/>
              <a:t>Kawasan Terminal </a:t>
            </a:r>
            <a:r>
              <a:rPr lang="id-ID" dirty="0"/>
              <a:t>Daya Di Kota </a:t>
            </a:r>
            <a:r>
              <a:rPr lang="id-ID" dirty="0" smtClean="0"/>
              <a:t>Makassar, Universitas Hasanudin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https://putraprabu.wordpress.com/2008/12/30/dampak-sulfur-oksida-sox-terhadap-kesehatan/</a:t>
            </a:r>
          </a:p>
          <a:p>
            <a:r>
              <a:rPr lang="sv-SE" dirty="0"/>
              <a:t>Fardiaz, Polusi Air dan Udara, 1992</a:t>
            </a:r>
          </a:p>
          <a:p>
            <a:r>
              <a:rPr lang="sv-SE" dirty="0"/>
              <a:t>Soemirat, Epidemiologi Lingkungan, 2002</a:t>
            </a:r>
          </a:p>
          <a:p>
            <a:r>
              <a:rPr lang="sv-SE" dirty="0"/>
              <a:t>Wardhana, Dampak Pencemaran Lingkungan, 2001</a:t>
            </a:r>
          </a:p>
          <a:p>
            <a:r>
              <a:rPr lang="sv-SE" dirty="0">
                <a:hlinkClick r:id="rId2"/>
              </a:rPr>
              <a:t>http://</a:t>
            </a:r>
            <a:r>
              <a:rPr lang="sv-SE" dirty="0" smtClean="0">
                <a:hlinkClick r:id="rId2"/>
              </a:rPr>
              <a:t>iku.menlhk.go.id</a:t>
            </a:r>
            <a:endParaRPr lang="id-ID" dirty="0" smtClean="0"/>
          </a:p>
          <a:p>
            <a:r>
              <a:rPr lang="id-ID" dirty="0"/>
              <a:t>Keputusan Kepala Bapedal No. 107 Tahun </a:t>
            </a:r>
            <a:r>
              <a:rPr lang="id-ID" dirty="0" smtClean="0"/>
              <a:t>1997 Tentang </a:t>
            </a:r>
            <a:r>
              <a:rPr lang="id-ID" dirty="0"/>
              <a:t>: Perhitungan Dan Pelaporan Serta </a:t>
            </a:r>
            <a:r>
              <a:rPr lang="id-ID" dirty="0" smtClean="0"/>
              <a:t>Informasi Indeks </a:t>
            </a:r>
            <a:r>
              <a:rPr lang="id-ID" dirty="0"/>
              <a:t>Standar Pencemar Udara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Alasan Memilih Parameter</a:t>
            </a:r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 dirty="0" err="1"/>
              <a:t>Pemilihan</a:t>
            </a:r>
            <a:r>
              <a:rPr lang="en-US" sz="2300" dirty="0"/>
              <a:t> </a:t>
            </a:r>
            <a:r>
              <a:rPr lang="en-US" sz="2300" dirty="0" err="1"/>
              <a:t>ketiga</a:t>
            </a:r>
            <a:r>
              <a:rPr lang="en-US" sz="2300" dirty="0"/>
              <a:t> parameter CO, SO2, PM10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pencemaran</a:t>
            </a:r>
            <a:r>
              <a:rPr lang="en-US" sz="2300" dirty="0"/>
              <a:t> </a:t>
            </a:r>
            <a:r>
              <a:rPr lang="en-US" sz="2300" dirty="0" err="1"/>
              <a:t>udara</a:t>
            </a:r>
            <a:r>
              <a:rPr lang="en-US" sz="2300" dirty="0"/>
              <a:t> </a:t>
            </a:r>
            <a:r>
              <a:rPr lang="en-US" sz="2300" dirty="0" err="1"/>
              <a:t>ini</a:t>
            </a:r>
            <a:r>
              <a:rPr lang="en-US" sz="2300" dirty="0"/>
              <a:t> </a:t>
            </a:r>
            <a:r>
              <a:rPr lang="en-US" sz="2300" dirty="0" err="1"/>
              <a:t>karena</a:t>
            </a:r>
            <a:r>
              <a:rPr lang="en-US" sz="2300" dirty="0"/>
              <a:t> </a:t>
            </a:r>
            <a:r>
              <a:rPr lang="en-US" sz="2300" dirty="0" err="1"/>
              <a:t>berdasar</a:t>
            </a:r>
            <a:r>
              <a:rPr lang="en-US" sz="2300" dirty="0"/>
              <a:t> </a:t>
            </a:r>
            <a:r>
              <a:rPr lang="en-US" sz="2300" dirty="0" err="1"/>
              <a:t>keputusan</a:t>
            </a:r>
            <a:r>
              <a:rPr lang="en-US" sz="2300" dirty="0"/>
              <a:t> </a:t>
            </a:r>
            <a:r>
              <a:rPr lang="en-US" sz="2300" dirty="0" err="1"/>
              <a:t>Kepala</a:t>
            </a:r>
            <a:r>
              <a:rPr lang="en-US" sz="2300" dirty="0"/>
              <a:t> </a:t>
            </a:r>
            <a:r>
              <a:rPr lang="en-US" sz="2300" dirty="0" err="1"/>
              <a:t>Bapedal</a:t>
            </a:r>
            <a:r>
              <a:rPr lang="en-US" sz="2300" dirty="0"/>
              <a:t> No 107 </a:t>
            </a:r>
            <a:r>
              <a:rPr lang="en-US" sz="2300" dirty="0" err="1"/>
              <a:t>Tahun</a:t>
            </a:r>
            <a:r>
              <a:rPr lang="en-US" sz="2300" dirty="0"/>
              <a:t> 1997 </a:t>
            </a:r>
            <a:r>
              <a:rPr lang="en-US" sz="2300" dirty="0" err="1"/>
              <a:t>Tentang</a:t>
            </a:r>
            <a:r>
              <a:rPr lang="en-US" sz="2300" dirty="0"/>
              <a:t> </a:t>
            </a:r>
            <a:r>
              <a:rPr lang="en-US" sz="2300" dirty="0" err="1"/>
              <a:t>perhitungan</a:t>
            </a:r>
            <a:r>
              <a:rPr lang="en-US" sz="2300" dirty="0"/>
              <a:t> dan </a:t>
            </a:r>
            <a:r>
              <a:rPr lang="en-US" sz="2300" dirty="0" err="1"/>
              <a:t>pelaporan</a:t>
            </a:r>
            <a:r>
              <a:rPr lang="en-US" sz="2300" dirty="0"/>
              <a:t> </a:t>
            </a:r>
            <a:r>
              <a:rPr lang="en-US" sz="2300" dirty="0" err="1"/>
              <a:t>serta</a:t>
            </a:r>
            <a:r>
              <a:rPr lang="en-US" sz="2300" dirty="0"/>
              <a:t> </a:t>
            </a:r>
            <a:r>
              <a:rPr lang="en-US" sz="2300" dirty="0" err="1"/>
              <a:t>informasi</a:t>
            </a:r>
            <a:r>
              <a:rPr lang="en-US" sz="2300" dirty="0"/>
              <a:t> </a:t>
            </a:r>
            <a:r>
              <a:rPr lang="en-US" sz="2300" dirty="0" err="1"/>
              <a:t>indeks</a:t>
            </a:r>
            <a:r>
              <a:rPr lang="en-US" sz="2300" dirty="0"/>
              <a:t> </a:t>
            </a:r>
            <a:r>
              <a:rPr lang="en-US" sz="2300" dirty="0" err="1"/>
              <a:t>standar</a:t>
            </a:r>
            <a:r>
              <a:rPr lang="en-US" sz="2300" dirty="0"/>
              <a:t>  </a:t>
            </a:r>
            <a:r>
              <a:rPr lang="en-US" sz="2300" dirty="0" err="1"/>
              <a:t>pencemar</a:t>
            </a:r>
            <a:r>
              <a:rPr lang="en-US" sz="2300" dirty="0"/>
              <a:t> </a:t>
            </a:r>
            <a:r>
              <a:rPr lang="en-US" sz="2300" dirty="0" err="1"/>
              <a:t>udara</a:t>
            </a:r>
            <a:r>
              <a:rPr lang="en-US" sz="2300" dirty="0"/>
              <a:t> </a:t>
            </a:r>
            <a:r>
              <a:rPr lang="en-US" sz="2300" dirty="0" err="1"/>
              <a:t>bahwa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penelitian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ketiga</a:t>
            </a:r>
            <a:r>
              <a:rPr lang="en-US" sz="2300" dirty="0"/>
              <a:t> parameter di </a:t>
            </a:r>
            <a:r>
              <a:rPr lang="en-US" sz="2300" dirty="0" err="1"/>
              <a:t>atas</a:t>
            </a:r>
            <a:r>
              <a:rPr lang="en-US" sz="2300" dirty="0"/>
              <a:t>, </a:t>
            </a:r>
            <a:r>
              <a:rPr lang="en-US" sz="2300" dirty="0" err="1"/>
              <a:t>merupakan</a:t>
            </a:r>
            <a:r>
              <a:rPr lang="en-US" sz="2300" dirty="0"/>
              <a:t> </a:t>
            </a:r>
            <a:r>
              <a:rPr lang="en-US" sz="2300" dirty="0" err="1"/>
              <a:t>zat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kadar</a:t>
            </a:r>
            <a:r>
              <a:rPr lang="en-US" sz="2300" dirty="0"/>
              <a:t> yang paling </a:t>
            </a:r>
            <a:r>
              <a:rPr lang="en-US" sz="2300" dirty="0" err="1"/>
              <a:t>tinggi</a:t>
            </a:r>
            <a:r>
              <a:rPr lang="en-US" sz="2300" dirty="0"/>
              <a:t> di </a:t>
            </a:r>
            <a:r>
              <a:rPr lang="en-US" sz="2300" dirty="0" err="1"/>
              <a:t>udara</a:t>
            </a:r>
            <a:r>
              <a:rPr lang="en-US" sz="2300" dirty="0"/>
              <a:t>. </a:t>
            </a:r>
            <a:r>
              <a:rPr lang="en-US" sz="2300" dirty="0" err="1" smtClean="0"/>
              <a:t>Urutan</a:t>
            </a:r>
            <a:r>
              <a:rPr lang="en-US" sz="2300" dirty="0" smtClean="0"/>
              <a:t> </a:t>
            </a:r>
            <a:r>
              <a:rPr lang="en-US" sz="2300" dirty="0" err="1" smtClean="0"/>
              <a:t>tingkat</a:t>
            </a:r>
            <a:r>
              <a:rPr lang="en-US" sz="2300" dirty="0" smtClean="0"/>
              <a:t> </a:t>
            </a:r>
            <a:r>
              <a:rPr lang="en-US" sz="2300" dirty="0" err="1"/>
              <a:t>bahaya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ketiga</a:t>
            </a:r>
            <a:r>
              <a:rPr lang="en-US" sz="2300" dirty="0"/>
              <a:t> parameter di </a:t>
            </a:r>
            <a:r>
              <a:rPr lang="en-US" sz="2300" dirty="0" err="1"/>
              <a:t>atas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CO, SO2, dan </a:t>
            </a:r>
            <a:r>
              <a:rPr lang="en-US" sz="2300" dirty="0" err="1"/>
              <a:t>terakhir</a:t>
            </a:r>
            <a:r>
              <a:rPr lang="en-US" sz="2300" dirty="0"/>
              <a:t> PM10. </a:t>
            </a:r>
            <a:r>
              <a:rPr lang="en-US" sz="2300" dirty="0" err="1"/>
              <a:t>Sumbernya</a:t>
            </a:r>
            <a:r>
              <a:rPr lang="en-US" sz="2300" dirty="0"/>
              <a:t> </a:t>
            </a:r>
            <a:r>
              <a:rPr lang="en-US" sz="2300" dirty="0" err="1"/>
              <a:t>didapatkan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jurnal</a:t>
            </a:r>
            <a:r>
              <a:rPr lang="en-US" sz="2300" dirty="0"/>
              <a:t> di mana </a:t>
            </a:r>
            <a:r>
              <a:rPr lang="en-US" sz="2300" dirty="0" err="1"/>
              <a:t>ketiga</a:t>
            </a:r>
            <a:r>
              <a:rPr lang="en-US" sz="2300" dirty="0"/>
              <a:t> parameter di </a:t>
            </a:r>
            <a:r>
              <a:rPr lang="en-US" sz="2300" dirty="0" err="1"/>
              <a:t>atas</a:t>
            </a:r>
            <a:r>
              <a:rPr lang="en-US" sz="2300" dirty="0"/>
              <a:t> yang paling </a:t>
            </a:r>
            <a:r>
              <a:rPr lang="en-US" sz="2300" dirty="0" err="1"/>
              <a:t>berpengaruh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manusia</a:t>
            </a:r>
            <a:r>
              <a:rPr lang="en-US" sz="2300" dirty="0"/>
              <a:t> dan </a:t>
            </a:r>
            <a:r>
              <a:rPr lang="en-US" sz="2300" dirty="0" err="1"/>
              <a:t>meski</a:t>
            </a:r>
            <a:r>
              <a:rPr lang="en-US" sz="2300" dirty="0"/>
              <a:t> </a:t>
            </a:r>
            <a:r>
              <a:rPr lang="en-US" sz="2300" dirty="0" err="1"/>
              <a:t>kadar</a:t>
            </a:r>
            <a:r>
              <a:rPr lang="en-US" sz="2300" dirty="0"/>
              <a:t> CO dan SO2 </a:t>
            </a:r>
            <a:r>
              <a:rPr lang="en-US" sz="2300" dirty="0" err="1"/>
              <a:t>jarang</a:t>
            </a:r>
            <a:r>
              <a:rPr lang="en-US" sz="2300" dirty="0"/>
              <a:t> </a:t>
            </a:r>
            <a:r>
              <a:rPr lang="en-US" sz="2300" dirty="0" err="1"/>
              <a:t>ditemui</a:t>
            </a:r>
            <a:r>
              <a:rPr lang="en-US" sz="2300" dirty="0"/>
              <a:t>,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tetapi</a:t>
            </a:r>
            <a:r>
              <a:rPr lang="en-US" sz="2300" dirty="0"/>
              <a:t> </a:t>
            </a:r>
            <a:r>
              <a:rPr lang="en-US" sz="2300" dirty="0" err="1"/>
              <a:t>ketika</a:t>
            </a:r>
            <a:r>
              <a:rPr lang="en-US" sz="2300" dirty="0"/>
              <a:t> </a:t>
            </a:r>
            <a:r>
              <a:rPr lang="en-US" sz="2300" dirty="0" err="1"/>
              <a:t>menyerang</a:t>
            </a:r>
            <a:r>
              <a:rPr lang="en-US" sz="2300" dirty="0"/>
              <a:t> </a:t>
            </a:r>
            <a:r>
              <a:rPr lang="en-US" sz="2300" dirty="0" err="1"/>
              <a:t>manusia</a:t>
            </a:r>
            <a:r>
              <a:rPr lang="en-US" sz="2300" dirty="0"/>
              <a:t> </a:t>
            </a:r>
            <a:r>
              <a:rPr lang="en-US" sz="2300" dirty="0" err="1"/>
              <a:t>menyebabkan</a:t>
            </a:r>
            <a:r>
              <a:rPr lang="en-US" sz="2300" dirty="0"/>
              <a:t> </a:t>
            </a:r>
            <a:r>
              <a:rPr lang="en-US" sz="2300" dirty="0" err="1"/>
              <a:t>bahaya</a:t>
            </a:r>
            <a:r>
              <a:rPr lang="en-US" sz="2300" dirty="0"/>
              <a:t> fatal.</a:t>
            </a:r>
            <a:endParaRPr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467600" cy="1143000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4873752"/>
          </a:xfrm>
        </p:spPr>
        <p:txBody>
          <a:bodyPr/>
          <a:lstStyle/>
          <a:p>
            <a:r>
              <a:rPr lang="en-US" dirty="0" err="1"/>
              <a:t>Kelayakan</a:t>
            </a:r>
            <a:r>
              <a:rPr lang="en-US" dirty="0"/>
              <a:t> </a:t>
            </a:r>
            <a:r>
              <a:rPr lang="en-US" dirty="0" err="1"/>
              <a:t>Udara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4738" r="6599"/>
          <a:stretch>
            <a:fillRect/>
          </a:stretch>
        </p:blipFill>
        <p:spPr bwMode="auto">
          <a:xfrm>
            <a:off x="-304800" y="0"/>
            <a:ext cx="10134600" cy="64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333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Sumber Penentuan Rentang Fungsi Keanggotaan  </a:t>
            </a:r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Website </a:t>
            </a:r>
            <a:r>
              <a:rPr lang="en-US" dirty="0" err="1"/>
              <a:t>Kementrian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dan </a:t>
            </a:r>
            <a:r>
              <a:rPr lang="en-US" dirty="0" err="1"/>
              <a:t>Kehutanan</a:t>
            </a:r>
            <a:r>
              <a:rPr lang="en-US" dirty="0"/>
              <a:t> dan juga </a:t>
            </a:r>
            <a:r>
              <a:rPr lang="en-US" dirty="0" err="1"/>
              <a:t>dari</a:t>
            </a:r>
            <a:r>
              <a:rPr lang="en-US" dirty="0"/>
              <a:t> Keputusan </a:t>
            </a:r>
            <a:r>
              <a:rPr lang="en-US" dirty="0" err="1"/>
              <a:t>Kepala</a:t>
            </a:r>
            <a:r>
              <a:rPr lang="en-US" dirty="0"/>
              <a:t> Badan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5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sdang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sehat</a:t>
            </a:r>
            <a:r>
              <a:rPr lang="en-US" dirty="0"/>
              <a:t>,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sehat</a:t>
            </a:r>
            <a:r>
              <a:rPr lang="en-US" dirty="0"/>
              <a:t>, dan </a:t>
            </a:r>
            <a:r>
              <a:rPr lang="en-US" dirty="0" err="1"/>
              <a:t>berbahaya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 kami </a:t>
            </a:r>
            <a:r>
              <a:rPr lang="en-US" dirty="0" err="1"/>
              <a:t>menyederhanakan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3 </a:t>
            </a:r>
            <a:r>
              <a:rPr lang="en-US" dirty="0" err="1"/>
              <a:t>skala</a:t>
            </a:r>
            <a:r>
              <a:rPr lang="en-US" dirty="0"/>
              <a:t>.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sedang</a:t>
            </a:r>
            <a:r>
              <a:rPr lang="en-US" dirty="0"/>
              <a:t>,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sehat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graphicFrame>
        <p:nvGraphicFramePr>
          <p:cNvPr id="176" name="Google Shape;176;p18"/>
          <p:cNvGraphicFramePr/>
          <p:nvPr/>
        </p:nvGraphicFramePr>
        <p:xfrm>
          <a:off x="381000" y="2286000"/>
          <a:ext cx="4800625" cy="2432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5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6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745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Kadar Gas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Tingkatan Fuzzy </a:t>
                      </a:r>
                      <a:endParaRPr sz="40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Nilai (</a:t>
                      </a:r>
                      <a:r>
                        <a:rPr lang="en-US" sz="18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g/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800" b="1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</a:t>
                      </a:r>
                      <a:endParaRPr sz="40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Rendah</a:t>
                      </a:r>
                      <a:endParaRPr sz="40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0-7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7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Sedang </a:t>
                      </a:r>
                      <a:endParaRPr sz="40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5-17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7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Tinggi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15-34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24400" y="1413088"/>
                <a:ext cx="4572000" cy="408304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 </a:t>
                </a:r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𝑅𝑒𝑛𝑑𝑎h𝐶𝑂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1;0≤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≤5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7−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; 5&lt;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&lt;7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&lt;0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𝑑𝑎𝑛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≥7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𝑆𝑒𝑑𝑎𝑛𝑔𝐶𝑂</m:t>
                      </m:r>
                      <m:d>
                        <m:dPr>
                          <m:begChr m:val="{"/>
                          <m:endChr m:val="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0;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≤5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𝑑𝑎𝑛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≥17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;5&lt;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&lt;7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15−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; 15&lt;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&lt;17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1; 7≤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≤15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𝑇𝑖𝑛𝑔𝑔𝑖𝐶𝑂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≥17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−17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; 15&lt;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&lt;17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≤15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413088"/>
                <a:ext cx="4572000" cy="40830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39DFE4E-5FC7-4E4B-9905-A0CB057C0873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87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revisi</a:t>
            </a:r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body" idx="1"/>
          </p:nvPr>
        </p:nvSpPr>
        <p:spPr>
          <a:xfrm>
            <a:off x="-2285975" y="-1229225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graphicFrame>
        <p:nvGraphicFramePr>
          <p:cNvPr id="198" name="Google Shape;198;p21"/>
          <p:cNvGraphicFramePr/>
          <p:nvPr>
            <p:extLst>
              <p:ext uri="{D42A27DB-BD31-4B8C-83A1-F6EECF244321}">
                <p14:modId xmlns:p14="http://schemas.microsoft.com/office/powerpoint/2010/main" val="1348084492"/>
              </p:ext>
            </p:extLst>
          </p:nvPr>
        </p:nvGraphicFramePr>
        <p:xfrm>
          <a:off x="4864" y="2286000"/>
          <a:ext cx="4800625" cy="2432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8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5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6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293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Kadar Gas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</a:t>
                      </a: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Tingkatan Fuzzy </a:t>
                      </a:r>
                      <a:endParaRPr sz="40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Nilai (</a:t>
                      </a:r>
                      <a:r>
                        <a:rPr lang="en-US" sz="18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g/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1800" b="1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</a:t>
                      </a:r>
                      <a:endParaRPr sz="40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Rendah</a:t>
                      </a:r>
                      <a:endParaRPr sz="40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0 – </a:t>
                      </a:r>
                      <a:r>
                        <a:rPr lang="en-US" sz="1600" b="1"/>
                        <a:t>125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7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Sedang </a:t>
                      </a:r>
                      <a:endParaRPr sz="40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80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 -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 800</a:t>
                      </a:r>
                      <a:endParaRPr sz="16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7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Tinggi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750</a:t>
                      </a:r>
                      <a:r>
                        <a:rPr lang="en-US" sz="1600" b="1" u="none" strike="noStrike" cap="none" dirty="0"/>
                        <a:t> - </a:t>
                      </a:r>
                      <a:r>
                        <a:rPr lang="en-US" sz="1600" b="1" dirty="0"/>
                        <a:t>1600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800600" y="1558286"/>
                <a:ext cx="3581400" cy="3809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𝑅𝑒𝑛𝑑𝑎h𝑆𝑂</m:t>
                      </m:r>
                      <m:r>
                        <a:rPr lang="en-US" i="1">
                          <a:latin typeface="Cambria Math"/>
                        </a:rPr>
                        <m:t>2 </m:t>
                      </m:r>
                      <m:d>
                        <m:dPr>
                          <m:begChr m:val="{"/>
                          <m:endChr m:val="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1;0≤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≤80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125−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45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; 80&lt;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&lt;125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&lt;0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𝑑𝑎𝑛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≥125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𝑆𝑒𝑑𝑎𝑛𝑔𝑆𝑂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d>
                        <m:dPr>
                          <m:begChr m:val="{"/>
                          <m:endChr m:val="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0;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&lt;80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𝑑𝑎𝑛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≥800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−80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45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; 80&lt;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&lt;125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800−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50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; 750&lt;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&lt;800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1;125≤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≤750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𝑇𝑖𝑛𝑔𝑔𝑖𝑆𝑂</m:t>
                      </m:r>
                      <m:r>
                        <a:rPr lang="en-US" i="1">
                          <a:latin typeface="Cambria Math"/>
                        </a:rPr>
                        <m:t>2 </m:t>
                      </m:r>
                      <m:d>
                        <m:dPr>
                          <m:begChr m:val="{"/>
                          <m:endChr m:val="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≥800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−750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50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; 750&lt;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&lt;800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≤750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558286"/>
                <a:ext cx="3581400" cy="3809761"/>
              </a:xfrm>
              <a:prstGeom prst="rect">
                <a:avLst/>
              </a:prstGeom>
              <a:blipFill rotWithShape="1">
                <a:blip r:embed="rId3"/>
                <a:stretch>
                  <a:fillRect r="-1209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39DFE4E-5FC7-4E4B-9905-A0CB057C087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7202894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97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1818</TotalTime>
  <Words>656</Words>
  <Application>Microsoft Office PowerPoint</Application>
  <PresentationFormat>On-screen Show (4:3)</PresentationFormat>
  <Paragraphs>304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 Math</vt:lpstr>
      <vt:lpstr>Century Schoolbook</vt:lpstr>
      <vt:lpstr>Franklin Gothic Book</vt:lpstr>
      <vt:lpstr>Source Sans Pro</vt:lpstr>
      <vt:lpstr>Times New Roman</vt:lpstr>
      <vt:lpstr>Wingdings</vt:lpstr>
      <vt:lpstr>Wingdings 2</vt:lpstr>
      <vt:lpstr>Oriel</vt:lpstr>
      <vt:lpstr>PROGRAM KEPUTUSAN UDARA LAYAK DIHIRUP MANUSIA ATAU TIDAK</vt:lpstr>
      <vt:lpstr>INPUT (beserta variabel linguistik)</vt:lpstr>
      <vt:lpstr>Alasan Memilih Parameter</vt:lpstr>
      <vt:lpstr>OUTPUT</vt:lpstr>
      <vt:lpstr>Sumber Penentuan Rentang Fungsi Keanggotaan  </vt:lpstr>
      <vt:lpstr>Tabel setelah revisi</vt:lpstr>
      <vt:lpstr>PowerPoint Presentation</vt:lpstr>
      <vt:lpstr>Tabel setelah revisi</vt:lpstr>
      <vt:lpstr>PowerPoint Presentation</vt:lpstr>
      <vt:lpstr>Tabel setelah revisi</vt:lpstr>
      <vt:lpstr>PowerPoint Presentation</vt:lpstr>
      <vt:lpstr>RULE</vt:lpstr>
      <vt:lpstr>PowerPoint Presentation</vt:lpstr>
      <vt:lpstr>PENALARAN FUZZY</vt:lpstr>
      <vt:lpstr>TSUKAMOTO</vt:lpstr>
      <vt:lpstr>Output </vt:lpstr>
      <vt:lpstr>Output Contoh Perhitungan Manual</vt:lpstr>
      <vt:lpstr>PowerPoint Presentation</vt:lpstr>
      <vt:lpstr>PowerPoint Presentation</vt:lpstr>
      <vt:lpstr>PowerPoint Presentation</vt:lpstr>
      <vt:lpstr>TERIMAKASIH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KEPUTUSAN UDARA LAYAK DIHIRUP ATAU TIDAK OLEH MANUSIA</dc:title>
  <dc:creator>ASUS</dc:creator>
  <cp:lastModifiedBy>Bimo Adrian S.</cp:lastModifiedBy>
  <cp:revision>98</cp:revision>
  <dcterms:created xsi:type="dcterms:W3CDTF">2018-09-18T09:23:28Z</dcterms:created>
  <dcterms:modified xsi:type="dcterms:W3CDTF">2018-12-25T22:35:43Z</dcterms:modified>
</cp:coreProperties>
</file>