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7C3F4-B408-462C-BB64-2AE88A2B41C3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0E1F4-AA44-4142-9E5C-6679DEE20C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509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Qu’est-ce qu’il y a à l’intérieur d’</a:t>
            </a:r>
            <a:r>
              <a:rPr lang="fr-CA" dirty="0" err="1"/>
              <a:t>Bimo</a:t>
            </a:r>
            <a:r>
              <a:rPr lang="fr-CA" dirty="0"/>
              <a:t> ?</a:t>
            </a:r>
          </a:p>
          <a:p>
            <a:r>
              <a:rPr lang="fr-CA" dirty="0"/>
              <a:t>Pour l’</a:t>
            </a:r>
            <a:r>
              <a:rPr lang="fr-CA" dirty="0" err="1"/>
              <a:t>isntant</a:t>
            </a:r>
            <a:r>
              <a:rPr lang="fr-CA" dirty="0"/>
              <a:t>, vous avez vu l’IHM.</a:t>
            </a:r>
          </a:p>
          <a:p>
            <a:r>
              <a:rPr lang="fr-CA" dirty="0"/>
              <a:t>Cette IHM communique avec la brique que j’ai ici </a:t>
            </a:r>
            <a:r>
              <a:rPr lang="fr-CA" dirty="0" err="1"/>
              <a:t>appellé</a:t>
            </a:r>
            <a:r>
              <a:rPr lang="fr-CA" dirty="0"/>
              <a:t> « Serveur », qui expose une API REST, que l’IHM appelle pour lancer des tâches en utilisant des services.</a:t>
            </a:r>
          </a:p>
          <a:p>
            <a:r>
              <a:rPr lang="fr-CA" dirty="0"/>
              <a:t>Les services manipulent des entités </a:t>
            </a:r>
            <a:r>
              <a:rPr lang="fr-CA" dirty="0" err="1"/>
              <a:t>Bimo</a:t>
            </a:r>
            <a:r>
              <a:rPr lang="fr-CA" dirty="0"/>
              <a:t>, par exemple, des horaires de véhicules, des versions de lignes, des versions de temps de parcours.</a:t>
            </a:r>
          </a:p>
          <a:p>
            <a:r>
              <a:rPr lang="fr-CA" dirty="0"/>
              <a:t>Ça, c’est le cœur d’</a:t>
            </a:r>
            <a:r>
              <a:rPr lang="fr-CA" dirty="0" err="1"/>
              <a:t>Bimo</a:t>
            </a:r>
            <a:r>
              <a:rPr lang="fr-CA" dirty="0"/>
              <a:t>, qui ne peut en réalité pas faire grand-chose, tant qu’on ne lui ajoute pas des plugins.</a:t>
            </a:r>
          </a:p>
          <a:p>
            <a:r>
              <a:rPr lang="fr-CA" dirty="0"/>
              <a:t>Premier plug in: </a:t>
            </a:r>
            <a:r>
              <a:rPr lang="fr-CA" dirty="0" err="1"/>
              <a:t>Hastus</a:t>
            </a:r>
            <a:r>
              <a:rPr lang="fr-CA" dirty="0"/>
              <a:t>. On a donc une appli externe, </a:t>
            </a:r>
            <a:r>
              <a:rPr lang="fr-CA" dirty="0" err="1"/>
              <a:t>Hastus</a:t>
            </a:r>
            <a:r>
              <a:rPr lang="fr-CA" dirty="0"/>
              <a:t>, qui lit ou écrit des fichiers .txt. On a du code dans le plugin qui sait lire ces fichiers et les charger en mémoire sous forme d’entités </a:t>
            </a:r>
            <a:r>
              <a:rPr lang="fr-CA" dirty="0" err="1"/>
              <a:t>Hastus</a:t>
            </a:r>
            <a:r>
              <a:rPr lang="fr-CA" dirty="0"/>
              <a:t>, et du code qui sait transcoder ces entités </a:t>
            </a:r>
            <a:r>
              <a:rPr lang="fr-CA" dirty="0" err="1"/>
              <a:t>Hastus</a:t>
            </a:r>
            <a:r>
              <a:rPr lang="fr-CA" dirty="0"/>
              <a:t> en entités </a:t>
            </a:r>
            <a:r>
              <a:rPr lang="fr-CA" dirty="0" err="1"/>
              <a:t>Bimo</a:t>
            </a:r>
            <a:r>
              <a:rPr lang="fr-CA" dirty="0"/>
              <a:t>.</a:t>
            </a:r>
          </a:p>
          <a:p>
            <a:r>
              <a:rPr lang="fr-CA" dirty="0"/>
              <a:t>Petite particularité pour le plugin </a:t>
            </a:r>
            <a:r>
              <a:rPr lang="fr-CA" dirty="0" err="1"/>
              <a:t>Hastus</a:t>
            </a:r>
            <a:r>
              <a:rPr lang="fr-CA" dirty="0"/>
              <a:t>: les entités </a:t>
            </a:r>
            <a:r>
              <a:rPr lang="fr-CA" dirty="0" err="1"/>
              <a:t>Bimo</a:t>
            </a:r>
            <a:r>
              <a:rPr lang="fr-CA" dirty="0"/>
              <a:t> sont très </a:t>
            </a:r>
            <a:r>
              <a:rPr lang="fr-CA" dirty="0" err="1"/>
              <a:t>très</a:t>
            </a:r>
            <a:r>
              <a:rPr lang="fr-CA" dirty="0"/>
              <a:t> fortement inspirées des entités </a:t>
            </a:r>
            <a:r>
              <a:rPr lang="fr-CA" dirty="0" err="1"/>
              <a:t>Hastus</a:t>
            </a:r>
            <a:r>
              <a:rPr lang="fr-CA" dirty="0"/>
              <a:t>, donc en fait la transcodification n’existe pas vraiment pour le moment, et la réalité ressemble plutôt à ceci: le plugin </a:t>
            </a:r>
            <a:r>
              <a:rPr lang="fr-CA" dirty="0" err="1"/>
              <a:t>Hatus</a:t>
            </a:r>
            <a:r>
              <a:rPr lang="fr-CA" dirty="0"/>
              <a:t> est en fait surtout un module assez poussé de transcodification de fichiers.txt en format JSON sur la base de fichiers de contrôle OIG/OIR</a:t>
            </a:r>
          </a:p>
          <a:p>
            <a:r>
              <a:rPr lang="fr-CA" dirty="0"/>
              <a:t>Cette structure de plugin est la même pour tous les plugins, que ce soit Concorde, </a:t>
            </a:r>
            <a:r>
              <a:rPr lang="fr-CA" dirty="0" err="1"/>
              <a:t>Agahte</a:t>
            </a:r>
            <a:r>
              <a:rPr lang="fr-CA" dirty="0"/>
              <a:t>, Les Halles, ou Excel.</a:t>
            </a:r>
          </a:p>
          <a:p>
            <a:r>
              <a:rPr lang="fr-CA" dirty="0" err="1"/>
              <a:t>Particulartié</a:t>
            </a:r>
            <a:r>
              <a:rPr lang="fr-CA" dirty="0"/>
              <a:t> pour Les Halles, les échanges ne sont pas basés sur des fichiers, mais bien sur les api.</a:t>
            </a:r>
          </a:p>
          <a:p>
            <a:r>
              <a:rPr lang="fr-CA" dirty="0"/>
              <a:t>Entre Agathe, Les </a:t>
            </a:r>
            <a:r>
              <a:rPr lang="fr-CA" dirty="0" err="1"/>
              <a:t>Hallles</a:t>
            </a:r>
            <a:r>
              <a:rPr lang="fr-CA" dirty="0"/>
              <a:t>, Excel et les entités </a:t>
            </a:r>
            <a:r>
              <a:rPr lang="fr-CA" dirty="0" err="1"/>
              <a:t>Bimo</a:t>
            </a:r>
            <a:r>
              <a:rPr lang="fr-CA" dirty="0"/>
              <a:t>, la couche de </a:t>
            </a:r>
            <a:r>
              <a:rPr lang="fr-CA" dirty="0" err="1"/>
              <a:t>transco</a:t>
            </a:r>
            <a:r>
              <a:rPr lang="fr-CA" dirty="0"/>
              <a:t> est assez simple: on ne manipule que des courses, et il n’y a pas des tonnes de manières de modéliser des courses. Entre Concorde et </a:t>
            </a:r>
            <a:r>
              <a:rPr lang="fr-CA" dirty="0" err="1"/>
              <a:t>Bimo</a:t>
            </a:r>
            <a:r>
              <a:rPr lang="fr-CA" dirty="0"/>
              <a:t>, c’est plus costaud: la modélisation des roulements MR est assez différente.</a:t>
            </a:r>
          </a:p>
          <a:p>
            <a:endParaRPr lang="fr-CA" dirty="0"/>
          </a:p>
          <a:p>
            <a:r>
              <a:rPr lang="fr-CA" dirty="0"/>
              <a:t>On pourrait évidemment assez facilement ajouter de nouveaux plugins. On pourrait imaginer des choses autour du format GTFS, ou Rail ML, ou Sirocco pour la RATP, ou </a:t>
            </a:r>
            <a:r>
              <a:rPr lang="fr-CA" dirty="0" err="1"/>
              <a:t>NETEx</a:t>
            </a:r>
            <a:r>
              <a:rPr lang="fr-CA" dirty="0"/>
              <a:t> ….</a:t>
            </a:r>
          </a:p>
          <a:p>
            <a:r>
              <a:rPr lang="fr-CA" dirty="0"/>
              <a:t>Voyons concrètement comment se déplacent les données dans cette structure.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077DD-8F72-4432-8F1E-B5ED0A9D2341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9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89C0F-1B53-EDFB-0B78-BB5B2DC32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878D8-ACCA-C9D6-372F-D5DDA3121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5A07DF-0D09-55AA-A5C4-4EA35BB0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446-864A-41A4-960C-6BABA3C30A6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79B3B8-EA5B-E576-5D55-B476F5D5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316737-8C92-B1F9-0E09-743D030A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DCF-6EAC-4D99-B559-125C4C051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95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378F6-AE6C-F71D-3F88-597EEBF0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EEA2C6-9282-0EED-3C36-956DC1291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50B6E9-10B3-CCE7-502B-CBDC9814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446-864A-41A4-960C-6BABA3C30A6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0F0153-C60A-8025-411F-0FBCA8D5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F7FCC-E025-CA42-2302-D9B755DB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DCF-6EAC-4D99-B559-125C4C051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96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FA972E9-CCDE-141E-00FC-F432D8F9E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2B2215-12EC-097D-D420-78FF4F021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0447FA-1EB9-4713-F599-C583362A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446-864A-41A4-960C-6BABA3C30A6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5A26FC-B847-AA69-CBA1-F070AE8E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416139-FE9F-0531-1CA8-1C21DFFA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DCF-6EAC-4D99-B559-125C4C051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16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D5680C-F06B-D7ED-457E-264125CA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B6663E-7A74-9328-FEB0-FA1DCC2E8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5A5F00-78ED-46C0-6E01-3D913A8A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446-864A-41A4-960C-6BABA3C30A6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31014D-2EB7-172F-5D43-F4AB74F5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A8C11-16C8-5827-B8CB-B2944548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DCF-6EAC-4D99-B559-125C4C051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46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0183DD-653C-5DC1-4C94-0F8B637D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E66EB2-7E29-326F-5E64-E39E99660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29469-B718-B678-66EB-DE928F70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446-864A-41A4-960C-6BABA3C30A6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21944F-A223-7EBC-A47F-4A99E50F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02B86B-C415-0C6E-71E6-6CBDC91C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DCF-6EAC-4D99-B559-125C4C051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07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83E35-38C1-8EBE-082D-0E94F9CF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E628F0-C3BF-C1AA-E084-4111F5491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040208-4187-F08B-2C8E-24539410C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9750FE-AF6D-2E27-921C-4DA03B2C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446-864A-41A4-960C-6BABA3C30A6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8F8B93-87D9-72C5-B3CE-1BF5824F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36C5D7-43FA-0E9E-BBE1-E6FD4B67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DCF-6EAC-4D99-B559-125C4C051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0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07FEC-547A-AE72-6A8C-35A1E123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42664A-48F1-AC32-075C-8991DAE56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FD3862-6119-95CB-69C2-87B78128E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4F4A91-9EDD-8738-F863-1B33B8E76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006FB41-530B-6008-5531-CFBEBA8A1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DFF5C91-19FE-F7DE-D8AC-77AC4C0B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446-864A-41A4-960C-6BABA3C30A6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5F3FC8-A4E5-65B4-B4B6-4BEB8383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D81EB9-E59E-7AE1-4B56-D74BF75F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DCF-6EAC-4D99-B559-125C4C051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08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29A729-97A3-A078-1D3B-4E92EA2A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7F9E8C-9F56-5E46-98A5-8E2C6FB6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446-864A-41A4-960C-6BABA3C30A6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B049C0-6B78-ABD1-C6AD-319E0560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2F3669-A1B2-960F-6805-D890A32D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DCF-6EAC-4D99-B559-125C4C051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87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368143-D064-F229-615C-E31B200D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446-864A-41A4-960C-6BABA3C30A6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9A82DF-266D-59AB-7D82-6EFC3ADB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0F2FF4-DE9F-C61B-AAE7-F6FFFADE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DCF-6EAC-4D99-B559-125C4C051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24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C0CC70-6772-BD31-07FC-3A1175376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84107-EDBC-A145-2C52-9E74A376A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65309C-FBE0-7908-DCA0-2FE33B329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0B7F69-931E-3128-9FFE-3CBA2E54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446-864A-41A4-960C-6BABA3C30A6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525D04-0082-6788-2FBB-C0C6E1EF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0A80A0-5E69-E01C-B009-BF22633D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DCF-6EAC-4D99-B559-125C4C051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0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B6DC9-84A5-B2F0-3B38-C87AE4F4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31D78E-0CBD-82B3-F000-743982B82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4157CA-550D-4DE0-923C-79169C3A3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1E0D33-96AD-68A5-AFA6-EDAA12BF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446-864A-41A4-960C-6BABA3C30A6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EC360F-EEAA-0176-4014-33068B1C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EBF43C-D0A3-DAE6-62BD-1234F28B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DCF-6EAC-4D99-B559-125C4C051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07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978D38-A050-B865-08B9-1C0486200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149F3D-8A80-1123-6EE3-61B8D4964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5BE73F-4FE3-2A92-77F6-F5662F9A3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20446-864A-41A4-960C-6BABA3C30A6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424EAC-7D24-86B8-F86C-6F400CEDF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9550FC-17F3-9AB7-875D-E6F39BC43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DCDCF-6EAC-4D99-B559-125C4C05161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3CC045-4F48-D856-329B-072C406DA85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07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</a:t>
            </a:r>
          </a:p>
        </p:txBody>
      </p:sp>
    </p:spTree>
    <p:extLst>
      <p:ext uri="{BB962C8B-B14F-4D97-AF65-F5344CB8AC3E}">
        <p14:creationId xmlns:p14="http://schemas.microsoft.com/office/powerpoint/2010/main" val="17005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6B5413EA-343C-4B79-A0C2-F33DAAC594BF}"/>
              </a:ext>
            </a:extLst>
          </p:cNvPr>
          <p:cNvSpPr/>
          <p:nvPr/>
        </p:nvSpPr>
        <p:spPr>
          <a:xfrm>
            <a:off x="882242" y="74223"/>
            <a:ext cx="10427515" cy="47985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CA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Bimo</a:t>
            </a:r>
            <a:endParaRPr lang="fr-CA" sz="2400" b="1" dirty="0">
              <a:solidFill>
                <a:schemeClr val="accent2"/>
              </a:solidFill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18BA5C4F-7F0B-4E74-A64C-E67E92D5FA28}"/>
              </a:ext>
            </a:extLst>
          </p:cNvPr>
          <p:cNvSpPr/>
          <p:nvPr/>
        </p:nvSpPr>
        <p:spPr>
          <a:xfrm>
            <a:off x="1020655" y="1508257"/>
            <a:ext cx="10143986" cy="419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Services </a:t>
            </a:r>
            <a:r>
              <a:rPr lang="fr-CA" dirty="0" err="1"/>
              <a:t>Bimo</a:t>
            </a:r>
            <a:endParaRPr lang="fr-CA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233DFD4-EC78-48B3-A8B8-E431787DEE58}"/>
              </a:ext>
            </a:extLst>
          </p:cNvPr>
          <p:cNvSpPr/>
          <p:nvPr/>
        </p:nvSpPr>
        <p:spPr>
          <a:xfrm>
            <a:off x="1020655" y="1978524"/>
            <a:ext cx="10143986" cy="419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Entités </a:t>
            </a:r>
            <a:r>
              <a:rPr lang="fr-CA" dirty="0" err="1"/>
              <a:t>Bimo</a:t>
            </a:r>
            <a:endParaRPr lang="fr-CA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BE6ACA0-AE45-4348-81C9-8E37BDA058A7}"/>
              </a:ext>
            </a:extLst>
          </p:cNvPr>
          <p:cNvSpPr/>
          <p:nvPr/>
        </p:nvSpPr>
        <p:spPr>
          <a:xfrm>
            <a:off x="1020655" y="1037990"/>
            <a:ext cx="10143986" cy="419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Serveur </a:t>
            </a:r>
            <a:r>
              <a:rPr lang="fr-CA" dirty="0" err="1"/>
              <a:t>Bimo</a:t>
            </a:r>
            <a:endParaRPr lang="fr-CA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3AAA113-E2B9-4152-86E8-8993451AF561}"/>
              </a:ext>
            </a:extLst>
          </p:cNvPr>
          <p:cNvSpPr/>
          <p:nvPr/>
        </p:nvSpPr>
        <p:spPr>
          <a:xfrm>
            <a:off x="1020655" y="567723"/>
            <a:ext cx="10143986" cy="419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IHM </a:t>
            </a:r>
            <a:r>
              <a:rPr lang="fr-CA" dirty="0" err="1"/>
              <a:t>Bimo</a:t>
            </a:r>
            <a:endParaRPr lang="fr-CA" dirty="0"/>
          </a:p>
        </p:txBody>
      </p:sp>
      <p:sp>
        <p:nvSpPr>
          <p:cNvPr id="19" name="Organigramme : Document 18">
            <a:extLst>
              <a:ext uri="{FF2B5EF4-FFF2-40B4-BE49-F238E27FC236}">
                <a16:creationId xmlns:a16="http://schemas.microsoft.com/office/drawing/2014/main" id="{B3C79FD1-1FA2-4DC6-A848-DE950013368C}"/>
              </a:ext>
            </a:extLst>
          </p:cNvPr>
          <p:cNvSpPr/>
          <p:nvPr/>
        </p:nvSpPr>
        <p:spPr>
          <a:xfrm>
            <a:off x="2732653" y="4963711"/>
            <a:ext cx="1584000" cy="61391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Fichiers .xlsx</a:t>
            </a:r>
          </a:p>
        </p:txBody>
      </p:sp>
      <p:sp>
        <p:nvSpPr>
          <p:cNvPr id="20" name="Organigramme : Document 19">
            <a:extLst>
              <a:ext uri="{FF2B5EF4-FFF2-40B4-BE49-F238E27FC236}">
                <a16:creationId xmlns:a16="http://schemas.microsoft.com/office/drawing/2014/main" id="{37E2C6C7-0829-458E-9609-F71D7378E5B8}"/>
              </a:ext>
            </a:extLst>
          </p:cNvPr>
          <p:cNvSpPr/>
          <p:nvPr/>
        </p:nvSpPr>
        <p:spPr>
          <a:xfrm>
            <a:off x="4444650" y="4963711"/>
            <a:ext cx="1584000" cy="61391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Fichiers</a:t>
            </a:r>
          </a:p>
        </p:txBody>
      </p:sp>
      <p:sp>
        <p:nvSpPr>
          <p:cNvPr id="21" name="Flèche : double flèche verticale 20">
            <a:extLst>
              <a:ext uri="{FF2B5EF4-FFF2-40B4-BE49-F238E27FC236}">
                <a16:creationId xmlns:a16="http://schemas.microsoft.com/office/drawing/2014/main" id="{E1E61297-1687-4006-9588-274C1BDFE04C}"/>
              </a:ext>
            </a:extLst>
          </p:cNvPr>
          <p:cNvSpPr/>
          <p:nvPr/>
        </p:nvSpPr>
        <p:spPr>
          <a:xfrm>
            <a:off x="6156647" y="4923336"/>
            <a:ext cx="1584000" cy="694667"/>
          </a:xfrm>
          <a:prstGeom prst="upDownArrow">
            <a:avLst>
              <a:gd name="adj1" fmla="val 67778"/>
              <a:gd name="adj2" fmla="val 28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API JSON</a:t>
            </a:r>
          </a:p>
        </p:txBody>
      </p:sp>
      <p:sp>
        <p:nvSpPr>
          <p:cNvPr id="22" name="Organigramme : Document 21">
            <a:extLst>
              <a:ext uri="{FF2B5EF4-FFF2-40B4-BE49-F238E27FC236}">
                <a16:creationId xmlns:a16="http://schemas.microsoft.com/office/drawing/2014/main" id="{8CCBE1B9-E9BC-470D-9C0F-C0F4F42CE064}"/>
              </a:ext>
            </a:extLst>
          </p:cNvPr>
          <p:cNvSpPr/>
          <p:nvPr/>
        </p:nvSpPr>
        <p:spPr>
          <a:xfrm>
            <a:off x="7868644" y="4963711"/>
            <a:ext cx="1584000" cy="61391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Fichiers</a:t>
            </a:r>
          </a:p>
        </p:txBody>
      </p:sp>
      <p:sp>
        <p:nvSpPr>
          <p:cNvPr id="23" name="Organigramme : Document 22">
            <a:extLst>
              <a:ext uri="{FF2B5EF4-FFF2-40B4-BE49-F238E27FC236}">
                <a16:creationId xmlns:a16="http://schemas.microsoft.com/office/drawing/2014/main" id="{CE1E19DC-17CD-49B9-B7D4-D55783E7B9D4}"/>
              </a:ext>
            </a:extLst>
          </p:cNvPr>
          <p:cNvSpPr/>
          <p:nvPr/>
        </p:nvSpPr>
        <p:spPr>
          <a:xfrm>
            <a:off x="1020656" y="4963711"/>
            <a:ext cx="1584000" cy="61391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Fichiers</a:t>
            </a:r>
          </a:p>
          <a:p>
            <a:pPr algn="ctr"/>
            <a:r>
              <a:rPr lang="fr-CA" dirty="0"/>
              <a:t>.txt</a:t>
            </a:r>
          </a:p>
        </p:txBody>
      </p:sp>
      <p:sp>
        <p:nvSpPr>
          <p:cNvPr id="24" name="Organigramme : Disque magnétique 23">
            <a:extLst>
              <a:ext uri="{FF2B5EF4-FFF2-40B4-BE49-F238E27FC236}">
                <a16:creationId xmlns:a16="http://schemas.microsoft.com/office/drawing/2014/main" id="{3F89690A-872F-4765-804A-BF069B53F5AF}"/>
              </a:ext>
            </a:extLst>
          </p:cNvPr>
          <p:cNvSpPr/>
          <p:nvPr/>
        </p:nvSpPr>
        <p:spPr>
          <a:xfrm>
            <a:off x="2732653" y="5678069"/>
            <a:ext cx="1584000" cy="5368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Excel</a:t>
            </a:r>
          </a:p>
        </p:txBody>
      </p:sp>
      <p:sp>
        <p:nvSpPr>
          <p:cNvPr id="25" name="Organigramme : Disque magnétique 24">
            <a:extLst>
              <a:ext uri="{FF2B5EF4-FFF2-40B4-BE49-F238E27FC236}">
                <a16:creationId xmlns:a16="http://schemas.microsoft.com/office/drawing/2014/main" id="{3A6A7E15-3444-4E76-833A-80C1FDEB4822}"/>
              </a:ext>
            </a:extLst>
          </p:cNvPr>
          <p:cNvSpPr/>
          <p:nvPr/>
        </p:nvSpPr>
        <p:spPr>
          <a:xfrm>
            <a:off x="4444650" y="5678068"/>
            <a:ext cx="1584000" cy="5368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Système 1</a:t>
            </a:r>
          </a:p>
        </p:txBody>
      </p:sp>
      <p:sp>
        <p:nvSpPr>
          <p:cNvPr id="26" name="Organigramme : Disque magnétique 25">
            <a:extLst>
              <a:ext uri="{FF2B5EF4-FFF2-40B4-BE49-F238E27FC236}">
                <a16:creationId xmlns:a16="http://schemas.microsoft.com/office/drawing/2014/main" id="{F29CE071-82C2-4352-BBA0-FA96AB751DCE}"/>
              </a:ext>
            </a:extLst>
          </p:cNvPr>
          <p:cNvSpPr/>
          <p:nvPr/>
        </p:nvSpPr>
        <p:spPr>
          <a:xfrm>
            <a:off x="6156647" y="5678068"/>
            <a:ext cx="1584000" cy="5368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Sytème</a:t>
            </a:r>
            <a:r>
              <a:rPr lang="fr-CA" dirty="0"/>
              <a:t> 2</a:t>
            </a:r>
          </a:p>
        </p:txBody>
      </p:sp>
      <p:sp>
        <p:nvSpPr>
          <p:cNvPr id="27" name="Organigramme : Disque magnétique 26">
            <a:extLst>
              <a:ext uri="{FF2B5EF4-FFF2-40B4-BE49-F238E27FC236}">
                <a16:creationId xmlns:a16="http://schemas.microsoft.com/office/drawing/2014/main" id="{44E05A7E-2E3A-45C6-AE08-CAA2D7E5C700}"/>
              </a:ext>
            </a:extLst>
          </p:cNvPr>
          <p:cNvSpPr/>
          <p:nvPr/>
        </p:nvSpPr>
        <p:spPr>
          <a:xfrm>
            <a:off x="7868644" y="5678067"/>
            <a:ext cx="1584000" cy="5368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Système 3</a:t>
            </a:r>
          </a:p>
        </p:txBody>
      </p:sp>
      <p:sp>
        <p:nvSpPr>
          <p:cNvPr id="28" name="Organigramme : Disque magnétique 27">
            <a:extLst>
              <a:ext uri="{FF2B5EF4-FFF2-40B4-BE49-F238E27FC236}">
                <a16:creationId xmlns:a16="http://schemas.microsoft.com/office/drawing/2014/main" id="{28A32344-8852-41F7-975F-AC2EF662FA58}"/>
              </a:ext>
            </a:extLst>
          </p:cNvPr>
          <p:cNvSpPr/>
          <p:nvPr/>
        </p:nvSpPr>
        <p:spPr>
          <a:xfrm>
            <a:off x="1020656" y="5678066"/>
            <a:ext cx="1584000" cy="5368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Hastus</a:t>
            </a:r>
            <a:endParaRPr lang="fr-CA" dirty="0"/>
          </a:p>
        </p:txBody>
      </p:sp>
      <p:grpSp>
        <p:nvGrpSpPr>
          <p:cNvPr id="43" name="Plugin Concorde">
            <a:extLst>
              <a:ext uri="{FF2B5EF4-FFF2-40B4-BE49-F238E27FC236}">
                <a16:creationId xmlns:a16="http://schemas.microsoft.com/office/drawing/2014/main" id="{627D5DBB-AD9E-42B9-92AB-B62F4B2D4AB4}"/>
              </a:ext>
            </a:extLst>
          </p:cNvPr>
          <p:cNvGrpSpPr/>
          <p:nvPr/>
        </p:nvGrpSpPr>
        <p:grpSpPr>
          <a:xfrm>
            <a:off x="2732273" y="2508461"/>
            <a:ext cx="1585520" cy="2211923"/>
            <a:chOff x="3481430" y="2677519"/>
            <a:chExt cx="1585520" cy="221192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011458A-6A4E-4D76-BE4C-4A82AD3A92F5}"/>
                </a:ext>
              </a:extLst>
            </p:cNvPr>
            <p:cNvSpPr/>
            <p:nvPr/>
          </p:nvSpPr>
          <p:spPr>
            <a:xfrm>
              <a:off x="3801990" y="2677520"/>
              <a:ext cx="1264960" cy="221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C2A64EE-4557-4A69-B696-7193E2FA2891}"/>
                </a:ext>
              </a:extLst>
            </p:cNvPr>
            <p:cNvSpPr/>
            <p:nvPr/>
          </p:nvSpPr>
          <p:spPr>
            <a:xfrm rot="16200000">
              <a:off x="2535748" y="3623201"/>
              <a:ext cx="2211923" cy="32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Plugin Excel</a:t>
              </a:r>
            </a:p>
          </p:txBody>
        </p:sp>
        <p:sp>
          <p:nvSpPr>
            <p:cNvPr id="39" name="Flèche : double flèche verticale 38">
              <a:extLst>
                <a:ext uri="{FF2B5EF4-FFF2-40B4-BE49-F238E27FC236}">
                  <a16:creationId xmlns:a16="http://schemas.microsoft.com/office/drawing/2014/main" id="{90B8028B-36DD-4636-989C-1E6FEE3A2545}"/>
                </a:ext>
              </a:extLst>
            </p:cNvPr>
            <p:cNvSpPr/>
            <p:nvPr/>
          </p:nvSpPr>
          <p:spPr>
            <a:xfrm>
              <a:off x="3870153" y="4149781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I/O</a:t>
              </a:r>
            </a:p>
          </p:txBody>
        </p:sp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FD94F23C-5951-4704-9235-D6CC59B3EEB7}"/>
                </a:ext>
              </a:extLst>
            </p:cNvPr>
            <p:cNvSpPr/>
            <p:nvPr/>
          </p:nvSpPr>
          <p:spPr>
            <a:xfrm>
              <a:off x="3870152" y="3545582"/>
              <a:ext cx="1118010" cy="536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Entités</a:t>
              </a:r>
            </a:p>
          </p:txBody>
        </p:sp>
        <p:sp>
          <p:nvSpPr>
            <p:cNvPr id="42" name="Flèche : double flèche verticale 41">
              <a:extLst>
                <a:ext uri="{FF2B5EF4-FFF2-40B4-BE49-F238E27FC236}">
                  <a16:creationId xmlns:a16="http://schemas.microsoft.com/office/drawing/2014/main" id="{C019207A-A192-4450-8AD6-0048698B36DE}"/>
                </a:ext>
              </a:extLst>
            </p:cNvPr>
            <p:cNvSpPr/>
            <p:nvPr/>
          </p:nvSpPr>
          <p:spPr>
            <a:xfrm>
              <a:off x="3870152" y="2755064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Transco</a:t>
              </a:r>
              <a:endParaRPr lang="fr-CA" sz="1400" dirty="0"/>
            </a:p>
          </p:txBody>
        </p:sp>
      </p:grpSp>
      <p:grpSp>
        <p:nvGrpSpPr>
          <p:cNvPr id="44" name="Plugin Agathe">
            <a:extLst>
              <a:ext uri="{FF2B5EF4-FFF2-40B4-BE49-F238E27FC236}">
                <a16:creationId xmlns:a16="http://schemas.microsoft.com/office/drawing/2014/main" id="{6B994072-4C3A-4D4F-852C-595F919128A5}"/>
              </a:ext>
            </a:extLst>
          </p:cNvPr>
          <p:cNvGrpSpPr/>
          <p:nvPr/>
        </p:nvGrpSpPr>
        <p:grpSpPr>
          <a:xfrm>
            <a:off x="4443890" y="2508461"/>
            <a:ext cx="1585520" cy="2211923"/>
            <a:chOff x="3481430" y="2677519"/>
            <a:chExt cx="1585520" cy="221192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7AE6546-201C-4AC9-A73F-B47A78CEB91C}"/>
                </a:ext>
              </a:extLst>
            </p:cNvPr>
            <p:cNvSpPr/>
            <p:nvPr/>
          </p:nvSpPr>
          <p:spPr>
            <a:xfrm>
              <a:off x="3801990" y="2677520"/>
              <a:ext cx="1264960" cy="221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BC956CA-D98B-4A50-8C87-A635574635D8}"/>
                </a:ext>
              </a:extLst>
            </p:cNvPr>
            <p:cNvSpPr/>
            <p:nvPr/>
          </p:nvSpPr>
          <p:spPr>
            <a:xfrm rot="16200000">
              <a:off x="2535748" y="3623201"/>
              <a:ext cx="2211923" cy="32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Plugin externe 1</a:t>
              </a:r>
            </a:p>
          </p:txBody>
        </p:sp>
        <p:sp>
          <p:nvSpPr>
            <p:cNvPr id="47" name="Flèche : double flèche verticale 46">
              <a:extLst>
                <a:ext uri="{FF2B5EF4-FFF2-40B4-BE49-F238E27FC236}">
                  <a16:creationId xmlns:a16="http://schemas.microsoft.com/office/drawing/2014/main" id="{DAD4AD96-DD2A-41ED-A417-6D9F8C76A3AA}"/>
                </a:ext>
              </a:extLst>
            </p:cNvPr>
            <p:cNvSpPr/>
            <p:nvPr/>
          </p:nvSpPr>
          <p:spPr>
            <a:xfrm>
              <a:off x="3870153" y="4149781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I/O</a:t>
              </a:r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CB1C3C8F-86E9-4E78-91E8-E022F2D8A0EE}"/>
                </a:ext>
              </a:extLst>
            </p:cNvPr>
            <p:cNvSpPr/>
            <p:nvPr/>
          </p:nvSpPr>
          <p:spPr>
            <a:xfrm>
              <a:off x="3870152" y="3545582"/>
              <a:ext cx="1118010" cy="536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Entités</a:t>
              </a:r>
            </a:p>
          </p:txBody>
        </p:sp>
        <p:sp>
          <p:nvSpPr>
            <p:cNvPr id="49" name="Flèche : double flèche verticale 48">
              <a:extLst>
                <a:ext uri="{FF2B5EF4-FFF2-40B4-BE49-F238E27FC236}">
                  <a16:creationId xmlns:a16="http://schemas.microsoft.com/office/drawing/2014/main" id="{A780DFE9-6858-488F-B681-4A31D0BDFE61}"/>
                </a:ext>
              </a:extLst>
            </p:cNvPr>
            <p:cNvSpPr/>
            <p:nvPr/>
          </p:nvSpPr>
          <p:spPr>
            <a:xfrm>
              <a:off x="3870152" y="2755064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Transco</a:t>
              </a:r>
              <a:endParaRPr lang="fr-CA" sz="1400" dirty="0"/>
            </a:p>
          </p:txBody>
        </p:sp>
      </p:grpSp>
      <p:grpSp>
        <p:nvGrpSpPr>
          <p:cNvPr id="8" name="Plugin Hastus 1">
            <a:extLst>
              <a:ext uri="{FF2B5EF4-FFF2-40B4-BE49-F238E27FC236}">
                <a16:creationId xmlns:a16="http://schemas.microsoft.com/office/drawing/2014/main" id="{8D7371DE-D29A-4D53-A0D5-B90905468832}"/>
              </a:ext>
            </a:extLst>
          </p:cNvPr>
          <p:cNvGrpSpPr/>
          <p:nvPr/>
        </p:nvGrpSpPr>
        <p:grpSpPr>
          <a:xfrm>
            <a:off x="1020656" y="2508461"/>
            <a:ext cx="1585520" cy="2211923"/>
            <a:chOff x="1020656" y="2508461"/>
            <a:chExt cx="1585520" cy="221192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FAD5650-25E8-4D09-9AD3-96FABE88174B}"/>
                </a:ext>
              </a:extLst>
            </p:cNvPr>
            <p:cNvSpPr/>
            <p:nvPr/>
          </p:nvSpPr>
          <p:spPr>
            <a:xfrm>
              <a:off x="1341216" y="2508462"/>
              <a:ext cx="1264960" cy="221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85A746D-3158-4E02-942E-81A6B40FBC84}"/>
                </a:ext>
              </a:extLst>
            </p:cNvPr>
            <p:cNvSpPr/>
            <p:nvPr/>
          </p:nvSpPr>
          <p:spPr>
            <a:xfrm rot="16200000">
              <a:off x="74974" y="3454143"/>
              <a:ext cx="2211923" cy="32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Plugin </a:t>
              </a:r>
              <a:r>
                <a:rPr lang="fr-CA" dirty="0" err="1"/>
                <a:t>Hastus</a:t>
              </a:r>
              <a:endParaRPr lang="fr-CA" dirty="0"/>
            </a:p>
          </p:txBody>
        </p:sp>
        <p:sp>
          <p:nvSpPr>
            <p:cNvPr id="53" name="Flèche : double flèche verticale 52">
              <a:extLst>
                <a:ext uri="{FF2B5EF4-FFF2-40B4-BE49-F238E27FC236}">
                  <a16:creationId xmlns:a16="http://schemas.microsoft.com/office/drawing/2014/main" id="{7CCA22AB-E6A8-4572-9E59-5270FA45CC71}"/>
                </a:ext>
              </a:extLst>
            </p:cNvPr>
            <p:cNvSpPr/>
            <p:nvPr/>
          </p:nvSpPr>
          <p:spPr>
            <a:xfrm>
              <a:off x="1409379" y="3980723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I/O</a:t>
              </a:r>
            </a:p>
          </p:txBody>
        </p:sp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966C5867-CFF6-4448-A78B-8846DEDCF7E7}"/>
                </a:ext>
              </a:extLst>
            </p:cNvPr>
            <p:cNvSpPr/>
            <p:nvPr/>
          </p:nvSpPr>
          <p:spPr>
            <a:xfrm>
              <a:off x="1409378" y="3376524"/>
              <a:ext cx="1118010" cy="536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Entités</a:t>
              </a:r>
            </a:p>
          </p:txBody>
        </p:sp>
        <p:sp>
          <p:nvSpPr>
            <p:cNvPr id="55" name="Flèche : double flèche verticale 54">
              <a:extLst>
                <a:ext uri="{FF2B5EF4-FFF2-40B4-BE49-F238E27FC236}">
                  <a16:creationId xmlns:a16="http://schemas.microsoft.com/office/drawing/2014/main" id="{E6B2D431-8698-4C34-A026-835ABCE0544D}"/>
                </a:ext>
              </a:extLst>
            </p:cNvPr>
            <p:cNvSpPr/>
            <p:nvPr/>
          </p:nvSpPr>
          <p:spPr>
            <a:xfrm>
              <a:off x="1409378" y="2586006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Transco</a:t>
              </a:r>
              <a:endParaRPr lang="fr-CA" sz="1400" dirty="0"/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36F96E84-4048-4B2C-B90D-44A372946B1C}"/>
              </a:ext>
            </a:extLst>
          </p:cNvPr>
          <p:cNvGrpSpPr/>
          <p:nvPr/>
        </p:nvGrpSpPr>
        <p:grpSpPr>
          <a:xfrm>
            <a:off x="6155507" y="2508461"/>
            <a:ext cx="1585520" cy="2211923"/>
            <a:chOff x="3481430" y="2677519"/>
            <a:chExt cx="1585520" cy="221192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69401BA-C915-4EB5-AE67-3A8ABE7ADC6F}"/>
                </a:ext>
              </a:extLst>
            </p:cNvPr>
            <p:cNvSpPr/>
            <p:nvPr/>
          </p:nvSpPr>
          <p:spPr>
            <a:xfrm>
              <a:off x="3801990" y="2677520"/>
              <a:ext cx="1264960" cy="221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8319178-5184-4195-BF59-3A9F6A93FA71}"/>
                </a:ext>
              </a:extLst>
            </p:cNvPr>
            <p:cNvSpPr/>
            <p:nvPr/>
          </p:nvSpPr>
          <p:spPr>
            <a:xfrm rot="16200000">
              <a:off x="2535748" y="3623201"/>
              <a:ext cx="2211923" cy="32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Plugin externe 2</a:t>
              </a:r>
            </a:p>
          </p:txBody>
        </p:sp>
        <p:sp>
          <p:nvSpPr>
            <p:cNvPr id="59" name="Flèche : double flèche verticale 58">
              <a:extLst>
                <a:ext uri="{FF2B5EF4-FFF2-40B4-BE49-F238E27FC236}">
                  <a16:creationId xmlns:a16="http://schemas.microsoft.com/office/drawing/2014/main" id="{EA87876B-5B0B-4C06-8998-6AF26F4089A9}"/>
                </a:ext>
              </a:extLst>
            </p:cNvPr>
            <p:cNvSpPr/>
            <p:nvPr/>
          </p:nvSpPr>
          <p:spPr>
            <a:xfrm>
              <a:off x="3870153" y="4149781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I/O</a:t>
              </a:r>
            </a:p>
          </p:txBody>
        </p:sp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89274EA4-DC92-4DE0-B3E2-D81D13E6844D}"/>
                </a:ext>
              </a:extLst>
            </p:cNvPr>
            <p:cNvSpPr/>
            <p:nvPr/>
          </p:nvSpPr>
          <p:spPr>
            <a:xfrm>
              <a:off x="3870152" y="3545582"/>
              <a:ext cx="1118010" cy="536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Entités</a:t>
              </a:r>
            </a:p>
          </p:txBody>
        </p:sp>
        <p:sp>
          <p:nvSpPr>
            <p:cNvPr id="61" name="Flèche : double flèche verticale 60">
              <a:extLst>
                <a:ext uri="{FF2B5EF4-FFF2-40B4-BE49-F238E27FC236}">
                  <a16:creationId xmlns:a16="http://schemas.microsoft.com/office/drawing/2014/main" id="{58E4604B-D159-4AA3-A372-1CE15B6CD60E}"/>
                </a:ext>
              </a:extLst>
            </p:cNvPr>
            <p:cNvSpPr/>
            <p:nvPr/>
          </p:nvSpPr>
          <p:spPr>
            <a:xfrm>
              <a:off x="3870152" y="2755064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Transco</a:t>
              </a:r>
              <a:endParaRPr lang="fr-CA" sz="1400" dirty="0"/>
            </a:p>
          </p:txBody>
        </p: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35695B52-00DB-4D8C-8463-D4F93F3C8870}"/>
              </a:ext>
            </a:extLst>
          </p:cNvPr>
          <p:cNvGrpSpPr/>
          <p:nvPr/>
        </p:nvGrpSpPr>
        <p:grpSpPr>
          <a:xfrm>
            <a:off x="7867124" y="2508461"/>
            <a:ext cx="1585520" cy="2211923"/>
            <a:chOff x="3481430" y="2677519"/>
            <a:chExt cx="1585520" cy="221192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5535CA3-4141-4120-B477-0CA6EB930951}"/>
                </a:ext>
              </a:extLst>
            </p:cNvPr>
            <p:cNvSpPr/>
            <p:nvPr/>
          </p:nvSpPr>
          <p:spPr>
            <a:xfrm>
              <a:off x="3801990" y="2677520"/>
              <a:ext cx="1264960" cy="221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55FD261-5D23-4D57-B9E4-D976834DBD15}"/>
                </a:ext>
              </a:extLst>
            </p:cNvPr>
            <p:cNvSpPr/>
            <p:nvPr/>
          </p:nvSpPr>
          <p:spPr>
            <a:xfrm rot="16200000">
              <a:off x="2535748" y="3623201"/>
              <a:ext cx="2211923" cy="32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Plugin externe 3</a:t>
              </a:r>
            </a:p>
          </p:txBody>
        </p:sp>
        <p:sp>
          <p:nvSpPr>
            <p:cNvPr id="65" name="Flèche : double flèche verticale 64">
              <a:extLst>
                <a:ext uri="{FF2B5EF4-FFF2-40B4-BE49-F238E27FC236}">
                  <a16:creationId xmlns:a16="http://schemas.microsoft.com/office/drawing/2014/main" id="{0067357B-5961-4B82-AAC6-D761CAD3261A}"/>
                </a:ext>
              </a:extLst>
            </p:cNvPr>
            <p:cNvSpPr/>
            <p:nvPr/>
          </p:nvSpPr>
          <p:spPr>
            <a:xfrm>
              <a:off x="3870153" y="4149781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I/O</a:t>
              </a:r>
            </a:p>
          </p:txBody>
        </p:sp>
        <p:sp>
          <p:nvSpPr>
            <p:cNvPr id="66" name="Rectangle : coins arrondis 65">
              <a:extLst>
                <a:ext uri="{FF2B5EF4-FFF2-40B4-BE49-F238E27FC236}">
                  <a16:creationId xmlns:a16="http://schemas.microsoft.com/office/drawing/2014/main" id="{8A0BB26B-96C3-497D-9E24-98A7E7812483}"/>
                </a:ext>
              </a:extLst>
            </p:cNvPr>
            <p:cNvSpPr/>
            <p:nvPr/>
          </p:nvSpPr>
          <p:spPr>
            <a:xfrm>
              <a:off x="3870152" y="3545582"/>
              <a:ext cx="1118010" cy="536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Entités</a:t>
              </a:r>
            </a:p>
          </p:txBody>
        </p:sp>
        <p:sp>
          <p:nvSpPr>
            <p:cNvPr id="67" name="Flèche : double flèche verticale 66">
              <a:extLst>
                <a:ext uri="{FF2B5EF4-FFF2-40B4-BE49-F238E27FC236}">
                  <a16:creationId xmlns:a16="http://schemas.microsoft.com/office/drawing/2014/main" id="{2DF55386-A164-4E69-AB85-6FE05561B8BE}"/>
                </a:ext>
              </a:extLst>
            </p:cNvPr>
            <p:cNvSpPr/>
            <p:nvPr/>
          </p:nvSpPr>
          <p:spPr>
            <a:xfrm>
              <a:off x="3870152" y="2755064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Transco</a:t>
              </a:r>
              <a:endParaRPr lang="fr-CA" sz="1400" dirty="0"/>
            </a:p>
          </p:txBody>
        </p:sp>
      </p:grpSp>
      <p:sp>
        <p:nvSpPr>
          <p:cNvPr id="69" name="Organigramme : Disque magnétique 68">
            <a:extLst>
              <a:ext uri="{FF2B5EF4-FFF2-40B4-BE49-F238E27FC236}">
                <a16:creationId xmlns:a16="http://schemas.microsoft.com/office/drawing/2014/main" id="{84FEBDC3-77DF-4BDE-BD07-D438C2D9D0AC}"/>
              </a:ext>
            </a:extLst>
          </p:cNvPr>
          <p:cNvSpPr/>
          <p:nvPr/>
        </p:nvSpPr>
        <p:spPr>
          <a:xfrm>
            <a:off x="9580641" y="5678067"/>
            <a:ext cx="1584000" cy="5368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Système 4</a:t>
            </a: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21204D53-795C-463A-8FA4-6408C55DE3AF}"/>
              </a:ext>
            </a:extLst>
          </p:cNvPr>
          <p:cNvGrpSpPr/>
          <p:nvPr/>
        </p:nvGrpSpPr>
        <p:grpSpPr>
          <a:xfrm>
            <a:off x="9579121" y="2508461"/>
            <a:ext cx="1585520" cy="2211923"/>
            <a:chOff x="3481430" y="2677519"/>
            <a:chExt cx="1585520" cy="221192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714B731-E785-4DC7-A105-9D34AD1E929A}"/>
                </a:ext>
              </a:extLst>
            </p:cNvPr>
            <p:cNvSpPr/>
            <p:nvPr/>
          </p:nvSpPr>
          <p:spPr>
            <a:xfrm>
              <a:off x="3801990" y="2677520"/>
              <a:ext cx="1264960" cy="221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6DA4A4E-B2FA-438B-8F19-7BD6CE0375EF}"/>
                </a:ext>
              </a:extLst>
            </p:cNvPr>
            <p:cNvSpPr/>
            <p:nvPr/>
          </p:nvSpPr>
          <p:spPr>
            <a:xfrm rot="16200000">
              <a:off x="2535748" y="3623201"/>
              <a:ext cx="2211923" cy="32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Plugin …</a:t>
              </a:r>
            </a:p>
          </p:txBody>
        </p:sp>
        <p:sp>
          <p:nvSpPr>
            <p:cNvPr id="73" name="Flèche : double flèche verticale 72">
              <a:extLst>
                <a:ext uri="{FF2B5EF4-FFF2-40B4-BE49-F238E27FC236}">
                  <a16:creationId xmlns:a16="http://schemas.microsoft.com/office/drawing/2014/main" id="{A64CEFBA-F0DF-484E-8741-7E1948BE97D7}"/>
                </a:ext>
              </a:extLst>
            </p:cNvPr>
            <p:cNvSpPr/>
            <p:nvPr/>
          </p:nvSpPr>
          <p:spPr>
            <a:xfrm>
              <a:off x="3870153" y="4149781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I/O</a:t>
              </a:r>
            </a:p>
          </p:txBody>
        </p:sp>
        <p:sp>
          <p:nvSpPr>
            <p:cNvPr id="74" name="Rectangle : coins arrondis 73">
              <a:extLst>
                <a:ext uri="{FF2B5EF4-FFF2-40B4-BE49-F238E27FC236}">
                  <a16:creationId xmlns:a16="http://schemas.microsoft.com/office/drawing/2014/main" id="{3AD16D15-9A7A-4A96-9679-34CC20729587}"/>
                </a:ext>
              </a:extLst>
            </p:cNvPr>
            <p:cNvSpPr/>
            <p:nvPr/>
          </p:nvSpPr>
          <p:spPr>
            <a:xfrm>
              <a:off x="3870152" y="3545582"/>
              <a:ext cx="1118010" cy="536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Entités</a:t>
              </a:r>
            </a:p>
          </p:txBody>
        </p:sp>
        <p:sp>
          <p:nvSpPr>
            <p:cNvPr id="75" name="Flèche : double flèche verticale 74">
              <a:extLst>
                <a:ext uri="{FF2B5EF4-FFF2-40B4-BE49-F238E27FC236}">
                  <a16:creationId xmlns:a16="http://schemas.microsoft.com/office/drawing/2014/main" id="{4EE4C6B7-57F3-47B3-B7D2-EBA149A22B9C}"/>
                </a:ext>
              </a:extLst>
            </p:cNvPr>
            <p:cNvSpPr/>
            <p:nvPr/>
          </p:nvSpPr>
          <p:spPr>
            <a:xfrm>
              <a:off x="3870152" y="2755064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Transco</a:t>
              </a:r>
              <a:endParaRPr lang="fr-CA" sz="1400" dirty="0"/>
            </a:p>
          </p:txBody>
        </p: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7B904E3D-EA81-4E55-BD48-4D628C726618}"/>
              </a:ext>
            </a:extLst>
          </p:cNvPr>
          <p:cNvGrpSpPr/>
          <p:nvPr/>
        </p:nvGrpSpPr>
        <p:grpSpPr>
          <a:xfrm>
            <a:off x="9585825" y="2508460"/>
            <a:ext cx="1585520" cy="2211923"/>
            <a:chOff x="3481430" y="2677519"/>
            <a:chExt cx="1585520" cy="2211923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C425A5D-BD40-40B6-B486-FABE45C8B0F3}"/>
                </a:ext>
              </a:extLst>
            </p:cNvPr>
            <p:cNvSpPr/>
            <p:nvPr/>
          </p:nvSpPr>
          <p:spPr>
            <a:xfrm>
              <a:off x="3801990" y="2677520"/>
              <a:ext cx="1264960" cy="221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58F69EB-DE88-4042-8A5C-85E83386E033}"/>
                </a:ext>
              </a:extLst>
            </p:cNvPr>
            <p:cNvSpPr/>
            <p:nvPr/>
          </p:nvSpPr>
          <p:spPr>
            <a:xfrm rot="16200000">
              <a:off x="2535748" y="3623201"/>
              <a:ext cx="2211923" cy="32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Plugin GTFS ?</a:t>
              </a:r>
            </a:p>
          </p:txBody>
        </p:sp>
        <p:sp>
          <p:nvSpPr>
            <p:cNvPr id="81" name="Flèche : double flèche verticale 80">
              <a:extLst>
                <a:ext uri="{FF2B5EF4-FFF2-40B4-BE49-F238E27FC236}">
                  <a16:creationId xmlns:a16="http://schemas.microsoft.com/office/drawing/2014/main" id="{96C0F0D0-1A5F-4A3C-B46F-2A5A431755BB}"/>
                </a:ext>
              </a:extLst>
            </p:cNvPr>
            <p:cNvSpPr/>
            <p:nvPr/>
          </p:nvSpPr>
          <p:spPr>
            <a:xfrm>
              <a:off x="3870153" y="4149781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I/O</a:t>
              </a:r>
            </a:p>
          </p:txBody>
        </p:sp>
        <p:sp>
          <p:nvSpPr>
            <p:cNvPr id="82" name="Rectangle : coins arrondis 81">
              <a:extLst>
                <a:ext uri="{FF2B5EF4-FFF2-40B4-BE49-F238E27FC236}">
                  <a16:creationId xmlns:a16="http://schemas.microsoft.com/office/drawing/2014/main" id="{37D817F0-8DE7-47CC-BFDB-5200FA5418B2}"/>
                </a:ext>
              </a:extLst>
            </p:cNvPr>
            <p:cNvSpPr/>
            <p:nvPr/>
          </p:nvSpPr>
          <p:spPr>
            <a:xfrm>
              <a:off x="3870152" y="3545582"/>
              <a:ext cx="1118010" cy="536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Entités</a:t>
              </a:r>
            </a:p>
          </p:txBody>
        </p:sp>
        <p:sp>
          <p:nvSpPr>
            <p:cNvPr id="83" name="Flèche : double flèche verticale 82">
              <a:extLst>
                <a:ext uri="{FF2B5EF4-FFF2-40B4-BE49-F238E27FC236}">
                  <a16:creationId xmlns:a16="http://schemas.microsoft.com/office/drawing/2014/main" id="{F99B09C9-D542-48D8-BF56-23A72CE2D458}"/>
                </a:ext>
              </a:extLst>
            </p:cNvPr>
            <p:cNvSpPr/>
            <p:nvPr/>
          </p:nvSpPr>
          <p:spPr>
            <a:xfrm>
              <a:off x="3870152" y="2755064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Transco</a:t>
              </a:r>
              <a:endParaRPr lang="fr-CA" sz="1400" dirty="0"/>
            </a:p>
          </p:txBody>
        </p: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2BBA3E6E-3936-4BA7-B721-84433E1DB02C}"/>
              </a:ext>
            </a:extLst>
          </p:cNvPr>
          <p:cNvGrpSpPr/>
          <p:nvPr/>
        </p:nvGrpSpPr>
        <p:grpSpPr>
          <a:xfrm>
            <a:off x="9585825" y="2508460"/>
            <a:ext cx="1585520" cy="2211923"/>
            <a:chOff x="3481430" y="2677519"/>
            <a:chExt cx="1585520" cy="2211923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DBB0A8D-8F78-4F2A-8815-E21AE4D73499}"/>
                </a:ext>
              </a:extLst>
            </p:cNvPr>
            <p:cNvSpPr/>
            <p:nvPr/>
          </p:nvSpPr>
          <p:spPr>
            <a:xfrm>
              <a:off x="3801990" y="2677520"/>
              <a:ext cx="1264960" cy="221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03AF9FF-8178-4080-B65C-A59B79509644}"/>
                </a:ext>
              </a:extLst>
            </p:cNvPr>
            <p:cNvSpPr/>
            <p:nvPr/>
          </p:nvSpPr>
          <p:spPr>
            <a:xfrm rot="16200000">
              <a:off x="2535748" y="3623201"/>
              <a:ext cx="2211923" cy="32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Plugin </a:t>
              </a:r>
              <a:r>
                <a:rPr lang="fr-CA" dirty="0" err="1"/>
                <a:t>RailML</a:t>
              </a:r>
              <a:r>
                <a:rPr lang="fr-CA" dirty="0"/>
                <a:t> ?</a:t>
              </a:r>
            </a:p>
          </p:txBody>
        </p:sp>
        <p:sp>
          <p:nvSpPr>
            <p:cNvPr id="87" name="Flèche : double flèche verticale 86">
              <a:extLst>
                <a:ext uri="{FF2B5EF4-FFF2-40B4-BE49-F238E27FC236}">
                  <a16:creationId xmlns:a16="http://schemas.microsoft.com/office/drawing/2014/main" id="{10D6CABE-BD0E-4B0E-921C-D55C97253437}"/>
                </a:ext>
              </a:extLst>
            </p:cNvPr>
            <p:cNvSpPr/>
            <p:nvPr/>
          </p:nvSpPr>
          <p:spPr>
            <a:xfrm>
              <a:off x="3870153" y="4149781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I/O</a:t>
              </a:r>
            </a:p>
          </p:txBody>
        </p:sp>
        <p:sp>
          <p:nvSpPr>
            <p:cNvPr id="88" name="Rectangle : coins arrondis 87">
              <a:extLst>
                <a:ext uri="{FF2B5EF4-FFF2-40B4-BE49-F238E27FC236}">
                  <a16:creationId xmlns:a16="http://schemas.microsoft.com/office/drawing/2014/main" id="{AEAE6078-804A-4672-BFAC-EC4720721EAA}"/>
                </a:ext>
              </a:extLst>
            </p:cNvPr>
            <p:cNvSpPr/>
            <p:nvPr/>
          </p:nvSpPr>
          <p:spPr>
            <a:xfrm>
              <a:off x="3870152" y="3545582"/>
              <a:ext cx="1118010" cy="536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Entités</a:t>
              </a:r>
            </a:p>
          </p:txBody>
        </p:sp>
        <p:sp>
          <p:nvSpPr>
            <p:cNvPr id="89" name="Flèche : double flèche verticale 88">
              <a:extLst>
                <a:ext uri="{FF2B5EF4-FFF2-40B4-BE49-F238E27FC236}">
                  <a16:creationId xmlns:a16="http://schemas.microsoft.com/office/drawing/2014/main" id="{39E01D81-B4F7-4EAE-A435-C722D6E333BF}"/>
                </a:ext>
              </a:extLst>
            </p:cNvPr>
            <p:cNvSpPr/>
            <p:nvPr/>
          </p:nvSpPr>
          <p:spPr>
            <a:xfrm>
              <a:off x="3870152" y="2755064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Transco</a:t>
              </a:r>
              <a:endParaRPr lang="fr-CA" sz="1400" dirty="0"/>
            </a:p>
          </p:txBody>
        </p: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1E38BA30-90DC-4CEE-80C2-546B4B20C1F3}"/>
              </a:ext>
            </a:extLst>
          </p:cNvPr>
          <p:cNvGrpSpPr/>
          <p:nvPr/>
        </p:nvGrpSpPr>
        <p:grpSpPr>
          <a:xfrm>
            <a:off x="9588560" y="2507664"/>
            <a:ext cx="1585520" cy="2211923"/>
            <a:chOff x="3481430" y="2677519"/>
            <a:chExt cx="1585520" cy="221192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4EA75B5-1D65-4131-9275-8D8303CC1DA9}"/>
                </a:ext>
              </a:extLst>
            </p:cNvPr>
            <p:cNvSpPr/>
            <p:nvPr/>
          </p:nvSpPr>
          <p:spPr>
            <a:xfrm>
              <a:off x="3801990" y="2677520"/>
              <a:ext cx="1264960" cy="221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024A15E-94A6-466C-B6EF-15BAE9E5FD74}"/>
                </a:ext>
              </a:extLst>
            </p:cNvPr>
            <p:cNvSpPr/>
            <p:nvPr/>
          </p:nvSpPr>
          <p:spPr>
            <a:xfrm rot="16200000">
              <a:off x="2535748" y="3623201"/>
              <a:ext cx="2211923" cy="32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Plugin RATP ?</a:t>
              </a:r>
            </a:p>
          </p:txBody>
        </p:sp>
        <p:sp>
          <p:nvSpPr>
            <p:cNvPr id="93" name="Flèche : double flèche verticale 92">
              <a:extLst>
                <a:ext uri="{FF2B5EF4-FFF2-40B4-BE49-F238E27FC236}">
                  <a16:creationId xmlns:a16="http://schemas.microsoft.com/office/drawing/2014/main" id="{4C61BA00-99CE-4A11-9A97-DC4567E01F66}"/>
                </a:ext>
              </a:extLst>
            </p:cNvPr>
            <p:cNvSpPr/>
            <p:nvPr/>
          </p:nvSpPr>
          <p:spPr>
            <a:xfrm>
              <a:off x="3870153" y="4149781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I/O</a:t>
              </a:r>
            </a:p>
          </p:txBody>
        </p:sp>
        <p:sp>
          <p:nvSpPr>
            <p:cNvPr id="94" name="Rectangle : coins arrondis 93">
              <a:extLst>
                <a:ext uri="{FF2B5EF4-FFF2-40B4-BE49-F238E27FC236}">
                  <a16:creationId xmlns:a16="http://schemas.microsoft.com/office/drawing/2014/main" id="{0FE7A809-AFDC-4BE3-BCD4-36656E551CFB}"/>
                </a:ext>
              </a:extLst>
            </p:cNvPr>
            <p:cNvSpPr/>
            <p:nvPr/>
          </p:nvSpPr>
          <p:spPr>
            <a:xfrm>
              <a:off x="3870152" y="3545582"/>
              <a:ext cx="1118010" cy="536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Entités</a:t>
              </a:r>
            </a:p>
          </p:txBody>
        </p:sp>
        <p:sp>
          <p:nvSpPr>
            <p:cNvPr id="95" name="Flèche : double flèche verticale 94">
              <a:extLst>
                <a:ext uri="{FF2B5EF4-FFF2-40B4-BE49-F238E27FC236}">
                  <a16:creationId xmlns:a16="http://schemas.microsoft.com/office/drawing/2014/main" id="{D0A26322-E6B9-480D-8075-E1D6C62AE5B7}"/>
                </a:ext>
              </a:extLst>
            </p:cNvPr>
            <p:cNvSpPr/>
            <p:nvPr/>
          </p:nvSpPr>
          <p:spPr>
            <a:xfrm>
              <a:off x="3870152" y="2755064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Transco</a:t>
              </a:r>
              <a:endParaRPr lang="fr-CA" sz="1400" dirty="0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955396FD-247B-45CB-80C3-7653AB28F27D}"/>
              </a:ext>
            </a:extLst>
          </p:cNvPr>
          <p:cNvGrpSpPr/>
          <p:nvPr/>
        </p:nvGrpSpPr>
        <p:grpSpPr>
          <a:xfrm>
            <a:off x="9579881" y="2510799"/>
            <a:ext cx="1585520" cy="2211923"/>
            <a:chOff x="3481430" y="2677519"/>
            <a:chExt cx="1585520" cy="2211923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3873FCA-C015-4EE4-8BEF-F419E45EEE7D}"/>
                </a:ext>
              </a:extLst>
            </p:cNvPr>
            <p:cNvSpPr/>
            <p:nvPr/>
          </p:nvSpPr>
          <p:spPr>
            <a:xfrm>
              <a:off x="3801990" y="2677520"/>
              <a:ext cx="1264960" cy="221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B0B892-316F-4489-AA42-86E7A4FA7B29}"/>
                </a:ext>
              </a:extLst>
            </p:cNvPr>
            <p:cNvSpPr/>
            <p:nvPr/>
          </p:nvSpPr>
          <p:spPr>
            <a:xfrm rot="16200000">
              <a:off x="2535748" y="3623201"/>
              <a:ext cx="2211923" cy="32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Plugin externe 4</a:t>
              </a:r>
            </a:p>
          </p:txBody>
        </p:sp>
        <p:sp>
          <p:nvSpPr>
            <p:cNvPr id="98" name="Flèche : double flèche verticale 97">
              <a:extLst>
                <a:ext uri="{FF2B5EF4-FFF2-40B4-BE49-F238E27FC236}">
                  <a16:creationId xmlns:a16="http://schemas.microsoft.com/office/drawing/2014/main" id="{C79D7AF7-175A-4B81-AAFA-4BACE22C6750}"/>
                </a:ext>
              </a:extLst>
            </p:cNvPr>
            <p:cNvSpPr/>
            <p:nvPr/>
          </p:nvSpPr>
          <p:spPr>
            <a:xfrm>
              <a:off x="3870153" y="4149781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I/O</a:t>
              </a:r>
            </a:p>
          </p:txBody>
        </p:sp>
        <p:sp>
          <p:nvSpPr>
            <p:cNvPr id="99" name="Rectangle : coins arrondis 98">
              <a:extLst>
                <a:ext uri="{FF2B5EF4-FFF2-40B4-BE49-F238E27FC236}">
                  <a16:creationId xmlns:a16="http://schemas.microsoft.com/office/drawing/2014/main" id="{83B1CB2B-9A16-40ED-9DFC-E1FCB47468C0}"/>
                </a:ext>
              </a:extLst>
            </p:cNvPr>
            <p:cNvSpPr/>
            <p:nvPr/>
          </p:nvSpPr>
          <p:spPr>
            <a:xfrm>
              <a:off x="3870152" y="3545582"/>
              <a:ext cx="1118010" cy="536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Entités</a:t>
              </a:r>
            </a:p>
          </p:txBody>
        </p:sp>
        <p:sp>
          <p:nvSpPr>
            <p:cNvPr id="100" name="Flèche : double flèche verticale 99">
              <a:extLst>
                <a:ext uri="{FF2B5EF4-FFF2-40B4-BE49-F238E27FC236}">
                  <a16:creationId xmlns:a16="http://schemas.microsoft.com/office/drawing/2014/main" id="{A5ABEA76-DA03-4CA5-89BC-731AD7B177BE}"/>
                </a:ext>
              </a:extLst>
            </p:cNvPr>
            <p:cNvSpPr/>
            <p:nvPr/>
          </p:nvSpPr>
          <p:spPr>
            <a:xfrm>
              <a:off x="3870152" y="2755064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Transco</a:t>
              </a:r>
              <a:endParaRPr lang="fr-CA" sz="1400" dirty="0"/>
            </a:p>
          </p:txBody>
        </p:sp>
      </p:grpSp>
      <p:grpSp>
        <p:nvGrpSpPr>
          <p:cNvPr id="7" name="Plugin Hastus 2">
            <a:extLst>
              <a:ext uri="{FF2B5EF4-FFF2-40B4-BE49-F238E27FC236}">
                <a16:creationId xmlns:a16="http://schemas.microsoft.com/office/drawing/2014/main" id="{B85684FF-0419-4EFF-958D-E36682B6A955}"/>
              </a:ext>
            </a:extLst>
          </p:cNvPr>
          <p:cNvGrpSpPr/>
          <p:nvPr/>
        </p:nvGrpSpPr>
        <p:grpSpPr>
          <a:xfrm>
            <a:off x="1014876" y="2507664"/>
            <a:ext cx="1585520" cy="2211923"/>
            <a:chOff x="246325" y="3577233"/>
            <a:chExt cx="1585520" cy="221192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37918C9-1A08-41F6-AD62-A8832B445522}"/>
                </a:ext>
              </a:extLst>
            </p:cNvPr>
            <p:cNvSpPr/>
            <p:nvPr/>
          </p:nvSpPr>
          <p:spPr>
            <a:xfrm>
              <a:off x="566885" y="3577234"/>
              <a:ext cx="1264960" cy="221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4C856A1-C389-4E0F-89FD-D3E41401E6CC}"/>
                </a:ext>
              </a:extLst>
            </p:cNvPr>
            <p:cNvSpPr/>
            <p:nvPr/>
          </p:nvSpPr>
          <p:spPr>
            <a:xfrm rot="16200000">
              <a:off x="-699357" y="4522915"/>
              <a:ext cx="2211923" cy="32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Plugin </a:t>
              </a:r>
              <a:r>
                <a:rPr lang="fr-CA" dirty="0" err="1"/>
                <a:t>Hastus</a:t>
              </a:r>
              <a:endParaRPr lang="fr-CA" b="1" i="1" dirty="0">
                <a:solidFill>
                  <a:schemeClr val="accent5"/>
                </a:solidFill>
              </a:endParaRPr>
            </a:p>
          </p:txBody>
        </p:sp>
        <p:sp>
          <p:nvSpPr>
            <p:cNvPr id="101" name="Flèche : double flèche verticale 100">
              <a:extLst>
                <a:ext uri="{FF2B5EF4-FFF2-40B4-BE49-F238E27FC236}">
                  <a16:creationId xmlns:a16="http://schemas.microsoft.com/office/drawing/2014/main" id="{17C20014-7C34-4BF4-ADD1-4C4AC37EF0CB}"/>
                </a:ext>
              </a:extLst>
            </p:cNvPr>
            <p:cNvSpPr/>
            <p:nvPr/>
          </p:nvSpPr>
          <p:spPr>
            <a:xfrm>
              <a:off x="653141" y="3634446"/>
              <a:ext cx="1118010" cy="2099311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i="1" dirty="0" err="1"/>
                <a:t>Parser</a:t>
              </a:r>
              <a:endParaRPr lang="fr-CA" sz="1600" i="1" dirty="0"/>
            </a:p>
          </p:txBody>
        </p:sp>
      </p:grpSp>
      <p:sp>
        <p:nvSpPr>
          <p:cNvPr id="11" name="Flèche : double flèche verticale 10">
            <a:extLst>
              <a:ext uri="{FF2B5EF4-FFF2-40B4-BE49-F238E27FC236}">
                <a16:creationId xmlns:a16="http://schemas.microsoft.com/office/drawing/2014/main" id="{AA5163B2-B924-95F8-05ED-524A36AC0A21}"/>
              </a:ext>
            </a:extLst>
          </p:cNvPr>
          <p:cNvSpPr/>
          <p:nvPr/>
        </p:nvSpPr>
        <p:spPr>
          <a:xfrm>
            <a:off x="9587344" y="4923336"/>
            <a:ext cx="1584000" cy="694667"/>
          </a:xfrm>
          <a:prstGeom prst="upDownArrow">
            <a:avLst>
              <a:gd name="adj1" fmla="val 67778"/>
              <a:gd name="adj2" fmla="val 28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API JSON</a:t>
            </a:r>
          </a:p>
        </p:txBody>
      </p:sp>
    </p:spTree>
    <p:extLst>
      <p:ext uri="{BB962C8B-B14F-4D97-AF65-F5344CB8AC3E}">
        <p14:creationId xmlns:p14="http://schemas.microsoft.com/office/powerpoint/2010/main" val="212354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69" grpId="0" animBg="1"/>
      <p:bldP spid="11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Microsoft Office PowerPoint</Application>
  <PresentationFormat>Grand écran</PresentationFormat>
  <Paragraphs>74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SNCF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HAMEON Gael (SNCF / DIR TECHNOLOGIES INNOVATION ET PROJETS GROUPE / IR DIR RECHERCHE -MEV)</dc:creator>
  <cp:lastModifiedBy>HAMEON Gael (SNCF / DIR TECHNOLOGIES INNOVATION ET PROJETS GROUPE / IR DIR RECHERCHE -MEV)</cp:lastModifiedBy>
  <cp:revision>1</cp:revision>
  <dcterms:created xsi:type="dcterms:W3CDTF">2024-06-03T20:47:08Z</dcterms:created>
  <dcterms:modified xsi:type="dcterms:W3CDTF">2024-06-03T20:54:49Z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d3f7c8-5c4b-4ab6-9486-a0a9eb08efa7_Enabled">
    <vt:lpwstr>true</vt:lpwstr>
  </property>
  <property fmtid="{D5CDD505-2E9C-101B-9397-08002B2CF9AE}" pid="3" name="MSIP_Label_c8d3f7c8-5c4b-4ab6-9486-a0a9eb08efa7_SetDate">
    <vt:lpwstr>2024-06-03T20:54:29Z</vt:lpwstr>
  </property>
  <property fmtid="{D5CDD505-2E9C-101B-9397-08002B2CF9AE}" pid="4" name="MSIP_Label_c8d3f7c8-5c4b-4ab6-9486-a0a9eb08efa7_Method">
    <vt:lpwstr>Standard</vt:lpwstr>
  </property>
  <property fmtid="{D5CDD505-2E9C-101B-9397-08002B2CF9AE}" pid="5" name="MSIP_Label_c8d3f7c8-5c4b-4ab6-9486-a0a9eb08efa7_Name">
    <vt:lpwstr>Interne - Groupe</vt:lpwstr>
  </property>
  <property fmtid="{D5CDD505-2E9C-101B-9397-08002B2CF9AE}" pid="6" name="MSIP_Label_c8d3f7c8-5c4b-4ab6-9486-a0a9eb08efa7_SiteId">
    <vt:lpwstr>4a7c8238-5799-4b16-9fc6-9ad8fce5a7d9</vt:lpwstr>
  </property>
  <property fmtid="{D5CDD505-2E9C-101B-9397-08002B2CF9AE}" pid="7" name="MSIP_Label_c8d3f7c8-5c4b-4ab6-9486-a0a9eb08efa7_ActionId">
    <vt:lpwstr>6dcf9464-0605-4420-add1-526daa2335db</vt:lpwstr>
  </property>
  <property fmtid="{D5CDD505-2E9C-101B-9397-08002B2CF9AE}" pid="8" name="MSIP_Label_c8d3f7c8-5c4b-4ab6-9486-a0a9eb08efa7_ContentBits">
    <vt:lpwstr>2</vt:lpwstr>
  </property>
  <property fmtid="{D5CDD505-2E9C-101B-9397-08002B2CF9AE}" pid="9" name="ClassificationContentMarkingFooterLocations">
    <vt:lpwstr>Thème Office:8</vt:lpwstr>
  </property>
  <property fmtid="{D5CDD505-2E9C-101B-9397-08002B2CF9AE}" pid="10" name="ClassificationContentMarkingFooterText">
    <vt:lpwstr>Interne</vt:lpwstr>
  </property>
</Properties>
</file>