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903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8797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520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8980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7280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7673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749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5589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228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9339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2341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95557996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46CE489-8957-4724-872D-7EAD65A4FEFD}"/>
              </a:ext>
            </a:extLst>
          </p:cNvPr>
          <p:cNvSpPr>
            <a:spLocks noGrp="1"/>
          </p:cNvSpPr>
          <p:nvPr>
            <p:ph type="ctrTitle"/>
          </p:nvPr>
        </p:nvSpPr>
        <p:spPr>
          <a:xfrm>
            <a:off x="6096000" y="1524000"/>
            <a:ext cx="5334000" cy="2286000"/>
          </a:xfrm>
        </p:spPr>
        <p:txBody>
          <a:bodyPr>
            <a:normAutofit fontScale="90000"/>
          </a:bodyPr>
          <a:lstStyle/>
          <a:p>
            <a:pPr algn="l"/>
            <a:r>
              <a:rPr lang="en-US" sz="4400" dirty="0"/>
              <a:t>BEST PLACE WITH GOOD INFRASTRUCTURE IN TORONTO</a:t>
            </a:r>
            <a:endParaRPr lang="en-ID" sz="4400" dirty="0"/>
          </a:p>
        </p:txBody>
      </p:sp>
      <p:sp>
        <p:nvSpPr>
          <p:cNvPr id="3" name="Subtitle 2">
            <a:extLst>
              <a:ext uri="{FF2B5EF4-FFF2-40B4-BE49-F238E27FC236}">
                <a16:creationId xmlns:a16="http://schemas.microsoft.com/office/drawing/2014/main" id="{352D1E3D-1AE2-4A1B-8861-D9F84BFB436F}"/>
              </a:ext>
            </a:extLst>
          </p:cNvPr>
          <p:cNvSpPr>
            <a:spLocks noGrp="1"/>
          </p:cNvSpPr>
          <p:nvPr>
            <p:ph type="subTitle" idx="1"/>
          </p:nvPr>
        </p:nvSpPr>
        <p:spPr>
          <a:xfrm>
            <a:off x="6096000" y="4571999"/>
            <a:ext cx="5334000" cy="1524000"/>
          </a:xfrm>
        </p:spPr>
        <p:txBody>
          <a:bodyPr>
            <a:normAutofit/>
          </a:bodyPr>
          <a:lstStyle/>
          <a:p>
            <a:pPr algn="l"/>
            <a:r>
              <a:rPr lang="en-US" dirty="0"/>
              <a:t>Bimo Satrio Aji</a:t>
            </a:r>
          </a:p>
          <a:p>
            <a:pPr algn="l"/>
            <a:r>
              <a:rPr lang="en-US" dirty="0"/>
              <a:t>Data Science Capstone-IBM</a:t>
            </a:r>
            <a:endParaRPr lang="en-ID" dirty="0"/>
          </a:p>
        </p:txBody>
      </p:sp>
      <p:pic>
        <p:nvPicPr>
          <p:cNvPr id="4" name="Picture 3">
            <a:extLst>
              <a:ext uri="{FF2B5EF4-FFF2-40B4-BE49-F238E27FC236}">
                <a16:creationId xmlns:a16="http://schemas.microsoft.com/office/drawing/2014/main" id="{E1E92A30-CD3D-4800-87A5-54140FC9412D}"/>
              </a:ext>
            </a:extLst>
          </p:cNvPr>
          <p:cNvPicPr>
            <a:picLocks noChangeAspect="1"/>
          </p:cNvPicPr>
          <p:nvPr/>
        </p:nvPicPr>
        <p:blipFill rotWithShape="1">
          <a:blip r:embed="rId2"/>
          <a:srcRect l="29396" r="12479"/>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242763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41B6A9-08A4-49DD-8A34-F9D9073C6356}"/>
              </a:ext>
            </a:extLst>
          </p:cNvPr>
          <p:cNvPicPr>
            <a:picLocks noChangeAspect="1"/>
          </p:cNvPicPr>
          <p:nvPr/>
        </p:nvPicPr>
        <p:blipFill rotWithShape="1">
          <a:blip r:embed="rId2"/>
          <a:srcRect l="19347" r="1934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8" name="Freeform: Shape 17">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11C37CA-AC5D-4C7F-BDC7-349E22E4AD0B}"/>
              </a:ext>
            </a:extLst>
          </p:cNvPr>
          <p:cNvSpPr>
            <a:spLocks noGrp="1"/>
          </p:cNvSpPr>
          <p:nvPr>
            <p:ph idx="1"/>
          </p:nvPr>
        </p:nvSpPr>
        <p:spPr>
          <a:xfrm>
            <a:off x="762000" y="2286000"/>
            <a:ext cx="5334000" cy="3810001"/>
          </a:xfrm>
        </p:spPr>
        <p:txBody>
          <a:bodyPr>
            <a:normAutofit/>
          </a:bodyPr>
          <a:lstStyle/>
          <a:p>
            <a:pPr marL="0" indent="0" algn="just">
              <a:lnSpc>
                <a:spcPct val="115000"/>
              </a:lnSpc>
              <a:buNone/>
            </a:pPr>
            <a:r>
              <a:rPr lang="en-US" sz="1500" dirty="0"/>
              <a:t>Most of the infrastructures are spread in Toronto, with the highest number in cluster 1 and moderate number in cluster 3. On the other hand, cluster 2 has a very low number of infrastructures in the </a:t>
            </a:r>
            <a:r>
              <a:rPr lang="en-US" sz="1500" dirty="0" err="1"/>
              <a:t>neighbourhoods</a:t>
            </a:r>
            <a:r>
              <a:rPr lang="en-US" sz="1500" dirty="0"/>
              <a:t>. This represents a great opportunity and high potential areas to open new infrastructures as it is very little to no competition from existing varied infrastructures. Meanwhile, one can specifically check the infrastructure of choice against the postal office choice area. Infrastructures in cluster 1 are likely suffering from intense competition due to oversupply and high concentration of already established Infrastructures.</a:t>
            </a:r>
            <a:endParaRPr lang="en-ID" sz="1500" dirty="0"/>
          </a:p>
        </p:txBody>
      </p:sp>
      <p:sp>
        <p:nvSpPr>
          <p:cNvPr id="2" name="Title 1">
            <a:extLst>
              <a:ext uri="{FF2B5EF4-FFF2-40B4-BE49-F238E27FC236}">
                <a16:creationId xmlns:a16="http://schemas.microsoft.com/office/drawing/2014/main" id="{CC9A7B58-C646-4139-9F5D-C8B1F3DBBBFD}"/>
              </a:ext>
            </a:extLst>
          </p:cNvPr>
          <p:cNvSpPr>
            <a:spLocks noGrp="1"/>
          </p:cNvSpPr>
          <p:nvPr>
            <p:ph type="title"/>
          </p:nvPr>
        </p:nvSpPr>
        <p:spPr>
          <a:xfrm>
            <a:off x="762000" y="762000"/>
            <a:ext cx="5334000" cy="1524000"/>
          </a:xfrm>
        </p:spPr>
        <p:txBody>
          <a:bodyPr>
            <a:normAutofit/>
          </a:bodyPr>
          <a:lstStyle/>
          <a:p>
            <a:r>
              <a:rPr lang="en-US" sz="3200" dirty="0"/>
              <a:t>Discussion</a:t>
            </a:r>
            <a:endParaRPr lang="en-ID" sz="3200" dirty="0"/>
          </a:p>
        </p:txBody>
      </p:sp>
    </p:spTree>
    <p:extLst>
      <p:ext uri="{BB962C8B-B14F-4D97-AF65-F5344CB8AC3E}">
        <p14:creationId xmlns:p14="http://schemas.microsoft.com/office/powerpoint/2010/main" val="2093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7A752CE7-9548-4EB9-96B1-158F2A4307AC}"/>
              </a:ext>
            </a:extLst>
          </p:cNvPr>
          <p:cNvSpPr>
            <a:spLocks noGrp="1"/>
          </p:cNvSpPr>
          <p:nvPr>
            <p:ph idx="1"/>
          </p:nvPr>
        </p:nvSpPr>
        <p:spPr>
          <a:xfrm>
            <a:off x="6096000" y="2286000"/>
            <a:ext cx="5334000" cy="3810001"/>
          </a:xfrm>
        </p:spPr>
        <p:txBody>
          <a:bodyPr>
            <a:normAutofit/>
          </a:bodyPr>
          <a:lstStyle/>
          <a:p>
            <a:pPr marL="0" indent="0">
              <a:lnSpc>
                <a:spcPct val="115000"/>
              </a:lnSpc>
              <a:buNone/>
            </a:pPr>
            <a:r>
              <a:rPr lang="en-US" sz="1700"/>
              <a:t>In this project, I have gone through the process of identifying the business problems, specifying the data required, extracting, and preparing the data, visualizing the results, performing machine learning to build cluster, tackling and reaching to a definitive solution to business problems. The project is providing recommendations to relevant stakeholders i.e., property business regarding the best locations to open new infrastructure. This project also provides visitors and immigrants to the city regarding Postal Code areas for growth and living prosperously.</a:t>
            </a:r>
            <a:endParaRPr lang="en-ID" sz="1700"/>
          </a:p>
        </p:txBody>
      </p:sp>
      <p:sp>
        <p:nvSpPr>
          <p:cNvPr id="2" name="Title 1">
            <a:extLst>
              <a:ext uri="{FF2B5EF4-FFF2-40B4-BE49-F238E27FC236}">
                <a16:creationId xmlns:a16="http://schemas.microsoft.com/office/drawing/2014/main" id="{56624EC3-813D-4D7F-B226-5C79B5C115CD}"/>
              </a:ext>
            </a:extLst>
          </p:cNvPr>
          <p:cNvSpPr>
            <a:spLocks noGrp="1"/>
          </p:cNvSpPr>
          <p:nvPr>
            <p:ph type="title"/>
          </p:nvPr>
        </p:nvSpPr>
        <p:spPr>
          <a:xfrm>
            <a:off x="6096000" y="762000"/>
            <a:ext cx="5334000" cy="1524000"/>
          </a:xfrm>
        </p:spPr>
        <p:txBody>
          <a:bodyPr>
            <a:normAutofit/>
          </a:bodyPr>
          <a:lstStyle/>
          <a:p>
            <a:r>
              <a:rPr lang="en-ID" sz="3200" dirty="0"/>
              <a:t>Conclusion</a:t>
            </a:r>
          </a:p>
        </p:txBody>
      </p:sp>
    </p:spTree>
    <p:extLst>
      <p:ext uri="{BB962C8B-B14F-4D97-AF65-F5344CB8AC3E}">
        <p14:creationId xmlns:p14="http://schemas.microsoft.com/office/powerpoint/2010/main" val="314850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oronto | History, Points of Interest, &amp; Facts | Britannica">
            <a:extLst>
              <a:ext uri="{FF2B5EF4-FFF2-40B4-BE49-F238E27FC236}">
                <a16:creationId xmlns:a16="http://schemas.microsoft.com/office/drawing/2014/main" id="{C40953BC-16BF-4AB9-9DE9-789FBD7BEDB4}"/>
              </a:ext>
            </a:extLst>
          </p:cNvPr>
          <p:cNvPicPr>
            <a:picLocks/>
          </p:cNvPicPr>
          <p:nvPr/>
        </p:nvPicPr>
        <p:blipFill rotWithShape="1">
          <a:blip r:embed="rId2" cstate="print">
            <a:extLst>
              <a:ext uri="{28A0092B-C50C-407E-A947-70E740481C1C}">
                <a14:useLocalDpi xmlns:a14="http://schemas.microsoft.com/office/drawing/2010/main" val="0"/>
              </a:ext>
            </a:extLst>
          </a:blip>
          <a:srcRect l="18260" r="20660" b="-1"/>
          <a:stretch/>
        </p:blipFill>
        <p:spPr bwMode="auto">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noFill/>
        </p:spPr>
      </p:pic>
      <p:sp>
        <p:nvSpPr>
          <p:cNvPr id="13" name="Freeform: Shape 12">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F9A98244-EA63-4E5E-8295-EBD86AC1C48B}"/>
              </a:ext>
            </a:extLst>
          </p:cNvPr>
          <p:cNvSpPr>
            <a:spLocks noGrp="1"/>
          </p:cNvSpPr>
          <p:nvPr>
            <p:ph idx="1"/>
          </p:nvPr>
        </p:nvSpPr>
        <p:spPr>
          <a:xfrm>
            <a:off x="6096000" y="2286000"/>
            <a:ext cx="5334000" cy="3810001"/>
          </a:xfrm>
        </p:spPr>
        <p:txBody>
          <a:bodyPr>
            <a:normAutofit fontScale="70000" lnSpcReduction="20000"/>
          </a:bodyPr>
          <a:lstStyle/>
          <a:p>
            <a:pPr marL="0" indent="0" algn="just">
              <a:buNone/>
            </a:pPr>
            <a:r>
              <a:rPr lang="en-US" sz="2400" dirty="0"/>
              <a:t>Toronto City is a prominent center for music, theatre, motion picture production, and television production, and is home to the headquarters of Canada's major national broadcast networks and media outlets. Its varied cultural institutions, which include numerous museums and galleries, festivals and public events, entertainment districts, national historic sites, and sports activities,[38] attract over 43 million tourists each year. Toronto is known for its many skyscrapers and high-rise buildings, in particular the tallest free-standing structure in the Western Hemisphere, the CN Tower.</a:t>
            </a:r>
          </a:p>
        </p:txBody>
      </p:sp>
      <p:sp>
        <p:nvSpPr>
          <p:cNvPr id="2" name="Title 1">
            <a:extLst>
              <a:ext uri="{FF2B5EF4-FFF2-40B4-BE49-F238E27FC236}">
                <a16:creationId xmlns:a16="http://schemas.microsoft.com/office/drawing/2014/main" id="{DD9C764A-DACC-46F0-A421-373A7F2159FF}"/>
              </a:ext>
            </a:extLst>
          </p:cNvPr>
          <p:cNvSpPr>
            <a:spLocks noGrp="1"/>
          </p:cNvSpPr>
          <p:nvPr>
            <p:ph type="title"/>
          </p:nvPr>
        </p:nvSpPr>
        <p:spPr>
          <a:xfrm>
            <a:off x="6096000" y="762000"/>
            <a:ext cx="5334000" cy="1524000"/>
          </a:xfrm>
        </p:spPr>
        <p:txBody>
          <a:bodyPr>
            <a:normAutofit/>
          </a:bodyPr>
          <a:lstStyle/>
          <a:p>
            <a:r>
              <a:rPr lang="en-US" sz="3200"/>
              <a:t>Intoduction</a:t>
            </a:r>
            <a:endParaRPr lang="en-ID" sz="3200"/>
          </a:p>
        </p:txBody>
      </p:sp>
    </p:spTree>
    <p:extLst>
      <p:ext uri="{BB962C8B-B14F-4D97-AF65-F5344CB8AC3E}">
        <p14:creationId xmlns:p14="http://schemas.microsoft.com/office/powerpoint/2010/main" val="400722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F6658966-EBAC-4191-97B7-3017C7200662}"/>
              </a:ext>
            </a:extLst>
          </p:cNvPr>
          <p:cNvSpPr>
            <a:spLocks noGrp="1"/>
          </p:cNvSpPr>
          <p:nvPr>
            <p:ph idx="1"/>
          </p:nvPr>
        </p:nvSpPr>
        <p:spPr>
          <a:xfrm>
            <a:off x="45176" y="2252127"/>
            <a:ext cx="6567996" cy="3810001"/>
          </a:xfrm>
        </p:spPr>
        <p:txBody>
          <a:bodyPr>
            <a:normAutofit fontScale="92500"/>
          </a:bodyPr>
          <a:lstStyle/>
          <a:p>
            <a:pPr marL="0" indent="0" algn="just">
              <a:buNone/>
            </a:pPr>
            <a:r>
              <a:rPr lang="en-US" sz="2400" dirty="0"/>
              <a:t>1. List and visualize all major parts of Toronto City with top existing infrastructure.</a:t>
            </a:r>
          </a:p>
          <a:p>
            <a:pPr marL="0" indent="0" algn="just">
              <a:buNone/>
            </a:pPr>
            <a:r>
              <a:rPr lang="en-US" sz="2400" dirty="0"/>
              <a:t>2. List the best locations in Toronto City as per infrastructure.</a:t>
            </a:r>
          </a:p>
          <a:p>
            <a:pPr marL="0" indent="0" algn="just">
              <a:buNone/>
            </a:pPr>
            <a:r>
              <a:rPr lang="en-US" sz="2400" dirty="0"/>
              <a:t>3. List of all areas lacking infrastructure facilities.</a:t>
            </a:r>
          </a:p>
          <a:p>
            <a:pPr marL="0" indent="0" algn="just">
              <a:buNone/>
            </a:pPr>
            <a:r>
              <a:rPr lang="en-US" sz="2400" dirty="0"/>
              <a:t>4. Best place to stay in Toronto City by Clustering.</a:t>
            </a:r>
          </a:p>
          <a:p>
            <a:pPr marL="0" indent="0" algn="just">
              <a:buNone/>
            </a:pPr>
            <a:endParaRPr lang="en-ID" sz="2400" dirty="0"/>
          </a:p>
        </p:txBody>
      </p:sp>
      <p:sp>
        <p:nvSpPr>
          <p:cNvPr id="2" name="Title 1">
            <a:extLst>
              <a:ext uri="{FF2B5EF4-FFF2-40B4-BE49-F238E27FC236}">
                <a16:creationId xmlns:a16="http://schemas.microsoft.com/office/drawing/2014/main" id="{3BDB69B3-ADAC-491B-BBE3-4D98F1AE5E5B}"/>
              </a:ext>
            </a:extLst>
          </p:cNvPr>
          <p:cNvSpPr>
            <a:spLocks noGrp="1"/>
          </p:cNvSpPr>
          <p:nvPr>
            <p:ph type="title"/>
          </p:nvPr>
        </p:nvSpPr>
        <p:spPr>
          <a:xfrm>
            <a:off x="762000" y="762000"/>
            <a:ext cx="5334000" cy="1524000"/>
          </a:xfrm>
        </p:spPr>
        <p:txBody>
          <a:bodyPr>
            <a:normAutofit/>
          </a:bodyPr>
          <a:lstStyle/>
          <a:p>
            <a:r>
              <a:rPr lang="en-US" sz="3200"/>
              <a:t>Business Problem</a:t>
            </a:r>
            <a:endParaRPr lang="en-ID" sz="3200"/>
          </a:p>
        </p:txBody>
      </p:sp>
      <p:pic>
        <p:nvPicPr>
          <p:cNvPr id="7" name="Graphic 6" descr="Upward trend">
            <a:extLst>
              <a:ext uri="{FF2B5EF4-FFF2-40B4-BE49-F238E27FC236}">
                <a16:creationId xmlns:a16="http://schemas.microsoft.com/office/drawing/2014/main" id="{B278B960-7227-48C8-A8E1-2F3D82600A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0414" y="87198"/>
            <a:ext cx="5334000" cy="5334000"/>
          </a:xfrm>
          <a:prstGeom prst="rect">
            <a:avLst/>
          </a:prstGeom>
        </p:spPr>
      </p:pic>
    </p:spTree>
    <p:extLst>
      <p:ext uri="{BB962C8B-B14F-4D97-AF65-F5344CB8AC3E}">
        <p14:creationId xmlns:p14="http://schemas.microsoft.com/office/powerpoint/2010/main" val="35843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FC38-19BF-4F1C-A254-94BF2EDDB7E0}"/>
              </a:ext>
            </a:extLst>
          </p:cNvPr>
          <p:cNvSpPr>
            <a:spLocks noGrp="1"/>
          </p:cNvSpPr>
          <p:nvPr>
            <p:ph type="title"/>
          </p:nvPr>
        </p:nvSpPr>
        <p:spPr/>
        <p:txBody>
          <a:bodyPr/>
          <a:lstStyle/>
          <a:p>
            <a:r>
              <a:rPr lang="en-US" dirty="0"/>
              <a:t>Data Description</a:t>
            </a:r>
            <a:endParaRPr lang="en-ID" dirty="0"/>
          </a:p>
        </p:txBody>
      </p:sp>
      <p:sp>
        <p:nvSpPr>
          <p:cNvPr id="3" name="Content Placeholder 2">
            <a:extLst>
              <a:ext uri="{FF2B5EF4-FFF2-40B4-BE49-F238E27FC236}">
                <a16:creationId xmlns:a16="http://schemas.microsoft.com/office/drawing/2014/main" id="{10E77286-6328-455B-848D-72B6EDB9F709}"/>
              </a:ext>
            </a:extLst>
          </p:cNvPr>
          <p:cNvSpPr>
            <a:spLocks noGrp="1"/>
          </p:cNvSpPr>
          <p:nvPr>
            <p:ph idx="1"/>
          </p:nvPr>
        </p:nvSpPr>
        <p:spPr/>
        <p:txBody>
          <a:bodyPr>
            <a:normAutofit fontScale="77500" lnSpcReduction="20000"/>
          </a:bodyPr>
          <a:lstStyle/>
          <a:p>
            <a:pPr marL="0" indent="0">
              <a:buNone/>
            </a:pPr>
            <a:r>
              <a:rPr lang="en-US" dirty="0"/>
              <a:t>This project uses the following data:</a:t>
            </a:r>
          </a:p>
          <a:p>
            <a:r>
              <a:rPr lang="en-US" dirty="0"/>
              <a:t>List of postal codes of Canada: M</a:t>
            </a:r>
          </a:p>
          <a:p>
            <a:pPr lvl="1"/>
            <a:r>
              <a:rPr lang="en-US" dirty="0"/>
              <a:t>Source: https://en.wikipedia.org/wiki/List_of_postal_codes_of_Canada:_M</a:t>
            </a:r>
          </a:p>
          <a:p>
            <a:pPr lvl="1"/>
            <a:r>
              <a:rPr lang="en-US" dirty="0"/>
              <a:t>Description: This is a list of postal codes in Canada where the first letter is M. Postal codes beginning with M are located within the city of Toronto in the province of Ontario. Only the first three characters are listed, corresponding to the Forward Sortation Area.</a:t>
            </a:r>
          </a:p>
          <a:p>
            <a:r>
              <a:rPr lang="en-US" dirty="0"/>
              <a:t>Geospatial data of Toronto</a:t>
            </a:r>
          </a:p>
          <a:p>
            <a:pPr lvl="1"/>
            <a:r>
              <a:rPr lang="en-US" dirty="0"/>
              <a:t>Source: Lab week 3</a:t>
            </a:r>
          </a:p>
          <a:p>
            <a:pPr lvl="1"/>
            <a:r>
              <a:rPr lang="en-US" dirty="0"/>
              <a:t>Description: Toronto geospatial data obtained from the third week of the Lab, this data is in accordance with the data obtained from the wiki page.</a:t>
            </a:r>
          </a:p>
          <a:p>
            <a:endParaRPr lang="en-ID" dirty="0"/>
          </a:p>
        </p:txBody>
      </p:sp>
    </p:spTree>
    <p:extLst>
      <p:ext uri="{BB962C8B-B14F-4D97-AF65-F5344CB8AC3E}">
        <p14:creationId xmlns:p14="http://schemas.microsoft.com/office/powerpoint/2010/main" val="296567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F2D-8D75-4072-8989-0A2D9EF43DA2}"/>
              </a:ext>
            </a:extLst>
          </p:cNvPr>
          <p:cNvSpPr>
            <a:spLocks noGrp="1"/>
          </p:cNvSpPr>
          <p:nvPr>
            <p:ph type="title"/>
          </p:nvPr>
        </p:nvSpPr>
        <p:spPr/>
        <p:txBody>
          <a:bodyPr/>
          <a:lstStyle/>
          <a:p>
            <a:r>
              <a:rPr lang="en-US" dirty="0"/>
              <a:t>Methodology</a:t>
            </a:r>
            <a:endParaRPr lang="en-ID" dirty="0"/>
          </a:p>
        </p:txBody>
      </p:sp>
      <p:pic>
        <p:nvPicPr>
          <p:cNvPr id="1026" name="Picture 2" descr="The Data Science Process. A Visual Guide to Standard Procedures… | by  Chanin Nantasenamat | Towards Data Science">
            <a:extLst>
              <a:ext uri="{FF2B5EF4-FFF2-40B4-BE49-F238E27FC236}">
                <a16:creationId xmlns:a16="http://schemas.microsoft.com/office/drawing/2014/main" id="{1CD99DEA-B4A4-4AD4-A01C-31E7C7AD0F3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5405" b="35136"/>
          <a:stretch/>
        </p:blipFill>
        <p:spPr bwMode="auto">
          <a:xfrm>
            <a:off x="1000125" y="2667000"/>
            <a:ext cx="8809951"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2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Content Placeholder 3" descr="Map&#10;&#10;Description automatically generated">
            <a:extLst>
              <a:ext uri="{FF2B5EF4-FFF2-40B4-BE49-F238E27FC236}">
                <a16:creationId xmlns:a16="http://schemas.microsoft.com/office/drawing/2014/main" id="{82D6ECBD-8524-466A-A3B5-302DED9F4A54}"/>
              </a:ext>
            </a:extLst>
          </p:cNvPr>
          <p:cNvPicPr>
            <a:picLocks noGrp="1"/>
          </p:cNvPicPr>
          <p:nvPr>
            <p:ph idx="1"/>
          </p:nvPr>
        </p:nvPicPr>
        <p:blipFill rotWithShape="1">
          <a:blip r:embed="rId2"/>
          <a:srcRect t="5975"/>
          <a:stretch/>
        </p:blipFill>
        <p:spPr>
          <a:xfrm>
            <a:off x="20" y="10"/>
            <a:ext cx="12207220" cy="6857990"/>
          </a:xfrm>
          <a:prstGeom prst="rect">
            <a:avLst/>
          </a:prstGeom>
        </p:spPr>
      </p:pic>
      <p:sp>
        <p:nvSpPr>
          <p:cNvPr id="17" name="Freeform: Shape 16">
            <a:extLst>
              <a:ext uri="{FF2B5EF4-FFF2-40B4-BE49-F238E27FC236}">
                <a16:creationId xmlns:a16="http://schemas.microsoft.com/office/drawing/2014/main" id="{26C2F60D-36DC-4E6D-8544-3562BBABA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116827" y="1782827"/>
            <a:ext cx="4332910" cy="5817436"/>
          </a:xfrm>
          <a:custGeom>
            <a:avLst/>
            <a:gdLst>
              <a:gd name="connsiteX0" fmla="*/ 3175347 w 4332910"/>
              <a:gd name="connsiteY0" fmla="*/ 710 h 5817436"/>
              <a:gd name="connsiteX1" fmla="*/ 3972229 w 4332910"/>
              <a:gd name="connsiteY1" fmla="*/ 94304 h 5817436"/>
              <a:gd name="connsiteX2" fmla="*/ 4332910 w 4332910"/>
              <a:gd name="connsiteY2" fmla="*/ 180296 h 5817436"/>
              <a:gd name="connsiteX3" fmla="*/ 4332910 w 4332910"/>
              <a:gd name="connsiteY3" fmla="*/ 5817436 h 5817436"/>
              <a:gd name="connsiteX4" fmla="*/ 1006557 w 4332910"/>
              <a:gd name="connsiteY4" fmla="*/ 5817436 h 5817436"/>
              <a:gd name="connsiteX5" fmla="*/ 866510 w 4332910"/>
              <a:gd name="connsiteY5" fmla="*/ 5609583 h 5817436"/>
              <a:gd name="connsiteX6" fmla="*/ 351747 w 4332910"/>
              <a:gd name="connsiteY6" fmla="*/ 2263621 h 5817436"/>
              <a:gd name="connsiteX7" fmla="*/ 1381666 w 4332910"/>
              <a:gd name="connsiteY7" fmla="*/ 845238 h 5817436"/>
              <a:gd name="connsiteX8" fmla="*/ 2751595 w 4332910"/>
              <a:gd name="connsiteY8" fmla="*/ 47742 h 5817436"/>
              <a:gd name="connsiteX9" fmla="*/ 3175347 w 433291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2910" h="5817436">
                <a:moveTo>
                  <a:pt x="3175347" y="710"/>
                </a:moveTo>
                <a:cubicBezTo>
                  <a:pt x="3421493" y="-5064"/>
                  <a:pt x="3686120" y="24227"/>
                  <a:pt x="3972229" y="94304"/>
                </a:cubicBezTo>
                <a:lnTo>
                  <a:pt x="4332910" y="180296"/>
                </a:lnTo>
                <a:lnTo>
                  <a:pt x="433291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CFFC7D5-8758-4C87-A839-9FF78F54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17358">
            <a:off x="6005381" y="2073697"/>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DD3D44BC-78B9-4DF8-8E68-2EF1E60B3B5C}"/>
              </a:ext>
            </a:extLst>
          </p:cNvPr>
          <p:cNvSpPr>
            <a:spLocks noGrp="1"/>
          </p:cNvSpPr>
          <p:nvPr>
            <p:ph type="title"/>
          </p:nvPr>
        </p:nvSpPr>
        <p:spPr>
          <a:xfrm>
            <a:off x="7124700" y="4108629"/>
            <a:ext cx="4305300" cy="1380335"/>
          </a:xfrm>
        </p:spPr>
        <p:txBody>
          <a:bodyPr vert="horz" lIns="91440" tIns="45720" rIns="91440" bIns="45720" rtlCol="0" anchor="b">
            <a:normAutofit/>
          </a:bodyPr>
          <a:lstStyle/>
          <a:p>
            <a:r>
              <a:rPr lang="en-US" sz="3600" kern="1200">
                <a:solidFill>
                  <a:schemeClr val="tx1"/>
                </a:solidFill>
                <a:latin typeface="+mj-lt"/>
                <a:ea typeface="+mj-ea"/>
                <a:cs typeface="+mj-cs"/>
              </a:rPr>
              <a:t>Result</a:t>
            </a:r>
          </a:p>
        </p:txBody>
      </p:sp>
    </p:spTree>
    <p:extLst>
      <p:ext uri="{BB962C8B-B14F-4D97-AF65-F5344CB8AC3E}">
        <p14:creationId xmlns:p14="http://schemas.microsoft.com/office/powerpoint/2010/main" val="177800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6" name="Freeform: Shape 2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8" name="Freeform: Shape 2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0" name="Rectangle 2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Freeform: Shape 31">
            <a:extLst>
              <a:ext uri="{FF2B5EF4-FFF2-40B4-BE49-F238E27FC236}">
                <a16:creationId xmlns:a16="http://schemas.microsoft.com/office/drawing/2014/main" id="{8C3ED992-EB89-4C2F-8A9A-947E91BC6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custGeom>
            <a:avLst/>
            <a:gdLst>
              <a:gd name="connsiteX0" fmla="*/ 0 w 6096000"/>
              <a:gd name="connsiteY0" fmla="*/ 0 h 6858000"/>
              <a:gd name="connsiteX1" fmla="*/ 2758239 w 6096000"/>
              <a:gd name="connsiteY1" fmla="*/ 0 h 6858000"/>
              <a:gd name="connsiteX2" fmla="*/ 2916747 w 6096000"/>
              <a:gd name="connsiteY2" fmla="*/ 218181 h 6858000"/>
              <a:gd name="connsiteX3" fmla="*/ 4839749 w 6096000"/>
              <a:gd name="connsiteY3" fmla="*/ 2631787 h 6858000"/>
              <a:gd name="connsiteX4" fmla="*/ 6095001 w 6096000"/>
              <a:gd name="connsiteY4" fmla="*/ 5672947 h 6858000"/>
              <a:gd name="connsiteX5" fmla="*/ 5792922 w 6096000"/>
              <a:gd name="connsiteY5" fmla="*/ 6612444 h 6858000"/>
              <a:gd name="connsiteX6" fmla="*/ 5671607 w 6096000"/>
              <a:gd name="connsiteY6" fmla="*/ 6771753 h 6858000"/>
              <a:gd name="connsiteX7" fmla="*/ 5591643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6731250C-4E34-43DE-B04F-B6105A86CE3A}"/>
              </a:ext>
            </a:extLst>
          </p:cNvPr>
          <p:cNvSpPr>
            <a:spLocks noGrp="1"/>
          </p:cNvSpPr>
          <p:nvPr>
            <p:ph type="title"/>
          </p:nvPr>
        </p:nvSpPr>
        <p:spPr>
          <a:xfrm>
            <a:off x="6858000" y="1524000"/>
            <a:ext cx="4572000" cy="2286000"/>
          </a:xfrm>
        </p:spPr>
        <p:txBody>
          <a:bodyPr vert="horz" lIns="91440" tIns="45720" rIns="91440" bIns="45720" rtlCol="0" anchor="b">
            <a:normAutofit/>
          </a:bodyPr>
          <a:lstStyle/>
          <a:p>
            <a:r>
              <a:rPr lang="en-US" sz="4100" kern="1200">
                <a:solidFill>
                  <a:schemeClr val="tx1"/>
                </a:solidFill>
                <a:effectLst/>
                <a:latin typeface="+mj-lt"/>
                <a:ea typeface="+mj-ea"/>
                <a:cs typeface="+mj-cs"/>
              </a:rPr>
              <a:t>The best locations in Toronto as per Infrastructure</a:t>
            </a:r>
            <a:endParaRPr lang="en-US" sz="4100" kern="1200">
              <a:solidFill>
                <a:schemeClr val="tx1"/>
              </a:solidFill>
              <a:latin typeface="+mj-lt"/>
              <a:ea typeface="+mj-ea"/>
              <a:cs typeface="+mj-cs"/>
            </a:endParaRPr>
          </a:p>
        </p:txBody>
      </p:sp>
      <p:pic>
        <p:nvPicPr>
          <p:cNvPr id="4" name="Content Placeholder 3" descr="Table&#10;&#10;Description automatically generated with low confidence">
            <a:extLst>
              <a:ext uri="{FF2B5EF4-FFF2-40B4-BE49-F238E27FC236}">
                <a16:creationId xmlns:a16="http://schemas.microsoft.com/office/drawing/2014/main" id="{85B704C0-1096-4AB9-8F53-98473D93D4E7}"/>
              </a:ext>
            </a:extLst>
          </p:cNvPr>
          <p:cNvPicPr>
            <a:picLocks noGrp="1"/>
          </p:cNvPicPr>
          <p:nvPr>
            <p:ph idx="1"/>
          </p:nvPr>
        </p:nvPicPr>
        <p:blipFill>
          <a:blip r:embed="rId2"/>
          <a:stretch>
            <a:fillRect/>
          </a:stretch>
        </p:blipFill>
        <p:spPr>
          <a:xfrm>
            <a:off x="1842134" y="762000"/>
            <a:ext cx="3173729" cy="5334000"/>
          </a:xfrm>
          <a:prstGeom prst="rect">
            <a:avLst/>
          </a:prstGeom>
        </p:spPr>
      </p:pic>
    </p:spTree>
    <p:extLst>
      <p:ext uri="{BB962C8B-B14F-4D97-AF65-F5344CB8AC3E}">
        <p14:creationId xmlns:p14="http://schemas.microsoft.com/office/powerpoint/2010/main" val="42724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46" name="Freeform: Shape 4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48" name="Freeform: Shape 4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50" name="Rectangle 4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DF6190D-60C0-4F4C-9BFA-D41353480488}"/>
              </a:ext>
            </a:extLst>
          </p:cNvPr>
          <p:cNvSpPr>
            <a:spLocks noGrp="1"/>
          </p:cNvSpPr>
          <p:nvPr>
            <p:ph type="title"/>
          </p:nvPr>
        </p:nvSpPr>
        <p:spPr>
          <a:xfrm>
            <a:off x="761999" y="762000"/>
            <a:ext cx="3048001" cy="3048000"/>
          </a:xfrm>
        </p:spPr>
        <p:txBody>
          <a:bodyPr vert="horz" lIns="91440" tIns="45720" rIns="91440" bIns="45720" rtlCol="0" anchor="b">
            <a:normAutofit/>
          </a:bodyPr>
          <a:lstStyle/>
          <a:p>
            <a:r>
              <a:rPr lang="en-US" sz="3400" kern="1200" dirty="0">
                <a:solidFill>
                  <a:schemeClr val="tx1"/>
                </a:solidFill>
                <a:effectLst/>
                <a:latin typeface="+mj-lt"/>
                <a:ea typeface="+mj-ea"/>
                <a:cs typeface="+mj-cs"/>
              </a:rPr>
              <a:t>Areas with Lack the Infrastructure Facilities</a:t>
            </a:r>
            <a:endParaRPr lang="en-US" sz="3400" kern="1200" dirty="0">
              <a:solidFill>
                <a:schemeClr val="tx1"/>
              </a:solidFill>
              <a:latin typeface="+mj-lt"/>
              <a:ea typeface="+mj-ea"/>
              <a:cs typeface="+mj-cs"/>
            </a:endParaRPr>
          </a:p>
        </p:txBody>
      </p:sp>
      <p:sp>
        <p:nvSpPr>
          <p:cNvPr id="52" name="Freeform: Shape 51">
            <a:extLst>
              <a:ext uri="{FF2B5EF4-FFF2-40B4-BE49-F238E27FC236}">
                <a16:creationId xmlns:a16="http://schemas.microsoft.com/office/drawing/2014/main" id="{A0B0D064-49EC-422C-B83B-1EF015462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54" name="Group 53">
            <a:extLst>
              <a:ext uri="{FF2B5EF4-FFF2-40B4-BE49-F238E27FC236}">
                <a16:creationId xmlns:a16="http://schemas.microsoft.com/office/drawing/2014/main" id="{97BD10BA-973B-4A2D-B0D3-232F303EE6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55" name="Freeform: Shape 54">
              <a:extLst>
                <a:ext uri="{FF2B5EF4-FFF2-40B4-BE49-F238E27FC236}">
                  <a16:creationId xmlns:a16="http://schemas.microsoft.com/office/drawing/2014/main" id="{687A88DB-DE70-4706-9273-203D5AD3C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56" name="Freeform: Shape 55">
              <a:extLst>
                <a:ext uri="{FF2B5EF4-FFF2-40B4-BE49-F238E27FC236}">
                  <a16:creationId xmlns:a16="http://schemas.microsoft.com/office/drawing/2014/main" id="{EA99C8FD-E836-4A5D-A41C-145B88F0E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pic>
        <p:nvPicPr>
          <p:cNvPr id="5" name="Picture 4">
            <a:extLst>
              <a:ext uri="{FF2B5EF4-FFF2-40B4-BE49-F238E27FC236}">
                <a16:creationId xmlns:a16="http://schemas.microsoft.com/office/drawing/2014/main" id="{11D98FCD-193A-4D8B-90A1-FDCA290BF5D9}"/>
              </a:ext>
            </a:extLst>
          </p:cNvPr>
          <p:cNvPicPr/>
          <p:nvPr/>
        </p:nvPicPr>
        <p:blipFill rotWithShape="1">
          <a:blip r:embed="rId2"/>
          <a:srcRect t="8" r="-2" b="787"/>
          <a:stretch/>
        </p:blipFill>
        <p:spPr>
          <a:xfrm>
            <a:off x="4572000" y="753763"/>
            <a:ext cx="3268133" cy="5342236"/>
          </a:xfrm>
          <a:prstGeom prst="rect">
            <a:avLst/>
          </a:prstGeom>
        </p:spPr>
      </p:pic>
      <p:pic>
        <p:nvPicPr>
          <p:cNvPr id="4" name="Content Placeholder 3">
            <a:extLst>
              <a:ext uri="{FF2B5EF4-FFF2-40B4-BE49-F238E27FC236}">
                <a16:creationId xmlns:a16="http://schemas.microsoft.com/office/drawing/2014/main" id="{96570F30-E669-4997-9914-865A6E9D6F68}"/>
              </a:ext>
            </a:extLst>
          </p:cNvPr>
          <p:cNvPicPr>
            <a:picLocks noGrp="1"/>
          </p:cNvPicPr>
          <p:nvPr>
            <p:ph idx="1"/>
          </p:nvPr>
        </p:nvPicPr>
        <p:blipFill rotWithShape="1">
          <a:blip r:embed="rId3"/>
          <a:srcRect l="1741" r="1" b="1"/>
          <a:stretch/>
        </p:blipFill>
        <p:spPr>
          <a:xfrm>
            <a:off x="8161867" y="753766"/>
            <a:ext cx="3268133" cy="5342235"/>
          </a:xfrm>
          <a:prstGeom prst="rect">
            <a:avLst/>
          </a:prstGeom>
        </p:spPr>
      </p:pic>
    </p:spTree>
    <p:extLst>
      <p:ext uri="{BB962C8B-B14F-4D97-AF65-F5344CB8AC3E}">
        <p14:creationId xmlns:p14="http://schemas.microsoft.com/office/powerpoint/2010/main" val="104853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6E6FE9D6-D57A-4D68-BB89-B7403DC440D6}"/>
              </a:ext>
            </a:extLst>
          </p:cNvPr>
          <p:cNvSpPr>
            <a:spLocks noGrp="1"/>
          </p:cNvSpPr>
          <p:nvPr>
            <p:ph idx="1"/>
          </p:nvPr>
        </p:nvSpPr>
        <p:spPr>
          <a:xfrm>
            <a:off x="762000" y="2286000"/>
            <a:ext cx="5334000" cy="3810001"/>
          </a:xfrm>
        </p:spPr>
        <p:txBody>
          <a:bodyPr>
            <a:normAutofit/>
          </a:bodyPr>
          <a:lstStyle/>
          <a:p>
            <a:pPr>
              <a:lnSpc>
                <a:spcPct val="115000"/>
              </a:lnSpc>
            </a:pPr>
            <a:r>
              <a:rPr lang="en-US" sz="2400" dirty="0"/>
              <a:t>Cluster 1: </a:t>
            </a:r>
            <a:r>
              <a:rPr lang="en-US" sz="2400" dirty="0" err="1"/>
              <a:t>Neighbourhoods</a:t>
            </a:r>
            <a:r>
              <a:rPr lang="en-US" sz="2400" dirty="0"/>
              <a:t> with a high number of infrastructures.</a:t>
            </a:r>
          </a:p>
          <a:p>
            <a:pPr>
              <a:lnSpc>
                <a:spcPct val="115000"/>
              </a:lnSpc>
            </a:pPr>
            <a:r>
              <a:rPr lang="en-US" sz="2400" dirty="0"/>
              <a:t>Cluster 2: </a:t>
            </a:r>
            <a:r>
              <a:rPr lang="en-US" sz="2400" dirty="0" err="1"/>
              <a:t>Neighbourhoods</a:t>
            </a:r>
            <a:r>
              <a:rPr lang="en-US" sz="2400" dirty="0"/>
              <a:t> with a low number to no existence of infrastructures.</a:t>
            </a:r>
          </a:p>
          <a:p>
            <a:pPr>
              <a:lnSpc>
                <a:spcPct val="115000"/>
              </a:lnSpc>
            </a:pPr>
            <a:r>
              <a:rPr lang="en-US" sz="2400" dirty="0"/>
              <a:t>Cluster 3: </a:t>
            </a:r>
            <a:r>
              <a:rPr lang="en-US" sz="2400" dirty="0" err="1"/>
              <a:t>Neighbourhoods</a:t>
            </a:r>
            <a:r>
              <a:rPr lang="en-US" sz="2400" dirty="0"/>
              <a:t> with a moderate number of infrastructures.</a:t>
            </a:r>
          </a:p>
          <a:p>
            <a:pPr>
              <a:lnSpc>
                <a:spcPct val="115000"/>
              </a:lnSpc>
            </a:pPr>
            <a:endParaRPr lang="en-ID" sz="2400" dirty="0"/>
          </a:p>
        </p:txBody>
      </p:sp>
      <p:sp>
        <p:nvSpPr>
          <p:cNvPr id="2" name="Title 1">
            <a:extLst>
              <a:ext uri="{FF2B5EF4-FFF2-40B4-BE49-F238E27FC236}">
                <a16:creationId xmlns:a16="http://schemas.microsoft.com/office/drawing/2014/main" id="{7572F8A4-163A-4454-BADE-1C02EB8D87AC}"/>
              </a:ext>
            </a:extLst>
          </p:cNvPr>
          <p:cNvSpPr>
            <a:spLocks noGrp="1"/>
          </p:cNvSpPr>
          <p:nvPr>
            <p:ph type="title"/>
          </p:nvPr>
        </p:nvSpPr>
        <p:spPr>
          <a:xfrm>
            <a:off x="762000" y="762000"/>
            <a:ext cx="5334000" cy="1524000"/>
          </a:xfrm>
        </p:spPr>
        <p:txBody>
          <a:bodyPr>
            <a:normAutofit/>
          </a:bodyPr>
          <a:lstStyle/>
          <a:p>
            <a:endParaRPr lang="en-ID" sz="3200"/>
          </a:p>
        </p:txBody>
      </p:sp>
      <p:pic>
        <p:nvPicPr>
          <p:cNvPr id="5" name="Picture 4">
            <a:extLst>
              <a:ext uri="{FF2B5EF4-FFF2-40B4-BE49-F238E27FC236}">
                <a16:creationId xmlns:a16="http://schemas.microsoft.com/office/drawing/2014/main" id="{986BE7A3-2D9F-416B-9622-D19E9092B40C}"/>
              </a:ext>
            </a:extLst>
          </p:cNvPr>
          <p:cNvPicPr/>
          <p:nvPr/>
        </p:nvPicPr>
        <p:blipFill rotWithShape="1">
          <a:blip r:embed="rId2"/>
          <a:srcRect l="22804" r="21901" b="1"/>
          <a:stretch/>
        </p:blipFill>
        <p:spPr>
          <a:xfrm>
            <a:off x="7056829" y="771525"/>
            <a:ext cx="4936342" cy="5334000"/>
          </a:xfrm>
          <a:prstGeom prst="rect">
            <a:avLst/>
          </a:prstGeom>
        </p:spPr>
      </p:pic>
    </p:spTree>
    <p:extLst>
      <p:ext uri="{BB962C8B-B14F-4D97-AF65-F5344CB8AC3E}">
        <p14:creationId xmlns:p14="http://schemas.microsoft.com/office/powerpoint/2010/main" val="227178053"/>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412430"/>
      </a:dk2>
      <a:lt2>
        <a:srgbClr val="E2E3E8"/>
      </a:lt2>
      <a:accent1>
        <a:srgbClr val="B1A147"/>
      </a:accent1>
      <a:accent2>
        <a:srgbClr val="E68A45"/>
      </a:accent2>
      <a:accent3>
        <a:srgbClr val="EC7271"/>
      </a:accent3>
      <a:accent4>
        <a:srgbClr val="E8518E"/>
      </a:accent4>
      <a:accent5>
        <a:srgbClr val="EC71D6"/>
      </a:accent5>
      <a:accent6>
        <a:srgbClr val="C451E8"/>
      </a:accent6>
      <a:hlink>
        <a:srgbClr val="6974AE"/>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0</TotalTime>
  <Words>548</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Sitka Subheading</vt:lpstr>
      <vt:lpstr>PebbleVTI</vt:lpstr>
      <vt:lpstr>BEST PLACE WITH GOOD INFRASTRUCTURE IN TORONTO</vt:lpstr>
      <vt:lpstr>Intoduction</vt:lpstr>
      <vt:lpstr>Business Problem</vt:lpstr>
      <vt:lpstr>Data Description</vt:lpstr>
      <vt:lpstr>Methodology</vt:lpstr>
      <vt:lpstr>Result</vt:lpstr>
      <vt:lpstr>The best locations in Toronto as per Infrastructure</vt:lpstr>
      <vt:lpstr>Areas with Lack the Infrastructure Facilities</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PLACE WITH GOOD INFRASTRUCTURE IN TORONTO</dc:title>
  <dc:creator>Bimo satrio aji</dc:creator>
  <cp:lastModifiedBy>Bimo satrio aji</cp:lastModifiedBy>
  <cp:revision>1</cp:revision>
  <dcterms:created xsi:type="dcterms:W3CDTF">2021-01-02T05:54:41Z</dcterms:created>
  <dcterms:modified xsi:type="dcterms:W3CDTF">2021-01-02T05:55:07Z</dcterms:modified>
</cp:coreProperties>
</file>